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1"/>
  </p:notesMasterIdLst>
  <p:sldIdLst>
    <p:sldId id="340" r:id="rId2"/>
    <p:sldId id="260" r:id="rId3"/>
    <p:sldId id="262" r:id="rId4"/>
    <p:sldId id="265" r:id="rId5"/>
    <p:sldId id="269" r:id="rId6"/>
    <p:sldId id="270" r:id="rId7"/>
    <p:sldId id="271" r:id="rId8"/>
    <p:sldId id="272" r:id="rId9"/>
    <p:sldId id="273" r:id="rId10"/>
    <p:sldId id="274" r:id="rId11"/>
    <p:sldId id="275" r:id="rId12"/>
    <p:sldId id="276"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7" r:id="rId32"/>
    <p:sldId id="298" r:id="rId33"/>
    <p:sldId id="299" r:id="rId34"/>
    <p:sldId id="300" r:id="rId35"/>
    <p:sldId id="301" r:id="rId36"/>
    <p:sldId id="335" r:id="rId37"/>
    <p:sldId id="302" r:id="rId38"/>
    <p:sldId id="303" r:id="rId39"/>
    <p:sldId id="304" r:id="rId40"/>
    <p:sldId id="305" r:id="rId41"/>
    <p:sldId id="306" r:id="rId42"/>
    <p:sldId id="307" r:id="rId43"/>
    <p:sldId id="308" r:id="rId44"/>
    <p:sldId id="309" r:id="rId45"/>
    <p:sldId id="310" r:id="rId46"/>
    <p:sldId id="311" r:id="rId47"/>
    <p:sldId id="337" r:id="rId48"/>
    <p:sldId id="336" r:id="rId49"/>
    <p:sldId id="312" r:id="rId50"/>
    <p:sldId id="345" r:id="rId51"/>
    <p:sldId id="313" r:id="rId52"/>
    <p:sldId id="314" r:id="rId53"/>
    <p:sldId id="315" r:id="rId54"/>
    <p:sldId id="338" r:id="rId55"/>
    <p:sldId id="316" r:id="rId56"/>
    <p:sldId id="318" r:id="rId57"/>
    <p:sldId id="317" r:id="rId58"/>
    <p:sldId id="343" r:id="rId59"/>
    <p:sldId id="344" r:id="rId60"/>
    <p:sldId id="319" r:id="rId61"/>
    <p:sldId id="320" r:id="rId62"/>
    <p:sldId id="321" r:id="rId63"/>
    <p:sldId id="346" r:id="rId64"/>
    <p:sldId id="322" r:id="rId65"/>
    <p:sldId id="323" r:id="rId66"/>
    <p:sldId id="347" r:id="rId67"/>
    <p:sldId id="324" r:id="rId68"/>
    <p:sldId id="339" r:id="rId69"/>
    <p:sldId id="325" r:id="rId70"/>
    <p:sldId id="327" r:id="rId71"/>
    <p:sldId id="328" r:id="rId72"/>
    <p:sldId id="329" r:id="rId73"/>
    <p:sldId id="330" r:id="rId74"/>
    <p:sldId id="331" r:id="rId75"/>
    <p:sldId id="332" r:id="rId76"/>
    <p:sldId id="341" r:id="rId77"/>
    <p:sldId id="342" r:id="rId78"/>
    <p:sldId id="333" r:id="rId79"/>
    <p:sldId id="334" r:id="rId80"/>
  </p:sldIdLst>
  <p:sldSz cx="9144000" cy="6858000" type="screen4x3"/>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bg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bg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bg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bg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5" d="100"/>
          <a:sy n="85" d="100"/>
        </p:scale>
        <p:origin x="1306" y="67"/>
      </p:cViewPr>
      <p:guideLst>
        <p:guide orient="horz" pos="2160"/>
        <p:guide pos="2880"/>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66" d="100"/>
        <a:sy n="66" d="100"/>
      </p:scale>
      <p:origin x="0" y="511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15C52387-8D6F-A7DC-77C2-C0480338F68D}"/>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1" name="AutoShape 2">
            <a:extLst>
              <a:ext uri="{FF2B5EF4-FFF2-40B4-BE49-F238E27FC236}">
                <a16:creationId xmlns:a16="http://schemas.microsoft.com/office/drawing/2014/main" id="{657DC433-BAFE-330A-BEDD-4B328848F7E2}"/>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2" name="AutoShape 3">
            <a:extLst>
              <a:ext uri="{FF2B5EF4-FFF2-40B4-BE49-F238E27FC236}">
                <a16:creationId xmlns:a16="http://schemas.microsoft.com/office/drawing/2014/main" id="{D89C9F2A-7C07-BB6A-3568-5C230D16D2AF}"/>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3" name="AutoShape 4">
            <a:extLst>
              <a:ext uri="{FF2B5EF4-FFF2-40B4-BE49-F238E27FC236}">
                <a16:creationId xmlns:a16="http://schemas.microsoft.com/office/drawing/2014/main" id="{83291D50-E537-05EF-33EF-BC18DD048FC7}"/>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4" name="AutoShape 5">
            <a:extLst>
              <a:ext uri="{FF2B5EF4-FFF2-40B4-BE49-F238E27FC236}">
                <a16:creationId xmlns:a16="http://schemas.microsoft.com/office/drawing/2014/main" id="{0AB83075-C2A0-3EDB-14C0-B65927CAF2DE}"/>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5" name="AutoShape 6">
            <a:extLst>
              <a:ext uri="{FF2B5EF4-FFF2-40B4-BE49-F238E27FC236}">
                <a16:creationId xmlns:a16="http://schemas.microsoft.com/office/drawing/2014/main" id="{BB7BEBA3-2C13-FF14-AC48-B46D05D07DD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6" name="AutoShape 7">
            <a:extLst>
              <a:ext uri="{FF2B5EF4-FFF2-40B4-BE49-F238E27FC236}">
                <a16:creationId xmlns:a16="http://schemas.microsoft.com/office/drawing/2014/main" id="{BF3E5452-401A-7137-E5EE-B0E7417C5F2D}"/>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7" name="AutoShape 8">
            <a:extLst>
              <a:ext uri="{FF2B5EF4-FFF2-40B4-BE49-F238E27FC236}">
                <a16:creationId xmlns:a16="http://schemas.microsoft.com/office/drawing/2014/main" id="{B6E2349B-7C03-696E-4C75-CAC09F82601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8" name="AutoShape 9">
            <a:extLst>
              <a:ext uri="{FF2B5EF4-FFF2-40B4-BE49-F238E27FC236}">
                <a16:creationId xmlns:a16="http://schemas.microsoft.com/office/drawing/2014/main" id="{331E922A-E9F0-08B1-A9F7-A4B4A80B1563}"/>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9" name="AutoShape 10">
            <a:extLst>
              <a:ext uri="{FF2B5EF4-FFF2-40B4-BE49-F238E27FC236}">
                <a16:creationId xmlns:a16="http://schemas.microsoft.com/office/drawing/2014/main" id="{6CEA7E4B-9ABA-17DB-3027-DD862AA040C8}"/>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0" name="AutoShape 11">
            <a:extLst>
              <a:ext uri="{FF2B5EF4-FFF2-40B4-BE49-F238E27FC236}">
                <a16:creationId xmlns:a16="http://schemas.microsoft.com/office/drawing/2014/main" id="{1B1B0F8B-F1CA-3676-AAA3-D86FFD4A57F5}"/>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1" name="AutoShape 12">
            <a:extLst>
              <a:ext uri="{FF2B5EF4-FFF2-40B4-BE49-F238E27FC236}">
                <a16:creationId xmlns:a16="http://schemas.microsoft.com/office/drawing/2014/main" id="{FB0C369E-D126-6698-6EDB-FDD9586F6A52}"/>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2" name="AutoShape 13">
            <a:extLst>
              <a:ext uri="{FF2B5EF4-FFF2-40B4-BE49-F238E27FC236}">
                <a16:creationId xmlns:a16="http://schemas.microsoft.com/office/drawing/2014/main" id="{A9CBF1BA-C1BC-CC1D-F66C-4FAE439BA4C9}"/>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3" name="AutoShape 14">
            <a:extLst>
              <a:ext uri="{FF2B5EF4-FFF2-40B4-BE49-F238E27FC236}">
                <a16:creationId xmlns:a16="http://schemas.microsoft.com/office/drawing/2014/main" id="{FD055823-1701-35CA-02AB-D29E0127725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4" name="AutoShape 15">
            <a:extLst>
              <a:ext uri="{FF2B5EF4-FFF2-40B4-BE49-F238E27FC236}">
                <a16:creationId xmlns:a16="http://schemas.microsoft.com/office/drawing/2014/main" id="{BE4D0229-4A0C-A6A9-07D8-FCBAD2E1E62D}"/>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5" name="AutoShape 16">
            <a:extLst>
              <a:ext uri="{FF2B5EF4-FFF2-40B4-BE49-F238E27FC236}">
                <a16:creationId xmlns:a16="http://schemas.microsoft.com/office/drawing/2014/main" id="{3CCC5C3A-6D90-EA73-4B76-A1BC1F5F654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6" name="AutoShape 17">
            <a:extLst>
              <a:ext uri="{FF2B5EF4-FFF2-40B4-BE49-F238E27FC236}">
                <a16:creationId xmlns:a16="http://schemas.microsoft.com/office/drawing/2014/main" id="{54BF7700-7EE1-AB63-ED44-DB06C5D5C045}"/>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7" name="AutoShape 18">
            <a:extLst>
              <a:ext uri="{FF2B5EF4-FFF2-40B4-BE49-F238E27FC236}">
                <a16:creationId xmlns:a16="http://schemas.microsoft.com/office/drawing/2014/main" id="{8C539361-DB3F-BDA9-1F9A-6FAC16B540C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8" name="AutoShape 19">
            <a:extLst>
              <a:ext uri="{FF2B5EF4-FFF2-40B4-BE49-F238E27FC236}">
                <a16:creationId xmlns:a16="http://schemas.microsoft.com/office/drawing/2014/main" id="{3634BECF-D496-850A-FE8B-9E1B12E91851}"/>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9" name="AutoShape 20">
            <a:extLst>
              <a:ext uri="{FF2B5EF4-FFF2-40B4-BE49-F238E27FC236}">
                <a16:creationId xmlns:a16="http://schemas.microsoft.com/office/drawing/2014/main" id="{4CB01785-4A39-E47A-70D4-69EF585BB64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0" name="AutoShape 21">
            <a:extLst>
              <a:ext uri="{FF2B5EF4-FFF2-40B4-BE49-F238E27FC236}">
                <a16:creationId xmlns:a16="http://schemas.microsoft.com/office/drawing/2014/main" id="{83058AC7-33C5-70AF-E116-1922EE20EB1F}"/>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1" name="AutoShape 22">
            <a:extLst>
              <a:ext uri="{FF2B5EF4-FFF2-40B4-BE49-F238E27FC236}">
                <a16:creationId xmlns:a16="http://schemas.microsoft.com/office/drawing/2014/main" id="{D9CB6C08-4D00-7E2C-BC23-C74D0844BC14}"/>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2" name="AutoShape 23">
            <a:extLst>
              <a:ext uri="{FF2B5EF4-FFF2-40B4-BE49-F238E27FC236}">
                <a16:creationId xmlns:a16="http://schemas.microsoft.com/office/drawing/2014/main" id="{906C986B-1143-89F0-5A01-E5D6DC071CA9}"/>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3" name="AutoShape 24">
            <a:extLst>
              <a:ext uri="{FF2B5EF4-FFF2-40B4-BE49-F238E27FC236}">
                <a16:creationId xmlns:a16="http://schemas.microsoft.com/office/drawing/2014/main" id="{A8FC4DA0-85BE-1B21-2124-3F12E8E5CF4A}"/>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4" name="AutoShape 25">
            <a:extLst>
              <a:ext uri="{FF2B5EF4-FFF2-40B4-BE49-F238E27FC236}">
                <a16:creationId xmlns:a16="http://schemas.microsoft.com/office/drawing/2014/main" id="{4AF79B06-B888-A970-FBE0-363C7AE00FE1}"/>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5" name="AutoShape 26">
            <a:extLst>
              <a:ext uri="{FF2B5EF4-FFF2-40B4-BE49-F238E27FC236}">
                <a16:creationId xmlns:a16="http://schemas.microsoft.com/office/drawing/2014/main" id="{F728D26D-A7D0-7B3E-7B4A-3F5A4990175A}"/>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6" name="AutoShape 27">
            <a:extLst>
              <a:ext uri="{FF2B5EF4-FFF2-40B4-BE49-F238E27FC236}">
                <a16:creationId xmlns:a16="http://schemas.microsoft.com/office/drawing/2014/main" id="{4C8B1348-56F4-6FB1-7980-EAEC00E8E003}"/>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7" name="AutoShape 28">
            <a:extLst>
              <a:ext uri="{FF2B5EF4-FFF2-40B4-BE49-F238E27FC236}">
                <a16:creationId xmlns:a16="http://schemas.microsoft.com/office/drawing/2014/main" id="{0893FFA4-668A-E5B0-B13D-63ECFEFF104F}"/>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8" name="AutoShape 29">
            <a:extLst>
              <a:ext uri="{FF2B5EF4-FFF2-40B4-BE49-F238E27FC236}">
                <a16:creationId xmlns:a16="http://schemas.microsoft.com/office/drawing/2014/main" id="{BD8641BC-1666-E88A-A066-EE5A2D4044D4}"/>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9" name="AutoShape 30">
            <a:extLst>
              <a:ext uri="{FF2B5EF4-FFF2-40B4-BE49-F238E27FC236}">
                <a16:creationId xmlns:a16="http://schemas.microsoft.com/office/drawing/2014/main" id="{4EF32EA2-FFA5-741B-02B4-E4E076055F27}"/>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0" name="AutoShape 31">
            <a:extLst>
              <a:ext uri="{FF2B5EF4-FFF2-40B4-BE49-F238E27FC236}">
                <a16:creationId xmlns:a16="http://schemas.microsoft.com/office/drawing/2014/main" id="{F2A12F91-B5AA-3AA0-2752-3FB5F627F7F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1" name="AutoShape 32">
            <a:extLst>
              <a:ext uri="{FF2B5EF4-FFF2-40B4-BE49-F238E27FC236}">
                <a16:creationId xmlns:a16="http://schemas.microsoft.com/office/drawing/2014/main" id="{E6CD8F53-BC6C-F724-8BDF-A9A7F2C66A87}"/>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2" name="AutoShape 33">
            <a:extLst>
              <a:ext uri="{FF2B5EF4-FFF2-40B4-BE49-F238E27FC236}">
                <a16:creationId xmlns:a16="http://schemas.microsoft.com/office/drawing/2014/main" id="{B6341B4D-8F8E-F633-1F6F-91EC8DA163A9}"/>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 name="Rectangle 34">
            <a:extLst>
              <a:ext uri="{FF2B5EF4-FFF2-40B4-BE49-F238E27FC236}">
                <a16:creationId xmlns:a16="http://schemas.microsoft.com/office/drawing/2014/main" id="{7EAACF80-70E7-AAA7-EBCB-9075ACE392FF}"/>
              </a:ext>
            </a:extLst>
          </p:cNvPr>
          <p:cNvSpPr>
            <a:spLocks noGrp="1" noChangeArrowheads="1"/>
          </p:cNvSpPr>
          <p:nvPr>
            <p:ph type="hdr"/>
          </p:nvPr>
        </p:nvSpPr>
        <p:spPr bwMode="auto">
          <a:xfrm>
            <a:off x="0" y="0"/>
            <a:ext cx="2919413"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charset="0"/>
                <a:ea typeface="ＭＳ Ｐゴシック" charset="0"/>
                <a:cs typeface="DejaVu Sans" charset="0"/>
              </a:defRPr>
            </a:lvl1pPr>
          </a:lstStyle>
          <a:p>
            <a:pPr>
              <a:defRPr/>
            </a:pPr>
            <a:endParaRPr lang="es-ES_tradnl"/>
          </a:p>
        </p:txBody>
      </p:sp>
      <p:sp>
        <p:nvSpPr>
          <p:cNvPr id="2083" name="Rectangle 35">
            <a:extLst>
              <a:ext uri="{FF2B5EF4-FFF2-40B4-BE49-F238E27FC236}">
                <a16:creationId xmlns:a16="http://schemas.microsoft.com/office/drawing/2014/main" id="{EE4BF30D-D7BA-CBE2-497E-8331C5531884}"/>
              </a:ext>
            </a:extLst>
          </p:cNvPr>
          <p:cNvSpPr>
            <a:spLocks noGrp="1" noChangeArrowheads="1"/>
          </p:cNvSpPr>
          <p:nvPr>
            <p:ph type="dt"/>
          </p:nvPr>
        </p:nvSpPr>
        <p:spPr bwMode="auto">
          <a:xfrm>
            <a:off x="3884613" y="0"/>
            <a:ext cx="2919412"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charset="0"/>
                <a:ea typeface="ＭＳ Ｐゴシック" charset="0"/>
                <a:cs typeface="DejaVu Sans" charset="0"/>
              </a:defRPr>
            </a:lvl1pPr>
          </a:lstStyle>
          <a:p>
            <a:pPr>
              <a:defRPr/>
            </a:pPr>
            <a:endParaRPr lang="es-ES_tradnl"/>
          </a:p>
        </p:txBody>
      </p:sp>
      <p:sp>
        <p:nvSpPr>
          <p:cNvPr id="2085" name="Rectangle 36">
            <a:extLst>
              <a:ext uri="{FF2B5EF4-FFF2-40B4-BE49-F238E27FC236}">
                <a16:creationId xmlns:a16="http://schemas.microsoft.com/office/drawing/2014/main" id="{19725AE7-B86D-3BBB-6176-8A9BCE1F82CF}"/>
              </a:ext>
            </a:extLst>
          </p:cNvPr>
          <p:cNvSpPr>
            <a:spLocks noGrp="1" noRot="1" noChangeAspect="1" noChangeArrowheads="1"/>
          </p:cNvSpPr>
          <p:nvPr>
            <p:ph type="sldImg"/>
          </p:nvPr>
        </p:nvSpPr>
        <p:spPr bwMode="auto">
          <a:xfrm>
            <a:off x="1143000" y="685800"/>
            <a:ext cx="4519613" cy="3425825"/>
          </a:xfrm>
          <a:prstGeom prst="rect">
            <a:avLst/>
          </a:prstGeom>
          <a:solidFill>
            <a:srgbClr val="FFFFFF"/>
          </a:solidFill>
          <a:ln w="9360">
            <a:solidFill>
              <a:srgbClr val="000000"/>
            </a:solidFill>
            <a:miter lim="800000"/>
            <a:headEnd/>
            <a:tailEnd/>
          </a:ln>
        </p:spPr>
      </p:sp>
      <p:sp>
        <p:nvSpPr>
          <p:cNvPr id="3" name="Rectangle 37">
            <a:extLst>
              <a:ext uri="{FF2B5EF4-FFF2-40B4-BE49-F238E27FC236}">
                <a16:creationId xmlns:a16="http://schemas.microsoft.com/office/drawing/2014/main" id="{04C521DC-9461-A262-158F-6860CA6B84E5}"/>
              </a:ext>
            </a:extLst>
          </p:cNvPr>
          <p:cNvSpPr>
            <a:spLocks noGrp="1" noChangeArrowheads="1"/>
          </p:cNvSpPr>
          <p:nvPr>
            <p:ph type="body"/>
          </p:nvPr>
        </p:nvSpPr>
        <p:spPr bwMode="auto">
          <a:xfrm>
            <a:off x="685800" y="4343400"/>
            <a:ext cx="5434013" cy="41116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2086" name="Rectangle 38">
            <a:extLst>
              <a:ext uri="{FF2B5EF4-FFF2-40B4-BE49-F238E27FC236}">
                <a16:creationId xmlns:a16="http://schemas.microsoft.com/office/drawing/2014/main" id="{C464BAD0-7CB0-3670-F161-8A1AC55BDA3C}"/>
              </a:ext>
            </a:extLst>
          </p:cNvPr>
          <p:cNvSpPr>
            <a:spLocks noGrp="1" noChangeArrowheads="1"/>
          </p:cNvSpPr>
          <p:nvPr>
            <p:ph type="ftr"/>
          </p:nvPr>
        </p:nvSpPr>
        <p:spPr bwMode="auto">
          <a:xfrm>
            <a:off x="0" y="8685213"/>
            <a:ext cx="2919413" cy="4048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hangingPunct="1">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charset="0"/>
                <a:ea typeface="ＭＳ Ｐゴシック" charset="0"/>
                <a:cs typeface="DejaVu Sans" charset="0"/>
              </a:defRPr>
            </a:lvl1pPr>
          </a:lstStyle>
          <a:p>
            <a:pPr>
              <a:defRPr/>
            </a:pPr>
            <a:endParaRPr lang="es-ES_tradnl"/>
          </a:p>
        </p:txBody>
      </p:sp>
      <p:sp>
        <p:nvSpPr>
          <p:cNvPr id="2087" name="Rectangle 39">
            <a:extLst>
              <a:ext uri="{FF2B5EF4-FFF2-40B4-BE49-F238E27FC236}">
                <a16:creationId xmlns:a16="http://schemas.microsoft.com/office/drawing/2014/main" id="{F32BA11B-0584-2D9E-6A48-C10B5E97918F}"/>
              </a:ext>
            </a:extLst>
          </p:cNvPr>
          <p:cNvSpPr>
            <a:spLocks noGrp="1" noChangeArrowheads="1"/>
          </p:cNvSpPr>
          <p:nvPr>
            <p:ph type="sldNum"/>
          </p:nvPr>
        </p:nvSpPr>
        <p:spPr bwMode="auto">
          <a:xfrm>
            <a:off x="3884613" y="8685213"/>
            <a:ext cx="2919412" cy="4048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fld id="{3C5BD502-AFE6-43F2-BB04-15E94842EA9D}"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MS PGothic" panose="020B0600070205080204" pitchFamily="34" charset="-128"/>
        <a:cs typeface="ＭＳ Ｐゴシック" pitchFamily="-109" charset="-128"/>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MS PGothic" panose="020B0600070205080204"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MS PGothic" panose="020B0600070205080204"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MS PGothic" panose="020B0600070205080204"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38">
            <a:extLst>
              <a:ext uri="{FF2B5EF4-FFF2-40B4-BE49-F238E27FC236}">
                <a16:creationId xmlns:a16="http://schemas.microsoft.com/office/drawing/2014/main" id="{A0A79E61-5ED0-7CD5-D274-45CBBF320DE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DC635653-911D-4A15-AA45-D059A1AB53EB}" type="slidenum">
              <a:rPr lang="en-GB" altLang="en-US" sz="1200">
                <a:solidFill>
                  <a:srgbClr val="000000"/>
                </a:solidFill>
                <a:cs typeface="DejaVu Sans" charset="0"/>
              </a:rPr>
              <a:pPr/>
              <a:t>1</a:t>
            </a:fld>
            <a:endParaRPr lang="en-GB" altLang="en-US" sz="1200">
              <a:solidFill>
                <a:srgbClr val="000000"/>
              </a:solidFill>
              <a:cs typeface="DejaVu Sans" charset="0"/>
            </a:endParaRPr>
          </a:p>
        </p:txBody>
      </p:sp>
      <p:sp>
        <p:nvSpPr>
          <p:cNvPr id="4099" name="Text Box 1">
            <a:extLst>
              <a:ext uri="{FF2B5EF4-FFF2-40B4-BE49-F238E27FC236}">
                <a16:creationId xmlns:a16="http://schemas.microsoft.com/office/drawing/2014/main" id="{3AEB4826-C885-1BD3-8DE2-98FD2E61FAF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100" name="Text Box 2">
            <a:extLst>
              <a:ext uri="{FF2B5EF4-FFF2-40B4-BE49-F238E27FC236}">
                <a16:creationId xmlns:a16="http://schemas.microsoft.com/office/drawing/2014/main" id="{C00A2589-293C-0ACB-FACE-4DA6C0018D66}"/>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9">
            <a:extLst>
              <a:ext uri="{FF2B5EF4-FFF2-40B4-BE49-F238E27FC236}">
                <a16:creationId xmlns:a16="http://schemas.microsoft.com/office/drawing/2014/main" id="{785CB777-61CF-F422-0B8D-BBFDC882D64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7ED30375-AFF7-45EB-98F3-E76F5C810C3A}" type="slidenum">
              <a:rPr lang="en-GB" altLang="en-US" sz="1200">
                <a:solidFill>
                  <a:srgbClr val="000000"/>
                </a:solidFill>
                <a:cs typeface="DejaVu Sans" charset="0"/>
              </a:rPr>
              <a:pPr/>
              <a:t>10</a:t>
            </a:fld>
            <a:endParaRPr lang="en-GB" altLang="en-US" sz="1200">
              <a:solidFill>
                <a:srgbClr val="000000"/>
              </a:solidFill>
              <a:cs typeface="DejaVu Sans" charset="0"/>
            </a:endParaRPr>
          </a:p>
        </p:txBody>
      </p:sp>
      <p:sp>
        <p:nvSpPr>
          <p:cNvPr id="22531" name="Text Box 1">
            <a:extLst>
              <a:ext uri="{FF2B5EF4-FFF2-40B4-BE49-F238E27FC236}">
                <a16:creationId xmlns:a16="http://schemas.microsoft.com/office/drawing/2014/main" id="{D95F996E-76E7-F636-7041-73B4EE00805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2532" name="Text Box 2">
            <a:extLst>
              <a:ext uri="{FF2B5EF4-FFF2-40B4-BE49-F238E27FC236}">
                <a16:creationId xmlns:a16="http://schemas.microsoft.com/office/drawing/2014/main" id="{FE799E3D-5832-163B-5942-9A939440EEF1}"/>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9">
            <a:extLst>
              <a:ext uri="{FF2B5EF4-FFF2-40B4-BE49-F238E27FC236}">
                <a16:creationId xmlns:a16="http://schemas.microsoft.com/office/drawing/2014/main" id="{B521C9F9-E7BF-2C55-1372-1FB09A4BFD2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A443AC90-1304-461F-97A7-FF567D7617BA}" type="slidenum">
              <a:rPr lang="en-GB" altLang="en-US" sz="1200">
                <a:solidFill>
                  <a:srgbClr val="000000"/>
                </a:solidFill>
                <a:cs typeface="DejaVu Sans" charset="0"/>
              </a:rPr>
              <a:pPr/>
              <a:t>11</a:t>
            </a:fld>
            <a:endParaRPr lang="en-GB" altLang="en-US" sz="1200">
              <a:solidFill>
                <a:srgbClr val="000000"/>
              </a:solidFill>
              <a:cs typeface="DejaVu Sans" charset="0"/>
            </a:endParaRPr>
          </a:p>
        </p:txBody>
      </p:sp>
      <p:sp>
        <p:nvSpPr>
          <p:cNvPr id="24579" name="Text Box 1">
            <a:extLst>
              <a:ext uri="{FF2B5EF4-FFF2-40B4-BE49-F238E27FC236}">
                <a16:creationId xmlns:a16="http://schemas.microsoft.com/office/drawing/2014/main" id="{135BCA12-BBE6-637F-3829-8417E181CD6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4580" name="Text Box 2">
            <a:extLst>
              <a:ext uri="{FF2B5EF4-FFF2-40B4-BE49-F238E27FC236}">
                <a16:creationId xmlns:a16="http://schemas.microsoft.com/office/drawing/2014/main" id="{D3846EE7-9D32-7E08-5E17-F0F78FE40B6A}"/>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39">
            <a:extLst>
              <a:ext uri="{FF2B5EF4-FFF2-40B4-BE49-F238E27FC236}">
                <a16:creationId xmlns:a16="http://schemas.microsoft.com/office/drawing/2014/main" id="{B7B2F80C-4308-273E-A49A-4C6756B8735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56ED678C-FF40-4908-9D71-E3940DB6AE1B}" type="slidenum">
              <a:rPr lang="en-GB" altLang="en-US" sz="1200">
                <a:solidFill>
                  <a:srgbClr val="000000"/>
                </a:solidFill>
                <a:cs typeface="DejaVu Sans" charset="0"/>
              </a:rPr>
              <a:pPr/>
              <a:t>12</a:t>
            </a:fld>
            <a:endParaRPr lang="en-GB" altLang="en-US" sz="1200">
              <a:solidFill>
                <a:srgbClr val="000000"/>
              </a:solidFill>
              <a:cs typeface="DejaVu Sans" charset="0"/>
            </a:endParaRPr>
          </a:p>
        </p:txBody>
      </p:sp>
      <p:sp>
        <p:nvSpPr>
          <p:cNvPr id="26627" name="Text Box 1">
            <a:extLst>
              <a:ext uri="{FF2B5EF4-FFF2-40B4-BE49-F238E27FC236}">
                <a16:creationId xmlns:a16="http://schemas.microsoft.com/office/drawing/2014/main" id="{F31C4EE8-F916-6064-892C-18B52EF56C1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6628" name="Text Box 2">
            <a:extLst>
              <a:ext uri="{FF2B5EF4-FFF2-40B4-BE49-F238E27FC236}">
                <a16:creationId xmlns:a16="http://schemas.microsoft.com/office/drawing/2014/main" id="{B73136C9-5724-8320-9C21-890182C5E908}"/>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39">
            <a:extLst>
              <a:ext uri="{FF2B5EF4-FFF2-40B4-BE49-F238E27FC236}">
                <a16:creationId xmlns:a16="http://schemas.microsoft.com/office/drawing/2014/main" id="{B6533765-558F-C784-98CA-43F7492ABAE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A013B390-F6AC-42E3-82CC-B9B186364B7A}" type="slidenum">
              <a:rPr lang="en-GB" altLang="en-US" sz="1200">
                <a:solidFill>
                  <a:srgbClr val="000000"/>
                </a:solidFill>
                <a:cs typeface="DejaVu Sans" charset="0"/>
              </a:rPr>
              <a:pPr/>
              <a:t>13</a:t>
            </a:fld>
            <a:endParaRPr lang="en-GB" altLang="en-US" sz="1200">
              <a:solidFill>
                <a:srgbClr val="000000"/>
              </a:solidFill>
              <a:cs typeface="DejaVu Sans" charset="0"/>
            </a:endParaRPr>
          </a:p>
        </p:txBody>
      </p:sp>
      <p:sp>
        <p:nvSpPr>
          <p:cNvPr id="28675" name="Text Box 1">
            <a:extLst>
              <a:ext uri="{FF2B5EF4-FFF2-40B4-BE49-F238E27FC236}">
                <a16:creationId xmlns:a16="http://schemas.microsoft.com/office/drawing/2014/main" id="{2A7F7154-C94C-82C0-C2EA-B77FCA1C3B4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8676" name="Text Box 2">
            <a:extLst>
              <a:ext uri="{FF2B5EF4-FFF2-40B4-BE49-F238E27FC236}">
                <a16:creationId xmlns:a16="http://schemas.microsoft.com/office/drawing/2014/main" id="{143EF540-63B5-5116-D9CA-E7505D707292}"/>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39">
            <a:extLst>
              <a:ext uri="{FF2B5EF4-FFF2-40B4-BE49-F238E27FC236}">
                <a16:creationId xmlns:a16="http://schemas.microsoft.com/office/drawing/2014/main" id="{07F41C1D-EAA4-B302-1B10-8FF811A3E33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9846F4CB-EAE4-4F2C-B08F-14960E0AC560}" type="slidenum">
              <a:rPr lang="en-GB" altLang="en-US" sz="1200">
                <a:solidFill>
                  <a:srgbClr val="000000"/>
                </a:solidFill>
                <a:cs typeface="DejaVu Sans" charset="0"/>
              </a:rPr>
              <a:pPr/>
              <a:t>14</a:t>
            </a:fld>
            <a:endParaRPr lang="en-GB" altLang="en-US" sz="1200">
              <a:solidFill>
                <a:srgbClr val="000000"/>
              </a:solidFill>
              <a:cs typeface="DejaVu Sans" charset="0"/>
            </a:endParaRPr>
          </a:p>
        </p:txBody>
      </p:sp>
      <p:sp>
        <p:nvSpPr>
          <p:cNvPr id="30723" name="Text Box 1">
            <a:extLst>
              <a:ext uri="{FF2B5EF4-FFF2-40B4-BE49-F238E27FC236}">
                <a16:creationId xmlns:a16="http://schemas.microsoft.com/office/drawing/2014/main" id="{5363233C-AD0E-EB7A-027C-CF248A31E8C9}"/>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0724" name="Text Box 2">
            <a:extLst>
              <a:ext uri="{FF2B5EF4-FFF2-40B4-BE49-F238E27FC236}">
                <a16:creationId xmlns:a16="http://schemas.microsoft.com/office/drawing/2014/main" id="{79741895-0105-A825-B9E1-79E8A9914E2D}"/>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39">
            <a:extLst>
              <a:ext uri="{FF2B5EF4-FFF2-40B4-BE49-F238E27FC236}">
                <a16:creationId xmlns:a16="http://schemas.microsoft.com/office/drawing/2014/main" id="{85892453-55D5-50C7-6A7A-CB7002E96D1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3D910355-87F7-49C5-91EA-E5456BD52E50}" type="slidenum">
              <a:rPr lang="en-GB" altLang="en-US" sz="1200">
                <a:solidFill>
                  <a:srgbClr val="000000"/>
                </a:solidFill>
                <a:cs typeface="DejaVu Sans" charset="0"/>
              </a:rPr>
              <a:pPr/>
              <a:t>15</a:t>
            </a:fld>
            <a:endParaRPr lang="en-GB" altLang="en-US" sz="1200">
              <a:solidFill>
                <a:srgbClr val="000000"/>
              </a:solidFill>
              <a:cs typeface="DejaVu Sans" charset="0"/>
            </a:endParaRPr>
          </a:p>
        </p:txBody>
      </p:sp>
      <p:sp>
        <p:nvSpPr>
          <p:cNvPr id="32771" name="Text Box 1">
            <a:extLst>
              <a:ext uri="{FF2B5EF4-FFF2-40B4-BE49-F238E27FC236}">
                <a16:creationId xmlns:a16="http://schemas.microsoft.com/office/drawing/2014/main" id="{FD04356C-4F30-C76A-6EDF-B02049CF72B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2772" name="Text Box 2">
            <a:extLst>
              <a:ext uri="{FF2B5EF4-FFF2-40B4-BE49-F238E27FC236}">
                <a16:creationId xmlns:a16="http://schemas.microsoft.com/office/drawing/2014/main" id="{5DCF964B-8FA2-AB2B-9F45-738333E7BBC9}"/>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9">
            <a:extLst>
              <a:ext uri="{FF2B5EF4-FFF2-40B4-BE49-F238E27FC236}">
                <a16:creationId xmlns:a16="http://schemas.microsoft.com/office/drawing/2014/main" id="{29E0C677-13CE-E874-2DD3-D9E0CCDF5A0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61940AE7-BDF7-42BC-B65D-9091FA2FD600}" type="slidenum">
              <a:rPr lang="en-GB" altLang="en-US" sz="1200">
                <a:solidFill>
                  <a:srgbClr val="000000"/>
                </a:solidFill>
                <a:cs typeface="DejaVu Sans" charset="0"/>
              </a:rPr>
              <a:pPr/>
              <a:t>16</a:t>
            </a:fld>
            <a:endParaRPr lang="en-GB" altLang="en-US" sz="1200">
              <a:solidFill>
                <a:srgbClr val="000000"/>
              </a:solidFill>
              <a:cs typeface="DejaVu Sans" charset="0"/>
            </a:endParaRPr>
          </a:p>
        </p:txBody>
      </p:sp>
      <p:sp>
        <p:nvSpPr>
          <p:cNvPr id="34819" name="Text Box 1">
            <a:extLst>
              <a:ext uri="{FF2B5EF4-FFF2-40B4-BE49-F238E27FC236}">
                <a16:creationId xmlns:a16="http://schemas.microsoft.com/office/drawing/2014/main" id="{F4842915-3E29-68A2-DCCA-C698C309A78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4820" name="Text Box 2">
            <a:extLst>
              <a:ext uri="{FF2B5EF4-FFF2-40B4-BE49-F238E27FC236}">
                <a16:creationId xmlns:a16="http://schemas.microsoft.com/office/drawing/2014/main" id="{80A5B61E-F0BD-034E-CFC9-6CB61D5A585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39">
            <a:extLst>
              <a:ext uri="{FF2B5EF4-FFF2-40B4-BE49-F238E27FC236}">
                <a16:creationId xmlns:a16="http://schemas.microsoft.com/office/drawing/2014/main" id="{135BD323-3E3C-01D9-9361-196CCFC8EE3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CB62E181-62CE-4DBB-8599-669404B7D9D0}" type="slidenum">
              <a:rPr lang="en-GB" altLang="en-US" sz="1200">
                <a:solidFill>
                  <a:srgbClr val="000000"/>
                </a:solidFill>
                <a:cs typeface="DejaVu Sans" charset="0"/>
              </a:rPr>
              <a:pPr/>
              <a:t>17</a:t>
            </a:fld>
            <a:endParaRPr lang="en-GB" altLang="en-US" sz="1200">
              <a:solidFill>
                <a:srgbClr val="000000"/>
              </a:solidFill>
              <a:cs typeface="DejaVu Sans" charset="0"/>
            </a:endParaRPr>
          </a:p>
        </p:txBody>
      </p:sp>
      <p:sp>
        <p:nvSpPr>
          <p:cNvPr id="36867" name="Text Box 1">
            <a:extLst>
              <a:ext uri="{FF2B5EF4-FFF2-40B4-BE49-F238E27FC236}">
                <a16:creationId xmlns:a16="http://schemas.microsoft.com/office/drawing/2014/main" id="{2C252E68-9786-2ACA-6CBE-02EAE373E2C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6868" name="Text Box 2">
            <a:extLst>
              <a:ext uri="{FF2B5EF4-FFF2-40B4-BE49-F238E27FC236}">
                <a16:creationId xmlns:a16="http://schemas.microsoft.com/office/drawing/2014/main" id="{9EF1844E-9B39-ED84-DFDC-1F3202C7574F}"/>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39">
            <a:extLst>
              <a:ext uri="{FF2B5EF4-FFF2-40B4-BE49-F238E27FC236}">
                <a16:creationId xmlns:a16="http://schemas.microsoft.com/office/drawing/2014/main" id="{8009FE43-55C5-7A22-B7E1-4F551467830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675E735B-DAE8-455C-A141-127FA038F15B}" type="slidenum">
              <a:rPr lang="en-GB" altLang="en-US" sz="1200">
                <a:solidFill>
                  <a:srgbClr val="000000"/>
                </a:solidFill>
                <a:cs typeface="DejaVu Sans" charset="0"/>
              </a:rPr>
              <a:pPr/>
              <a:t>18</a:t>
            </a:fld>
            <a:endParaRPr lang="en-GB" altLang="en-US" sz="1200">
              <a:solidFill>
                <a:srgbClr val="000000"/>
              </a:solidFill>
              <a:cs typeface="DejaVu Sans" charset="0"/>
            </a:endParaRPr>
          </a:p>
        </p:txBody>
      </p:sp>
      <p:sp>
        <p:nvSpPr>
          <p:cNvPr id="38915" name="Text Box 1">
            <a:extLst>
              <a:ext uri="{FF2B5EF4-FFF2-40B4-BE49-F238E27FC236}">
                <a16:creationId xmlns:a16="http://schemas.microsoft.com/office/drawing/2014/main" id="{9C23A4B5-81F4-AA61-D62C-722AB1DA04B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8916" name="Text Box 2">
            <a:extLst>
              <a:ext uri="{FF2B5EF4-FFF2-40B4-BE49-F238E27FC236}">
                <a16:creationId xmlns:a16="http://schemas.microsoft.com/office/drawing/2014/main" id="{8CA47D35-9696-1874-2876-BD11CEFF0BDE}"/>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39">
            <a:extLst>
              <a:ext uri="{FF2B5EF4-FFF2-40B4-BE49-F238E27FC236}">
                <a16:creationId xmlns:a16="http://schemas.microsoft.com/office/drawing/2014/main" id="{81292FD2-D2B9-5555-7FCC-533469E261B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82F4AAAE-4F69-4A25-BC38-6AFEFC2FDF3C}" type="slidenum">
              <a:rPr lang="en-GB" altLang="en-US" sz="1200">
                <a:solidFill>
                  <a:srgbClr val="000000"/>
                </a:solidFill>
                <a:cs typeface="DejaVu Sans" charset="0"/>
              </a:rPr>
              <a:pPr/>
              <a:t>19</a:t>
            </a:fld>
            <a:endParaRPr lang="en-GB" altLang="en-US" sz="1200">
              <a:solidFill>
                <a:srgbClr val="000000"/>
              </a:solidFill>
              <a:cs typeface="DejaVu Sans" charset="0"/>
            </a:endParaRPr>
          </a:p>
        </p:txBody>
      </p:sp>
      <p:sp>
        <p:nvSpPr>
          <p:cNvPr id="40963" name="Text Box 1">
            <a:extLst>
              <a:ext uri="{FF2B5EF4-FFF2-40B4-BE49-F238E27FC236}">
                <a16:creationId xmlns:a16="http://schemas.microsoft.com/office/drawing/2014/main" id="{49409C16-DAC9-5F3F-C95D-1696D26ACEA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0964" name="Text Box 2">
            <a:extLst>
              <a:ext uri="{FF2B5EF4-FFF2-40B4-BE49-F238E27FC236}">
                <a16:creationId xmlns:a16="http://schemas.microsoft.com/office/drawing/2014/main" id="{901F6379-483A-90EE-9B73-C311CC9F4B7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39">
            <a:extLst>
              <a:ext uri="{FF2B5EF4-FFF2-40B4-BE49-F238E27FC236}">
                <a16:creationId xmlns:a16="http://schemas.microsoft.com/office/drawing/2014/main" id="{AF69E248-D4EA-B242-B99B-A43A89382F7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5745410B-C00F-48FC-8584-09E071F01C81}" type="slidenum">
              <a:rPr lang="en-GB" altLang="en-US" sz="1200">
                <a:solidFill>
                  <a:srgbClr val="000000"/>
                </a:solidFill>
                <a:cs typeface="DejaVu Sans" charset="0"/>
              </a:rPr>
              <a:pPr/>
              <a:t>2</a:t>
            </a:fld>
            <a:endParaRPr lang="en-GB" altLang="en-US" sz="1200">
              <a:solidFill>
                <a:srgbClr val="000000"/>
              </a:solidFill>
              <a:cs typeface="DejaVu Sans" charset="0"/>
            </a:endParaRPr>
          </a:p>
        </p:txBody>
      </p:sp>
      <p:sp>
        <p:nvSpPr>
          <p:cNvPr id="6147" name="Text Box 1025">
            <a:extLst>
              <a:ext uri="{FF2B5EF4-FFF2-40B4-BE49-F238E27FC236}">
                <a16:creationId xmlns:a16="http://schemas.microsoft.com/office/drawing/2014/main" id="{3F3AA781-CFF2-46B1-1283-3051B4FB836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6148" name="Text Box 1026">
            <a:extLst>
              <a:ext uri="{FF2B5EF4-FFF2-40B4-BE49-F238E27FC236}">
                <a16:creationId xmlns:a16="http://schemas.microsoft.com/office/drawing/2014/main" id="{4419A6BF-B01B-8D1E-AE36-13B4806BD393}"/>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39">
            <a:extLst>
              <a:ext uri="{FF2B5EF4-FFF2-40B4-BE49-F238E27FC236}">
                <a16:creationId xmlns:a16="http://schemas.microsoft.com/office/drawing/2014/main" id="{ED938428-4673-EDC0-CC62-7FD83175731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A52C1C68-3DAC-44F2-B9E0-AEF3FFBD69B4}" type="slidenum">
              <a:rPr lang="en-GB" altLang="en-US" sz="1200">
                <a:solidFill>
                  <a:srgbClr val="000000"/>
                </a:solidFill>
                <a:cs typeface="DejaVu Sans" charset="0"/>
              </a:rPr>
              <a:pPr/>
              <a:t>20</a:t>
            </a:fld>
            <a:endParaRPr lang="en-GB" altLang="en-US" sz="1200">
              <a:solidFill>
                <a:srgbClr val="000000"/>
              </a:solidFill>
              <a:cs typeface="DejaVu Sans" charset="0"/>
            </a:endParaRPr>
          </a:p>
        </p:txBody>
      </p:sp>
      <p:sp>
        <p:nvSpPr>
          <p:cNvPr id="43011" name="Text Box 1">
            <a:extLst>
              <a:ext uri="{FF2B5EF4-FFF2-40B4-BE49-F238E27FC236}">
                <a16:creationId xmlns:a16="http://schemas.microsoft.com/office/drawing/2014/main" id="{7BD743EB-DF5D-EC97-DC10-64A18269FE7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3012" name="Text Box 2">
            <a:extLst>
              <a:ext uri="{FF2B5EF4-FFF2-40B4-BE49-F238E27FC236}">
                <a16:creationId xmlns:a16="http://schemas.microsoft.com/office/drawing/2014/main" id="{1976C6A1-733E-5EB4-F9EC-484BE6796277}"/>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39">
            <a:extLst>
              <a:ext uri="{FF2B5EF4-FFF2-40B4-BE49-F238E27FC236}">
                <a16:creationId xmlns:a16="http://schemas.microsoft.com/office/drawing/2014/main" id="{C37536F6-28C2-0EE2-7FAF-4895E75CEA4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7966FDD1-9B72-449E-A7EE-9FD9D9A9B87F}" type="slidenum">
              <a:rPr lang="en-GB" altLang="en-US" sz="1200">
                <a:solidFill>
                  <a:srgbClr val="000000"/>
                </a:solidFill>
                <a:cs typeface="DejaVu Sans" charset="0"/>
              </a:rPr>
              <a:pPr/>
              <a:t>21</a:t>
            </a:fld>
            <a:endParaRPr lang="en-GB" altLang="en-US" sz="1200">
              <a:solidFill>
                <a:srgbClr val="000000"/>
              </a:solidFill>
              <a:cs typeface="DejaVu Sans" charset="0"/>
            </a:endParaRPr>
          </a:p>
        </p:txBody>
      </p:sp>
      <p:sp>
        <p:nvSpPr>
          <p:cNvPr id="45059" name="Text Box 1">
            <a:extLst>
              <a:ext uri="{FF2B5EF4-FFF2-40B4-BE49-F238E27FC236}">
                <a16:creationId xmlns:a16="http://schemas.microsoft.com/office/drawing/2014/main" id="{8188FB4D-18D5-AFC4-B2D6-06F35FF429B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5060" name="Text Box 2">
            <a:extLst>
              <a:ext uri="{FF2B5EF4-FFF2-40B4-BE49-F238E27FC236}">
                <a16:creationId xmlns:a16="http://schemas.microsoft.com/office/drawing/2014/main" id="{3AE3331D-48CC-F913-1AE9-0DC76C49D836}"/>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39">
            <a:extLst>
              <a:ext uri="{FF2B5EF4-FFF2-40B4-BE49-F238E27FC236}">
                <a16:creationId xmlns:a16="http://schemas.microsoft.com/office/drawing/2014/main" id="{5030C1A6-C1B1-92F8-8066-BC6A13A016E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384B7751-D704-47A6-A6B1-9301AE6D36FC}" type="slidenum">
              <a:rPr lang="en-GB" altLang="en-US" sz="1200">
                <a:solidFill>
                  <a:srgbClr val="000000"/>
                </a:solidFill>
                <a:cs typeface="DejaVu Sans" charset="0"/>
              </a:rPr>
              <a:pPr/>
              <a:t>22</a:t>
            </a:fld>
            <a:endParaRPr lang="en-GB" altLang="en-US" sz="1200">
              <a:solidFill>
                <a:srgbClr val="000000"/>
              </a:solidFill>
              <a:cs typeface="DejaVu Sans" charset="0"/>
            </a:endParaRPr>
          </a:p>
        </p:txBody>
      </p:sp>
      <p:sp>
        <p:nvSpPr>
          <p:cNvPr id="47107" name="Text Box 1">
            <a:extLst>
              <a:ext uri="{FF2B5EF4-FFF2-40B4-BE49-F238E27FC236}">
                <a16:creationId xmlns:a16="http://schemas.microsoft.com/office/drawing/2014/main" id="{538BCA12-794B-A032-8B61-A97967E8691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7108" name="Text Box 2">
            <a:extLst>
              <a:ext uri="{FF2B5EF4-FFF2-40B4-BE49-F238E27FC236}">
                <a16:creationId xmlns:a16="http://schemas.microsoft.com/office/drawing/2014/main" id="{34D63B17-04D9-6F14-4D9E-C85FDD726884}"/>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39">
            <a:extLst>
              <a:ext uri="{FF2B5EF4-FFF2-40B4-BE49-F238E27FC236}">
                <a16:creationId xmlns:a16="http://schemas.microsoft.com/office/drawing/2014/main" id="{658F4E11-60C0-2565-0883-3EB5D0EBB00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49BA5FB7-B6F1-45B7-B65A-74F60FB79180}" type="slidenum">
              <a:rPr lang="en-GB" altLang="en-US" sz="1200">
                <a:solidFill>
                  <a:srgbClr val="000000"/>
                </a:solidFill>
                <a:cs typeface="DejaVu Sans" charset="0"/>
              </a:rPr>
              <a:pPr/>
              <a:t>23</a:t>
            </a:fld>
            <a:endParaRPr lang="en-GB" altLang="en-US" sz="1200">
              <a:solidFill>
                <a:srgbClr val="000000"/>
              </a:solidFill>
              <a:cs typeface="DejaVu Sans" charset="0"/>
            </a:endParaRPr>
          </a:p>
        </p:txBody>
      </p:sp>
      <p:sp>
        <p:nvSpPr>
          <p:cNvPr id="49155" name="Text Box 1">
            <a:extLst>
              <a:ext uri="{FF2B5EF4-FFF2-40B4-BE49-F238E27FC236}">
                <a16:creationId xmlns:a16="http://schemas.microsoft.com/office/drawing/2014/main" id="{88F29909-425D-02C0-D210-34BAFDEF29D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9156" name="Text Box 2">
            <a:extLst>
              <a:ext uri="{FF2B5EF4-FFF2-40B4-BE49-F238E27FC236}">
                <a16:creationId xmlns:a16="http://schemas.microsoft.com/office/drawing/2014/main" id="{B1ABEF51-AB17-4F9A-048B-CFDDF3653ED9}"/>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39">
            <a:extLst>
              <a:ext uri="{FF2B5EF4-FFF2-40B4-BE49-F238E27FC236}">
                <a16:creationId xmlns:a16="http://schemas.microsoft.com/office/drawing/2014/main" id="{5BAEB83F-3CC7-3895-794E-8828BED819A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C79C1336-09D2-4B94-B49F-7501150C2589}" type="slidenum">
              <a:rPr lang="en-GB" altLang="en-US" sz="1200">
                <a:solidFill>
                  <a:srgbClr val="000000"/>
                </a:solidFill>
                <a:cs typeface="DejaVu Sans" charset="0"/>
              </a:rPr>
              <a:pPr/>
              <a:t>24</a:t>
            </a:fld>
            <a:endParaRPr lang="en-GB" altLang="en-US" sz="1200">
              <a:solidFill>
                <a:srgbClr val="000000"/>
              </a:solidFill>
              <a:cs typeface="DejaVu Sans" charset="0"/>
            </a:endParaRPr>
          </a:p>
        </p:txBody>
      </p:sp>
      <p:sp>
        <p:nvSpPr>
          <p:cNvPr id="51203" name="Text Box 1">
            <a:extLst>
              <a:ext uri="{FF2B5EF4-FFF2-40B4-BE49-F238E27FC236}">
                <a16:creationId xmlns:a16="http://schemas.microsoft.com/office/drawing/2014/main" id="{3020D242-D2D7-17E5-007B-8EF59A45387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51204" name="Text Box 2">
            <a:extLst>
              <a:ext uri="{FF2B5EF4-FFF2-40B4-BE49-F238E27FC236}">
                <a16:creationId xmlns:a16="http://schemas.microsoft.com/office/drawing/2014/main" id="{82E71B81-D908-883B-8258-9D05D2C7150E}"/>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39">
            <a:extLst>
              <a:ext uri="{FF2B5EF4-FFF2-40B4-BE49-F238E27FC236}">
                <a16:creationId xmlns:a16="http://schemas.microsoft.com/office/drawing/2014/main" id="{9FAF7BF7-2A53-D2D2-3E83-FDCF02705E5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186559B3-4F93-4BBB-90EF-86EA8BFEBC7D}" type="slidenum">
              <a:rPr lang="en-GB" altLang="en-US" sz="1200">
                <a:solidFill>
                  <a:srgbClr val="000000"/>
                </a:solidFill>
                <a:cs typeface="DejaVu Sans" charset="0"/>
              </a:rPr>
              <a:pPr/>
              <a:t>25</a:t>
            </a:fld>
            <a:endParaRPr lang="en-GB" altLang="en-US" sz="1200">
              <a:solidFill>
                <a:srgbClr val="000000"/>
              </a:solidFill>
              <a:cs typeface="DejaVu Sans" charset="0"/>
            </a:endParaRPr>
          </a:p>
        </p:txBody>
      </p:sp>
      <p:sp>
        <p:nvSpPr>
          <p:cNvPr id="53251" name="Text Box 1">
            <a:extLst>
              <a:ext uri="{FF2B5EF4-FFF2-40B4-BE49-F238E27FC236}">
                <a16:creationId xmlns:a16="http://schemas.microsoft.com/office/drawing/2014/main" id="{800BB569-26C6-C83D-4EAA-146BB1B173F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53252" name="Text Box 2">
            <a:extLst>
              <a:ext uri="{FF2B5EF4-FFF2-40B4-BE49-F238E27FC236}">
                <a16:creationId xmlns:a16="http://schemas.microsoft.com/office/drawing/2014/main" id="{06037ACF-1F4E-60F9-70E1-AA28DCBC70BA}"/>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39">
            <a:extLst>
              <a:ext uri="{FF2B5EF4-FFF2-40B4-BE49-F238E27FC236}">
                <a16:creationId xmlns:a16="http://schemas.microsoft.com/office/drawing/2014/main" id="{C1216D5A-D41D-D241-4B1B-7EE9E39B162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02B0167F-EEE9-4A54-B319-1BA38582268F}" type="slidenum">
              <a:rPr lang="en-GB" altLang="en-US" sz="1200">
                <a:solidFill>
                  <a:srgbClr val="000000"/>
                </a:solidFill>
                <a:cs typeface="DejaVu Sans" charset="0"/>
              </a:rPr>
              <a:pPr/>
              <a:t>26</a:t>
            </a:fld>
            <a:endParaRPr lang="en-GB" altLang="en-US" sz="1200">
              <a:solidFill>
                <a:srgbClr val="000000"/>
              </a:solidFill>
              <a:cs typeface="DejaVu Sans" charset="0"/>
            </a:endParaRPr>
          </a:p>
        </p:txBody>
      </p:sp>
      <p:sp>
        <p:nvSpPr>
          <p:cNvPr id="55299" name="Text Box 1">
            <a:extLst>
              <a:ext uri="{FF2B5EF4-FFF2-40B4-BE49-F238E27FC236}">
                <a16:creationId xmlns:a16="http://schemas.microsoft.com/office/drawing/2014/main" id="{6F29B693-D206-6B20-9D3F-DAD7A139FDB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55300" name="Text Box 2">
            <a:extLst>
              <a:ext uri="{FF2B5EF4-FFF2-40B4-BE49-F238E27FC236}">
                <a16:creationId xmlns:a16="http://schemas.microsoft.com/office/drawing/2014/main" id="{28DA4904-6A5E-56C8-8EED-BE13DEE6AF51}"/>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39">
            <a:extLst>
              <a:ext uri="{FF2B5EF4-FFF2-40B4-BE49-F238E27FC236}">
                <a16:creationId xmlns:a16="http://schemas.microsoft.com/office/drawing/2014/main" id="{CA39C453-BCCD-4AB1-4482-AFDB7F56E36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82ACCEFD-D9AD-4163-A2F3-5ECD64030CB8}" type="slidenum">
              <a:rPr lang="en-GB" altLang="en-US" sz="1200">
                <a:solidFill>
                  <a:srgbClr val="000000"/>
                </a:solidFill>
                <a:cs typeface="DejaVu Sans" charset="0"/>
              </a:rPr>
              <a:pPr/>
              <a:t>27</a:t>
            </a:fld>
            <a:endParaRPr lang="en-GB" altLang="en-US" sz="1200">
              <a:solidFill>
                <a:srgbClr val="000000"/>
              </a:solidFill>
              <a:cs typeface="DejaVu Sans" charset="0"/>
            </a:endParaRPr>
          </a:p>
        </p:txBody>
      </p:sp>
      <p:sp>
        <p:nvSpPr>
          <p:cNvPr id="57347" name="Text Box 1">
            <a:extLst>
              <a:ext uri="{FF2B5EF4-FFF2-40B4-BE49-F238E27FC236}">
                <a16:creationId xmlns:a16="http://schemas.microsoft.com/office/drawing/2014/main" id="{24DB9AAE-CE77-639D-39E6-95B75B6CE3E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57348" name="Text Box 2">
            <a:extLst>
              <a:ext uri="{FF2B5EF4-FFF2-40B4-BE49-F238E27FC236}">
                <a16:creationId xmlns:a16="http://schemas.microsoft.com/office/drawing/2014/main" id="{A419B828-C0CC-0DBA-55AA-3568122D434F}"/>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39">
            <a:extLst>
              <a:ext uri="{FF2B5EF4-FFF2-40B4-BE49-F238E27FC236}">
                <a16:creationId xmlns:a16="http://schemas.microsoft.com/office/drawing/2014/main" id="{C11AA661-FE27-2F65-493F-01A26C6216A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FF0DD381-FC22-4AB8-AAC4-FC5A387F2C0E}" type="slidenum">
              <a:rPr lang="en-GB" altLang="en-US" sz="1200">
                <a:solidFill>
                  <a:srgbClr val="000000"/>
                </a:solidFill>
                <a:cs typeface="DejaVu Sans" charset="0"/>
              </a:rPr>
              <a:pPr/>
              <a:t>28</a:t>
            </a:fld>
            <a:endParaRPr lang="en-GB" altLang="en-US" sz="1200">
              <a:solidFill>
                <a:srgbClr val="000000"/>
              </a:solidFill>
              <a:cs typeface="DejaVu Sans" charset="0"/>
            </a:endParaRPr>
          </a:p>
        </p:txBody>
      </p:sp>
      <p:sp>
        <p:nvSpPr>
          <p:cNvPr id="59395" name="Text Box 1">
            <a:extLst>
              <a:ext uri="{FF2B5EF4-FFF2-40B4-BE49-F238E27FC236}">
                <a16:creationId xmlns:a16="http://schemas.microsoft.com/office/drawing/2014/main" id="{8312FEEC-4DE7-0924-E5A3-4BBDDF4AEDF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59396" name="Text Box 2">
            <a:extLst>
              <a:ext uri="{FF2B5EF4-FFF2-40B4-BE49-F238E27FC236}">
                <a16:creationId xmlns:a16="http://schemas.microsoft.com/office/drawing/2014/main" id="{1E742B5C-C898-06A6-096B-098AE90F54BC}"/>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39">
            <a:extLst>
              <a:ext uri="{FF2B5EF4-FFF2-40B4-BE49-F238E27FC236}">
                <a16:creationId xmlns:a16="http://schemas.microsoft.com/office/drawing/2014/main" id="{61A2D6C8-BC26-8D86-0D07-EF9392DC7E7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590A41E7-ED42-4E91-86B6-B1328393C456}" type="slidenum">
              <a:rPr lang="en-GB" altLang="en-US" sz="1200">
                <a:solidFill>
                  <a:srgbClr val="000000"/>
                </a:solidFill>
                <a:cs typeface="DejaVu Sans" charset="0"/>
              </a:rPr>
              <a:pPr/>
              <a:t>29</a:t>
            </a:fld>
            <a:endParaRPr lang="en-GB" altLang="en-US" sz="1200">
              <a:solidFill>
                <a:srgbClr val="000000"/>
              </a:solidFill>
              <a:cs typeface="DejaVu Sans" charset="0"/>
            </a:endParaRPr>
          </a:p>
        </p:txBody>
      </p:sp>
      <p:sp>
        <p:nvSpPr>
          <p:cNvPr id="61443" name="Text Box 1">
            <a:extLst>
              <a:ext uri="{FF2B5EF4-FFF2-40B4-BE49-F238E27FC236}">
                <a16:creationId xmlns:a16="http://schemas.microsoft.com/office/drawing/2014/main" id="{B1C789BD-8FF4-F554-3DD9-ABFD59596B3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61444" name="Text Box 2">
            <a:extLst>
              <a:ext uri="{FF2B5EF4-FFF2-40B4-BE49-F238E27FC236}">
                <a16:creationId xmlns:a16="http://schemas.microsoft.com/office/drawing/2014/main" id="{64CBC7C6-86B8-56ED-DFEA-3632F00121FA}"/>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39">
            <a:extLst>
              <a:ext uri="{FF2B5EF4-FFF2-40B4-BE49-F238E27FC236}">
                <a16:creationId xmlns:a16="http://schemas.microsoft.com/office/drawing/2014/main" id="{4F74DA58-EF65-D14E-6605-00E1BD071C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EAE0BF7B-8902-4C6F-87AD-E28BEA05D753}" type="slidenum">
              <a:rPr lang="en-GB" altLang="en-US" sz="1200">
                <a:solidFill>
                  <a:srgbClr val="000000"/>
                </a:solidFill>
                <a:cs typeface="DejaVu Sans" charset="0"/>
              </a:rPr>
              <a:pPr/>
              <a:t>3</a:t>
            </a:fld>
            <a:endParaRPr lang="en-GB" altLang="en-US" sz="1200">
              <a:solidFill>
                <a:srgbClr val="000000"/>
              </a:solidFill>
              <a:cs typeface="DejaVu Sans" charset="0"/>
            </a:endParaRPr>
          </a:p>
        </p:txBody>
      </p:sp>
      <p:sp>
        <p:nvSpPr>
          <p:cNvPr id="8195" name="Text Box 1025">
            <a:extLst>
              <a:ext uri="{FF2B5EF4-FFF2-40B4-BE49-F238E27FC236}">
                <a16:creationId xmlns:a16="http://schemas.microsoft.com/office/drawing/2014/main" id="{41A5AE85-8128-AD12-0070-981C5E67A59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8196" name="Text Box 1026">
            <a:extLst>
              <a:ext uri="{FF2B5EF4-FFF2-40B4-BE49-F238E27FC236}">
                <a16:creationId xmlns:a16="http://schemas.microsoft.com/office/drawing/2014/main" id="{35C4BBE4-D8EC-BBF0-CF7A-7DA23FB07047}"/>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39">
            <a:extLst>
              <a:ext uri="{FF2B5EF4-FFF2-40B4-BE49-F238E27FC236}">
                <a16:creationId xmlns:a16="http://schemas.microsoft.com/office/drawing/2014/main" id="{D1FDF82B-0AC6-4645-B895-D5E55598484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083A82CB-16DB-4085-9150-F02E5462986B}" type="slidenum">
              <a:rPr lang="en-GB" altLang="en-US" sz="1200">
                <a:solidFill>
                  <a:srgbClr val="000000"/>
                </a:solidFill>
                <a:cs typeface="DejaVu Sans" charset="0"/>
              </a:rPr>
              <a:pPr/>
              <a:t>30</a:t>
            </a:fld>
            <a:endParaRPr lang="en-GB" altLang="en-US" sz="1200">
              <a:solidFill>
                <a:srgbClr val="000000"/>
              </a:solidFill>
              <a:cs typeface="DejaVu Sans" charset="0"/>
            </a:endParaRPr>
          </a:p>
        </p:txBody>
      </p:sp>
      <p:sp>
        <p:nvSpPr>
          <p:cNvPr id="63491" name="Text Box 1">
            <a:extLst>
              <a:ext uri="{FF2B5EF4-FFF2-40B4-BE49-F238E27FC236}">
                <a16:creationId xmlns:a16="http://schemas.microsoft.com/office/drawing/2014/main" id="{E3511846-43C1-8A1A-7FA9-E3BA000E7D1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63492" name="Text Box 2">
            <a:extLst>
              <a:ext uri="{FF2B5EF4-FFF2-40B4-BE49-F238E27FC236}">
                <a16:creationId xmlns:a16="http://schemas.microsoft.com/office/drawing/2014/main" id="{7D81B5AB-69A8-1060-E579-F769B751E53F}"/>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39">
            <a:extLst>
              <a:ext uri="{FF2B5EF4-FFF2-40B4-BE49-F238E27FC236}">
                <a16:creationId xmlns:a16="http://schemas.microsoft.com/office/drawing/2014/main" id="{AFB608F1-C1CE-CE16-D1A8-64A93EB05D9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B060905B-3C6A-42AE-93F4-84C9BCD5A721}" type="slidenum">
              <a:rPr lang="en-GB" altLang="en-US" sz="1200">
                <a:solidFill>
                  <a:srgbClr val="000000"/>
                </a:solidFill>
                <a:cs typeface="DejaVu Sans" charset="0"/>
              </a:rPr>
              <a:pPr/>
              <a:t>31</a:t>
            </a:fld>
            <a:endParaRPr lang="en-GB" altLang="en-US" sz="1200">
              <a:solidFill>
                <a:srgbClr val="000000"/>
              </a:solidFill>
              <a:cs typeface="DejaVu Sans" charset="0"/>
            </a:endParaRPr>
          </a:p>
        </p:txBody>
      </p:sp>
      <p:sp>
        <p:nvSpPr>
          <p:cNvPr id="65539" name="Text Box 1">
            <a:extLst>
              <a:ext uri="{FF2B5EF4-FFF2-40B4-BE49-F238E27FC236}">
                <a16:creationId xmlns:a16="http://schemas.microsoft.com/office/drawing/2014/main" id="{38BC14AD-22AB-A2F9-5355-6E58940360F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65540" name="Text Box 2">
            <a:extLst>
              <a:ext uri="{FF2B5EF4-FFF2-40B4-BE49-F238E27FC236}">
                <a16:creationId xmlns:a16="http://schemas.microsoft.com/office/drawing/2014/main" id="{5D024C8E-03DD-94BA-D94C-E07C480A3240}"/>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39">
            <a:extLst>
              <a:ext uri="{FF2B5EF4-FFF2-40B4-BE49-F238E27FC236}">
                <a16:creationId xmlns:a16="http://schemas.microsoft.com/office/drawing/2014/main" id="{50F96CB1-4701-CF26-47E3-B2E072E78A9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4EE64926-BE1A-4B4B-BD75-4D824243C06D}" type="slidenum">
              <a:rPr lang="en-GB" altLang="en-US" sz="1200">
                <a:solidFill>
                  <a:srgbClr val="000000"/>
                </a:solidFill>
                <a:cs typeface="DejaVu Sans" charset="0"/>
              </a:rPr>
              <a:pPr/>
              <a:t>32</a:t>
            </a:fld>
            <a:endParaRPr lang="en-GB" altLang="en-US" sz="1200">
              <a:solidFill>
                <a:srgbClr val="000000"/>
              </a:solidFill>
              <a:cs typeface="DejaVu Sans" charset="0"/>
            </a:endParaRPr>
          </a:p>
        </p:txBody>
      </p:sp>
      <p:sp>
        <p:nvSpPr>
          <p:cNvPr id="67587" name="Text Box 1">
            <a:extLst>
              <a:ext uri="{FF2B5EF4-FFF2-40B4-BE49-F238E27FC236}">
                <a16:creationId xmlns:a16="http://schemas.microsoft.com/office/drawing/2014/main" id="{9A48D514-CA41-D22B-2A32-57A12AA9D35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67588" name="Text Box 2">
            <a:extLst>
              <a:ext uri="{FF2B5EF4-FFF2-40B4-BE49-F238E27FC236}">
                <a16:creationId xmlns:a16="http://schemas.microsoft.com/office/drawing/2014/main" id="{FDAD9A1A-2032-745D-20DF-292EA3B4C694}"/>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39">
            <a:extLst>
              <a:ext uri="{FF2B5EF4-FFF2-40B4-BE49-F238E27FC236}">
                <a16:creationId xmlns:a16="http://schemas.microsoft.com/office/drawing/2014/main" id="{C85A548D-63E6-1448-4889-262577C888C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5CA8536D-C1CA-4968-AC82-04E22A10FBB4}" type="slidenum">
              <a:rPr lang="en-GB" altLang="en-US" sz="1200">
                <a:solidFill>
                  <a:srgbClr val="000000"/>
                </a:solidFill>
                <a:cs typeface="DejaVu Sans" charset="0"/>
              </a:rPr>
              <a:pPr/>
              <a:t>33</a:t>
            </a:fld>
            <a:endParaRPr lang="en-GB" altLang="en-US" sz="1200">
              <a:solidFill>
                <a:srgbClr val="000000"/>
              </a:solidFill>
              <a:cs typeface="DejaVu Sans" charset="0"/>
            </a:endParaRPr>
          </a:p>
        </p:txBody>
      </p:sp>
      <p:sp>
        <p:nvSpPr>
          <p:cNvPr id="69635" name="Text Box 1">
            <a:extLst>
              <a:ext uri="{FF2B5EF4-FFF2-40B4-BE49-F238E27FC236}">
                <a16:creationId xmlns:a16="http://schemas.microsoft.com/office/drawing/2014/main" id="{6FF65A8E-8236-C798-3BE9-9B7E9BD8769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69636" name="Text Box 2">
            <a:extLst>
              <a:ext uri="{FF2B5EF4-FFF2-40B4-BE49-F238E27FC236}">
                <a16:creationId xmlns:a16="http://schemas.microsoft.com/office/drawing/2014/main" id="{5A20BEFD-9066-C1AD-3E10-F05CF8D7B5BD}"/>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39">
            <a:extLst>
              <a:ext uri="{FF2B5EF4-FFF2-40B4-BE49-F238E27FC236}">
                <a16:creationId xmlns:a16="http://schemas.microsoft.com/office/drawing/2014/main" id="{FA054C49-F9FA-BABC-2C3A-91F2A72101E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9D7D7F11-66BB-4C03-975A-9E22D65D2AE2}" type="slidenum">
              <a:rPr lang="en-GB" altLang="en-US" sz="1200">
                <a:solidFill>
                  <a:srgbClr val="000000"/>
                </a:solidFill>
                <a:cs typeface="DejaVu Sans" charset="0"/>
              </a:rPr>
              <a:pPr/>
              <a:t>34</a:t>
            </a:fld>
            <a:endParaRPr lang="en-GB" altLang="en-US" sz="1200">
              <a:solidFill>
                <a:srgbClr val="000000"/>
              </a:solidFill>
              <a:cs typeface="DejaVu Sans" charset="0"/>
            </a:endParaRPr>
          </a:p>
        </p:txBody>
      </p:sp>
      <p:sp>
        <p:nvSpPr>
          <p:cNvPr id="71683" name="Text Box 1">
            <a:extLst>
              <a:ext uri="{FF2B5EF4-FFF2-40B4-BE49-F238E27FC236}">
                <a16:creationId xmlns:a16="http://schemas.microsoft.com/office/drawing/2014/main" id="{B47B1B5E-41D6-D8A1-D49F-09FE39D15EE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71684" name="Text Box 2">
            <a:extLst>
              <a:ext uri="{FF2B5EF4-FFF2-40B4-BE49-F238E27FC236}">
                <a16:creationId xmlns:a16="http://schemas.microsoft.com/office/drawing/2014/main" id="{9ED2265E-22BD-BCDC-D991-50B8692139D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39">
            <a:extLst>
              <a:ext uri="{FF2B5EF4-FFF2-40B4-BE49-F238E27FC236}">
                <a16:creationId xmlns:a16="http://schemas.microsoft.com/office/drawing/2014/main" id="{F937D4A7-DBB1-002D-0EC2-10127C82905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F0AD978A-8436-450B-BA6D-F58F7C943120}" type="slidenum">
              <a:rPr lang="en-GB" altLang="en-US" sz="1200">
                <a:solidFill>
                  <a:srgbClr val="000000"/>
                </a:solidFill>
                <a:cs typeface="DejaVu Sans" charset="0"/>
              </a:rPr>
              <a:pPr/>
              <a:t>35</a:t>
            </a:fld>
            <a:endParaRPr lang="en-GB" altLang="en-US" sz="1200">
              <a:solidFill>
                <a:srgbClr val="000000"/>
              </a:solidFill>
              <a:cs typeface="DejaVu Sans" charset="0"/>
            </a:endParaRPr>
          </a:p>
        </p:txBody>
      </p:sp>
      <p:sp>
        <p:nvSpPr>
          <p:cNvPr id="73731" name="Text Box 1">
            <a:extLst>
              <a:ext uri="{FF2B5EF4-FFF2-40B4-BE49-F238E27FC236}">
                <a16:creationId xmlns:a16="http://schemas.microsoft.com/office/drawing/2014/main" id="{C8ACA296-FB0A-8F5C-BF5D-2A088024BCB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73732" name="Text Box 2">
            <a:extLst>
              <a:ext uri="{FF2B5EF4-FFF2-40B4-BE49-F238E27FC236}">
                <a16:creationId xmlns:a16="http://schemas.microsoft.com/office/drawing/2014/main" id="{B0962FFA-B106-6BCE-32B2-F6AE43A11840}"/>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39">
            <a:extLst>
              <a:ext uri="{FF2B5EF4-FFF2-40B4-BE49-F238E27FC236}">
                <a16:creationId xmlns:a16="http://schemas.microsoft.com/office/drawing/2014/main" id="{1D19DB28-1696-19FD-AB43-E67837A7F92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F75C7DA6-EDF1-4EA5-97DB-5D43D11B8A31}" type="slidenum">
              <a:rPr lang="en-GB" altLang="en-US" sz="1200">
                <a:solidFill>
                  <a:srgbClr val="000000"/>
                </a:solidFill>
                <a:cs typeface="DejaVu Sans" charset="0"/>
              </a:rPr>
              <a:pPr/>
              <a:t>36</a:t>
            </a:fld>
            <a:endParaRPr lang="en-GB" altLang="en-US" sz="1200">
              <a:solidFill>
                <a:srgbClr val="000000"/>
              </a:solidFill>
              <a:cs typeface="DejaVu Sans" charset="0"/>
            </a:endParaRPr>
          </a:p>
        </p:txBody>
      </p:sp>
      <p:sp>
        <p:nvSpPr>
          <p:cNvPr id="75779" name="Text Box 1">
            <a:extLst>
              <a:ext uri="{FF2B5EF4-FFF2-40B4-BE49-F238E27FC236}">
                <a16:creationId xmlns:a16="http://schemas.microsoft.com/office/drawing/2014/main" id="{A452FA54-052F-30D0-2A6E-E3792B18E009}"/>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75780" name="Text Box 2">
            <a:extLst>
              <a:ext uri="{FF2B5EF4-FFF2-40B4-BE49-F238E27FC236}">
                <a16:creationId xmlns:a16="http://schemas.microsoft.com/office/drawing/2014/main" id="{0D626891-A45A-949E-2DC8-F09A8EFC5B98}"/>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39">
            <a:extLst>
              <a:ext uri="{FF2B5EF4-FFF2-40B4-BE49-F238E27FC236}">
                <a16:creationId xmlns:a16="http://schemas.microsoft.com/office/drawing/2014/main" id="{AB8507E1-A686-9029-D2E3-D14E302226A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0D85ED91-39A9-443C-AC7F-37530553EEBF}" type="slidenum">
              <a:rPr lang="en-GB" altLang="en-US" sz="1200">
                <a:solidFill>
                  <a:srgbClr val="000000"/>
                </a:solidFill>
                <a:cs typeface="DejaVu Sans" charset="0"/>
              </a:rPr>
              <a:pPr/>
              <a:t>37</a:t>
            </a:fld>
            <a:endParaRPr lang="en-GB" altLang="en-US" sz="1200">
              <a:solidFill>
                <a:srgbClr val="000000"/>
              </a:solidFill>
              <a:cs typeface="DejaVu Sans" charset="0"/>
            </a:endParaRPr>
          </a:p>
        </p:txBody>
      </p:sp>
      <p:sp>
        <p:nvSpPr>
          <p:cNvPr id="77827" name="Text Box 1">
            <a:extLst>
              <a:ext uri="{FF2B5EF4-FFF2-40B4-BE49-F238E27FC236}">
                <a16:creationId xmlns:a16="http://schemas.microsoft.com/office/drawing/2014/main" id="{54E86DB8-EB1E-A49D-BFC7-64669E2CEC5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77828" name="Text Box 2">
            <a:extLst>
              <a:ext uri="{FF2B5EF4-FFF2-40B4-BE49-F238E27FC236}">
                <a16:creationId xmlns:a16="http://schemas.microsoft.com/office/drawing/2014/main" id="{199D11C4-F363-0881-938D-135AE8F624D4}"/>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39">
            <a:extLst>
              <a:ext uri="{FF2B5EF4-FFF2-40B4-BE49-F238E27FC236}">
                <a16:creationId xmlns:a16="http://schemas.microsoft.com/office/drawing/2014/main" id="{EAA5FDB1-B7A7-33F4-561B-6A252EA33AB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37903DD8-BE86-4A51-AEBA-E4C834C73A39}" type="slidenum">
              <a:rPr lang="en-GB" altLang="en-US" sz="1200">
                <a:solidFill>
                  <a:srgbClr val="000000"/>
                </a:solidFill>
                <a:cs typeface="DejaVu Sans" charset="0"/>
              </a:rPr>
              <a:pPr/>
              <a:t>38</a:t>
            </a:fld>
            <a:endParaRPr lang="en-GB" altLang="en-US" sz="1200">
              <a:solidFill>
                <a:srgbClr val="000000"/>
              </a:solidFill>
              <a:cs typeface="DejaVu Sans" charset="0"/>
            </a:endParaRPr>
          </a:p>
        </p:txBody>
      </p:sp>
      <p:sp>
        <p:nvSpPr>
          <p:cNvPr id="79875" name="Text Box 1">
            <a:extLst>
              <a:ext uri="{FF2B5EF4-FFF2-40B4-BE49-F238E27FC236}">
                <a16:creationId xmlns:a16="http://schemas.microsoft.com/office/drawing/2014/main" id="{284747F3-310C-E2B1-535B-158C6894346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79876" name="Text Box 2">
            <a:extLst>
              <a:ext uri="{FF2B5EF4-FFF2-40B4-BE49-F238E27FC236}">
                <a16:creationId xmlns:a16="http://schemas.microsoft.com/office/drawing/2014/main" id="{5F95BD37-6BDD-8C7A-0465-921E00E2CE39}"/>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39">
            <a:extLst>
              <a:ext uri="{FF2B5EF4-FFF2-40B4-BE49-F238E27FC236}">
                <a16:creationId xmlns:a16="http://schemas.microsoft.com/office/drawing/2014/main" id="{EF27817D-F2DA-95B2-3931-305425C790A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8A8BC5ED-A665-47BC-AF11-29FE72918378}" type="slidenum">
              <a:rPr lang="en-GB" altLang="en-US" sz="1200">
                <a:solidFill>
                  <a:srgbClr val="000000"/>
                </a:solidFill>
                <a:cs typeface="DejaVu Sans" charset="0"/>
              </a:rPr>
              <a:pPr/>
              <a:t>39</a:t>
            </a:fld>
            <a:endParaRPr lang="en-GB" altLang="en-US" sz="1200">
              <a:solidFill>
                <a:srgbClr val="000000"/>
              </a:solidFill>
              <a:cs typeface="DejaVu Sans" charset="0"/>
            </a:endParaRPr>
          </a:p>
        </p:txBody>
      </p:sp>
      <p:sp>
        <p:nvSpPr>
          <p:cNvPr id="81923" name="Text Box 1">
            <a:extLst>
              <a:ext uri="{FF2B5EF4-FFF2-40B4-BE49-F238E27FC236}">
                <a16:creationId xmlns:a16="http://schemas.microsoft.com/office/drawing/2014/main" id="{86D404EF-8AE1-6A76-614D-AD5AE03593F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81924" name="Text Box 2">
            <a:extLst>
              <a:ext uri="{FF2B5EF4-FFF2-40B4-BE49-F238E27FC236}">
                <a16:creationId xmlns:a16="http://schemas.microsoft.com/office/drawing/2014/main" id="{8DFFDFAC-DD0A-CAD6-F7A0-6D0CAE9BED50}"/>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39">
            <a:extLst>
              <a:ext uri="{FF2B5EF4-FFF2-40B4-BE49-F238E27FC236}">
                <a16:creationId xmlns:a16="http://schemas.microsoft.com/office/drawing/2014/main" id="{DB55963C-F672-870C-5C5B-396486B648C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24B38DDB-A8BC-4D0E-8D16-F1438C285D9A}" type="slidenum">
              <a:rPr lang="en-GB" altLang="en-US" sz="1200">
                <a:solidFill>
                  <a:srgbClr val="000000"/>
                </a:solidFill>
                <a:cs typeface="DejaVu Sans" charset="0"/>
              </a:rPr>
              <a:pPr/>
              <a:t>4</a:t>
            </a:fld>
            <a:endParaRPr lang="en-GB" altLang="en-US" sz="1200">
              <a:solidFill>
                <a:srgbClr val="000000"/>
              </a:solidFill>
              <a:cs typeface="DejaVu Sans" charset="0"/>
            </a:endParaRPr>
          </a:p>
        </p:txBody>
      </p:sp>
      <p:sp>
        <p:nvSpPr>
          <p:cNvPr id="10243" name="Text Box 1025">
            <a:extLst>
              <a:ext uri="{FF2B5EF4-FFF2-40B4-BE49-F238E27FC236}">
                <a16:creationId xmlns:a16="http://schemas.microsoft.com/office/drawing/2014/main" id="{4CC1C9FA-C321-2770-3155-BF018E94462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244" name="Text Box 1026">
            <a:extLst>
              <a:ext uri="{FF2B5EF4-FFF2-40B4-BE49-F238E27FC236}">
                <a16:creationId xmlns:a16="http://schemas.microsoft.com/office/drawing/2014/main" id="{5A3DE31F-7A68-6D55-A0DE-AC23373F3AD1}"/>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39">
            <a:extLst>
              <a:ext uri="{FF2B5EF4-FFF2-40B4-BE49-F238E27FC236}">
                <a16:creationId xmlns:a16="http://schemas.microsoft.com/office/drawing/2014/main" id="{B922BCDA-8313-DCCD-9C44-E1A40D52536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E95B3107-3E07-45F7-A56C-041931D78FE0}" type="slidenum">
              <a:rPr lang="en-GB" altLang="en-US" sz="1200">
                <a:solidFill>
                  <a:srgbClr val="000000"/>
                </a:solidFill>
                <a:cs typeface="DejaVu Sans" charset="0"/>
              </a:rPr>
              <a:pPr/>
              <a:t>40</a:t>
            </a:fld>
            <a:endParaRPr lang="en-GB" altLang="en-US" sz="1200">
              <a:solidFill>
                <a:srgbClr val="000000"/>
              </a:solidFill>
              <a:cs typeface="DejaVu Sans" charset="0"/>
            </a:endParaRPr>
          </a:p>
        </p:txBody>
      </p:sp>
      <p:sp>
        <p:nvSpPr>
          <p:cNvPr id="83971" name="Text Box 1">
            <a:extLst>
              <a:ext uri="{FF2B5EF4-FFF2-40B4-BE49-F238E27FC236}">
                <a16:creationId xmlns:a16="http://schemas.microsoft.com/office/drawing/2014/main" id="{C35FEA2A-683F-CB00-E083-9F1CC0294EB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83972" name="Text Box 2">
            <a:extLst>
              <a:ext uri="{FF2B5EF4-FFF2-40B4-BE49-F238E27FC236}">
                <a16:creationId xmlns:a16="http://schemas.microsoft.com/office/drawing/2014/main" id="{588B022A-57E6-72B0-E91E-560E7A551399}"/>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39">
            <a:extLst>
              <a:ext uri="{FF2B5EF4-FFF2-40B4-BE49-F238E27FC236}">
                <a16:creationId xmlns:a16="http://schemas.microsoft.com/office/drawing/2014/main" id="{71D51FCB-1ACC-58BC-FDE9-EBDDF59AC00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770901CA-1078-40DF-BCCE-33D585C6ACC3}" type="slidenum">
              <a:rPr lang="en-GB" altLang="en-US" sz="1200">
                <a:solidFill>
                  <a:srgbClr val="000000"/>
                </a:solidFill>
                <a:cs typeface="DejaVu Sans" charset="0"/>
              </a:rPr>
              <a:pPr/>
              <a:t>41</a:t>
            </a:fld>
            <a:endParaRPr lang="en-GB" altLang="en-US" sz="1200">
              <a:solidFill>
                <a:srgbClr val="000000"/>
              </a:solidFill>
              <a:cs typeface="DejaVu Sans" charset="0"/>
            </a:endParaRPr>
          </a:p>
        </p:txBody>
      </p:sp>
      <p:sp>
        <p:nvSpPr>
          <p:cNvPr id="86019" name="Text Box 1">
            <a:extLst>
              <a:ext uri="{FF2B5EF4-FFF2-40B4-BE49-F238E27FC236}">
                <a16:creationId xmlns:a16="http://schemas.microsoft.com/office/drawing/2014/main" id="{B25CD65D-1D32-B434-62BF-4D90AF23E67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86020" name="Text Box 2">
            <a:extLst>
              <a:ext uri="{FF2B5EF4-FFF2-40B4-BE49-F238E27FC236}">
                <a16:creationId xmlns:a16="http://schemas.microsoft.com/office/drawing/2014/main" id="{36E4A535-CBFB-501E-0EB2-A3618C1D3DF0}"/>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39">
            <a:extLst>
              <a:ext uri="{FF2B5EF4-FFF2-40B4-BE49-F238E27FC236}">
                <a16:creationId xmlns:a16="http://schemas.microsoft.com/office/drawing/2014/main" id="{52AC0078-7D48-7F6B-6934-F2BE38B0582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B46D1804-ACBC-4B16-B05C-5BF4163E1971}" type="slidenum">
              <a:rPr lang="en-GB" altLang="en-US" sz="1200">
                <a:solidFill>
                  <a:srgbClr val="000000"/>
                </a:solidFill>
                <a:cs typeface="DejaVu Sans" charset="0"/>
              </a:rPr>
              <a:pPr/>
              <a:t>42</a:t>
            </a:fld>
            <a:endParaRPr lang="en-GB" altLang="en-US" sz="1200">
              <a:solidFill>
                <a:srgbClr val="000000"/>
              </a:solidFill>
              <a:cs typeface="DejaVu Sans" charset="0"/>
            </a:endParaRPr>
          </a:p>
        </p:txBody>
      </p:sp>
      <p:sp>
        <p:nvSpPr>
          <p:cNvPr id="88067" name="Text Box 1">
            <a:extLst>
              <a:ext uri="{FF2B5EF4-FFF2-40B4-BE49-F238E27FC236}">
                <a16:creationId xmlns:a16="http://schemas.microsoft.com/office/drawing/2014/main" id="{64D24911-C589-31D2-1FFB-02BAE3D763A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88068" name="Text Box 2">
            <a:extLst>
              <a:ext uri="{FF2B5EF4-FFF2-40B4-BE49-F238E27FC236}">
                <a16:creationId xmlns:a16="http://schemas.microsoft.com/office/drawing/2014/main" id="{AF312FF9-963E-091A-314E-58A2241A21EE}"/>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39">
            <a:extLst>
              <a:ext uri="{FF2B5EF4-FFF2-40B4-BE49-F238E27FC236}">
                <a16:creationId xmlns:a16="http://schemas.microsoft.com/office/drawing/2014/main" id="{55121A4B-34C7-84F1-E98A-862D7ED664E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BF7E3383-0F80-4CA0-8DAB-A60AA2F9B29D}" type="slidenum">
              <a:rPr lang="en-GB" altLang="en-US" sz="1200">
                <a:solidFill>
                  <a:srgbClr val="000000"/>
                </a:solidFill>
                <a:cs typeface="DejaVu Sans" charset="0"/>
              </a:rPr>
              <a:pPr/>
              <a:t>43</a:t>
            </a:fld>
            <a:endParaRPr lang="en-GB" altLang="en-US" sz="1200">
              <a:solidFill>
                <a:srgbClr val="000000"/>
              </a:solidFill>
              <a:cs typeface="DejaVu Sans" charset="0"/>
            </a:endParaRPr>
          </a:p>
        </p:txBody>
      </p:sp>
      <p:sp>
        <p:nvSpPr>
          <p:cNvPr id="90115" name="Text Box 1">
            <a:extLst>
              <a:ext uri="{FF2B5EF4-FFF2-40B4-BE49-F238E27FC236}">
                <a16:creationId xmlns:a16="http://schemas.microsoft.com/office/drawing/2014/main" id="{3B9989DF-4DFA-483C-A1EF-DC8B45BD31C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0116" name="Text Box 2">
            <a:extLst>
              <a:ext uri="{FF2B5EF4-FFF2-40B4-BE49-F238E27FC236}">
                <a16:creationId xmlns:a16="http://schemas.microsoft.com/office/drawing/2014/main" id="{B842C0C3-8111-27FA-1730-048BD0E17AC5}"/>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39">
            <a:extLst>
              <a:ext uri="{FF2B5EF4-FFF2-40B4-BE49-F238E27FC236}">
                <a16:creationId xmlns:a16="http://schemas.microsoft.com/office/drawing/2014/main" id="{ED84E4B3-1859-D9EA-3369-C04667927BA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A482C3DF-5931-447D-9B72-B79C20987EBC}" type="slidenum">
              <a:rPr lang="en-GB" altLang="en-US" sz="1200">
                <a:solidFill>
                  <a:srgbClr val="000000"/>
                </a:solidFill>
                <a:cs typeface="DejaVu Sans" charset="0"/>
              </a:rPr>
              <a:pPr/>
              <a:t>44</a:t>
            </a:fld>
            <a:endParaRPr lang="en-GB" altLang="en-US" sz="1200">
              <a:solidFill>
                <a:srgbClr val="000000"/>
              </a:solidFill>
              <a:cs typeface="DejaVu Sans" charset="0"/>
            </a:endParaRPr>
          </a:p>
        </p:txBody>
      </p:sp>
      <p:sp>
        <p:nvSpPr>
          <p:cNvPr id="92163" name="Text Box 1">
            <a:extLst>
              <a:ext uri="{FF2B5EF4-FFF2-40B4-BE49-F238E27FC236}">
                <a16:creationId xmlns:a16="http://schemas.microsoft.com/office/drawing/2014/main" id="{B487C02E-9FDC-3B29-93B2-CD97F5F0097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2164" name="Text Box 2">
            <a:extLst>
              <a:ext uri="{FF2B5EF4-FFF2-40B4-BE49-F238E27FC236}">
                <a16:creationId xmlns:a16="http://schemas.microsoft.com/office/drawing/2014/main" id="{D69B1BF4-E094-0B08-59DF-CEBA8628699D}"/>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39">
            <a:extLst>
              <a:ext uri="{FF2B5EF4-FFF2-40B4-BE49-F238E27FC236}">
                <a16:creationId xmlns:a16="http://schemas.microsoft.com/office/drawing/2014/main" id="{68B03168-B871-70B8-084A-CBC02B913B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6D92EFE0-3DE8-4DD1-9D97-D32D59C70EB1}" type="slidenum">
              <a:rPr lang="en-GB" altLang="en-US" sz="1200">
                <a:solidFill>
                  <a:srgbClr val="000000"/>
                </a:solidFill>
                <a:cs typeface="DejaVu Sans" charset="0"/>
              </a:rPr>
              <a:pPr/>
              <a:t>45</a:t>
            </a:fld>
            <a:endParaRPr lang="en-GB" altLang="en-US" sz="1200">
              <a:solidFill>
                <a:srgbClr val="000000"/>
              </a:solidFill>
              <a:cs typeface="DejaVu Sans" charset="0"/>
            </a:endParaRPr>
          </a:p>
        </p:txBody>
      </p:sp>
      <p:sp>
        <p:nvSpPr>
          <p:cNvPr id="94211" name="Text Box 1">
            <a:extLst>
              <a:ext uri="{FF2B5EF4-FFF2-40B4-BE49-F238E27FC236}">
                <a16:creationId xmlns:a16="http://schemas.microsoft.com/office/drawing/2014/main" id="{115DCB81-2B31-F46F-63CF-FA408E826B6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4212" name="Text Box 2">
            <a:extLst>
              <a:ext uri="{FF2B5EF4-FFF2-40B4-BE49-F238E27FC236}">
                <a16:creationId xmlns:a16="http://schemas.microsoft.com/office/drawing/2014/main" id="{36E36323-6988-E367-3538-3B294BCDE088}"/>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39">
            <a:extLst>
              <a:ext uri="{FF2B5EF4-FFF2-40B4-BE49-F238E27FC236}">
                <a16:creationId xmlns:a16="http://schemas.microsoft.com/office/drawing/2014/main" id="{E83194A6-5D08-D9CE-0C4A-CE14D400CD9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58A7733A-A3E6-4068-B304-45E067D76DAA}" type="slidenum">
              <a:rPr lang="en-GB" altLang="en-US" sz="1200">
                <a:solidFill>
                  <a:srgbClr val="000000"/>
                </a:solidFill>
                <a:cs typeface="DejaVu Sans" charset="0"/>
              </a:rPr>
              <a:pPr/>
              <a:t>46</a:t>
            </a:fld>
            <a:endParaRPr lang="en-GB" altLang="en-US" sz="1200">
              <a:solidFill>
                <a:srgbClr val="000000"/>
              </a:solidFill>
              <a:cs typeface="DejaVu Sans" charset="0"/>
            </a:endParaRPr>
          </a:p>
        </p:txBody>
      </p:sp>
      <p:sp>
        <p:nvSpPr>
          <p:cNvPr id="96259" name="Text Box 1">
            <a:extLst>
              <a:ext uri="{FF2B5EF4-FFF2-40B4-BE49-F238E27FC236}">
                <a16:creationId xmlns:a16="http://schemas.microsoft.com/office/drawing/2014/main" id="{5CF05CAD-B5EB-7097-BC6F-2EE3AE7A7F3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6260" name="Text Box 2">
            <a:extLst>
              <a:ext uri="{FF2B5EF4-FFF2-40B4-BE49-F238E27FC236}">
                <a16:creationId xmlns:a16="http://schemas.microsoft.com/office/drawing/2014/main" id="{393596B8-3A56-667B-8475-E2B10B6E147F}"/>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39">
            <a:extLst>
              <a:ext uri="{FF2B5EF4-FFF2-40B4-BE49-F238E27FC236}">
                <a16:creationId xmlns:a16="http://schemas.microsoft.com/office/drawing/2014/main" id="{726956AB-B727-3F92-125B-757910759EE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DE972A48-9BB2-47CE-B4D5-FC4D6C0C486A}" type="slidenum">
              <a:rPr lang="en-GB" altLang="en-US" sz="1200">
                <a:solidFill>
                  <a:srgbClr val="000000"/>
                </a:solidFill>
                <a:cs typeface="DejaVu Sans" charset="0"/>
              </a:rPr>
              <a:pPr/>
              <a:t>47</a:t>
            </a:fld>
            <a:endParaRPr lang="en-GB" altLang="en-US" sz="1200">
              <a:solidFill>
                <a:srgbClr val="000000"/>
              </a:solidFill>
              <a:cs typeface="DejaVu Sans" charset="0"/>
            </a:endParaRPr>
          </a:p>
        </p:txBody>
      </p:sp>
      <p:sp>
        <p:nvSpPr>
          <p:cNvPr id="98307" name="Text Box 1">
            <a:extLst>
              <a:ext uri="{FF2B5EF4-FFF2-40B4-BE49-F238E27FC236}">
                <a16:creationId xmlns:a16="http://schemas.microsoft.com/office/drawing/2014/main" id="{FC2B4362-8326-0035-C0C4-466AD1D370B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8308" name="Text Box 2">
            <a:extLst>
              <a:ext uri="{FF2B5EF4-FFF2-40B4-BE49-F238E27FC236}">
                <a16:creationId xmlns:a16="http://schemas.microsoft.com/office/drawing/2014/main" id="{A8661650-C164-C9AE-85BD-761925CE3C2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39">
            <a:extLst>
              <a:ext uri="{FF2B5EF4-FFF2-40B4-BE49-F238E27FC236}">
                <a16:creationId xmlns:a16="http://schemas.microsoft.com/office/drawing/2014/main" id="{04E79278-8D5F-7DB2-2CC6-9D75C1A50E6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FC18AA3A-1E5C-484C-BDD2-5C9B2F57C1B7}" type="slidenum">
              <a:rPr lang="en-GB" altLang="en-US" sz="1200">
                <a:solidFill>
                  <a:srgbClr val="000000"/>
                </a:solidFill>
                <a:cs typeface="DejaVu Sans" charset="0"/>
              </a:rPr>
              <a:pPr/>
              <a:t>48</a:t>
            </a:fld>
            <a:endParaRPr lang="en-GB" altLang="en-US" sz="1200">
              <a:solidFill>
                <a:srgbClr val="000000"/>
              </a:solidFill>
              <a:cs typeface="DejaVu Sans" charset="0"/>
            </a:endParaRPr>
          </a:p>
        </p:txBody>
      </p:sp>
      <p:sp>
        <p:nvSpPr>
          <p:cNvPr id="100355" name="Text Box 1">
            <a:extLst>
              <a:ext uri="{FF2B5EF4-FFF2-40B4-BE49-F238E27FC236}">
                <a16:creationId xmlns:a16="http://schemas.microsoft.com/office/drawing/2014/main" id="{14ABAD13-D8DC-636E-9E28-EC2626F0BDD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0356" name="Text Box 2">
            <a:extLst>
              <a:ext uri="{FF2B5EF4-FFF2-40B4-BE49-F238E27FC236}">
                <a16:creationId xmlns:a16="http://schemas.microsoft.com/office/drawing/2014/main" id="{C2AE179A-8D04-8C98-1183-28CE71EBB25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39">
            <a:extLst>
              <a:ext uri="{FF2B5EF4-FFF2-40B4-BE49-F238E27FC236}">
                <a16:creationId xmlns:a16="http://schemas.microsoft.com/office/drawing/2014/main" id="{F153CFF5-44EE-7BE2-C60B-18BEA4A8934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1C4A1398-DF5C-4642-AC82-C9B029F0F2AF}" type="slidenum">
              <a:rPr lang="en-GB" altLang="en-US" sz="1200">
                <a:solidFill>
                  <a:srgbClr val="000000"/>
                </a:solidFill>
                <a:cs typeface="DejaVu Sans" charset="0"/>
              </a:rPr>
              <a:pPr/>
              <a:t>49</a:t>
            </a:fld>
            <a:endParaRPr lang="en-GB" altLang="en-US" sz="1200">
              <a:solidFill>
                <a:srgbClr val="000000"/>
              </a:solidFill>
              <a:cs typeface="DejaVu Sans" charset="0"/>
            </a:endParaRPr>
          </a:p>
        </p:txBody>
      </p:sp>
      <p:sp>
        <p:nvSpPr>
          <p:cNvPr id="102403" name="Text Box 1">
            <a:extLst>
              <a:ext uri="{FF2B5EF4-FFF2-40B4-BE49-F238E27FC236}">
                <a16:creationId xmlns:a16="http://schemas.microsoft.com/office/drawing/2014/main" id="{B3416D82-F086-D58B-278D-F18D50DD3D1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2404" name="Text Box 2">
            <a:extLst>
              <a:ext uri="{FF2B5EF4-FFF2-40B4-BE49-F238E27FC236}">
                <a16:creationId xmlns:a16="http://schemas.microsoft.com/office/drawing/2014/main" id="{D6ABB8D6-FBA3-D0C6-455A-6391A12E8A15}"/>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39">
            <a:extLst>
              <a:ext uri="{FF2B5EF4-FFF2-40B4-BE49-F238E27FC236}">
                <a16:creationId xmlns:a16="http://schemas.microsoft.com/office/drawing/2014/main" id="{22233611-795C-9D35-0309-266144F2C22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6A52D9A0-6720-47A0-AE71-1BDCB66432F6}" type="slidenum">
              <a:rPr lang="en-GB" altLang="en-US" sz="1200">
                <a:solidFill>
                  <a:srgbClr val="000000"/>
                </a:solidFill>
                <a:cs typeface="DejaVu Sans" charset="0"/>
              </a:rPr>
              <a:pPr/>
              <a:t>5</a:t>
            </a:fld>
            <a:endParaRPr lang="en-GB" altLang="en-US" sz="1200">
              <a:solidFill>
                <a:srgbClr val="000000"/>
              </a:solidFill>
              <a:cs typeface="DejaVu Sans" charset="0"/>
            </a:endParaRPr>
          </a:p>
        </p:txBody>
      </p:sp>
      <p:sp>
        <p:nvSpPr>
          <p:cNvPr id="12291" name="Text Box 1025">
            <a:extLst>
              <a:ext uri="{FF2B5EF4-FFF2-40B4-BE49-F238E27FC236}">
                <a16:creationId xmlns:a16="http://schemas.microsoft.com/office/drawing/2014/main" id="{424EB5D2-61DA-9A61-13E2-16C68D54A64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2292" name="Text Box 1026">
            <a:extLst>
              <a:ext uri="{FF2B5EF4-FFF2-40B4-BE49-F238E27FC236}">
                <a16:creationId xmlns:a16="http://schemas.microsoft.com/office/drawing/2014/main" id="{049AFA4F-A4BC-0147-30C1-3487A5D2986A}"/>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39">
            <a:extLst>
              <a:ext uri="{FF2B5EF4-FFF2-40B4-BE49-F238E27FC236}">
                <a16:creationId xmlns:a16="http://schemas.microsoft.com/office/drawing/2014/main" id="{66B97A3C-522F-0814-C9BF-96BDF3B9ED5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D2E79731-AABA-4DBE-BBB7-B5AB771DF5CC}" type="slidenum">
              <a:rPr lang="en-GB" altLang="en-US" sz="1200">
                <a:solidFill>
                  <a:srgbClr val="000000"/>
                </a:solidFill>
                <a:cs typeface="DejaVu Sans" charset="0"/>
              </a:rPr>
              <a:pPr/>
              <a:t>50</a:t>
            </a:fld>
            <a:endParaRPr lang="en-GB" altLang="en-US" sz="1200">
              <a:solidFill>
                <a:srgbClr val="000000"/>
              </a:solidFill>
              <a:cs typeface="DejaVu Sans" charset="0"/>
            </a:endParaRPr>
          </a:p>
        </p:txBody>
      </p:sp>
      <p:sp>
        <p:nvSpPr>
          <p:cNvPr id="104451" name="Text Box 1">
            <a:extLst>
              <a:ext uri="{FF2B5EF4-FFF2-40B4-BE49-F238E27FC236}">
                <a16:creationId xmlns:a16="http://schemas.microsoft.com/office/drawing/2014/main" id="{E948868D-9459-4B72-98B8-572EA2AF3AA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4452" name="Text Box 2">
            <a:extLst>
              <a:ext uri="{FF2B5EF4-FFF2-40B4-BE49-F238E27FC236}">
                <a16:creationId xmlns:a16="http://schemas.microsoft.com/office/drawing/2014/main" id="{50F40C2C-9CD1-CE70-5594-ADE7B5C7865D}"/>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39">
            <a:extLst>
              <a:ext uri="{FF2B5EF4-FFF2-40B4-BE49-F238E27FC236}">
                <a16:creationId xmlns:a16="http://schemas.microsoft.com/office/drawing/2014/main" id="{487AEA79-7B7B-5315-822C-7E49E257360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47AFF06F-21AC-4F3C-B786-43E507F1A12A}" type="slidenum">
              <a:rPr lang="en-GB" altLang="en-US" sz="1200">
                <a:solidFill>
                  <a:srgbClr val="000000"/>
                </a:solidFill>
                <a:cs typeface="DejaVu Sans" charset="0"/>
              </a:rPr>
              <a:pPr/>
              <a:t>51</a:t>
            </a:fld>
            <a:endParaRPr lang="en-GB" altLang="en-US" sz="1200">
              <a:solidFill>
                <a:srgbClr val="000000"/>
              </a:solidFill>
              <a:cs typeface="DejaVu Sans" charset="0"/>
            </a:endParaRPr>
          </a:p>
        </p:txBody>
      </p:sp>
      <p:sp>
        <p:nvSpPr>
          <p:cNvPr id="106499" name="Text Box 1">
            <a:extLst>
              <a:ext uri="{FF2B5EF4-FFF2-40B4-BE49-F238E27FC236}">
                <a16:creationId xmlns:a16="http://schemas.microsoft.com/office/drawing/2014/main" id="{5EA67D63-D1AA-1B14-2EEE-9D299296C49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6500" name="Text Box 2">
            <a:extLst>
              <a:ext uri="{FF2B5EF4-FFF2-40B4-BE49-F238E27FC236}">
                <a16:creationId xmlns:a16="http://schemas.microsoft.com/office/drawing/2014/main" id="{B8AE20F3-0738-D165-7419-BA9D83946A91}"/>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39">
            <a:extLst>
              <a:ext uri="{FF2B5EF4-FFF2-40B4-BE49-F238E27FC236}">
                <a16:creationId xmlns:a16="http://schemas.microsoft.com/office/drawing/2014/main" id="{74226E67-7BB3-C353-4D9B-2D131668AE7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03CE2D27-AF46-4D45-97C7-658BEDBAE6EF}" type="slidenum">
              <a:rPr lang="en-GB" altLang="en-US" sz="1200">
                <a:solidFill>
                  <a:srgbClr val="000000"/>
                </a:solidFill>
                <a:cs typeface="DejaVu Sans" charset="0"/>
              </a:rPr>
              <a:pPr/>
              <a:t>52</a:t>
            </a:fld>
            <a:endParaRPr lang="en-GB" altLang="en-US" sz="1200">
              <a:solidFill>
                <a:srgbClr val="000000"/>
              </a:solidFill>
              <a:cs typeface="DejaVu Sans" charset="0"/>
            </a:endParaRPr>
          </a:p>
        </p:txBody>
      </p:sp>
      <p:sp>
        <p:nvSpPr>
          <p:cNvPr id="108547" name="Text Box 1">
            <a:extLst>
              <a:ext uri="{FF2B5EF4-FFF2-40B4-BE49-F238E27FC236}">
                <a16:creationId xmlns:a16="http://schemas.microsoft.com/office/drawing/2014/main" id="{4AFB4B5F-51C6-F745-BAC6-994180C941F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8548" name="Text Box 2">
            <a:extLst>
              <a:ext uri="{FF2B5EF4-FFF2-40B4-BE49-F238E27FC236}">
                <a16:creationId xmlns:a16="http://schemas.microsoft.com/office/drawing/2014/main" id="{CBA0CA11-1CFD-E6EA-2ED1-8E2E38D5DD13}"/>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39">
            <a:extLst>
              <a:ext uri="{FF2B5EF4-FFF2-40B4-BE49-F238E27FC236}">
                <a16:creationId xmlns:a16="http://schemas.microsoft.com/office/drawing/2014/main" id="{AE6D4776-5AF3-5577-3E18-1716CB07DE0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252ABCB7-FB5B-4B20-AB14-D6E101BB03D0}" type="slidenum">
              <a:rPr lang="en-GB" altLang="en-US" sz="1200">
                <a:solidFill>
                  <a:srgbClr val="000000"/>
                </a:solidFill>
                <a:cs typeface="DejaVu Sans" charset="0"/>
              </a:rPr>
              <a:pPr/>
              <a:t>53</a:t>
            </a:fld>
            <a:endParaRPr lang="en-GB" altLang="en-US" sz="1200">
              <a:solidFill>
                <a:srgbClr val="000000"/>
              </a:solidFill>
              <a:cs typeface="DejaVu Sans" charset="0"/>
            </a:endParaRPr>
          </a:p>
        </p:txBody>
      </p:sp>
      <p:sp>
        <p:nvSpPr>
          <p:cNvPr id="110595" name="Text Box 1">
            <a:extLst>
              <a:ext uri="{FF2B5EF4-FFF2-40B4-BE49-F238E27FC236}">
                <a16:creationId xmlns:a16="http://schemas.microsoft.com/office/drawing/2014/main" id="{086FD1BC-F9A7-921E-E85E-88BD150DE4D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10596" name="Text Box 2">
            <a:extLst>
              <a:ext uri="{FF2B5EF4-FFF2-40B4-BE49-F238E27FC236}">
                <a16:creationId xmlns:a16="http://schemas.microsoft.com/office/drawing/2014/main" id="{7B1F9696-03FF-8E3B-94C2-30A71E2BBF95}"/>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39">
            <a:extLst>
              <a:ext uri="{FF2B5EF4-FFF2-40B4-BE49-F238E27FC236}">
                <a16:creationId xmlns:a16="http://schemas.microsoft.com/office/drawing/2014/main" id="{87625CA2-C8A1-0DCB-7309-7D9F64F4715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A15A85E7-8A53-4B79-9688-BC113EC05703}" type="slidenum">
              <a:rPr lang="en-GB" altLang="en-US" sz="1200">
                <a:solidFill>
                  <a:srgbClr val="000000"/>
                </a:solidFill>
                <a:cs typeface="DejaVu Sans" charset="0"/>
              </a:rPr>
              <a:pPr/>
              <a:t>54</a:t>
            </a:fld>
            <a:endParaRPr lang="en-GB" altLang="en-US" sz="1200">
              <a:solidFill>
                <a:srgbClr val="000000"/>
              </a:solidFill>
              <a:cs typeface="DejaVu Sans" charset="0"/>
            </a:endParaRPr>
          </a:p>
        </p:txBody>
      </p:sp>
      <p:sp>
        <p:nvSpPr>
          <p:cNvPr id="112643" name="Text Box 1">
            <a:extLst>
              <a:ext uri="{FF2B5EF4-FFF2-40B4-BE49-F238E27FC236}">
                <a16:creationId xmlns:a16="http://schemas.microsoft.com/office/drawing/2014/main" id="{8417DD70-603C-7029-13B7-CD1C5A46F64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12644" name="Text Box 2">
            <a:extLst>
              <a:ext uri="{FF2B5EF4-FFF2-40B4-BE49-F238E27FC236}">
                <a16:creationId xmlns:a16="http://schemas.microsoft.com/office/drawing/2014/main" id="{69D74DE5-F598-F697-4066-4402669E717C}"/>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39">
            <a:extLst>
              <a:ext uri="{FF2B5EF4-FFF2-40B4-BE49-F238E27FC236}">
                <a16:creationId xmlns:a16="http://schemas.microsoft.com/office/drawing/2014/main" id="{4EBCBD72-B5F0-B7A5-9945-33D1AB60993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B7A34D72-3319-4530-94B1-93A65B69BD75}" type="slidenum">
              <a:rPr lang="en-GB" altLang="en-US" sz="1200">
                <a:solidFill>
                  <a:srgbClr val="000000"/>
                </a:solidFill>
                <a:cs typeface="DejaVu Sans" charset="0"/>
              </a:rPr>
              <a:pPr/>
              <a:t>55</a:t>
            </a:fld>
            <a:endParaRPr lang="en-GB" altLang="en-US" sz="1200">
              <a:solidFill>
                <a:srgbClr val="000000"/>
              </a:solidFill>
              <a:cs typeface="DejaVu Sans" charset="0"/>
            </a:endParaRPr>
          </a:p>
        </p:txBody>
      </p:sp>
      <p:sp>
        <p:nvSpPr>
          <p:cNvPr id="114691" name="Text Box 1">
            <a:extLst>
              <a:ext uri="{FF2B5EF4-FFF2-40B4-BE49-F238E27FC236}">
                <a16:creationId xmlns:a16="http://schemas.microsoft.com/office/drawing/2014/main" id="{E265FDFE-9D08-BEE4-FCB3-7FE3EAB3D50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14692" name="Text Box 2">
            <a:extLst>
              <a:ext uri="{FF2B5EF4-FFF2-40B4-BE49-F238E27FC236}">
                <a16:creationId xmlns:a16="http://schemas.microsoft.com/office/drawing/2014/main" id="{D77D83DA-EE2B-38DD-6082-27B669DC8CF3}"/>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39">
            <a:extLst>
              <a:ext uri="{FF2B5EF4-FFF2-40B4-BE49-F238E27FC236}">
                <a16:creationId xmlns:a16="http://schemas.microsoft.com/office/drawing/2014/main" id="{E3B39AEB-02BE-5AE0-1DE5-333C6B8096A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A8C65A04-2522-41B7-92B7-AFA6006F380C}" type="slidenum">
              <a:rPr lang="en-GB" altLang="en-US" sz="1200">
                <a:solidFill>
                  <a:srgbClr val="000000"/>
                </a:solidFill>
                <a:cs typeface="DejaVu Sans" charset="0"/>
              </a:rPr>
              <a:pPr/>
              <a:t>56</a:t>
            </a:fld>
            <a:endParaRPr lang="en-GB" altLang="en-US" sz="1200">
              <a:solidFill>
                <a:srgbClr val="000000"/>
              </a:solidFill>
              <a:cs typeface="DejaVu Sans" charset="0"/>
            </a:endParaRPr>
          </a:p>
        </p:txBody>
      </p:sp>
      <p:sp>
        <p:nvSpPr>
          <p:cNvPr id="122883" name="Text Box 1">
            <a:extLst>
              <a:ext uri="{FF2B5EF4-FFF2-40B4-BE49-F238E27FC236}">
                <a16:creationId xmlns:a16="http://schemas.microsoft.com/office/drawing/2014/main" id="{67134443-28CC-50DE-C6F8-8D02132CFED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22884" name="Text Box 2">
            <a:extLst>
              <a:ext uri="{FF2B5EF4-FFF2-40B4-BE49-F238E27FC236}">
                <a16:creationId xmlns:a16="http://schemas.microsoft.com/office/drawing/2014/main" id="{2F565A5F-F3F7-EA20-2F22-B0B871AA26B8}"/>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39">
            <a:extLst>
              <a:ext uri="{FF2B5EF4-FFF2-40B4-BE49-F238E27FC236}">
                <a16:creationId xmlns:a16="http://schemas.microsoft.com/office/drawing/2014/main" id="{A00270DB-6C79-8785-4C45-89AF4E33FFF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FC60290B-338D-4E10-9A46-82B2ACF21518}" type="slidenum">
              <a:rPr lang="en-GB" altLang="en-US" sz="1200">
                <a:solidFill>
                  <a:srgbClr val="000000"/>
                </a:solidFill>
                <a:cs typeface="DejaVu Sans" charset="0"/>
              </a:rPr>
              <a:pPr/>
              <a:t>57</a:t>
            </a:fld>
            <a:endParaRPr lang="en-GB" altLang="en-US" sz="1200">
              <a:solidFill>
                <a:srgbClr val="000000"/>
              </a:solidFill>
              <a:cs typeface="DejaVu Sans" charset="0"/>
            </a:endParaRPr>
          </a:p>
        </p:txBody>
      </p:sp>
      <p:sp>
        <p:nvSpPr>
          <p:cNvPr id="116739" name="Text Box 1">
            <a:extLst>
              <a:ext uri="{FF2B5EF4-FFF2-40B4-BE49-F238E27FC236}">
                <a16:creationId xmlns:a16="http://schemas.microsoft.com/office/drawing/2014/main" id="{1F3456C8-B6DB-0E45-5132-CA2741C7AB3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16740" name="Text Box 2">
            <a:extLst>
              <a:ext uri="{FF2B5EF4-FFF2-40B4-BE49-F238E27FC236}">
                <a16:creationId xmlns:a16="http://schemas.microsoft.com/office/drawing/2014/main" id="{F4134929-ED62-553F-F3ED-B5416DEEE90D}"/>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39">
            <a:extLst>
              <a:ext uri="{FF2B5EF4-FFF2-40B4-BE49-F238E27FC236}">
                <a16:creationId xmlns:a16="http://schemas.microsoft.com/office/drawing/2014/main" id="{6CF2B9B8-F138-62EB-3F0F-74E7FCD6EA6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676690D7-B605-4B06-B5A6-E62105F31ED3}" type="slidenum">
              <a:rPr lang="en-GB" altLang="en-US" sz="1200">
                <a:solidFill>
                  <a:srgbClr val="000000"/>
                </a:solidFill>
                <a:cs typeface="DejaVu Sans" charset="0"/>
              </a:rPr>
              <a:pPr/>
              <a:t>58</a:t>
            </a:fld>
            <a:endParaRPr lang="en-GB" altLang="en-US" sz="1200">
              <a:solidFill>
                <a:srgbClr val="000000"/>
              </a:solidFill>
              <a:cs typeface="DejaVu Sans" charset="0"/>
            </a:endParaRPr>
          </a:p>
        </p:txBody>
      </p:sp>
      <p:sp>
        <p:nvSpPr>
          <p:cNvPr id="118787" name="Text Box 1">
            <a:extLst>
              <a:ext uri="{FF2B5EF4-FFF2-40B4-BE49-F238E27FC236}">
                <a16:creationId xmlns:a16="http://schemas.microsoft.com/office/drawing/2014/main" id="{D188023C-E0D1-5CD1-BD81-54ECD29C6D0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18788" name="Text Box 2">
            <a:extLst>
              <a:ext uri="{FF2B5EF4-FFF2-40B4-BE49-F238E27FC236}">
                <a16:creationId xmlns:a16="http://schemas.microsoft.com/office/drawing/2014/main" id="{740DA107-6483-74F7-65C5-CB72AA0F33F2}"/>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39">
            <a:extLst>
              <a:ext uri="{FF2B5EF4-FFF2-40B4-BE49-F238E27FC236}">
                <a16:creationId xmlns:a16="http://schemas.microsoft.com/office/drawing/2014/main" id="{4175CC3B-ADF4-2CFA-222D-5CF1CD21943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AAC287AC-1EA3-400C-BE6B-019E82815F2C}" type="slidenum">
              <a:rPr lang="en-GB" altLang="en-US" sz="1200">
                <a:solidFill>
                  <a:srgbClr val="000000"/>
                </a:solidFill>
                <a:cs typeface="DejaVu Sans" charset="0"/>
              </a:rPr>
              <a:pPr/>
              <a:t>59</a:t>
            </a:fld>
            <a:endParaRPr lang="en-GB" altLang="en-US" sz="1200">
              <a:solidFill>
                <a:srgbClr val="000000"/>
              </a:solidFill>
              <a:cs typeface="DejaVu Sans" charset="0"/>
            </a:endParaRPr>
          </a:p>
        </p:txBody>
      </p:sp>
      <p:sp>
        <p:nvSpPr>
          <p:cNvPr id="120835" name="Text Box 1">
            <a:extLst>
              <a:ext uri="{FF2B5EF4-FFF2-40B4-BE49-F238E27FC236}">
                <a16:creationId xmlns:a16="http://schemas.microsoft.com/office/drawing/2014/main" id="{5BE0DF38-B337-EC6D-64F9-2A85878ACB19}"/>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20836" name="Text Box 2">
            <a:extLst>
              <a:ext uri="{FF2B5EF4-FFF2-40B4-BE49-F238E27FC236}">
                <a16:creationId xmlns:a16="http://schemas.microsoft.com/office/drawing/2014/main" id="{E4B46E69-A51C-56CB-748A-708A48A3F51D}"/>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39">
            <a:extLst>
              <a:ext uri="{FF2B5EF4-FFF2-40B4-BE49-F238E27FC236}">
                <a16:creationId xmlns:a16="http://schemas.microsoft.com/office/drawing/2014/main" id="{09AD9B49-D33B-1628-10E1-99BE5A1FB57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9004EA3E-6496-4D92-85A0-860C9E9F410D}" type="slidenum">
              <a:rPr lang="en-GB" altLang="en-US" sz="1200">
                <a:solidFill>
                  <a:srgbClr val="000000"/>
                </a:solidFill>
                <a:cs typeface="DejaVu Sans" charset="0"/>
              </a:rPr>
              <a:pPr/>
              <a:t>6</a:t>
            </a:fld>
            <a:endParaRPr lang="en-GB" altLang="en-US" sz="1200">
              <a:solidFill>
                <a:srgbClr val="000000"/>
              </a:solidFill>
              <a:cs typeface="DejaVu Sans" charset="0"/>
            </a:endParaRPr>
          </a:p>
        </p:txBody>
      </p:sp>
      <p:sp>
        <p:nvSpPr>
          <p:cNvPr id="14339" name="Text Box 1025">
            <a:extLst>
              <a:ext uri="{FF2B5EF4-FFF2-40B4-BE49-F238E27FC236}">
                <a16:creationId xmlns:a16="http://schemas.microsoft.com/office/drawing/2014/main" id="{398D7ECD-3F52-7D6B-C98C-C2795C5D2F3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340" name="Text Box 1026">
            <a:extLst>
              <a:ext uri="{FF2B5EF4-FFF2-40B4-BE49-F238E27FC236}">
                <a16:creationId xmlns:a16="http://schemas.microsoft.com/office/drawing/2014/main" id="{1D00E9EE-699C-8F0D-B17A-CFC045E05346}"/>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39">
            <a:extLst>
              <a:ext uri="{FF2B5EF4-FFF2-40B4-BE49-F238E27FC236}">
                <a16:creationId xmlns:a16="http://schemas.microsoft.com/office/drawing/2014/main" id="{B3AB643B-1C79-A93D-1454-5CADF7AF9B7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DA507C76-9C8D-4429-944D-04D4DF18A4C6}" type="slidenum">
              <a:rPr lang="en-GB" altLang="en-US" sz="1200">
                <a:solidFill>
                  <a:srgbClr val="000000"/>
                </a:solidFill>
                <a:cs typeface="DejaVu Sans" charset="0"/>
              </a:rPr>
              <a:pPr/>
              <a:t>60</a:t>
            </a:fld>
            <a:endParaRPr lang="en-GB" altLang="en-US" sz="1200">
              <a:solidFill>
                <a:srgbClr val="000000"/>
              </a:solidFill>
              <a:cs typeface="DejaVu Sans" charset="0"/>
            </a:endParaRPr>
          </a:p>
        </p:txBody>
      </p:sp>
      <p:sp>
        <p:nvSpPr>
          <p:cNvPr id="124931" name="Text Box 1">
            <a:extLst>
              <a:ext uri="{FF2B5EF4-FFF2-40B4-BE49-F238E27FC236}">
                <a16:creationId xmlns:a16="http://schemas.microsoft.com/office/drawing/2014/main" id="{9165AF4E-536C-0A8B-E09F-CB434C5CC5C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24932" name="Text Box 2">
            <a:extLst>
              <a:ext uri="{FF2B5EF4-FFF2-40B4-BE49-F238E27FC236}">
                <a16:creationId xmlns:a16="http://schemas.microsoft.com/office/drawing/2014/main" id="{8300C4A4-F7E6-B167-6704-50E6FD547FBA}"/>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39">
            <a:extLst>
              <a:ext uri="{FF2B5EF4-FFF2-40B4-BE49-F238E27FC236}">
                <a16:creationId xmlns:a16="http://schemas.microsoft.com/office/drawing/2014/main" id="{343C93E3-8DE7-3877-D1FE-65CD3130465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131D49A6-EA15-46DA-A267-D13F02A2E56F}" type="slidenum">
              <a:rPr lang="en-GB" altLang="en-US" sz="1200">
                <a:solidFill>
                  <a:srgbClr val="000000"/>
                </a:solidFill>
                <a:cs typeface="DejaVu Sans" charset="0"/>
              </a:rPr>
              <a:pPr/>
              <a:t>61</a:t>
            </a:fld>
            <a:endParaRPr lang="en-GB" altLang="en-US" sz="1200">
              <a:solidFill>
                <a:srgbClr val="000000"/>
              </a:solidFill>
              <a:cs typeface="DejaVu Sans" charset="0"/>
            </a:endParaRPr>
          </a:p>
        </p:txBody>
      </p:sp>
      <p:sp>
        <p:nvSpPr>
          <p:cNvPr id="126979" name="Text Box 1">
            <a:extLst>
              <a:ext uri="{FF2B5EF4-FFF2-40B4-BE49-F238E27FC236}">
                <a16:creationId xmlns:a16="http://schemas.microsoft.com/office/drawing/2014/main" id="{1149B903-E2AC-F9B9-E3B7-377D2BB7D7A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26980" name="Text Box 2">
            <a:extLst>
              <a:ext uri="{FF2B5EF4-FFF2-40B4-BE49-F238E27FC236}">
                <a16:creationId xmlns:a16="http://schemas.microsoft.com/office/drawing/2014/main" id="{D82CC177-DAF9-883F-FDFF-A050AC5AA793}"/>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39">
            <a:extLst>
              <a:ext uri="{FF2B5EF4-FFF2-40B4-BE49-F238E27FC236}">
                <a16:creationId xmlns:a16="http://schemas.microsoft.com/office/drawing/2014/main" id="{972AC628-FBD2-752C-A928-A3DE54AC710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1C471304-6B66-4980-B097-AF845F0D3D06}" type="slidenum">
              <a:rPr lang="en-GB" altLang="en-US" sz="1200">
                <a:solidFill>
                  <a:srgbClr val="000000"/>
                </a:solidFill>
                <a:cs typeface="DejaVu Sans" charset="0"/>
              </a:rPr>
              <a:pPr/>
              <a:t>62</a:t>
            </a:fld>
            <a:endParaRPr lang="en-GB" altLang="en-US" sz="1200">
              <a:solidFill>
                <a:srgbClr val="000000"/>
              </a:solidFill>
              <a:cs typeface="DejaVu Sans" charset="0"/>
            </a:endParaRPr>
          </a:p>
        </p:txBody>
      </p:sp>
      <p:sp>
        <p:nvSpPr>
          <p:cNvPr id="129027" name="Text Box 1">
            <a:extLst>
              <a:ext uri="{FF2B5EF4-FFF2-40B4-BE49-F238E27FC236}">
                <a16:creationId xmlns:a16="http://schemas.microsoft.com/office/drawing/2014/main" id="{51682F49-DAA8-6843-C5FC-8D48A619640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29028" name="Text Box 2">
            <a:extLst>
              <a:ext uri="{FF2B5EF4-FFF2-40B4-BE49-F238E27FC236}">
                <a16:creationId xmlns:a16="http://schemas.microsoft.com/office/drawing/2014/main" id="{CB5AA6AD-DEB0-A021-8F07-58932AA093A6}"/>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39">
            <a:extLst>
              <a:ext uri="{FF2B5EF4-FFF2-40B4-BE49-F238E27FC236}">
                <a16:creationId xmlns:a16="http://schemas.microsoft.com/office/drawing/2014/main" id="{972AC628-FBD2-752C-A928-A3DE54AC710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1C471304-6B66-4980-B097-AF845F0D3D06}" type="slidenum">
              <a:rPr lang="en-GB" altLang="en-US" sz="1200">
                <a:solidFill>
                  <a:srgbClr val="000000"/>
                </a:solidFill>
                <a:cs typeface="DejaVu Sans" charset="0"/>
              </a:rPr>
              <a:pPr/>
              <a:t>63</a:t>
            </a:fld>
            <a:endParaRPr lang="en-GB" altLang="en-US" sz="1200">
              <a:solidFill>
                <a:srgbClr val="000000"/>
              </a:solidFill>
              <a:cs typeface="DejaVu Sans" charset="0"/>
            </a:endParaRPr>
          </a:p>
        </p:txBody>
      </p:sp>
      <p:sp>
        <p:nvSpPr>
          <p:cNvPr id="129027" name="Text Box 1">
            <a:extLst>
              <a:ext uri="{FF2B5EF4-FFF2-40B4-BE49-F238E27FC236}">
                <a16:creationId xmlns:a16="http://schemas.microsoft.com/office/drawing/2014/main" id="{51682F49-DAA8-6843-C5FC-8D48A619640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29028" name="Text Box 2">
            <a:extLst>
              <a:ext uri="{FF2B5EF4-FFF2-40B4-BE49-F238E27FC236}">
                <a16:creationId xmlns:a16="http://schemas.microsoft.com/office/drawing/2014/main" id="{CB5AA6AD-DEB0-A021-8F07-58932AA093A6}"/>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6934707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39">
            <a:extLst>
              <a:ext uri="{FF2B5EF4-FFF2-40B4-BE49-F238E27FC236}">
                <a16:creationId xmlns:a16="http://schemas.microsoft.com/office/drawing/2014/main" id="{6478DCDB-694D-F308-3BDF-AA2B97DAE06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054F5C19-9FB2-44D0-9DBF-B3B95C501679}" type="slidenum">
              <a:rPr lang="en-GB" altLang="en-US" sz="1200">
                <a:solidFill>
                  <a:srgbClr val="000000"/>
                </a:solidFill>
                <a:cs typeface="DejaVu Sans" charset="0"/>
              </a:rPr>
              <a:pPr/>
              <a:t>64</a:t>
            </a:fld>
            <a:endParaRPr lang="en-GB" altLang="en-US" sz="1200">
              <a:solidFill>
                <a:srgbClr val="000000"/>
              </a:solidFill>
              <a:cs typeface="DejaVu Sans" charset="0"/>
            </a:endParaRPr>
          </a:p>
        </p:txBody>
      </p:sp>
      <p:sp>
        <p:nvSpPr>
          <p:cNvPr id="131075" name="Text Box 1">
            <a:extLst>
              <a:ext uri="{FF2B5EF4-FFF2-40B4-BE49-F238E27FC236}">
                <a16:creationId xmlns:a16="http://schemas.microsoft.com/office/drawing/2014/main" id="{66A2B5C4-45AC-982A-5575-C7169668560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31076" name="Text Box 2">
            <a:extLst>
              <a:ext uri="{FF2B5EF4-FFF2-40B4-BE49-F238E27FC236}">
                <a16:creationId xmlns:a16="http://schemas.microsoft.com/office/drawing/2014/main" id="{A25A88ED-C11C-32C9-B768-C8633687422C}"/>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39">
            <a:extLst>
              <a:ext uri="{FF2B5EF4-FFF2-40B4-BE49-F238E27FC236}">
                <a16:creationId xmlns:a16="http://schemas.microsoft.com/office/drawing/2014/main" id="{A6DBE547-380A-A939-184A-D9253FBE32A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3270C963-3A91-40CE-BA85-3BE876CA10F3}" type="slidenum">
              <a:rPr lang="en-GB" altLang="en-US" sz="1200">
                <a:solidFill>
                  <a:srgbClr val="000000"/>
                </a:solidFill>
                <a:cs typeface="DejaVu Sans" charset="0"/>
              </a:rPr>
              <a:pPr/>
              <a:t>65</a:t>
            </a:fld>
            <a:endParaRPr lang="en-GB" altLang="en-US" sz="1200">
              <a:solidFill>
                <a:srgbClr val="000000"/>
              </a:solidFill>
              <a:cs typeface="DejaVu Sans" charset="0"/>
            </a:endParaRPr>
          </a:p>
        </p:txBody>
      </p:sp>
      <p:sp>
        <p:nvSpPr>
          <p:cNvPr id="133123" name="Text Box 1">
            <a:extLst>
              <a:ext uri="{FF2B5EF4-FFF2-40B4-BE49-F238E27FC236}">
                <a16:creationId xmlns:a16="http://schemas.microsoft.com/office/drawing/2014/main" id="{C3506655-881C-E0E6-0D96-A38F4C8ECDE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33124" name="Text Box 2">
            <a:extLst>
              <a:ext uri="{FF2B5EF4-FFF2-40B4-BE49-F238E27FC236}">
                <a16:creationId xmlns:a16="http://schemas.microsoft.com/office/drawing/2014/main" id="{844857E0-DBCF-1C95-CB94-22B125002D5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39">
            <a:extLst>
              <a:ext uri="{FF2B5EF4-FFF2-40B4-BE49-F238E27FC236}">
                <a16:creationId xmlns:a16="http://schemas.microsoft.com/office/drawing/2014/main" id="{A6DBE547-380A-A939-184A-D9253FBE32A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3270C963-3A91-40CE-BA85-3BE876CA10F3}" type="slidenum">
              <a:rPr lang="en-GB" altLang="en-US" sz="1200">
                <a:solidFill>
                  <a:srgbClr val="000000"/>
                </a:solidFill>
                <a:cs typeface="DejaVu Sans" charset="0"/>
              </a:rPr>
              <a:pPr/>
              <a:t>66</a:t>
            </a:fld>
            <a:endParaRPr lang="en-GB" altLang="en-US" sz="1200">
              <a:solidFill>
                <a:srgbClr val="000000"/>
              </a:solidFill>
              <a:cs typeface="DejaVu Sans" charset="0"/>
            </a:endParaRPr>
          </a:p>
        </p:txBody>
      </p:sp>
      <p:sp>
        <p:nvSpPr>
          <p:cNvPr id="133123" name="Text Box 1">
            <a:extLst>
              <a:ext uri="{FF2B5EF4-FFF2-40B4-BE49-F238E27FC236}">
                <a16:creationId xmlns:a16="http://schemas.microsoft.com/office/drawing/2014/main" id="{C3506655-881C-E0E6-0D96-A38F4C8ECDE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33124" name="Text Box 2">
            <a:extLst>
              <a:ext uri="{FF2B5EF4-FFF2-40B4-BE49-F238E27FC236}">
                <a16:creationId xmlns:a16="http://schemas.microsoft.com/office/drawing/2014/main" id="{844857E0-DBCF-1C95-CB94-22B125002D5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0631128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39">
            <a:extLst>
              <a:ext uri="{FF2B5EF4-FFF2-40B4-BE49-F238E27FC236}">
                <a16:creationId xmlns:a16="http://schemas.microsoft.com/office/drawing/2014/main" id="{A8928087-7E55-67EA-B0D6-9726ADB5C0C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948EBA35-A988-4C0A-BB33-E7F531DF38FB}" type="slidenum">
              <a:rPr lang="en-GB" altLang="en-US" sz="1200">
                <a:solidFill>
                  <a:srgbClr val="000000"/>
                </a:solidFill>
                <a:cs typeface="DejaVu Sans" charset="0"/>
              </a:rPr>
              <a:pPr/>
              <a:t>67</a:t>
            </a:fld>
            <a:endParaRPr lang="en-GB" altLang="en-US" sz="1200">
              <a:solidFill>
                <a:srgbClr val="000000"/>
              </a:solidFill>
              <a:cs typeface="DejaVu Sans" charset="0"/>
            </a:endParaRPr>
          </a:p>
        </p:txBody>
      </p:sp>
      <p:sp>
        <p:nvSpPr>
          <p:cNvPr id="135171" name="Text Box 1">
            <a:extLst>
              <a:ext uri="{FF2B5EF4-FFF2-40B4-BE49-F238E27FC236}">
                <a16:creationId xmlns:a16="http://schemas.microsoft.com/office/drawing/2014/main" id="{D3DFB221-5EF5-DB8B-F9AB-7C1F9450E67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35172" name="Text Box 2">
            <a:extLst>
              <a:ext uri="{FF2B5EF4-FFF2-40B4-BE49-F238E27FC236}">
                <a16:creationId xmlns:a16="http://schemas.microsoft.com/office/drawing/2014/main" id="{B808202C-E379-D3AF-FD83-D56DF9F0351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39">
            <a:extLst>
              <a:ext uri="{FF2B5EF4-FFF2-40B4-BE49-F238E27FC236}">
                <a16:creationId xmlns:a16="http://schemas.microsoft.com/office/drawing/2014/main" id="{BBFCFF96-2451-7A4B-B222-E313F90F1CB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7ADCCEEC-B819-485A-84CF-3CDF85BE09E4}" type="slidenum">
              <a:rPr lang="en-GB" altLang="en-US" sz="1200">
                <a:solidFill>
                  <a:srgbClr val="000000"/>
                </a:solidFill>
                <a:cs typeface="DejaVu Sans" charset="0"/>
              </a:rPr>
              <a:pPr/>
              <a:t>68</a:t>
            </a:fld>
            <a:endParaRPr lang="en-GB" altLang="en-US" sz="1200">
              <a:solidFill>
                <a:srgbClr val="000000"/>
              </a:solidFill>
              <a:cs typeface="DejaVu Sans" charset="0"/>
            </a:endParaRPr>
          </a:p>
        </p:txBody>
      </p:sp>
      <p:sp>
        <p:nvSpPr>
          <p:cNvPr id="137219" name="Text Box 1">
            <a:extLst>
              <a:ext uri="{FF2B5EF4-FFF2-40B4-BE49-F238E27FC236}">
                <a16:creationId xmlns:a16="http://schemas.microsoft.com/office/drawing/2014/main" id="{450A168B-C860-97D2-91F3-56C611F504F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37220" name="Text Box 2">
            <a:extLst>
              <a:ext uri="{FF2B5EF4-FFF2-40B4-BE49-F238E27FC236}">
                <a16:creationId xmlns:a16="http://schemas.microsoft.com/office/drawing/2014/main" id="{533339B0-05A8-6BF9-4DC9-F76FE0206DCD}"/>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39">
            <a:extLst>
              <a:ext uri="{FF2B5EF4-FFF2-40B4-BE49-F238E27FC236}">
                <a16:creationId xmlns:a16="http://schemas.microsoft.com/office/drawing/2014/main" id="{0ADDD541-F59A-8B67-A3E0-C1A3B1C1D9D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701D489D-D8AA-4441-91AB-770B367B4495}" type="slidenum">
              <a:rPr lang="en-GB" altLang="en-US" sz="1200">
                <a:solidFill>
                  <a:srgbClr val="000000"/>
                </a:solidFill>
                <a:cs typeface="DejaVu Sans" charset="0"/>
              </a:rPr>
              <a:pPr/>
              <a:t>69</a:t>
            </a:fld>
            <a:endParaRPr lang="en-GB" altLang="en-US" sz="1200">
              <a:solidFill>
                <a:srgbClr val="000000"/>
              </a:solidFill>
              <a:cs typeface="DejaVu Sans" charset="0"/>
            </a:endParaRPr>
          </a:p>
        </p:txBody>
      </p:sp>
      <p:sp>
        <p:nvSpPr>
          <p:cNvPr id="139267" name="Text Box 1">
            <a:extLst>
              <a:ext uri="{FF2B5EF4-FFF2-40B4-BE49-F238E27FC236}">
                <a16:creationId xmlns:a16="http://schemas.microsoft.com/office/drawing/2014/main" id="{3C70025C-BAE1-A173-0BDD-39B79072730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39268" name="Text Box 2">
            <a:extLst>
              <a:ext uri="{FF2B5EF4-FFF2-40B4-BE49-F238E27FC236}">
                <a16:creationId xmlns:a16="http://schemas.microsoft.com/office/drawing/2014/main" id="{6F781463-33EF-9871-E04C-6B02E2012CF7}"/>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39">
            <a:extLst>
              <a:ext uri="{FF2B5EF4-FFF2-40B4-BE49-F238E27FC236}">
                <a16:creationId xmlns:a16="http://schemas.microsoft.com/office/drawing/2014/main" id="{292041A7-BD3C-39E9-DD36-4760BD99FE5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1F6FC2BC-BCA0-4395-BE02-3B85D5159C39}" type="slidenum">
              <a:rPr lang="en-GB" altLang="en-US" sz="1200">
                <a:solidFill>
                  <a:srgbClr val="000000"/>
                </a:solidFill>
                <a:cs typeface="DejaVu Sans" charset="0"/>
              </a:rPr>
              <a:pPr/>
              <a:t>7</a:t>
            </a:fld>
            <a:endParaRPr lang="en-GB" altLang="en-US" sz="1200">
              <a:solidFill>
                <a:srgbClr val="000000"/>
              </a:solidFill>
              <a:cs typeface="DejaVu Sans" charset="0"/>
            </a:endParaRPr>
          </a:p>
        </p:txBody>
      </p:sp>
      <p:sp>
        <p:nvSpPr>
          <p:cNvPr id="16387" name="Text Box 1025">
            <a:extLst>
              <a:ext uri="{FF2B5EF4-FFF2-40B4-BE49-F238E27FC236}">
                <a16:creationId xmlns:a16="http://schemas.microsoft.com/office/drawing/2014/main" id="{7C018B10-8B6E-5022-9358-B30568D59BF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6388" name="Text Box 1026">
            <a:extLst>
              <a:ext uri="{FF2B5EF4-FFF2-40B4-BE49-F238E27FC236}">
                <a16:creationId xmlns:a16="http://schemas.microsoft.com/office/drawing/2014/main" id="{AF1C80ED-244D-5C78-FEA7-20A9C0029DEF}"/>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39">
            <a:extLst>
              <a:ext uri="{FF2B5EF4-FFF2-40B4-BE49-F238E27FC236}">
                <a16:creationId xmlns:a16="http://schemas.microsoft.com/office/drawing/2014/main" id="{19B41FF1-E2D1-E615-B122-9A20D425080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F6C60733-1A36-41E3-BC29-135A373C982F}" type="slidenum">
              <a:rPr lang="en-GB" altLang="en-US" sz="1200">
                <a:solidFill>
                  <a:srgbClr val="000000"/>
                </a:solidFill>
                <a:cs typeface="DejaVu Sans" charset="0"/>
              </a:rPr>
              <a:pPr/>
              <a:t>70</a:t>
            </a:fld>
            <a:endParaRPr lang="en-GB" altLang="en-US" sz="1200">
              <a:solidFill>
                <a:srgbClr val="000000"/>
              </a:solidFill>
              <a:cs typeface="DejaVu Sans" charset="0"/>
            </a:endParaRPr>
          </a:p>
        </p:txBody>
      </p:sp>
      <p:sp>
        <p:nvSpPr>
          <p:cNvPr id="141315" name="Text Box 1">
            <a:extLst>
              <a:ext uri="{FF2B5EF4-FFF2-40B4-BE49-F238E27FC236}">
                <a16:creationId xmlns:a16="http://schemas.microsoft.com/office/drawing/2014/main" id="{DDD0DC20-83D0-04DF-66D2-D65B8553A2E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1316" name="Text Box 2">
            <a:extLst>
              <a:ext uri="{FF2B5EF4-FFF2-40B4-BE49-F238E27FC236}">
                <a16:creationId xmlns:a16="http://schemas.microsoft.com/office/drawing/2014/main" id="{9C07F56F-A100-6571-5E3E-D574E2E81414}"/>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39">
            <a:extLst>
              <a:ext uri="{FF2B5EF4-FFF2-40B4-BE49-F238E27FC236}">
                <a16:creationId xmlns:a16="http://schemas.microsoft.com/office/drawing/2014/main" id="{E1BA0E78-211E-3599-52EE-3235F8A74DA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9C9E8141-8D7D-49E9-A957-8FB66544C6C0}" type="slidenum">
              <a:rPr lang="en-GB" altLang="en-US" sz="1200">
                <a:solidFill>
                  <a:srgbClr val="000000"/>
                </a:solidFill>
                <a:cs typeface="DejaVu Sans" charset="0"/>
              </a:rPr>
              <a:pPr/>
              <a:t>71</a:t>
            </a:fld>
            <a:endParaRPr lang="en-GB" altLang="en-US" sz="1200">
              <a:solidFill>
                <a:srgbClr val="000000"/>
              </a:solidFill>
              <a:cs typeface="DejaVu Sans" charset="0"/>
            </a:endParaRPr>
          </a:p>
        </p:txBody>
      </p:sp>
      <p:sp>
        <p:nvSpPr>
          <p:cNvPr id="143363" name="Text Box 1">
            <a:extLst>
              <a:ext uri="{FF2B5EF4-FFF2-40B4-BE49-F238E27FC236}">
                <a16:creationId xmlns:a16="http://schemas.microsoft.com/office/drawing/2014/main" id="{E61F2810-87E0-9F4E-2335-7CD659D7F86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3364" name="Text Box 2">
            <a:extLst>
              <a:ext uri="{FF2B5EF4-FFF2-40B4-BE49-F238E27FC236}">
                <a16:creationId xmlns:a16="http://schemas.microsoft.com/office/drawing/2014/main" id="{4520AFA6-B04C-4472-B356-BF0DADB0A18C}"/>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39">
            <a:extLst>
              <a:ext uri="{FF2B5EF4-FFF2-40B4-BE49-F238E27FC236}">
                <a16:creationId xmlns:a16="http://schemas.microsoft.com/office/drawing/2014/main" id="{192603A4-1150-D030-6E3F-14CE5B64A01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CA96E1C3-6BD9-4775-87F2-CB128866A370}" type="slidenum">
              <a:rPr lang="en-GB" altLang="en-US" sz="1200">
                <a:solidFill>
                  <a:srgbClr val="000000"/>
                </a:solidFill>
                <a:cs typeface="DejaVu Sans" charset="0"/>
              </a:rPr>
              <a:pPr/>
              <a:t>72</a:t>
            </a:fld>
            <a:endParaRPr lang="en-GB" altLang="en-US" sz="1200">
              <a:solidFill>
                <a:srgbClr val="000000"/>
              </a:solidFill>
              <a:cs typeface="DejaVu Sans" charset="0"/>
            </a:endParaRPr>
          </a:p>
        </p:txBody>
      </p:sp>
      <p:sp>
        <p:nvSpPr>
          <p:cNvPr id="145411" name="Text Box 1">
            <a:extLst>
              <a:ext uri="{FF2B5EF4-FFF2-40B4-BE49-F238E27FC236}">
                <a16:creationId xmlns:a16="http://schemas.microsoft.com/office/drawing/2014/main" id="{7BEE2BE7-737E-9334-F236-9BC3FFD6D8D6}"/>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5412" name="Text Box 2">
            <a:extLst>
              <a:ext uri="{FF2B5EF4-FFF2-40B4-BE49-F238E27FC236}">
                <a16:creationId xmlns:a16="http://schemas.microsoft.com/office/drawing/2014/main" id="{073FAA9B-9A03-3EE4-4ECC-937C6CB32304}"/>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39">
            <a:extLst>
              <a:ext uri="{FF2B5EF4-FFF2-40B4-BE49-F238E27FC236}">
                <a16:creationId xmlns:a16="http://schemas.microsoft.com/office/drawing/2014/main" id="{F9A0033A-7C9C-77D0-4399-D72CDCD3F7D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08407266-1B99-4C1A-B258-B138FB5BE531}" type="slidenum">
              <a:rPr lang="en-GB" altLang="en-US" sz="1200">
                <a:solidFill>
                  <a:srgbClr val="000000"/>
                </a:solidFill>
                <a:cs typeface="DejaVu Sans" charset="0"/>
              </a:rPr>
              <a:pPr/>
              <a:t>73</a:t>
            </a:fld>
            <a:endParaRPr lang="en-GB" altLang="en-US" sz="1200">
              <a:solidFill>
                <a:srgbClr val="000000"/>
              </a:solidFill>
              <a:cs typeface="DejaVu Sans" charset="0"/>
            </a:endParaRPr>
          </a:p>
        </p:txBody>
      </p:sp>
      <p:sp>
        <p:nvSpPr>
          <p:cNvPr id="147459" name="Text Box 1">
            <a:extLst>
              <a:ext uri="{FF2B5EF4-FFF2-40B4-BE49-F238E27FC236}">
                <a16:creationId xmlns:a16="http://schemas.microsoft.com/office/drawing/2014/main" id="{5B0CAEDF-3A78-DF9C-A6DA-F93697A512D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7460" name="Text Box 2">
            <a:extLst>
              <a:ext uri="{FF2B5EF4-FFF2-40B4-BE49-F238E27FC236}">
                <a16:creationId xmlns:a16="http://schemas.microsoft.com/office/drawing/2014/main" id="{7D9846AA-080C-8DD1-408D-0F2D9EFCE047}"/>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39">
            <a:extLst>
              <a:ext uri="{FF2B5EF4-FFF2-40B4-BE49-F238E27FC236}">
                <a16:creationId xmlns:a16="http://schemas.microsoft.com/office/drawing/2014/main" id="{A4D381CF-2315-4058-1015-71B4998E6FF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D28B42F5-3643-431A-B6F2-4E1B6B7ADA77}" type="slidenum">
              <a:rPr lang="en-GB" altLang="en-US" sz="1200">
                <a:solidFill>
                  <a:srgbClr val="000000"/>
                </a:solidFill>
                <a:cs typeface="DejaVu Sans" charset="0"/>
              </a:rPr>
              <a:pPr/>
              <a:t>74</a:t>
            </a:fld>
            <a:endParaRPr lang="en-GB" altLang="en-US" sz="1200">
              <a:solidFill>
                <a:srgbClr val="000000"/>
              </a:solidFill>
              <a:cs typeface="DejaVu Sans" charset="0"/>
            </a:endParaRPr>
          </a:p>
        </p:txBody>
      </p:sp>
      <p:sp>
        <p:nvSpPr>
          <p:cNvPr id="149507" name="Text Box 1">
            <a:extLst>
              <a:ext uri="{FF2B5EF4-FFF2-40B4-BE49-F238E27FC236}">
                <a16:creationId xmlns:a16="http://schemas.microsoft.com/office/drawing/2014/main" id="{66AC8676-4BDF-EA39-BF05-88BA38B11BB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9508" name="Text Box 2">
            <a:extLst>
              <a:ext uri="{FF2B5EF4-FFF2-40B4-BE49-F238E27FC236}">
                <a16:creationId xmlns:a16="http://schemas.microsoft.com/office/drawing/2014/main" id="{23765263-C7C8-B170-69E9-FB06834535F1}"/>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39">
            <a:extLst>
              <a:ext uri="{FF2B5EF4-FFF2-40B4-BE49-F238E27FC236}">
                <a16:creationId xmlns:a16="http://schemas.microsoft.com/office/drawing/2014/main" id="{566FEE8B-0702-6D6D-4D8E-2F5F00D54DB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C1D25494-E2DC-4BA8-9C35-246349D04BDC}" type="slidenum">
              <a:rPr lang="en-GB" altLang="en-US" sz="1200">
                <a:solidFill>
                  <a:srgbClr val="000000"/>
                </a:solidFill>
                <a:cs typeface="DejaVu Sans" charset="0"/>
              </a:rPr>
              <a:pPr/>
              <a:t>75</a:t>
            </a:fld>
            <a:endParaRPr lang="en-GB" altLang="en-US" sz="1200">
              <a:solidFill>
                <a:srgbClr val="000000"/>
              </a:solidFill>
              <a:cs typeface="DejaVu Sans" charset="0"/>
            </a:endParaRPr>
          </a:p>
        </p:txBody>
      </p:sp>
      <p:sp>
        <p:nvSpPr>
          <p:cNvPr id="151555" name="Text Box 1">
            <a:extLst>
              <a:ext uri="{FF2B5EF4-FFF2-40B4-BE49-F238E27FC236}">
                <a16:creationId xmlns:a16="http://schemas.microsoft.com/office/drawing/2014/main" id="{3EFC9BBD-9BD2-EE4F-9690-B6048735131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51556" name="Text Box 2">
            <a:extLst>
              <a:ext uri="{FF2B5EF4-FFF2-40B4-BE49-F238E27FC236}">
                <a16:creationId xmlns:a16="http://schemas.microsoft.com/office/drawing/2014/main" id="{93D9E1D7-61E5-06CF-8F6F-9C465E7F6F8D}"/>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39">
            <a:extLst>
              <a:ext uri="{FF2B5EF4-FFF2-40B4-BE49-F238E27FC236}">
                <a16:creationId xmlns:a16="http://schemas.microsoft.com/office/drawing/2014/main" id="{2CAA739C-C308-66FE-FBA4-E5306B0D111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C7365E6B-F607-45DE-B7EC-3A903F23260C}" type="slidenum">
              <a:rPr lang="en-GB" altLang="en-US" sz="1200">
                <a:solidFill>
                  <a:srgbClr val="000000"/>
                </a:solidFill>
                <a:cs typeface="DejaVu Sans" charset="0"/>
              </a:rPr>
              <a:pPr/>
              <a:t>76</a:t>
            </a:fld>
            <a:endParaRPr lang="en-GB" altLang="en-US" sz="1200">
              <a:solidFill>
                <a:srgbClr val="000000"/>
              </a:solidFill>
              <a:cs typeface="DejaVu Sans" charset="0"/>
            </a:endParaRPr>
          </a:p>
        </p:txBody>
      </p:sp>
      <p:sp>
        <p:nvSpPr>
          <p:cNvPr id="153603" name="Text Box 1">
            <a:extLst>
              <a:ext uri="{FF2B5EF4-FFF2-40B4-BE49-F238E27FC236}">
                <a16:creationId xmlns:a16="http://schemas.microsoft.com/office/drawing/2014/main" id="{B661D529-1BC7-61AE-8055-D2C3E90E974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53604" name="Text Box 2">
            <a:extLst>
              <a:ext uri="{FF2B5EF4-FFF2-40B4-BE49-F238E27FC236}">
                <a16:creationId xmlns:a16="http://schemas.microsoft.com/office/drawing/2014/main" id="{C929ECD9-9146-46FB-D20E-76035EDE2F1E}"/>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39">
            <a:extLst>
              <a:ext uri="{FF2B5EF4-FFF2-40B4-BE49-F238E27FC236}">
                <a16:creationId xmlns:a16="http://schemas.microsoft.com/office/drawing/2014/main" id="{BD23BA4C-A2BF-483B-23C3-7B9F64C2AB3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69213A86-E99E-4EC5-8F7E-3380E5519DBF}" type="slidenum">
              <a:rPr lang="en-GB" altLang="en-US" sz="1200">
                <a:solidFill>
                  <a:srgbClr val="000000"/>
                </a:solidFill>
                <a:cs typeface="DejaVu Sans" charset="0"/>
              </a:rPr>
              <a:pPr/>
              <a:t>77</a:t>
            </a:fld>
            <a:endParaRPr lang="en-GB" altLang="en-US" sz="1200">
              <a:solidFill>
                <a:srgbClr val="000000"/>
              </a:solidFill>
              <a:cs typeface="DejaVu Sans" charset="0"/>
            </a:endParaRPr>
          </a:p>
        </p:txBody>
      </p:sp>
      <p:sp>
        <p:nvSpPr>
          <p:cNvPr id="155651" name="Text Box 1">
            <a:extLst>
              <a:ext uri="{FF2B5EF4-FFF2-40B4-BE49-F238E27FC236}">
                <a16:creationId xmlns:a16="http://schemas.microsoft.com/office/drawing/2014/main" id="{20C01031-2AAA-7180-4B9F-A03F8407B0B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55652" name="Text Box 2">
            <a:extLst>
              <a:ext uri="{FF2B5EF4-FFF2-40B4-BE49-F238E27FC236}">
                <a16:creationId xmlns:a16="http://schemas.microsoft.com/office/drawing/2014/main" id="{DC3810ED-FBD4-1465-F1F8-762A81F10398}"/>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39">
            <a:extLst>
              <a:ext uri="{FF2B5EF4-FFF2-40B4-BE49-F238E27FC236}">
                <a16:creationId xmlns:a16="http://schemas.microsoft.com/office/drawing/2014/main" id="{83576FF4-02F5-9279-E777-EA41B814D3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7937FA01-2BE0-4DAE-8785-E2D3907DB98B}" type="slidenum">
              <a:rPr lang="en-GB" altLang="en-US" sz="1200">
                <a:solidFill>
                  <a:srgbClr val="000000"/>
                </a:solidFill>
                <a:cs typeface="DejaVu Sans" charset="0"/>
              </a:rPr>
              <a:pPr/>
              <a:t>78</a:t>
            </a:fld>
            <a:endParaRPr lang="en-GB" altLang="en-US" sz="1200">
              <a:solidFill>
                <a:srgbClr val="000000"/>
              </a:solidFill>
              <a:cs typeface="DejaVu Sans" charset="0"/>
            </a:endParaRPr>
          </a:p>
        </p:txBody>
      </p:sp>
      <p:sp>
        <p:nvSpPr>
          <p:cNvPr id="157699" name="Text Box 1">
            <a:extLst>
              <a:ext uri="{FF2B5EF4-FFF2-40B4-BE49-F238E27FC236}">
                <a16:creationId xmlns:a16="http://schemas.microsoft.com/office/drawing/2014/main" id="{9DE50E2C-BB76-F9AF-28B6-C9EFF53B101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57700" name="Text Box 2">
            <a:extLst>
              <a:ext uri="{FF2B5EF4-FFF2-40B4-BE49-F238E27FC236}">
                <a16:creationId xmlns:a16="http://schemas.microsoft.com/office/drawing/2014/main" id="{99F6E223-5DE4-59A2-6BF4-B20E71944C70}"/>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39">
            <a:extLst>
              <a:ext uri="{FF2B5EF4-FFF2-40B4-BE49-F238E27FC236}">
                <a16:creationId xmlns:a16="http://schemas.microsoft.com/office/drawing/2014/main" id="{CBEB4475-F685-69B1-FEF7-135DC74B743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E913BBC0-0084-4697-81A8-563460B5716D}" type="slidenum">
              <a:rPr lang="en-GB" altLang="en-US" sz="1200">
                <a:solidFill>
                  <a:srgbClr val="000000"/>
                </a:solidFill>
                <a:cs typeface="DejaVu Sans" charset="0"/>
              </a:rPr>
              <a:pPr/>
              <a:t>79</a:t>
            </a:fld>
            <a:endParaRPr lang="en-GB" altLang="en-US" sz="1200">
              <a:solidFill>
                <a:srgbClr val="000000"/>
              </a:solidFill>
              <a:cs typeface="DejaVu Sans" charset="0"/>
            </a:endParaRPr>
          </a:p>
        </p:txBody>
      </p:sp>
      <p:sp>
        <p:nvSpPr>
          <p:cNvPr id="159747" name="Text Box 1">
            <a:extLst>
              <a:ext uri="{FF2B5EF4-FFF2-40B4-BE49-F238E27FC236}">
                <a16:creationId xmlns:a16="http://schemas.microsoft.com/office/drawing/2014/main" id="{A000857D-9946-F5F6-02A6-66CD6E22D38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59748" name="Text Box 2">
            <a:extLst>
              <a:ext uri="{FF2B5EF4-FFF2-40B4-BE49-F238E27FC236}">
                <a16:creationId xmlns:a16="http://schemas.microsoft.com/office/drawing/2014/main" id="{B3699023-C0DD-5FAC-D9B7-6714F3B0DC3E}"/>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39">
            <a:extLst>
              <a:ext uri="{FF2B5EF4-FFF2-40B4-BE49-F238E27FC236}">
                <a16:creationId xmlns:a16="http://schemas.microsoft.com/office/drawing/2014/main" id="{BD320EF4-B62C-4360-E955-7B85B930455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675A35F5-AF72-457D-9D33-417DBFEFC635}" type="slidenum">
              <a:rPr lang="en-GB" altLang="en-US" sz="1200">
                <a:solidFill>
                  <a:srgbClr val="000000"/>
                </a:solidFill>
                <a:cs typeface="DejaVu Sans" charset="0"/>
              </a:rPr>
              <a:pPr/>
              <a:t>8</a:t>
            </a:fld>
            <a:endParaRPr lang="en-GB" altLang="en-US" sz="1200">
              <a:solidFill>
                <a:srgbClr val="000000"/>
              </a:solidFill>
              <a:cs typeface="DejaVu Sans" charset="0"/>
            </a:endParaRPr>
          </a:p>
        </p:txBody>
      </p:sp>
      <p:sp>
        <p:nvSpPr>
          <p:cNvPr id="18435" name="Text Box 1">
            <a:extLst>
              <a:ext uri="{FF2B5EF4-FFF2-40B4-BE49-F238E27FC236}">
                <a16:creationId xmlns:a16="http://schemas.microsoft.com/office/drawing/2014/main" id="{871BAA14-49BA-8793-8195-1E699AB200E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8436" name="Text Box 2">
            <a:extLst>
              <a:ext uri="{FF2B5EF4-FFF2-40B4-BE49-F238E27FC236}">
                <a16:creationId xmlns:a16="http://schemas.microsoft.com/office/drawing/2014/main" id="{AA96034E-99B3-D13A-6FD8-8F65BBED283C}"/>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39">
            <a:extLst>
              <a:ext uri="{FF2B5EF4-FFF2-40B4-BE49-F238E27FC236}">
                <a16:creationId xmlns:a16="http://schemas.microsoft.com/office/drawing/2014/main" id="{3817E41B-6D99-3EC0-7C37-9897FE9B1AF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fld id="{A51213A8-0423-4F5B-A929-A1C8C7932415}" type="slidenum">
              <a:rPr lang="en-GB" altLang="en-US" sz="1200">
                <a:solidFill>
                  <a:srgbClr val="000000"/>
                </a:solidFill>
                <a:cs typeface="DejaVu Sans" charset="0"/>
              </a:rPr>
              <a:pPr/>
              <a:t>9</a:t>
            </a:fld>
            <a:endParaRPr lang="en-GB" altLang="en-US" sz="1200">
              <a:solidFill>
                <a:srgbClr val="000000"/>
              </a:solidFill>
              <a:cs typeface="DejaVu Sans" charset="0"/>
            </a:endParaRPr>
          </a:p>
        </p:txBody>
      </p:sp>
      <p:sp>
        <p:nvSpPr>
          <p:cNvPr id="20483" name="Text Box 1">
            <a:extLst>
              <a:ext uri="{FF2B5EF4-FFF2-40B4-BE49-F238E27FC236}">
                <a16:creationId xmlns:a16="http://schemas.microsoft.com/office/drawing/2014/main" id="{BFF73C6A-E6BA-257D-06A9-4AF363A66689}"/>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484" name="Text Box 2">
            <a:extLst>
              <a:ext uri="{FF2B5EF4-FFF2-40B4-BE49-F238E27FC236}">
                <a16:creationId xmlns:a16="http://schemas.microsoft.com/office/drawing/2014/main" id="{572059FC-EAEE-3756-82EE-2FF4E16C898B}"/>
              </a:ext>
            </a:extLst>
          </p:cNvPr>
          <p:cNvSpPr>
            <a:spLocks noGrp="1" noChangeArrowheads="1"/>
          </p:cNvSpPr>
          <p:nvPr>
            <p:ph type="body"/>
          </p:nvPr>
        </p:nvSpPr>
        <p:spPr>
          <a:xfrm>
            <a:off x="685800" y="4343400"/>
            <a:ext cx="5435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p>
        </p:txBody>
      </p:sp>
    </p:spTree>
    <p:extLst>
      <p:ext uri="{BB962C8B-B14F-4D97-AF65-F5344CB8AC3E}">
        <p14:creationId xmlns:p14="http://schemas.microsoft.com/office/powerpoint/2010/main" val="4279845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Tree>
    <p:extLst>
      <p:ext uri="{BB962C8B-B14F-4D97-AF65-F5344CB8AC3E}">
        <p14:creationId xmlns:p14="http://schemas.microsoft.com/office/powerpoint/2010/main" val="654366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91300" y="149225"/>
            <a:ext cx="2043113" cy="6705600"/>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457200" y="149225"/>
            <a:ext cx="5981700" cy="6705600"/>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Tree>
    <p:extLst>
      <p:ext uri="{BB962C8B-B14F-4D97-AF65-F5344CB8AC3E}">
        <p14:creationId xmlns:p14="http://schemas.microsoft.com/office/powerpoint/2010/main" val="192349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Tree>
    <p:extLst>
      <p:ext uri="{BB962C8B-B14F-4D97-AF65-F5344CB8AC3E}">
        <p14:creationId xmlns:p14="http://schemas.microsoft.com/office/powerpoint/2010/main" val="654472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Tree>
    <p:extLst>
      <p:ext uri="{BB962C8B-B14F-4D97-AF65-F5344CB8AC3E}">
        <p14:creationId xmlns:p14="http://schemas.microsoft.com/office/powerpoint/2010/main" val="3363374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457200" y="220663"/>
            <a:ext cx="4011613" cy="6634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21213" y="220663"/>
            <a:ext cx="4013200" cy="6634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Tree>
    <p:extLst>
      <p:ext uri="{BB962C8B-B14F-4D97-AF65-F5344CB8AC3E}">
        <p14:creationId xmlns:p14="http://schemas.microsoft.com/office/powerpoint/2010/main" val="222880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a:t>Clic para editar título</a:t>
            </a:r>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Tree>
    <p:extLst>
      <p:ext uri="{BB962C8B-B14F-4D97-AF65-F5344CB8AC3E}">
        <p14:creationId xmlns:p14="http://schemas.microsoft.com/office/powerpoint/2010/main" val="310289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Tree>
    <p:extLst>
      <p:ext uri="{BB962C8B-B14F-4D97-AF65-F5344CB8AC3E}">
        <p14:creationId xmlns:p14="http://schemas.microsoft.com/office/powerpoint/2010/main" val="376213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09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Tree>
    <p:extLst>
      <p:ext uri="{BB962C8B-B14F-4D97-AF65-F5344CB8AC3E}">
        <p14:creationId xmlns:p14="http://schemas.microsoft.com/office/powerpoint/2010/main" val="1974800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Tree>
    <p:extLst>
      <p:ext uri="{BB962C8B-B14F-4D97-AF65-F5344CB8AC3E}">
        <p14:creationId xmlns:p14="http://schemas.microsoft.com/office/powerpoint/2010/main" val="194162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E51B3744-8309-16BB-A349-B431742A14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09563"/>
            <a:ext cx="9144000" cy="62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a:extLst>
              <a:ext uri="{FF2B5EF4-FFF2-40B4-BE49-F238E27FC236}">
                <a16:creationId xmlns:a16="http://schemas.microsoft.com/office/drawing/2014/main" id="{0804E2AB-E475-F532-59B1-CE34FA21A4B0}"/>
              </a:ext>
            </a:extLst>
          </p:cNvPr>
          <p:cNvSpPr>
            <a:spLocks noGrp="1" noChangeArrowheads="1"/>
          </p:cNvSpPr>
          <p:nvPr>
            <p:ph type="title"/>
          </p:nvPr>
        </p:nvSpPr>
        <p:spPr bwMode="auto">
          <a:xfrm>
            <a:off x="457200" y="149225"/>
            <a:ext cx="81772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Master title style</a:t>
            </a:r>
          </a:p>
        </p:txBody>
      </p:sp>
      <p:sp>
        <p:nvSpPr>
          <p:cNvPr id="1028" name="Rectangle 3">
            <a:extLst>
              <a:ext uri="{FF2B5EF4-FFF2-40B4-BE49-F238E27FC236}">
                <a16:creationId xmlns:a16="http://schemas.microsoft.com/office/drawing/2014/main" id="{57649899-2744-9758-DEA3-72B5595198AB}"/>
              </a:ext>
            </a:extLst>
          </p:cNvPr>
          <p:cNvSpPr>
            <a:spLocks noGrp="1" noChangeArrowheads="1"/>
          </p:cNvSpPr>
          <p:nvPr>
            <p:ph type="body" idx="1"/>
          </p:nvPr>
        </p:nvSpPr>
        <p:spPr bwMode="auto">
          <a:xfrm>
            <a:off x="457200" y="220663"/>
            <a:ext cx="8177213" cy="663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Text Box 4">
            <a:extLst>
              <a:ext uri="{FF2B5EF4-FFF2-40B4-BE49-F238E27FC236}">
                <a16:creationId xmlns:a16="http://schemas.microsoft.com/office/drawing/2014/main" id="{EC3F04B7-B837-5E21-FC33-8EF97F63D933}"/>
              </a:ext>
            </a:extLst>
          </p:cNvPr>
          <p:cNvSpPr txBox="1">
            <a:spLocks noChangeArrowheads="1"/>
          </p:cNvSpPr>
          <p:nvPr/>
        </p:nvSpPr>
        <p:spPr bwMode="auto">
          <a:xfrm>
            <a:off x="7015163" y="6384925"/>
            <a:ext cx="2128837" cy="473075"/>
          </a:xfrm>
          <a:prstGeom prst="rect">
            <a:avLst/>
          </a:prstGeom>
          <a:noFill/>
          <a:ln w="9525">
            <a:noFill/>
            <a:round/>
            <a:headEnd/>
            <a:tailEnd/>
          </a:ln>
          <a:effec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buClr>
                <a:srgbClr val="000000"/>
              </a:buClr>
              <a:buSzPct val="100000"/>
              <a:buFont typeface="Times New Roman" panose="02020603050405020304" pitchFamily="18" charset="0"/>
              <a:buNone/>
            </a:pPr>
            <a:fld id="{3286E62A-449D-4FA3-8329-94DA92B02390}" type="slidenum">
              <a:rPr lang="en-GB" altLang="en-US" sz="1400">
                <a:solidFill>
                  <a:srgbClr val="000000"/>
                </a:solidFill>
              </a:rPr>
              <a:pPr algn="r" eaLnBrk="1" hangingPunct="1">
                <a:buClr>
                  <a:srgbClr val="000000"/>
                </a:buClr>
                <a:buSzPct val="100000"/>
                <a:buFont typeface="Times New Roman" panose="02020603050405020304" pitchFamily="18" charset="0"/>
                <a:buNone/>
              </a:pPr>
              <a:t>‹#›</a:t>
            </a:fld>
            <a:endParaRPr lang="en-GB" alt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S PGothic" panose="020B0600070205080204" pitchFamily="34" charset="-128"/>
          <a:cs typeface="+mj-cs"/>
        </a:defRPr>
      </a:lvl1pPr>
      <a:lvl2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109" charset="0"/>
          <a:ea typeface="MS PGothic" panose="020B0600070205080204" pitchFamily="34" charset="-128"/>
          <a:cs typeface="DejaVu Sans" charset="0"/>
        </a:defRPr>
      </a:lvl2pPr>
      <a:lvl3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109" charset="0"/>
          <a:ea typeface="MS PGothic" panose="020B0600070205080204" pitchFamily="34" charset="-128"/>
          <a:cs typeface="DejaVu Sans" charset="0"/>
        </a:defRPr>
      </a:lvl3pPr>
      <a:lvl4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109" charset="0"/>
          <a:ea typeface="MS PGothic" panose="020B0600070205080204" pitchFamily="34" charset="-128"/>
          <a:cs typeface="DejaVu Sans" charset="0"/>
        </a:defRPr>
      </a:lvl4pPr>
      <a:lvl5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109" charset="0"/>
          <a:ea typeface="MS PGothic" panose="020B0600070205080204" pitchFamily="34" charset="-128"/>
          <a:cs typeface="DejaVu Sans" charset="0"/>
        </a:defRPr>
      </a:lvl5pPr>
      <a:lvl6pPr marL="2514600" indent="-228600" algn="ctr" defTabSz="449263" rtl="0" fontAlgn="base">
        <a:lnSpc>
          <a:spcPts val="8725"/>
        </a:lnSpc>
        <a:spcBef>
          <a:spcPct val="0"/>
        </a:spcBef>
        <a:spcAft>
          <a:spcPct val="0"/>
        </a:spcAft>
        <a:buClr>
          <a:srgbClr val="000000"/>
        </a:buClr>
        <a:buSzPct val="100000"/>
        <a:buFont typeface="Times New Roman" pitchFamily="-109" charset="0"/>
        <a:defRPr sz="4400">
          <a:solidFill>
            <a:srgbClr val="000000"/>
          </a:solidFill>
          <a:latin typeface="Arial" pitchFamily="-109" charset="0"/>
          <a:ea typeface="DejaVu Sans" charset="0"/>
          <a:cs typeface="DejaVu Sans" charset="0"/>
        </a:defRPr>
      </a:lvl6pPr>
      <a:lvl7pPr marL="2971800" indent="-228600" algn="ctr" defTabSz="449263" rtl="0" fontAlgn="base">
        <a:lnSpc>
          <a:spcPts val="8725"/>
        </a:lnSpc>
        <a:spcBef>
          <a:spcPct val="0"/>
        </a:spcBef>
        <a:spcAft>
          <a:spcPct val="0"/>
        </a:spcAft>
        <a:buClr>
          <a:srgbClr val="000000"/>
        </a:buClr>
        <a:buSzPct val="100000"/>
        <a:buFont typeface="Times New Roman" pitchFamily="-109" charset="0"/>
        <a:defRPr sz="4400">
          <a:solidFill>
            <a:srgbClr val="000000"/>
          </a:solidFill>
          <a:latin typeface="Arial" pitchFamily="-109" charset="0"/>
          <a:ea typeface="DejaVu Sans" charset="0"/>
          <a:cs typeface="DejaVu Sans" charset="0"/>
        </a:defRPr>
      </a:lvl7pPr>
      <a:lvl8pPr marL="3429000" indent="-228600" algn="ctr" defTabSz="449263" rtl="0" fontAlgn="base">
        <a:lnSpc>
          <a:spcPts val="8725"/>
        </a:lnSpc>
        <a:spcBef>
          <a:spcPct val="0"/>
        </a:spcBef>
        <a:spcAft>
          <a:spcPct val="0"/>
        </a:spcAft>
        <a:buClr>
          <a:srgbClr val="000000"/>
        </a:buClr>
        <a:buSzPct val="100000"/>
        <a:buFont typeface="Times New Roman" pitchFamily="-109" charset="0"/>
        <a:defRPr sz="4400">
          <a:solidFill>
            <a:srgbClr val="000000"/>
          </a:solidFill>
          <a:latin typeface="Arial" pitchFamily="-109" charset="0"/>
          <a:ea typeface="DejaVu Sans" charset="0"/>
          <a:cs typeface="DejaVu Sans" charset="0"/>
        </a:defRPr>
      </a:lvl8pPr>
      <a:lvl9pPr marL="3886200" indent="-228600" algn="ctr" defTabSz="449263" rtl="0" fontAlgn="base">
        <a:lnSpc>
          <a:spcPts val="8725"/>
        </a:lnSpc>
        <a:spcBef>
          <a:spcPct val="0"/>
        </a:spcBef>
        <a:spcAft>
          <a:spcPct val="0"/>
        </a:spcAft>
        <a:buClr>
          <a:srgbClr val="000000"/>
        </a:buClr>
        <a:buSzPct val="100000"/>
        <a:buFont typeface="Times New Roman" pitchFamily="-109" charset="0"/>
        <a:defRPr sz="4400">
          <a:solidFill>
            <a:srgbClr val="000000"/>
          </a:solidFill>
          <a:latin typeface="Arial" pitchFamily="-109" charset="0"/>
          <a:ea typeface="DejaVu Sans" charset="0"/>
          <a:cs typeface="DejaVu Sans" charset="0"/>
        </a:defRPr>
      </a:lvl9pPr>
    </p:titleStyle>
    <p:bodyStyle>
      <a:lvl1pPr marL="342900" indent="-342900" algn="l" defTabSz="449263" rtl="0" eaLnBrk="0" fontAlgn="base" hangingPunct="0">
        <a:lnSpc>
          <a:spcPts val="6375"/>
        </a:lnSpc>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lnSpc>
          <a:spcPts val="5613"/>
        </a:lnSpc>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49263" rtl="0" eaLnBrk="0" fontAlgn="base" hangingPunct="0">
        <a:lnSpc>
          <a:spcPts val="4613"/>
        </a:lnSpc>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49263" rtl="0" eaLnBrk="0" fontAlgn="base" hangingPunct="0">
        <a:lnSpc>
          <a:spcPts val="3813"/>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49263" rtl="0" eaLnBrk="0" fontAlgn="base" hangingPunct="0">
        <a:lnSpc>
          <a:spcPts val="3813"/>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49263" rtl="0" fontAlgn="base">
        <a:lnSpc>
          <a:spcPts val="3813"/>
        </a:lnSpc>
        <a:spcBef>
          <a:spcPts val="500"/>
        </a:spcBef>
        <a:spcAft>
          <a:spcPct val="0"/>
        </a:spcAft>
        <a:buClr>
          <a:srgbClr val="000000"/>
        </a:buClr>
        <a:buSzPct val="100000"/>
        <a:buFont typeface="Times New Roman" pitchFamily="-109" charset="0"/>
        <a:defRPr sz="2000">
          <a:solidFill>
            <a:srgbClr val="000000"/>
          </a:solidFill>
          <a:latin typeface="+mn-lt"/>
          <a:ea typeface="+mn-ea"/>
          <a:cs typeface="+mn-cs"/>
        </a:defRPr>
      </a:lvl6pPr>
      <a:lvl7pPr marL="2971800" indent="-228600" algn="l" defTabSz="449263" rtl="0" fontAlgn="base">
        <a:lnSpc>
          <a:spcPts val="3813"/>
        </a:lnSpc>
        <a:spcBef>
          <a:spcPts val="500"/>
        </a:spcBef>
        <a:spcAft>
          <a:spcPct val="0"/>
        </a:spcAft>
        <a:buClr>
          <a:srgbClr val="000000"/>
        </a:buClr>
        <a:buSzPct val="100000"/>
        <a:buFont typeface="Times New Roman" pitchFamily="-109" charset="0"/>
        <a:defRPr sz="2000">
          <a:solidFill>
            <a:srgbClr val="000000"/>
          </a:solidFill>
          <a:latin typeface="+mn-lt"/>
          <a:ea typeface="+mn-ea"/>
          <a:cs typeface="+mn-cs"/>
        </a:defRPr>
      </a:lvl7pPr>
      <a:lvl8pPr marL="3429000" indent="-228600" algn="l" defTabSz="449263" rtl="0" fontAlgn="base">
        <a:lnSpc>
          <a:spcPts val="3813"/>
        </a:lnSpc>
        <a:spcBef>
          <a:spcPts val="500"/>
        </a:spcBef>
        <a:spcAft>
          <a:spcPct val="0"/>
        </a:spcAft>
        <a:buClr>
          <a:srgbClr val="000000"/>
        </a:buClr>
        <a:buSzPct val="100000"/>
        <a:buFont typeface="Times New Roman" pitchFamily="-109" charset="0"/>
        <a:defRPr sz="2000">
          <a:solidFill>
            <a:srgbClr val="000000"/>
          </a:solidFill>
          <a:latin typeface="+mn-lt"/>
          <a:ea typeface="+mn-ea"/>
          <a:cs typeface="+mn-cs"/>
        </a:defRPr>
      </a:lvl8pPr>
      <a:lvl9pPr marL="3886200" indent="-228600" algn="l" defTabSz="449263" rtl="0" fontAlgn="base">
        <a:lnSpc>
          <a:spcPts val="3813"/>
        </a:lnSpc>
        <a:spcBef>
          <a:spcPts val="500"/>
        </a:spcBef>
        <a:spcAft>
          <a:spcPct val="0"/>
        </a:spcAft>
        <a:buClr>
          <a:srgbClr val="000000"/>
        </a:buClr>
        <a:buSzPct val="100000"/>
        <a:buFont typeface="Times New Roman" pitchFamily="-109" charset="0"/>
        <a:defRPr sz="2000">
          <a:solidFill>
            <a:srgbClr val="000000"/>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UL3j6ly2iF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bNjjAoyWs6I"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mHak9EZjyS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R0BFY3cu_VE"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bc3wtVXyAXo"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C8tmgpOiWRw"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_3acb8CrSH0"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ED22AEA2-529D-A6EB-38A8-6AEFDF040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309563"/>
            <a:ext cx="9144000" cy="6240462"/>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round/>
                <a:headEnd/>
                <a:tailEnd/>
              </a14:hiddenLine>
            </a:ext>
          </a:extLst>
        </p:spPr>
      </p:pic>
      <p:sp>
        <p:nvSpPr>
          <p:cNvPr id="3074" name="Text Box 4">
            <a:extLst>
              <a:ext uri="{FF2B5EF4-FFF2-40B4-BE49-F238E27FC236}">
                <a16:creationId xmlns:a16="http://schemas.microsoft.com/office/drawing/2014/main" id="{69FC488B-8F37-2290-4720-8BA6DB0F8A74}"/>
              </a:ext>
            </a:extLst>
          </p:cNvPr>
          <p:cNvSpPr txBox="1">
            <a:spLocks noChangeArrowheads="1"/>
          </p:cNvSpPr>
          <p:nvPr/>
        </p:nvSpPr>
        <p:spPr bwMode="auto">
          <a:xfrm>
            <a:off x="381000" y="3130550"/>
            <a:ext cx="36576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04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400" i="1">
                <a:solidFill>
                  <a:srgbClr val="000000"/>
                </a:solidFill>
                <a:latin typeface="Optima" pitchFamily="6" charset="0"/>
              </a:rPr>
              <a:t>CA García Sepúlveda MD PhD</a:t>
            </a:r>
            <a:endParaRPr lang="en-GB" altLang="en-US" sz="1400" i="1">
              <a:solidFill>
                <a:srgbClr val="000000"/>
              </a:solidFill>
              <a:latin typeface="Optima" pitchFamily="6" charset="0"/>
            </a:endParaRPr>
          </a:p>
        </p:txBody>
      </p:sp>
      <p:sp>
        <p:nvSpPr>
          <p:cNvPr id="3075" name="Text Box 5">
            <a:extLst>
              <a:ext uri="{FF2B5EF4-FFF2-40B4-BE49-F238E27FC236}">
                <a16:creationId xmlns:a16="http://schemas.microsoft.com/office/drawing/2014/main" id="{8FBC18E6-5042-055E-CF0D-3ECB748EA1F1}"/>
              </a:ext>
            </a:extLst>
          </p:cNvPr>
          <p:cNvSpPr txBox="1">
            <a:spLocks noChangeArrowheads="1"/>
          </p:cNvSpPr>
          <p:nvPr/>
        </p:nvSpPr>
        <p:spPr bwMode="auto">
          <a:xfrm>
            <a:off x="381000" y="838200"/>
            <a:ext cx="8382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endParaRPr lang="en-GB" altLang="en-US" sz="5000">
              <a:solidFill>
                <a:schemeClr val="tx1"/>
              </a:solidFill>
              <a:latin typeface="Optima" pitchFamily="6" charset="0"/>
            </a:endParaRPr>
          </a:p>
          <a:p>
            <a:pPr eaLnBrk="1" hangingPunct="1">
              <a:lnSpc>
                <a:spcPct val="93000"/>
              </a:lnSpc>
              <a:buClr>
                <a:srgbClr val="000000"/>
              </a:buClr>
              <a:buSzPct val="100000"/>
              <a:buFont typeface="Times New Roman" panose="02020603050405020304" pitchFamily="18" charset="0"/>
              <a:buNone/>
            </a:pPr>
            <a:r>
              <a:rPr lang="en-GB" altLang="en-US" sz="5000">
                <a:solidFill>
                  <a:schemeClr val="tx1"/>
                </a:solidFill>
                <a:latin typeface="Optima" pitchFamily="6" charset="0"/>
              </a:rPr>
              <a:t>El Nucleosoma y las Modificaciones Epigenéticas</a:t>
            </a:r>
          </a:p>
        </p:txBody>
      </p:sp>
      <p:sp>
        <p:nvSpPr>
          <p:cNvPr id="3076" name="Título 1">
            <a:extLst>
              <a:ext uri="{FF2B5EF4-FFF2-40B4-BE49-F238E27FC236}">
                <a16:creationId xmlns:a16="http://schemas.microsoft.com/office/drawing/2014/main" id="{B717003F-3B89-0CCB-4726-5B6EB608ED3F}"/>
              </a:ext>
            </a:extLst>
          </p:cNvPr>
          <p:cNvSpPr txBox="1">
            <a:spLocks/>
          </p:cNvSpPr>
          <p:nvPr/>
        </p:nvSpPr>
        <p:spPr bwMode="auto">
          <a:xfrm>
            <a:off x="304800" y="5505450"/>
            <a:ext cx="5257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bg1"/>
                </a:solidFill>
                <a:latin typeface="Arial" panose="020B0604020202020204" pitchFamily="34" charset="0"/>
                <a:ea typeface="MS PGothic" panose="020B0600070205080204" pitchFamily="34" charset="-128"/>
              </a:defRPr>
            </a:lvl1pPr>
            <a:lvl2pPr defTabSz="457200">
              <a:defRPr sz="2400">
                <a:solidFill>
                  <a:schemeClr val="bg1"/>
                </a:solidFill>
                <a:latin typeface="Arial" panose="020B0604020202020204" pitchFamily="34" charset="0"/>
                <a:ea typeface="MS PGothic" panose="020B0600070205080204" pitchFamily="34" charset="-128"/>
              </a:defRPr>
            </a:lvl2pPr>
            <a:lvl3pPr defTabSz="457200">
              <a:defRPr sz="2400">
                <a:solidFill>
                  <a:schemeClr val="bg1"/>
                </a:solidFill>
                <a:latin typeface="Arial" panose="020B0604020202020204" pitchFamily="34" charset="0"/>
                <a:ea typeface="MS PGothic" panose="020B0600070205080204" pitchFamily="34" charset="-128"/>
              </a:defRPr>
            </a:lvl3pPr>
            <a:lvl4pPr defTabSz="457200">
              <a:defRPr sz="2400">
                <a:solidFill>
                  <a:schemeClr val="bg1"/>
                </a:solidFill>
                <a:latin typeface="Arial" panose="020B0604020202020204" pitchFamily="34" charset="0"/>
                <a:ea typeface="MS PGothic" panose="020B0600070205080204" pitchFamily="34" charset="-128"/>
              </a:defRPr>
            </a:lvl4pPr>
            <a:lvl5pPr defTabSz="457200">
              <a:defRPr sz="2400">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hangingPunct="1"/>
            <a:r>
              <a:rPr lang="es-ES_tradnl" altLang="en-US" sz="2000">
                <a:solidFill>
                  <a:schemeClr val="tx1"/>
                </a:solidFill>
                <a:latin typeface="Optima" pitchFamily="6" charset="0"/>
              </a:rPr>
              <a:t>Laboratorio de Genómica Viral y Humana</a:t>
            </a:r>
            <a:br>
              <a:rPr lang="es-ES_tradnl" altLang="en-US" sz="3200">
                <a:solidFill>
                  <a:schemeClr val="tx1"/>
                </a:solidFill>
                <a:latin typeface="Optima" pitchFamily="6" charset="0"/>
              </a:rPr>
            </a:br>
            <a:r>
              <a:rPr lang="es-ES_tradnl" altLang="en-US" sz="1400">
                <a:solidFill>
                  <a:schemeClr val="tx1"/>
                </a:solidFill>
                <a:latin typeface="Optima" pitchFamily="6" charset="0"/>
              </a:rPr>
              <a:t>Facultad de Medicina, Universidad Autónoma de San Luis Potosí</a:t>
            </a:r>
          </a:p>
        </p:txBody>
      </p:sp>
      <p:grpSp>
        <p:nvGrpSpPr>
          <p:cNvPr id="3077" name="Agrupar 17">
            <a:extLst>
              <a:ext uri="{FF2B5EF4-FFF2-40B4-BE49-F238E27FC236}">
                <a16:creationId xmlns:a16="http://schemas.microsoft.com/office/drawing/2014/main" id="{0E57AD2D-E348-3F74-D828-A9B8ED4CA7C3}"/>
              </a:ext>
            </a:extLst>
          </p:cNvPr>
          <p:cNvGrpSpPr>
            <a:grpSpLocks/>
          </p:cNvGrpSpPr>
          <p:nvPr/>
        </p:nvGrpSpPr>
        <p:grpSpPr bwMode="auto">
          <a:xfrm flipV="1">
            <a:off x="401638" y="6191250"/>
            <a:ext cx="4921250" cy="133350"/>
            <a:chOff x="1414188" y="971925"/>
            <a:chExt cx="7583018" cy="205494"/>
          </a:xfrm>
        </p:grpSpPr>
        <p:grpSp>
          <p:nvGrpSpPr>
            <p:cNvPr id="3081" name="Agrupar 17">
              <a:extLst>
                <a:ext uri="{FF2B5EF4-FFF2-40B4-BE49-F238E27FC236}">
                  <a16:creationId xmlns:a16="http://schemas.microsoft.com/office/drawing/2014/main" id="{E788D3D6-0CA2-13CA-B2B9-2F3E455A6AA8}"/>
                </a:ext>
              </a:extLst>
            </p:cNvPr>
            <p:cNvGrpSpPr>
              <a:grpSpLocks/>
            </p:cNvGrpSpPr>
            <p:nvPr/>
          </p:nvGrpSpPr>
          <p:grpSpPr bwMode="auto">
            <a:xfrm>
              <a:off x="1414188" y="971925"/>
              <a:ext cx="3801430" cy="205494"/>
              <a:chOff x="143341" y="3429001"/>
              <a:chExt cx="9336899" cy="504725"/>
            </a:xfrm>
          </p:grpSpPr>
          <p:grpSp>
            <p:nvGrpSpPr>
              <p:cNvPr id="3093" name="Agrupar 13">
                <a:extLst>
                  <a:ext uri="{FF2B5EF4-FFF2-40B4-BE49-F238E27FC236}">
                    <a16:creationId xmlns:a16="http://schemas.microsoft.com/office/drawing/2014/main" id="{53366966-EBC7-0575-B671-BBFECBE99C73}"/>
                  </a:ext>
                </a:extLst>
              </p:cNvPr>
              <p:cNvGrpSpPr>
                <a:grpSpLocks/>
              </p:cNvGrpSpPr>
              <p:nvPr/>
            </p:nvGrpSpPr>
            <p:grpSpPr bwMode="auto">
              <a:xfrm>
                <a:off x="143341" y="3429001"/>
                <a:ext cx="6235183" cy="504725"/>
                <a:chOff x="143341" y="3429001"/>
                <a:chExt cx="6235183" cy="504725"/>
              </a:xfrm>
            </p:grpSpPr>
            <p:grpSp>
              <p:nvGrpSpPr>
                <p:cNvPr id="3097" name="Agrupar 9">
                  <a:extLst>
                    <a:ext uri="{FF2B5EF4-FFF2-40B4-BE49-F238E27FC236}">
                      <a16:creationId xmlns:a16="http://schemas.microsoft.com/office/drawing/2014/main" id="{CEA45104-C489-9FB6-FE6D-EA9FA462A46A}"/>
                    </a:ext>
                  </a:extLst>
                </p:cNvPr>
                <p:cNvGrpSpPr>
                  <a:grpSpLocks/>
                </p:cNvGrpSpPr>
                <p:nvPr/>
              </p:nvGrpSpPr>
              <p:grpSpPr bwMode="auto">
                <a:xfrm>
                  <a:off x="143341" y="3429001"/>
                  <a:ext cx="3133466" cy="504725"/>
                  <a:chOff x="143341" y="3429001"/>
                  <a:chExt cx="3133466" cy="504725"/>
                </a:xfrm>
              </p:grpSpPr>
              <p:pic>
                <p:nvPicPr>
                  <p:cNvPr id="3101" name="Imagen 7" descr="DNA header2.jpg">
                    <a:extLst>
                      <a:ext uri="{FF2B5EF4-FFF2-40B4-BE49-F238E27FC236}">
                        <a16:creationId xmlns:a16="http://schemas.microsoft.com/office/drawing/2014/main" id="{6E476415-ADB0-B82F-92AB-2AC2DC9583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Imagen 8" descr="DNA header2.jpg">
                    <a:extLst>
                      <a:ext uri="{FF2B5EF4-FFF2-40B4-BE49-F238E27FC236}">
                        <a16:creationId xmlns:a16="http://schemas.microsoft.com/office/drawing/2014/main" id="{34D27583-F5B3-B739-DD9D-A35BB68249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98" name="Agrupar 10">
                  <a:extLst>
                    <a:ext uri="{FF2B5EF4-FFF2-40B4-BE49-F238E27FC236}">
                      <a16:creationId xmlns:a16="http://schemas.microsoft.com/office/drawing/2014/main" id="{A387C314-D4FA-F672-129A-E5137FAF0189}"/>
                    </a:ext>
                  </a:extLst>
                </p:cNvPr>
                <p:cNvGrpSpPr>
                  <a:grpSpLocks/>
                </p:cNvGrpSpPr>
                <p:nvPr/>
              </p:nvGrpSpPr>
              <p:grpSpPr bwMode="auto">
                <a:xfrm>
                  <a:off x="3245058" y="3429001"/>
                  <a:ext cx="3133466" cy="504725"/>
                  <a:chOff x="143341" y="3429001"/>
                  <a:chExt cx="3133466" cy="504725"/>
                </a:xfrm>
              </p:grpSpPr>
              <p:pic>
                <p:nvPicPr>
                  <p:cNvPr id="3099" name="Imagen 11" descr="DNA header2.jpg">
                    <a:extLst>
                      <a:ext uri="{FF2B5EF4-FFF2-40B4-BE49-F238E27FC236}">
                        <a16:creationId xmlns:a16="http://schemas.microsoft.com/office/drawing/2014/main" id="{920A891D-71DE-0AEF-4456-2997C725D9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Imagen 37" descr="DNA header2.jpg">
                    <a:extLst>
                      <a:ext uri="{FF2B5EF4-FFF2-40B4-BE49-F238E27FC236}">
                        <a16:creationId xmlns:a16="http://schemas.microsoft.com/office/drawing/2014/main" id="{B58DC274-E61D-8534-A147-BA7DEE3010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94" name="Agrupar 14">
                <a:extLst>
                  <a:ext uri="{FF2B5EF4-FFF2-40B4-BE49-F238E27FC236}">
                    <a16:creationId xmlns:a16="http://schemas.microsoft.com/office/drawing/2014/main" id="{922CFD1F-3E87-68D0-FD59-D4FA5D32417F}"/>
                  </a:ext>
                </a:extLst>
              </p:cNvPr>
              <p:cNvGrpSpPr>
                <a:grpSpLocks/>
              </p:cNvGrpSpPr>
              <p:nvPr/>
            </p:nvGrpSpPr>
            <p:grpSpPr bwMode="auto">
              <a:xfrm>
                <a:off x="6346774" y="3429001"/>
                <a:ext cx="3133466" cy="504725"/>
                <a:chOff x="143341" y="3429001"/>
                <a:chExt cx="3133466" cy="504725"/>
              </a:xfrm>
            </p:grpSpPr>
            <p:pic>
              <p:nvPicPr>
                <p:cNvPr id="3095" name="Imagen 32" descr="DNA header2.jpg">
                  <a:extLst>
                    <a:ext uri="{FF2B5EF4-FFF2-40B4-BE49-F238E27FC236}">
                      <a16:creationId xmlns:a16="http://schemas.microsoft.com/office/drawing/2014/main" id="{D8FA6FB5-99C8-4D24-A1F9-1121BAFFF0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Imagen 16" descr="DNA header2.jpg">
                  <a:extLst>
                    <a:ext uri="{FF2B5EF4-FFF2-40B4-BE49-F238E27FC236}">
                      <a16:creationId xmlns:a16="http://schemas.microsoft.com/office/drawing/2014/main" id="{56FB9DF3-AE67-0EAC-EDDF-3B8A88966D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82" name="Agrupar 29">
              <a:extLst>
                <a:ext uri="{FF2B5EF4-FFF2-40B4-BE49-F238E27FC236}">
                  <a16:creationId xmlns:a16="http://schemas.microsoft.com/office/drawing/2014/main" id="{E23F4EE3-D7DF-00A9-4F0C-EC4277FB76F0}"/>
                </a:ext>
              </a:extLst>
            </p:cNvPr>
            <p:cNvGrpSpPr>
              <a:grpSpLocks/>
            </p:cNvGrpSpPr>
            <p:nvPr/>
          </p:nvGrpSpPr>
          <p:grpSpPr bwMode="auto">
            <a:xfrm>
              <a:off x="5195775" y="971925"/>
              <a:ext cx="3801430" cy="205494"/>
              <a:chOff x="143341" y="3429001"/>
              <a:chExt cx="9336899" cy="504725"/>
            </a:xfrm>
          </p:grpSpPr>
          <p:grpSp>
            <p:nvGrpSpPr>
              <p:cNvPr id="3083" name="Agrupar 13">
                <a:extLst>
                  <a:ext uri="{FF2B5EF4-FFF2-40B4-BE49-F238E27FC236}">
                    <a16:creationId xmlns:a16="http://schemas.microsoft.com/office/drawing/2014/main" id="{7D0E1033-307F-EEA0-DFF4-F29BB87739AB}"/>
                  </a:ext>
                </a:extLst>
              </p:cNvPr>
              <p:cNvGrpSpPr>
                <a:grpSpLocks/>
              </p:cNvGrpSpPr>
              <p:nvPr/>
            </p:nvGrpSpPr>
            <p:grpSpPr bwMode="auto">
              <a:xfrm>
                <a:off x="143341" y="3429001"/>
                <a:ext cx="6235183" cy="504725"/>
                <a:chOff x="143341" y="3429001"/>
                <a:chExt cx="6235183" cy="504725"/>
              </a:xfrm>
            </p:grpSpPr>
            <p:grpSp>
              <p:nvGrpSpPr>
                <p:cNvPr id="3087" name="Agrupar 9">
                  <a:extLst>
                    <a:ext uri="{FF2B5EF4-FFF2-40B4-BE49-F238E27FC236}">
                      <a16:creationId xmlns:a16="http://schemas.microsoft.com/office/drawing/2014/main" id="{E48D30AD-AFBB-1410-DF55-E4B03D496D96}"/>
                    </a:ext>
                  </a:extLst>
                </p:cNvPr>
                <p:cNvGrpSpPr>
                  <a:grpSpLocks/>
                </p:cNvGrpSpPr>
                <p:nvPr/>
              </p:nvGrpSpPr>
              <p:grpSpPr bwMode="auto">
                <a:xfrm>
                  <a:off x="143341" y="3429001"/>
                  <a:ext cx="3133466" cy="504725"/>
                  <a:chOff x="143341" y="3429001"/>
                  <a:chExt cx="3133466" cy="504725"/>
                </a:xfrm>
              </p:grpSpPr>
              <p:pic>
                <p:nvPicPr>
                  <p:cNvPr id="3091" name="Imagen 7" descr="DNA header2.jpg">
                    <a:extLst>
                      <a:ext uri="{FF2B5EF4-FFF2-40B4-BE49-F238E27FC236}">
                        <a16:creationId xmlns:a16="http://schemas.microsoft.com/office/drawing/2014/main" id="{62E5D1E9-3D68-E89E-55AB-6E283E89CD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Imagen 29" descr="DNA header2.jpg">
                    <a:extLst>
                      <a:ext uri="{FF2B5EF4-FFF2-40B4-BE49-F238E27FC236}">
                        <a16:creationId xmlns:a16="http://schemas.microsoft.com/office/drawing/2014/main" id="{1A330B14-33B2-1101-88B2-7E989A227A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8" name="Agrupar 10">
                  <a:extLst>
                    <a:ext uri="{FF2B5EF4-FFF2-40B4-BE49-F238E27FC236}">
                      <a16:creationId xmlns:a16="http://schemas.microsoft.com/office/drawing/2014/main" id="{0F48FADF-E6E5-5F14-82DF-04D3B52FC8F6}"/>
                    </a:ext>
                  </a:extLst>
                </p:cNvPr>
                <p:cNvGrpSpPr>
                  <a:grpSpLocks/>
                </p:cNvGrpSpPr>
                <p:nvPr/>
              </p:nvGrpSpPr>
              <p:grpSpPr bwMode="auto">
                <a:xfrm>
                  <a:off x="3245058" y="3429001"/>
                  <a:ext cx="3133466" cy="504725"/>
                  <a:chOff x="143341" y="3429001"/>
                  <a:chExt cx="3133466" cy="504725"/>
                </a:xfrm>
              </p:grpSpPr>
              <p:pic>
                <p:nvPicPr>
                  <p:cNvPr id="3089" name="Imagen 26" descr="DNA header2.jpg">
                    <a:extLst>
                      <a:ext uri="{FF2B5EF4-FFF2-40B4-BE49-F238E27FC236}">
                        <a16:creationId xmlns:a16="http://schemas.microsoft.com/office/drawing/2014/main" id="{003128A6-6F20-9787-1C7F-76FD92A8A1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Imagen 27" descr="DNA header2.jpg">
                    <a:extLst>
                      <a:ext uri="{FF2B5EF4-FFF2-40B4-BE49-F238E27FC236}">
                        <a16:creationId xmlns:a16="http://schemas.microsoft.com/office/drawing/2014/main" id="{2CBE02EB-2C07-3C80-95E3-B60BB209DB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84" name="Agrupar 14">
                <a:extLst>
                  <a:ext uri="{FF2B5EF4-FFF2-40B4-BE49-F238E27FC236}">
                    <a16:creationId xmlns:a16="http://schemas.microsoft.com/office/drawing/2014/main" id="{8A9D770C-64BD-6779-0BD6-2B6EB9B80D32}"/>
                  </a:ext>
                </a:extLst>
              </p:cNvPr>
              <p:cNvGrpSpPr>
                <a:grpSpLocks/>
              </p:cNvGrpSpPr>
              <p:nvPr/>
            </p:nvGrpSpPr>
            <p:grpSpPr bwMode="auto">
              <a:xfrm>
                <a:off x="6346774" y="3429001"/>
                <a:ext cx="3133466" cy="504725"/>
                <a:chOff x="143341" y="3429001"/>
                <a:chExt cx="3133466" cy="504725"/>
              </a:xfrm>
            </p:grpSpPr>
            <p:pic>
              <p:nvPicPr>
                <p:cNvPr id="3085" name="Imagen 22" descr="DNA header2.jpg">
                  <a:extLst>
                    <a:ext uri="{FF2B5EF4-FFF2-40B4-BE49-F238E27FC236}">
                      <a16:creationId xmlns:a16="http://schemas.microsoft.com/office/drawing/2014/main" id="{67BE0220-1A45-825D-7497-2C1F522B96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Imagen 23" descr="DNA header2.jpg">
                  <a:extLst>
                    <a:ext uri="{FF2B5EF4-FFF2-40B4-BE49-F238E27FC236}">
                      <a16:creationId xmlns:a16="http://schemas.microsoft.com/office/drawing/2014/main" id="{CC47D843-A980-B3A0-2677-79B4308648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078" name="Agrupar 43">
            <a:extLst>
              <a:ext uri="{FF2B5EF4-FFF2-40B4-BE49-F238E27FC236}">
                <a16:creationId xmlns:a16="http://schemas.microsoft.com/office/drawing/2014/main" id="{A15A23E9-A3FE-DECE-8326-4FBB8C7FC1D3}"/>
              </a:ext>
            </a:extLst>
          </p:cNvPr>
          <p:cNvGrpSpPr>
            <a:grpSpLocks/>
          </p:cNvGrpSpPr>
          <p:nvPr/>
        </p:nvGrpSpPr>
        <p:grpSpPr bwMode="auto">
          <a:xfrm>
            <a:off x="304800" y="4438650"/>
            <a:ext cx="2286000" cy="1143000"/>
            <a:chOff x="261744" y="5257800"/>
            <a:chExt cx="2507777" cy="1260000"/>
          </a:xfrm>
        </p:grpSpPr>
        <p:pic>
          <p:nvPicPr>
            <p:cNvPr id="3079" name="Imagen 16" descr="Logo01.gif">
              <a:extLst>
                <a:ext uri="{FF2B5EF4-FFF2-40B4-BE49-F238E27FC236}">
                  <a16:creationId xmlns:a16="http://schemas.microsoft.com/office/drawing/2014/main" id="{B038E683-7BCE-0829-0449-504D8AD986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257800"/>
              <a:ext cx="1245521"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Imagen 42" descr="Logo UASLP2.png">
              <a:extLst>
                <a:ext uri="{FF2B5EF4-FFF2-40B4-BE49-F238E27FC236}">
                  <a16:creationId xmlns:a16="http://schemas.microsoft.com/office/drawing/2014/main" id="{46F626D2-8597-D553-08CC-2A7172D6F6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744" y="5257800"/>
              <a:ext cx="1186056"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0630A55D-3B32-4B2D-76CA-A6241AAD5CE3}"/>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Estructura nucleosomal - DNA</a:t>
            </a:r>
          </a:p>
        </p:txBody>
      </p:sp>
      <p:sp>
        <p:nvSpPr>
          <p:cNvPr id="21506" name="Line 2">
            <a:extLst>
              <a:ext uri="{FF2B5EF4-FFF2-40B4-BE49-F238E27FC236}">
                <a16:creationId xmlns:a16="http://schemas.microsoft.com/office/drawing/2014/main" id="{A81A31E3-8CF7-174F-7E28-50022B95FD09}"/>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07" name="Text Box 3">
            <a:extLst>
              <a:ext uri="{FF2B5EF4-FFF2-40B4-BE49-F238E27FC236}">
                <a16:creationId xmlns:a16="http://schemas.microsoft.com/office/drawing/2014/main" id="{AAB82B36-23AA-C109-EF42-7E0858006238}"/>
              </a:ext>
            </a:extLst>
          </p:cNvPr>
          <p:cNvSpPr txBox="1">
            <a:spLocks noChangeArrowheads="1"/>
          </p:cNvSpPr>
          <p:nvPr/>
        </p:nvSpPr>
        <p:spPr bwMode="auto">
          <a:xfrm>
            <a:off x="247650" y="1196975"/>
            <a:ext cx="864076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800">
                <a:solidFill>
                  <a:srgbClr val="000000"/>
                </a:solidFill>
              </a:rPr>
              <a:t>El hecho de que H1 se encuentre todavía asociada al nucleosoma cuando este ha sido digerido hasta el nivel de nucleosoma recortado (165 bp) pero no en el de 146 bp, hace pensar que se localiza en la entrada (y salida) del DNA al coro (¿sello?)</a:t>
            </a:r>
          </a:p>
        </p:txBody>
      </p:sp>
      <p:pic>
        <p:nvPicPr>
          <p:cNvPr id="21508" name="Picture 4">
            <a:extLst>
              <a:ext uri="{FF2B5EF4-FFF2-40B4-BE49-F238E27FC236}">
                <a16:creationId xmlns:a16="http://schemas.microsoft.com/office/drawing/2014/main" id="{78C1FC81-5E05-D4C3-020D-96F2DD951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700" y="2906713"/>
            <a:ext cx="3398838"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09" name="Picture 5">
            <a:extLst>
              <a:ext uri="{FF2B5EF4-FFF2-40B4-BE49-F238E27FC236}">
                <a16:creationId xmlns:a16="http://schemas.microsoft.com/office/drawing/2014/main" id="{4E5F6E00-A1CB-E7B7-B91D-B3F0AB43C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931"/>
          <a:stretch>
            <a:fillRect/>
          </a:stretch>
        </p:blipFill>
        <p:spPr bwMode="auto">
          <a:xfrm>
            <a:off x="50800" y="2740025"/>
            <a:ext cx="602615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10" name="AutoShape 7">
            <a:extLst>
              <a:ext uri="{FF2B5EF4-FFF2-40B4-BE49-F238E27FC236}">
                <a16:creationId xmlns:a16="http://schemas.microsoft.com/office/drawing/2014/main" id="{5338D716-09A0-CDF3-9FA8-0B1E50F3E43B}"/>
              </a:ext>
            </a:extLst>
          </p:cNvPr>
          <p:cNvSpPr>
            <a:spLocks noChangeArrowheads="1"/>
          </p:cNvSpPr>
          <p:nvPr/>
        </p:nvSpPr>
        <p:spPr bwMode="auto">
          <a:xfrm>
            <a:off x="3657600" y="5715000"/>
            <a:ext cx="609600" cy="609600"/>
          </a:xfrm>
          <a:prstGeom prst="upArrow">
            <a:avLst>
              <a:gd name="adj1" fmla="val 50000"/>
              <a:gd name="adj2" fmla="val 40366"/>
            </a:avLst>
          </a:prstGeom>
          <a:solidFill>
            <a:srgbClr val="FF0600"/>
          </a:solidFill>
          <a:ln w="9525">
            <a:solidFill>
              <a:schemeClr val="tx1"/>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1511" name="AutoShape 8">
            <a:extLst>
              <a:ext uri="{FF2B5EF4-FFF2-40B4-BE49-F238E27FC236}">
                <a16:creationId xmlns:a16="http://schemas.microsoft.com/office/drawing/2014/main" id="{E3DB78F6-A560-3F5A-7A9D-5114330AB730}"/>
              </a:ext>
            </a:extLst>
          </p:cNvPr>
          <p:cNvSpPr>
            <a:spLocks noChangeArrowheads="1"/>
          </p:cNvSpPr>
          <p:nvPr/>
        </p:nvSpPr>
        <p:spPr bwMode="auto">
          <a:xfrm rot="10800000">
            <a:off x="7620000" y="2819400"/>
            <a:ext cx="609600" cy="609600"/>
          </a:xfrm>
          <a:prstGeom prst="upArrow">
            <a:avLst>
              <a:gd name="adj1" fmla="val 50000"/>
              <a:gd name="adj2" fmla="val 40366"/>
            </a:avLst>
          </a:prstGeom>
          <a:solidFill>
            <a:srgbClr val="FF0600"/>
          </a:solidFill>
          <a:ln w="9525">
            <a:solidFill>
              <a:schemeClr val="tx1"/>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97BFA46E-7300-3ECB-11A8-0BC99813109F}"/>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Estructura nucleosomal - DNA</a:t>
            </a:r>
          </a:p>
        </p:txBody>
      </p:sp>
      <p:sp>
        <p:nvSpPr>
          <p:cNvPr id="23554" name="Line 2">
            <a:extLst>
              <a:ext uri="{FF2B5EF4-FFF2-40B4-BE49-F238E27FC236}">
                <a16:creationId xmlns:a16="http://schemas.microsoft.com/office/drawing/2014/main" id="{06075B3B-F614-2329-C9EF-5035AEEEB4A3}"/>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55" name="Text Box 3">
            <a:extLst>
              <a:ext uri="{FF2B5EF4-FFF2-40B4-BE49-F238E27FC236}">
                <a16:creationId xmlns:a16="http://schemas.microsoft.com/office/drawing/2014/main" id="{BFE2AC29-090E-AF2C-8B4E-41021FC10973}"/>
              </a:ext>
            </a:extLst>
          </p:cNvPr>
          <p:cNvSpPr txBox="1">
            <a:spLocks noChangeArrowheads="1"/>
          </p:cNvSpPr>
          <p:nvPr/>
        </p:nvSpPr>
        <p:spPr bwMode="auto">
          <a:xfrm>
            <a:off x="247650" y="1196975"/>
            <a:ext cx="864076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El enrollamiento del DNA alrededor del nucleosoma conlleva ciertas modificaciones topológicas.</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Explica por que la presencia de compactación nucleosómica modifica la susceptibilidad o resistencia a ciertas enzimas.</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A fin de cuenta, el objetivo de esta compactación también es el de regular el acceso a ciertas proteinas (o permitir solo cierto tipo de interacciones).</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El DNA libre (sin nucleosomas) en solución acuosa es desintegrado al azar por enzimas (nucleasas).</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El DNA nucleosomal solamente es digerido en cierto sitios (S1 a S13) produciendo fragmentos de entre 10 y 11 bp).</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Consecuencia de patrón topológico del DNA</a:t>
            </a:r>
          </a:p>
          <a:p>
            <a:pPr algn="just" eaLnBrk="1" hangingPunct="1">
              <a:spcBef>
                <a:spcPts val="800"/>
              </a:spcBef>
            </a:pPr>
            <a:r>
              <a:rPr lang="en-GB" altLang="en-US" sz="1600">
                <a:solidFill>
                  <a:srgbClr val="000000"/>
                </a:solidFill>
              </a:rPr>
              <a:t>     sobre la superficie del octámero.</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Periodicidad de corte = periodicidad topológica.</a:t>
            </a:r>
          </a:p>
        </p:txBody>
      </p:sp>
      <p:pic>
        <p:nvPicPr>
          <p:cNvPr id="23556" name="Picture 4">
            <a:extLst>
              <a:ext uri="{FF2B5EF4-FFF2-40B4-BE49-F238E27FC236}">
                <a16:creationId xmlns:a16="http://schemas.microsoft.com/office/drawing/2014/main" id="{1FC5DA71-F3E7-DE15-DA76-FCD8B9585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130"/>
          <a:stretch>
            <a:fillRect/>
          </a:stretch>
        </p:blipFill>
        <p:spPr bwMode="auto">
          <a:xfrm>
            <a:off x="5551488" y="4319588"/>
            <a:ext cx="308768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57" name="Picture 5">
            <a:extLst>
              <a:ext uri="{FF2B5EF4-FFF2-40B4-BE49-F238E27FC236}">
                <a16:creationId xmlns:a16="http://schemas.microsoft.com/office/drawing/2014/main" id="{DC9A1521-D282-C3CD-58FB-77468AC75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5280025"/>
            <a:ext cx="4141788"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D0D30280-D3E4-51F3-9C13-E0AD3F1B7BD0}"/>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Fibras de 10 y 30 nm</a:t>
            </a:r>
          </a:p>
        </p:txBody>
      </p:sp>
      <p:sp>
        <p:nvSpPr>
          <p:cNvPr id="25602" name="Line 2">
            <a:extLst>
              <a:ext uri="{FF2B5EF4-FFF2-40B4-BE49-F238E27FC236}">
                <a16:creationId xmlns:a16="http://schemas.microsoft.com/office/drawing/2014/main" id="{3891C32B-28D2-2448-1E97-12ADA95AD236}"/>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03" name="Text Box 3">
            <a:extLst>
              <a:ext uri="{FF2B5EF4-FFF2-40B4-BE49-F238E27FC236}">
                <a16:creationId xmlns:a16="http://schemas.microsoft.com/office/drawing/2014/main" id="{0DAB7151-69B8-EC95-2538-7489C7C9DB7A}"/>
              </a:ext>
            </a:extLst>
          </p:cNvPr>
          <p:cNvSpPr txBox="1">
            <a:spLocks noChangeArrowheads="1"/>
          </p:cNvSpPr>
          <p:nvPr/>
        </p:nvSpPr>
        <p:spPr bwMode="auto">
          <a:xfrm>
            <a:off x="247650" y="1196975"/>
            <a:ext cx="520065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690563" indent="-2333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algn="just" eaLnBrk="1" hangingPunct="1">
              <a:spcBef>
                <a:spcPts val="800"/>
              </a:spcBef>
              <a:buClr>
                <a:srgbClr val="000000"/>
              </a:buClr>
              <a:buSzPct val="100000"/>
              <a:buFont typeface="Arial" panose="020B0604020202020204" pitchFamily="34" charset="0"/>
              <a:buChar char="•"/>
            </a:pPr>
            <a:r>
              <a:rPr lang="en-GB" altLang="en-US" sz="1600">
                <a:solidFill>
                  <a:schemeClr val="tx1"/>
                </a:solidFill>
              </a:rPr>
              <a:t>Exploración de fibras de cromatina bajo ME revela dos ultraestructuras</a:t>
            </a:r>
          </a:p>
          <a:p>
            <a:pPr lvl="1" eaLnBrk="1" hangingPunct="1">
              <a:spcBef>
                <a:spcPts val="700"/>
              </a:spcBef>
              <a:buClr>
                <a:srgbClr val="000000"/>
              </a:buClr>
              <a:buSzPct val="100000"/>
              <a:buFont typeface="Arial" panose="020B0604020202020204" pitchFamily="34" charset="0"/>
              <a:buChar char="•"/>
            </a:pPr>
            <a:r>
              <a:rPr lang="en-GB" altLang="en-US" sz="1600">
                <a:solidFill>
                  <a:schemeClr val="tx1"/>
                </a:solidFill>
              </a:rPr>
              <a:t>Fibras de 10 nm</a:t>
            </a:r>
          </a:p>
          <a:p>
            <a:pPr lvl="1" eaLnBrk="1" hangingPunct="1">
              <a:spcBef>
                <a:spcPts val="700"/>
              </a:spcBef>
              <a:buClr>
                <a:srgbClr val="000000"/>
              </a:buClr>
              <a:buSzPct val="100000"/>
              <a:buFont typeface="Arial" panose="020B0604020202020204" pitchFamily="34" charset="0"/>
              <a:buChar char="•"/>
            </a:pPr>
            <a:r>
              <a:rPr lang="en-GB" altLang="en-US" sz="1600">
                <a:solidFill>
                  <a:schemeClr val="tx1"/>
                </a:solidFill>
              </a:rPr>
              <a:t>Fibras de 30 nm</a:t>
            </a:r>
          </a:p>
          <a:p>
            <a:pPr eaLnBrk="1" hangingPunct="1">
              <a:spcBef>
                <a:spcPts val="700"/>
              </a:spcBef>
            </a:pPr>
            <a:endParaRPr lang="en-GB" altLang="en-US" sz="16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600">
                <a:solidFill>
                  <a:schemeClr val="tx1"/>
                </a:solidFill>
              </a:rPr>
              <a:t>La fibra de 10 nm constituye un hilo formado por la cadena de DNA duplex iterado por unidades (nucleosomas)= </a:t>
            </a:r>
            <a:r>
              <a:rPr lang="ja-JP" altLang="en-GB" sz="1600">
                <a:solidFill>
                  <a:schemeClr val="tx1"/>
                </a:solidFill>
              </a:rPr>
              <a:t>“</a:t>
            </a:r>
            <a:r>
              <a:rPr lang="en-GB" altLang="ja-JP" sz="1600">
                <a:solidFill>
                  <a:schemeClr val="tx1"/>
                </a:solidFill>
              </a:rPr>
              <a:t>Collar de perlas</a:t>
            </a:r>
            <a:r>
              <a:rPr lang="ja-JP" altLang="en-GB" sz="1600">
                <a:solidFill>
                  <a:schemeClr val="tx1"/>
                </a:solidFill>
              </a:rPr>
              <a:t>”</a:t>
            </a:r>
            <a:endParaRPr lang="en-GB" altLang="ja-JP" sz="16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600">
                <a:solidFill>
                  <a:schemeClr val="tx1"/>
                </a:solidFill>
              </a:rPr>
              <a:t>La fibra de 10 nm no requiere de H1.</a:t>
            </a:r>
          </a:p>
        </p:txBody>
      </p:sp>
      <p:sp>
        <p:nvSpPr>
          <p:cNvPr id="25604" name="Text Box 4">
            <a:extLst>
              <a:ext uri="{FF2B5EF4-FFF2-40B4-BE49-F238E27FC236}">
                <a16:creationId xmlns:a16="http://schemas.microsoft.com/office/drawing/2014/main" id="{59D9B490-A55F-3ACF-0DBC-B48DDA13869D}"/>
              </a:ext>
            </a:extLst>
          </p:cNvPr>
          <p:cNvSpPr txBox="1">
            <a:spLocks noChangeArrowheads="1"/>
          </p:cNvSpPr>
          <p:nvPr/>
        </p:nvSpPr>
        <p:spPr bwMode="auto">
          <a:xfrm>
            <a:off x="4879975" y="4508500"/>
            <a:ext cx="3921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Las fibras de 30 nm se obtienen en condiciones de mayor fuerza iónica.</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Estructura embobinada (solenoide) formando rosquillas de 6 nucleosomas cada una.</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Compactación 40x.</a:t>
            </a:r>
          </a:p>
          <a:p>
            <a:pPr algn="just"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Se requiere de H1.</a:t>
            </a:r>
          </a:p>
        </p:txBody>
      </p:sp>
      <p:pic>
        <p:nvPicPr>
          <p:cNvPr id="25605" name="Picture 5">
            <a:extLst>
              <a:ext uri="{FF2B5EF4-FFF2-40B4-BE49-F238E27FC236}">
                <a16:creationId xmlns:a16="http://schemas.microsoft.com/office/drawing/2014/main" id="{41854EE7-54A6-23B7-9F5F-F002043B7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775" y="2055813"/>
            <a:ext cx="35099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06" name="Picture 6">
            <a:extLst>
              <a:ext uri="{FF2B5EF4-FFF2-40B4-BE49-F238E27FC236}">
                <a16:creationId xmlns:a16="http://schemas.microsoft.com/office/drawing/2014/main" id="{84F9C21E-2292-0C37-0C0F-FECF68C85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8" y="3932238"/>
            <a:ext cx="459263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7DA39294-8487-4F10-5320-100886DECEFF}"/>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Organización del coro</a:t>
            </a:r>
          </a:p>
        </p:txBody>
      </p:sp>
      <p:sp>
        <p:nvSpPr>
          <p:cNvPr id="27650" name="Line 2">
            <a:extLst>
              <a:ext uri="{FF2B5EF4-FFF2-40B4-BE49-F238E27FC236}">
                <a16:creationId xmlns:a16="http://schemas.microsoft.com/office/drawing/2014/main" id="{16B32CD7-2C48-F7A1-3D40-AF12385CB52E}"/>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651" name="Text Box 3">
            <a:extLst>
              <a:ext uri="{FF2B5EF4-FFF2-40B4-BE49-F238E27FC236}">
                <a16:creationId xmlns:a16="http://schemas.microsoft.com/office/drawing/2014/main" id="{D634ADA6-782A-71A7-1A8C-4F6F359D15EF}"/>
              </a:ext>
            </a:extLst>
          </p:cNvPr>
          <p:cNvSpPr txBox="1">
            <a:spLocks noChangeArrowheads="1"/>
          </p:cNvSpPr>
          <p:nvPr/>
        </p:nvSpPr>
        <p:spPr bwMode="auto">
          <a:xfrm>
            <a:off x="138113" y="1295400"/>
            <a:ext cx="8640762"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4572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Ya se estableció la participación del DNA en el nucleosoma, ahora a analizar la parte proteíca.</a:t>
            </a:r>
            <a:br>
              <a:rPr lang="en-GB" altLang="en-US" sz="2000">
                <a:solidFill>
                  <a:schemeClr val="tx1"/>
                </a:solidFill>
              </a:rPr>
            </a:br>
            <a:endParaRPr lang="en-GB" altLang="en-US" sz="20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Para estudiar a las histonas del coro se puede:</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Extraerlas de la cromatina (técnicamente facil pero con poco control)</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Sintetizar histonas y permitir su asociación espontánea (dificil pero controlado).</a:t>
            </a:r>
            <a:br>
              <a:rPr lang="en-GB" altLang="en-US" sz="1800">
                <a:solidFill>
                  <a:schemeClr val="tx1"/>
                </a:solidFill>
              </a:rPr>
            </a:br>
            <a:endParaRPr lang="en-GB" altLang="en-US" sz="20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Las histonas del coro forman dos tipos de complejos:</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H3 forma un dímero</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H4 forma un dímero</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Los dímeros de H3 y H4 (llamados H32-H42 forman un tetrámero.</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H2A y H2B forman dímeros entre sí (H2A-H2B).</a:t>
            </a:r>
            <a:br>
              <a:rPr lang="en-GB" altLang="en-US" sz="1800">
                <a:solidFill>
                  <a:schemeClr val="tx1"/>
                </a:solidFill>
              </a:rPr>
            </a:br>
            <a:endParaRPr lang="en-GB" altLang="en-US" sz="200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3C5D6795-0F97-8FB5-90BA-43E0C5079683}"/>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Organización del coro</a:t>
            </a:r>
          </a:p>
        </p:txBody>
      </p:sp>
      <p:sp>
        <p:nvSpPr>
          <p:cNvPr id="29698" name="Line 2">
            <a:extLst>
              <a:ext uri="{FF2B5EF4-FFF2-40B4-BE49-F238E27FC236}">
                <a16:creationId xmlns:a16="http://schemas.microsoft.com/office/drawing/2014/main" id="{D96E657A-DA1D-3973-8C9C-FF6BB7E9A95A}"/>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9699" name="Text Box 3">
            <a:extLst>
              <a:ext uri="{FF2B5EF4-FFF2-40B4-BE49-F238E27FC236}">
                <a16:creationId xmlns:a16="http://schemas.microsoft.com/office/drawing/2014/main" id="{DEA57F86-21C6-0AE7-D561-D6D6C72E59B7}"/>
              </a:ext>
            </a:extLst>
          </p:cNvPr>
          <p:cNvSpPr txBox="1">
            <a:spLocks noChangeArrowheads="1"/>
          </p:cNvSpPr>
          <p:nvPr/>
        </p:nvSpPr>
        <p:spPr bwMode="auto">
          <a:xfrm>
            <a:off x="304800" y="1358900"/>
            <a:ext cx="864076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4572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Disociación espontánea del coro:</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 Hexamero de histonas (con la pérdida de un dímero </a:t>
            </a:r>
            <a:r>
              <a:rPr lang="en-GB" altLang="en-US" sz="1800" b="1">
                <a:solidFill>
                  <a:schemeClr val="tx1"/>
                </a:solidFill>
              </a:rPr>
              <a:t>H2A-H2B</a:t>
            </a:r>
            <a:r>
              <a:rPr lang="en-GB" altLang="en-US" sz="1800">
                <a:solidFill>
                  <a:schemeClr val="tx1"/>
                </a:solidFill>
              </a:rPr>
              <a:t>).</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 Pérdida del dímero H2A-H2B restante  deja al tetrámero H3-H4 aislado.</a:t>
            </a:r>
            <a:br>
              <a:rPr lang="en-GB" altLang="en-US" sz="1800">
                <a:solidFill>
                  <a:schemeClr val="tx1"/>
                </a:solidFill>
              </a:rPr>
            </a:br>
            <a:endParaRPr lang="en-GB" altLang="en-US" sz="18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Este </a:t>
            </a:r>
            <a:r>
              <a:rPr lang="en-GB" altLang="en-US" sz="1800" b="1">
                <a:solidFill>
                  <a:schemeClr val="tx1"/>
                </a:solidFill>
              </a:rPr>
              <a:t>tetrámero aislado</a:t>
            </a:r>
            <a:r>
              <a:rPr lang="en-GB" altLang="en-US" sz="1800">
                <a:solidFill>
                  <a:schemeClr val="tx1"/>
                </a:solidFill>
              </a:rPr>
              <a:t> denominado </a:t>
            </a:r>
            <a:r>
              <a:rPr lang="ja-JP" altLang="en-GB" sz="1800">
                <a:solidFill>
                  <a:schemeClr val="tx1"/>
                </a:solidFill>
              </a:rPr>
              <a:t>“</a:t>
            </a:r>
            <a:r>
              <a:rPr lang="en-GB" altLang="ja-JP" sz="1800">
                <a:solidFill>
                  <a:schemeClr val="tx1"/>
                </a:solidFill>
              </a:rPr>
              <a:t>kernel</a:t>
            </a:r>
            <a:r>
              <a:rPr lang="ja-JP" altLang="en-GB" sz="1800">
                <a:solidFill>
                  <a:schemeClr val="tx1"/>
                </a:solidFill>
              </a:rPr>
              <a:t>”</a:t>
            </a:r>
            <a:r>
              <a:rPr lang="en-GB" altLang="ja-JP" sz="1800">
                <a:solidFill>
                  <a:schemeClr val="tx1"/>
                </a:solidFill>
              </a:rPr>
              <a:t> = Núcleo (aunque literalmente </a:t>
            </a:r>
            <a:r>
              <a:rPr lang="ja-JP" altLang="en-GB" sz="1800">
                <a:solidFill>
                  <a:schemeClr val="tx1"/>
                </a:solidFill>
              </a:rPr>
              <a:t>“</a:t>
            </a:r>
            <a:r>
              <a:rPr lang="en-GB" altLang="ja-JP" sz="1800">
                <a:solidFill>
                  <a:schemeClr val="tx1"/>
                </a:solidFill>
              </a:rPr>
              <a:t>roseta</a:t>
            </a:r>
            <a:r>
              <a:rPr lang="ja-JP" altLang="en-GB" sz="1800">
                <a:solidFill>
                  <a:schemeClr val="tx1"/>
                </a:solidFill>
              </a:rPr>
              <a:t>”</a:t>
            </a:r>
            <a:r>
              <a:rPr lang="en-GB" altLang="ja-JP" sz="1800">
                <a:solidFill>
                  <a:schemeClr val="tx1"/>
                </a:solidFill>
              </a:rPr>
              <a:t> volveria a ser la mejor opcion)</a:t>
            </a:r>
          </a:p>
          <a:p>
            <a:pPr eaLnBrk="1" hangingPunct="1">
              <a:spcBef>
                <a:spcPts val="800"/>
              </a:spcBef>
            </a:pPr>
            <a:endParaRPr lang="en-GB" altLang="en-US" sz="1800">
              <a:solidFill>
                <a:schemeClr val="tx1"/>
              </a:solidFill>
            </a:endParaRPr>
          </a:p>
        </p:txBody>
      </p:sp>
      <p:pic>
        <p:nvPicPr>
          <p:cNvPr id="29700" name="Picture 4">
            <a:extLst>
              <a:ext uri="{FF2B5EF4-FFF2-40B4-BE49-F238E27FC236}">
                <a16:creationId xmlns:a16="http://schemas.microsoft.com/office/drawing/2014/main" id="{85B92528-ECF8-BBA3-FE0D-5A166E39C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388" y="3484563"/>
            <a:ext cx="301148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775A9AE4-21D4-7900-4DE0-85F3DE1D92B7}"/>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Organización del coro</a:t>
            </a:r>
          </a:p>
        </p:txBody>
      </p:sp>
      <p:sp>
        <p:nvSpPr>
          <p:cNvPr id="31746" name="Line 2">
            <a:extLst>
              <a:ext uri="{FF2B5EF4-FFF2-40B4-BE49-F238E27FC236}">
                <a16:creationId xmlns:a16="http://schemas.microsoft.com/office/drawing/2014/main" id="{DE25F605-94C8-12DD-9516-9820AA852DEB}"/>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1747" name="Text Box 3">
            <a:extLst>
              <a:ext uri="{FF2B5EF4-FFF2-40B4-BE49-F238E27FC236}">
                <a16:creationId xmlns:a16="http://schemas.microsoft.com/office/drawing/2014/main" id="{109A9070-F517-87BC-0D1A-DBF9325166C7}"/>
              </a:ext>
            </a:extLst>
          </p:cNvPr>
          <p:cNvSpPr txBox="1">
            <a:spLocks noChangeArrowheads="1"/>
          </p:cNvSpPr>
          <p:nvPr/>
        </p:nvSpPr>
        <p:spPr bwMode="auto">
          <a:xfrm>
            <a:off x="138113" y="1316038"/>
            <a:ext cx="6500812"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4572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Estructura cristalográfica a 3.1Å de resolución.</a:t>
            </a:r>
          </a:p>
          <a:p>
            <a:pPr eaLnBrk="1" hangingPunct="1">
              <a:spcBef>
                <a:spcPts val="800"/>
              </a:spcBef>
            </a:pPr>
            <a:endParaRPr lang="en-GB" altLang="en-US" sz="18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 Tetrámero formado por los dímeros H3-H4 (blanco).</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 Dímeros H2A-H2B (azul).</a:t>
            </a:r>
          </a:p>
          <a:p>
            <a:pPr lvl="1"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 DNA (rojo).</a:t>
            </a:r>
          </a:p>
          <a:p>
            <a:pPr eaLnBrk="1" hangingPunct="1">
              <a:spcBef>
                <a:spcPts val="800"/>
              </a:spcBef>
            </a:pPr>
            <a:endParaRPr lang="en-GB" altLang="en-US" sz="18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No existe la pelota de playa (las histonas no se agrupan como proteinas globulares aisladas).</a:t>
            </a:r>
          </a:p>
          <a:p>
            <a:pPr eaLnBrk="1" hangingPunct="1">
              <a:spcBef>
                <a:spcPts val="800"/>
              </a:spcBef>
            </a:pPr>
            <a:endParaRPr lang="en-GB" altLang="en-US" sz="18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Se encuentran interdigitadas H3 con H4, et al.</a:t>
            </a:r>
          </a:p>
          <a:p>
            <a:pPr eaLnBrk="1" hangingPunct="1">
              <a:spcBef>
                <a:spcPts val="800"/>
              </a:spcBef>
            </a:pPr>
            <a:endParaRPr lang="en-GB" altLang="en-US" sz="18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El tetrámero H3</a:t>
            </a:r>
            <a:r>
              <a:rPr lang="en-GB" altLang="en-US" sz="1800" baseline="-33000">
                <a:solidFill>
                  <a:schemeClr val="tx1"/>
                </a:solidFill>
              </a:rPr>
              <a:t>2</a:t>
            </a:r>
            <a:r>
              <a:rPr lang="en-GB" altLang="en-US" sz="1800">
                <a:solidFill>
                  <a:schemeClr val="tx1"/>
                </a:solidFill>
              </a:rPr>
              <a:t>-H4</a:t>
            </a:r>
            <a:r>
              <a:rPr lang="en-GB" altLang="en-US" sz="1800" baseline="-33000">
                <a:solidFill>
                  <a:schemeClr val="tx1"/>
                </a:solidFill>
              </a:rPr>
              <a:t>2 </a:t>
            </a:r>
            <a:r>
              <a:rPr lang="en-GB" altLang="en-US" sz="1800">
                <a:solidFill>
                  <a:schemeClr val="tx1"/>
                </a:solidFill>
              </a:rPr>
              <a:t>forma una </a:t>
            </a:r>
            <a:r>
              <a:rPr lang="ja-JP" altLang="en-GB" sz="1800">
                <a:solidFill>
                  <a:schemeClr val="tx1"/>
                </a:solidFill>
              </a:rPr>
              <a:t>“</a:t>
            </a:r>
            <a:r>
              <a:rPr lang="en-GB" altLang="ja-JP" sz="1800">
                <a:solidFill>
                  <a:schemeClr val="tx1"/>
                </a:solidFill>
              </a:rPr>
              <a:t>C</a:t>
            </a:r>
            <a:r>
              <a:rPr lang="ja-JP" altLang="en-GB" sz="1800">
                <a:solidFill>
                  <a:schemeClr val="tx1"/>
                </a:solidFill>
              </a:rPr>
              <a:t>”</a:t>
            </a:r>
            <a:r>
              <a:rPr lang="en-GB" altLang="ja-JP" sz="1800">
                <a:solidFill>
                  <a:schemeClr val="tx1"/>
                </a:solidFill>
              </a:rPr>
              <a:t> cuyo diámetro </a:t>
            </a:r>
            <a:br>
              <a:rPr lang="en-GB" altLang="ja-JP" sz="1800">
                <a:solidFill>
                  <a:schemeClr val="tx1"/>
                </a:solidFill>
              </a:rPr>
            </a:br>
            <a:r>
              <a:rPr lang="en-GB" altLang="ja-JP" sz="1800">
                <a:solidFill>
                  <a:schemeClr val="tx1"/>
                </a:solidFill>
              </a:rPr>
              <a:t>determina el del nucleosoma.</a:t>
            </a:r>
          </a:p>
          <a:p>
            <a:pPr eaLnBrk="1" hangingPunct="1">
              <a:spcBef>
                <a:spcPts val="800"/>
              </a:spcBef>
            </a:pPr>
            <a:endParaRPr lang="en-GB" altLang="en-US" sz="1800">
              <a:solidFill>
                <a:schemeClr val="tx1"/>
              </a:solidFill>
            </a:endParaRPr>
          </a:p>
        </p:txBody>
      </p:sp>
      <p:pic>
        <p:nvPicPr>
          <p:cNvPr id="31748" name="Picture 4">
            <a:extLst>
              <a:ext uri="{FF2B5EF4-FFF2-40B4-BE49-F238E27FC236}">
                <a16:creationId xmlns:a16="http://schemas.microsoft.com/office/drawing/2014/main" id="{2C6F9DF4-61C3-66DC-C14E-B160B4492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638" y="1181100"/>
            <a:ext cx="263525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1749" name="Picture 5">
            <a:extLst>
              <a:ext uri="{FF2B5EF4-FFF2-40B4-BE49-F238E27FC236}">
                <a16:creationId xmlns:a16="http://schemas.microsoft.com/office/drawing/2014/main" id="{DE2156DF-696B-CE10-4146-3E64943D0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3887788"/>
            <a:ext cx="9096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6E6FB5E4-4B8B-EC7F-520C-339155DFAECC}"/>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Ensamblaje del coro</a:t>
            </a:r>
          </a:p>
        </p:txBody>
      </p:sp>
      <p:sp>
        <p:nvSpPr>
          <p:cNvPr id="33794" name="Line 2">
            <a:extLst>
              <a:ext uri="{FF2B5EF4-FFF2-40B4-BE49-F238E27FC236}">
                <a16:creationId xmlns:a16="http://schemas.microsoft.com/office/drawing/2014/main" id="{E99B738A-54C0-996B-EF95-12660C4AEEAE}"/>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3795" name="Picture 3">
            <a:extLst>
              <a:ext uri="{FF2B5EF4-FFF2-40B4-BE49-F238E27FC236}">
                <a16:creationId xmlns:a16="http://schemas.microsoft.com/office/drawing/2014/main" id="{46D7E3B7-FF51-7681-C2EB-AE067CA17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241425"/>
            <a:ext cx="6461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33796" name="Group 4">
            <a:extLst>
              <a:ext uri="{FF2B5EF4-FFF2-40B4-BE49-F238E27FC236}">
                <a16:creationId xmlns:a16="http://schemas.microsoft.com/office/drawing/2014/main" id="{F7786CC1-6F1A-EE8D-B8E0-FD7511A4AE47}"/>
              </a:ext>
            </a:extLst>
          </p:cNvPr>
          <p:cNvGrpSpPr>
            <a:grpSpLocks/>
          </p:cNvGrpSpPr>
          <p:nvPr/>
        </p:nvGrpSpPr>
        <p:grpSpPr bwMode="auto">
          <a:xfrm>
            <a:off x="0" y="1241425"/>
            <a:ext cx="8678863" cy="5472113"/>
            <a:chOff x="0" y="782"/>
            <a:chExt cx="5467" cy="3447"/>
          </a:xfrm>
        </p:grpSpPr>
        <p:sp>
          <p:nvSpPr>
            <p:cNvPr id="33798" name="AutoShape 5">
              <a:extLst>
                <a:ext uri="{FF2B5EF4-FFF2-40B4-BE49-F238E27FC236}">
                  <a16:creationId xmlns:a16="http://schemas.microsoft.com/office/drawing/2014/main" id="{40561001-2117-F4E9-19D7-3884838327CF}"/>
                </a:ext>
              </a:extLst>
            </p:cNvPr>
            <p:cNvSpPr>
              <a:spLocks noChangeArrowheads="1"/>
            </p:cNvSpPr>
            <p:nvPr/>
          </p:nvSpPr>
          <p:spPr bwMode="auto">
            <a:xfrm>
              <a:off x="0" y="3991"/>
              <a:ext cx="5468" cy="239"/>
            </a:xfrm>
            <a:prstGeom prst="roundRect">
              <a:avLst>
                <a:gd name="adj" fmla="val 417"/>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3799" name="Text Box 6">
              <a:extLst>
                <a:ext uri="{FF2B5EF4-FFF2-40B4-BE49-F238E27FC236}">
                  <a16:creationId xmlns:a16="http://schemas.microsoft.com/office/drawing/2014/main" id="{AE809DDF-BFBF-89B6-E92A-EB86DCFEAD78}"/>
                </a:ext>
              </a:extLst>
            </p:cNvPr>
            <p:cNvSpPr txBox="1">
              <a:spLocks noChangeArrowheads="1"/>
            </p:cNvSpPr>
            <p:nvPr/>
          </p:nvSpPr>
          <p:spPr bwMode="auto">
            <a:xfrm>
              <a:off x="5" y="782"/>
              <a:ext cx="1395" cy="338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p:txBody>
        </p:sp>
      </p:grpSp>
      <p:sp>
        <p:nvSpPr>
          <p:cNvPr id="33797" name="Text Box 7">
            <a:extLst>
              <a:ext uri="{FF2B5EF4-FFF2-40B4-BE49-F238E27FC236}">
                <a16:creationId xmlns:a16="http://schemas.microsoft.com/office/drawing/2014/main" id="{D5DC57F7-FCE0-F1AC-8BE5-7D50CBE5512B}"/>
              </a:ext>
            </a:extLst>
          </p:cNvPr>
          <p:cNvSpPr txBox="1">
            <a:spLocks noChangeArrowheads="1"/>
          </p:cNvSpPr>
          <p:nvPr/>
        </p:nvSpPr>
        <p:spPr bwMode="auto">
          <a:xfrm>
            <a:off x="261938" y="5199063"/>
            <a:ext cx="370046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Con la excepción de H3, </a:t>
            </a:r>
          </a:p>
          <a:p>
            <a:pP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las histonas están formadas </a:t>
            </a:r>
          </a:p>
          <a:p>
            <a:pP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por tres hélices alfa unidas</a:t>
            </a:r>
          </a:p>
          <a:p>
            <a:pP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por dos asas = Pliege histónico.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015B3E34-9863-3B68-441C-8084AE837CF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Ensamblaje del coro</a:t>
            </a:r>
          </a:p>
        </p:txBody>
      </p:sp>
      <p:sp>
        <p:nvSpPr>
          <p:cNvPr id="35842" name="Line 2">
            <a:extLst>
              <a:ext uri="{FF2B5EF4-FFF2-40B4-BE49-F238E27FC236}">
                <a16:creationId xmlns:a16="http://schemas.microsoft.com/office/drawing/2014/main" id="{A73729EC-3668-BBE1-A242-8308B6EEA402}"/>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5843" name="Picture 3">
            <a:extLst>
              <a:ext uri="{FF2B5EF4-FFF2-40B4-BE49-F238E27FC236}">
                <a16:creationId xmlns:a16="http://schemas.microsoft.com/office/drawing/2014/main" id="{5F4B71CC-2C72-C71B-AF89-78AFC549F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241425"/>
            <a:ext cx="6461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35844" name="Group 4">
            <a:extLst>
              <a:ext uri="{FF2B5EF4-FFF2-40B4-BE49-F238E27FC236}">
                <a16:creationId xmlns:a16="http://schemas.microsoft.com/office/drawing/2014/main" id="{3C0CBE60-7A6C-15D3-4BA1-0D37DE206755}"/>
              </a:ext>
            </a:extLst>
          </p:cNvPr>
          <p:cNvGrpSpPr>
            <a:grpSpLocks/>
          </p:cNvGrpSpPr>
          <p:nvPr/>
        </p:nvGrpSpPr>
        <p:grpSpPr bwMode="auto">
          <a:xfrm>
            <a:off x="0" y="1241425"/>
            <a:ext cx="8680450" cy="5473700"/>
            <a:chOff x="0" y="782"/>
            <a:chExt cx="5468" cy="3448"/>
          </a:xfrm>
        </p:grpSpPr>
        <p:sp>
          <p:nvSpPr>
            <p:cNvPr id="35845" name="AutoShape 5">
              <a:extLst>
                <a:ext uri="{FF2B5EF4-FFF2-40B4-BE49-F238E27FC236}">
                  <a16:creationId xmlns:a16="http://schemas.microsoft.com/office/drawing/2014/main" id="{E8D6ED43-F191-0BE2-5AB9-57C1215B5392}"/>
                </a:ext>
              </a:extLst>
            </p:cNvPr>
            <p:cNvSpPr>
              <a:spLocks noChangeArrowheads="1"/>
            </p:cNvSpPr>
            <p:nvPr/>
          </p:nvSpPr>
          <p:spPr bwMode="auto">
            <a:xfrm>
              <a:off x="0" y="3991"/>
              <a:ext cx="5468" cy="239"/>
            </a:xfrm>
            <a:prstGeom prst="roundRect">
              <a:avLst>
                <a:gd name="adj" fmla="val 417"/>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5846" name="Text Box 6">
              <a:extLst>
                <a:ext uri="{FF2B5EF4-FFF2-40B4-BE49-F238E27FC236}">
                  <a16:creationId xmlns:a16="http://schemas.microsoft.com/office/drawing/2014/main" id="{04AFA231-C892-5276-B878-BD63848608ED}"/>
                </a:ext>
              </a:extLst>
            </p:cNvPr>
            <p:cNvSpPr txBox="1">
              <a:spLocks noChangeArrowheads="1"/>
            </p:cNvSpPr>
            <p:nvPr/>
          </p:nvSpPr>
          <p:spPr bwMode="auto">
            <a:xfrm>
              <a:off x="5" y="782"/>
              <a:ext cx="1395" cy="3267"/>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3EF338BF-8335-6B9D-AB34-7C4C8B4760E8}"/>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Ensamblaje del coro</a:t>
            </a:r>
          </a:p>
        </p:txBody>
      </p:sp>
      <p:sp>
        <p:nvSpPr>
          <p:cNvPr id="37890" name="Line 2">
            <a:extLst>
              <a:ext uri="{FF2B5EF4-FFF2-40B4-BE49-F238E27FC236}">
                <a16:creationId xmlns:a16="http://schemas.microsoft.com/office/drawing/2014/main" id="{B1AC26F9-62AB-4CFB-1263-A0270FFCC84D}"/>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7891" name="Picture 3">
            <a:extLst>
              <a:ext uri="{FF2B5EF4-FFF2-40B4-BE49-F238E27FC236}">
                <a16:creationId xmlns:a16="http://schemas.microsoft.com/office/drawing/2014/main" id="{FE02CFEF-94D2-CE08-E8AE-195F11DC5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241425"/>
            <a:ext cx="6461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37892" name="Group 4">
            <a:extLst>
              <a:ext uri="{FF2B5EF4-FFF2-40B4-BE49-F238E27FC236}">
                <a16:creationId xmlns:a16="http://schemas.microsoft.com/office/drawing/2014/main" id="{61D3A088-09FE-C199-B6DE-525AD0D753DE}"/>
              </a:ext>
            </a:extLst>
          </p:cNvPr>
          <p:cNvGrpSpPr>
            <a:grpSpLocks/>
          </p:cNvGrpSpPr>
          <p:nvPr/>
        </p:nvGrpSpPr>
        <p:grpSpPr bwMode="auto">
          <a:xfrm>
            <a:off x="0" y="1241425"/>
            <a:ext cx="8678863" cy="5472113"/>
            <a:chOff x="0" y="782"/>
            <a:chExt cx="5467" cy="3447"/>
          </a:xfrm>
        </p:grpSpPr>
        <p:sp>
          <p:nvSpPr>
            <p:cNvPr id="37893" name="AutoShape 5">
              <a:extLst>
                <a:ext uri="{FF2B5EF4-FFF2-40B4-BE49-F238E27FC236}">
                  <a16:creationId xmlns:a16="http://schemas.microsoft.com/office/drawing/2014/main" id="{A91836EB-B89B-DAC1-F42B-9BED4367C668}"/>
                </a:ext>
              </a:extLst>
            </p:cNvPr>
            <p:cNvSpPr>
              <a:spLocks noChangeArrowheads="1"/>
            </p:cNvSpPr>
            <p:nvPr/>
          </p:nvSpPr>
          <p:spPr bwMode="auto">
            <a:xfrm>
              <a:off x="0" y="3991"/>
              <a:ext cx="5468" cy="239"/>
            </a:xfrm>
            <a:prstGeom prst="roundRect">
              <a:avLst>
                <a:gd name="adj" fmla="val 417"/>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7894" name="Text Box 6">
              <a:extLst>
                <a:ext uri="{FF2B5EF4-FFF2-40B4-BE49-F238E27FC236}">
                  <a16:creationId xmlns:a16="http://schemas.microsoft.com/office/drawing/2014/main" id="{7C1356EA-D06F-3722-1800-D07D2A241BD2}"/>
                </a:ext>
              </a:extLst>
            </p:cNvPr>
            <p:cNvSpPr txBox="1">
              <a:spLocks noChangeArrowheads="1"/>
            </p:cNvSpPr>
            <p:nvPr/>
          </p:nvSpPr>
          <p:spPr bwMode="auto">
            <a:xfrm>
              <a:off x="5" y="782"/>
              <a:ext cx="1395" cy="338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H3</a:t>
              </a:r>
            </a:p>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H4</a:t>
              </a: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3F4C8C46-5DA5-710A-5606-69418F21496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Ensamblaje del coro</a:t>
            </a:r>
          </a:p>
        </p:txBody>
      </p:sp>
      <p:sp>
        <p:nvSpPr>
          <p:cNvPr id="39938" name="Line 2">
            <a:extLst>
              <a:ext uri="{FF2B5EF4-FFF2-40B4-BE49-F238E27FC236}">
                <a16:creationId xmlns:a16="http://schemas.microsoft.com/office/drawing/2014/main" id="{696238C1-B3B7-5E08-E2B9-FB090A257985}"/>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9939" name="Picture 3">
            <a:extLst>
              <a:ext uri="{FF2B5EF4-FFF2-40B4-BE49-F238E27FC236}">
                <a16:creationId xmlns:a16="http://schemas.microsoft.com/office/drawing/2014/main" id="{41130006-BD86-DA46-5E34-F021E1F22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241425"/>
            <a:ext cx="6461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39940" name="Group 4">
            <a:extLst>
              <a:ext uri="{FF2B5EF4-FFF2-40B4-BE49-F238E27FC236}">
                <a16:creationId xmlns:a16="http://schemas.microsoft.com/office/drawing/2014/main" id="{ED7D63E9-2642-267C-DD5E-9C6EBAEB0ABB}"/>
              </a:ext>
            </a:extLst>
          </p:cNvPr>
          <p:cNvGrpSpPr>
            <a:grpSpLocks/>
          </p:cNvGrpSpPr>
          <p:nvPr/>
        </p:nvGrpSpPr>
        <p:grpSpPr bwMode="auto">
          <a:xfrm>
            <a:off x="0" y="1241425"/>
            <a:ext cx="8680450" cy="5473700"/>
            <a:chOff x="0" y="782"/>
            <a:chExt cx="5468" cy="3448"/>
          </a:xfrm>
        </p:grpSpPr>
        <p:sp>
          <p:nvSpPr>
            <p:cNvPr id="39941" name="AutoShape 5">
              <a:extLst>
                <a:ext uri="{FF2B5EF4-FFF2-40B4-BE49-F238E27FC236}">
                  <a16:creationId xmlns:a16="http://schemas.microsoft.com/office/drawing/2014/main" id="{F0EE9D0F-2EA0-AE06-5F1D-BED29EE136A9}"/>
                </a:ext>
              </a:extLst>
            </p:cNvPr>
            <p:cNvSpPr>
              <a:spLocks noChangeArrowheads="1"/>
            </p:cNvSpPr>
            <p:nvPr/>
          </p:nvSpPr>
          <p:spPr bwMode="auto">
            <a:xfrm>
              <a:off x="0" y="3991"/>
              <a:ext cx="5468" cy="239"/>
            </a:xfrm>
            <a:prstGeom prst="roundRect">
              <a:avLst>
                <a:gd name="adj" fmla="val 417"/>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39942" name="Text Box 6">
              <a:extLst>
                <a:ext uri="{FF2B5EF4-FFF2-40B4-BE49-F238E27FC236}">
                  <a16:creationId xmlns:a16="http://schemas.microsoft.com/office/drawing/2014/main" id="{B5E958BE-015E-A532-1575-44993E65B501}"/>
                </a:ext>
              </a:extLst>
            </p:cNvPr>
            <p:cNvSpPr txBox="1">
              <a:spLocks noChangeArrowheads="1"/>
            </p:cNvSpPr>
            <p:nvPr/>
          </p:nvSpPr>
          <p:spPr bwMode="auto">
            <a:xfrm>
              <a:off x="5" y="782"/>
              <a:ext cx="1395" cy="3301"/>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H3</a:t>
              </a:r>
            </a:p>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D59F125F-7EC3-681D-EB9A-035078D1F8BE}"/>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Sesiónes #6 y 7 El Nucleosoma</a:t>
            </a:r>
            <a:br>
              <a:rPr lang="en-GB" altLang="en-US" sz="1800">
                <a:solidFill>
                  <a:srgbClr val="B3B3B3"/>
                </a:solidFill>
              </a:rPr>
            </a:br>
            <a:r>
              <a:rPr lang="en-GB" altLang="en-US" sz="3200">
                <a:solidFill>
                  <a:srgbClr val="B3B3B3"/>
                </a:solidFill>
              </a:rPr>
              <a:t>Introducción</a:t>
            </a:r>
          </a:p>
        </p:txBody>
      </p:sp>
      <p:sp>
        <p:nvSpPr>
          <p:cNvPr id="5122" name="Line 2">
            <a:extLst>
              <a:ext uri="{FF2B5EF4-FFF2-40B4-BE49-F238E27FC236}">
                <a16:creationId xmlns:a16="http://schemas.microsoft.com/office/drawing/2014/main" id="{8BAF810E-39EC-0A66-C7B9-6FBE7AB9453A}"/>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3" name="Text Box 3">
            <a:extLst>
              <a:ext uri="{FF2B5EF4-FFF2-40B4-BE49-F238E27FC236}">
                <a16:creationId xmlns:a16="http://schemas.microsoft.com/office/drawing/2014/main" id="{3FA55C25-FCC5-D252-331A-0B6C4374C3AF}"/>
              </a:ext>
            </a:extLst>
          </p:cNvPr>
          <p:cNvSpPr txBox="1">
            <a:spLocks noChangeArrowheads="1"/>
          </p:cNvSpPr>
          <p:nvPr/>
        </p:nvSpPr>
        <p:spPr bwMode="auto">
          <a:xfrm>
            <a:off x="133350" y="1403350"/>
            <a:ext cx="87185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GB" altLang="en-US" sz="2000">
                <a:solidFill>
                  <a:srgbClr val="000000"/>
                </a:solidFill>
              </a:rPr>
              <a:t>El grado de compactación del DNA debe ser dinámico y modificable para permitir la función del mismo (transcripción y replicación).</a:t>
            </a:r>
          </a:p>
          <a:p>
            <a:pPr eaLnBrk="1" hangingPunct="1">
              <a:lnSpc>
                <a:spcPct val="93000"/>
              </a:lnSpc>
              <a:buClr>
                <a:srgbClr val="000000"/>
              </a:buClr>
              <a:buSzPct val="100000"/>
              <a:buFont typeface="Times New Roman" panose="02020603050405020304" pitchFamily="18" charset="0"/>
              <a:buNone/>
            </a:pPr>
            <a:endParaRPr lang="en-GB" altLang="en-US" sz="2000">
              <a:solidFill>
                <a:srgbClr val="000000"/>
              </a:solidFill>
            </a:endParaRPr>
          </a:p>
          <a:p>
            <a:pPr eaLnBrk="1" hangingPunct="1">
              <a:lnSpc>
                <a:spcPct val="93000"/>
              </a:lnSpc>
              <a:buClr>
                <a:srgbClr val="000000"/>
              </a:buClr>
              <a:buSzPct val="100000"/>
              <a:buFont typeface="Times New Roman" panose="02020603050405020304" pitchFamily="18" charset="0"/>
              <a:buNone/>
            </a:pPr>
            <a:r>
              <a:rPr lang="en-GB" altLang="en-US" sz="2000">
                <a:solidFill>
                  <a:srgbClr val="000000"/>
                </a:solidFill>
              </a:rPr>
              <a:t>Es necesario brindarle (ocasionalmente) acceso a otras proteinas al DNA.</a:t>
            </a:r>
          </a:p>
          <a:p>
            <a:pPr eaLnBrk="1" hangingPunct="1">
              <a:lnSpc>
                <a:spcPct val="93000"/>
              </a:lnSpc>
              <a:buClr>
                <a:srgbClr val="000000"/>
              </a:buClr>
              <a:buSzPct val="100000"/>
              <a:buFont typeface="Times New Roman" panose="02020603050405020304" pitchFamily="18" charset="0"/>
              <a:buNone/>
            </a:pPr>
            <a:endParaRPr lang="en-GB" altLang="en-US" sz="2000">
              <a:solidFill>
                <a:srgbClr val="000000"/>
              </a:solidFill>
            </a:endParaRPr>
          </a:p>
          <a:p>
            <a:pPr eaLnBrk="1" hangingPunct="1">
              <a:lnSpc>
                <a:spcPct val="93000"/>
              </a:lnSpc>
              <a:buClr>
                <a:srgbClr val="000000"/>
              </a:buClr>
              <a:buSzPct val="100000"/>
              <a:buFont typeface="Times New Roman" panose="02020603050405020304" pitchFamily="18" charset="0"/>
              <a:buNone/>
            </a:pPr>
            <a:r>
              <a:rPr lang="en-GB" altLang="en-US" sz="2000">
                <a:solidFill>
                  <a:srgbClr val="000000"/>
                </a:solidFill>
              </a:rPr>
              <a:t>Adicionalmente, las proteinas que se encargan de compactar y desenrollar el DNA también deben ser </a:t>
            </a:r>
            <a:r>
              <a:rPr lang="ja-JP" altLang="en-GB" sz="2000">
                <a:solidFill>
                  <a:srgbClr val="000000"/>
                </a:solidFill>
              </a:rPr>
              <a:t>“</a:t>
            </a:r>
            <a:r>
              <a:rPr lang="en-GB" altLang="ja-JP" sz="2000">
                <a:solidFill>
                  <a:srgbClr val="000000"/>
                </a:solidFill>
              </a:rPr>
              <a:t>replicadas</a:t>
            </a:r>
            <a:r>
              <a:rPr lang="ja-JP" altLang="en-GB" sz="2000">
                <a:solidFill>
                  <a:srgbClr val="000000"/>
                </a:solidFill>
              </a:rPr>
              <a:t>”</a:t>
            </a:r>
            <a:r>
              <a:rPr lang="en-GB" altLang="ja-JP" sz="2000">
                <a:solidFill>
                  <a:srgbClr val="000000"/>
                </a:solidFill>
              </a:rPr>
              <a:t> en la misma cantidad duante la replicación.</a:t>
            </a:r>
          </a:p>
          <a:p>
            <a:pPr eaLnBrk="1" hangingPunct="1">
              <a:lnSpc>
                <a:spcPct val="93000"/>
              </a:lnSpc>
              <a:buClr>
                <a:srgbClr val="000000"/>
              </a:buClr>
              <a:buSzPct val="100000"/>
              <a:buFont typeface="Times New Roman" panose="02020603050405020304" pitchFamily="18" charset="0"/>
              <a:buNone/>
            </a:pPr>
            <a:endParaRPr lang="en-GB" altLang="en-US" sz="2000">
              <a:solidFill>
                <a:srgbClr val="000000"/>
              </a:solidFill>
            </a:endParaRPr>
          </a:p>
          <a:p>
            <a:pPr eaLnBrk="1" hangingPunct="1">
              <a:lnSpc>
                <a:spcPct val="93000"/>
              </a:lnSpc>
              <a:buClr>
                <a:srgbClr val="000000"/>
              </a:buClr>
              <a:buSzPct val="100000"/>
              <a:buFont typeface="Times New Roman" panose="02020603050405020304" pitchFamily="18" charset="0"/>
              <a:buNone/>
            </a:pPr>
            <a:endParaRPr lang="en-GB" altLang="en-US" sz="2000">
              <a:solidFill>
                <a:srgbClr val="000000"/>
              </a:solidFill>
            </a:endParaRPr>
          </a:p>
          <a:p>
            <a:pPr eaLnBrk="1" hangingPunct="1">
              <a:lnSpc>
                <a:spcPct val="93000"/>
              </a:lnSpc>
              <a:buClr>
                <a:srgbClr val="000000"/>
              </a:buClr>
              <a:buSzPct val="100000"/>
              <a:buFont typeface="Times New Roman" panose="02020603050405020304" pitchFamily="18" charset="0"/>
              <a:buNone/>
            </a:pPr>
            <a:endParaRPr lang="en-GB" altLang="en-US" sz="2000">
              <a:solidFill>
                <a:srgbClr val="000000"/>
              </a:solidFill>
            </a:endParaRPr>
          </a:p>
          <a:p>
            <a:pPr eaLnBrk="1" hangingPunct="1">
              <a:lnSpc>
                <a:spcPct val="93000"/>
              </a:lnSpc>
              <a:buClr>
                <a:srgbClr val="000000"/>
              </a:buClr>
              <a:buSzPct val="100000"/>
              <a:buFont typeface="Times New Roman" panose="02020603050405020304" pitchFamily="18" charset="0"/>
              <a:buNone/>
            </a:pPr>
            <a:r>
              <a:rPr lang="en-GB" altLang="en-US" sz="2000">
                <a:solidFill>
                  <a:srgbClr val="000000"/>
                </a:solidFill>
              </a:rPr>
              <a:t>Masa de cromtaina:	ca 30% nucleosomas (histonas)</a:t>
            </a:r>
          </a:p>
          <a:p>
            <a:pPr eaLnBrk="1" hangingPunct="1">
              <a:lnSpc>
                <a:spcPct val="93000"/>
              </a:lnSpc>
              <a:buClr>
                <a:srgbClr val="000000"/>
              </a:buClr>
              <a:buSzPct val="100000"/>
              <a:buFont typeface="Times New Roman" panose="02020603050405020304" pitchFamily="18" charset="0"/>
              <a:buNone/>
            </a:pPr>
            <a:r>
              <a:rPr lang="en-GB" altLang="en-US" sz="2000">
                <a:solidFill>
                  <a:srgbClr val="000000"/>
                </a:solidFill>
              </a:rPr>
              <a:t>						 ca 30% no-histonas</a:t>
            </a:r>
          </a:p>
          <a:p>
            <a:pPr eaLnBrk="1" hangingPunct="1">
              <a:lnSpc>
                <a:spcPct val="93000"/>
              </a:lnSpc>
              <a:buClr>
                <a:srgbClr val="000000"/>
              </a:buClr>
              <a:buSzPct val="100000"/>
              <a:buFont typeface="Times New Roman" panose="02020603050405020304" pitchFamily="18" charset="0"/>
              <a:buNone/>
            </a:pPr>
            <a:r>
              <a:rPr lang="en-GB" altLang="en-US" sz="2000">
                <a:solidFill>
                  <a:srgbClr val="000000"/>
                </a:solidFill>
              </a:rPr>
              <a:t>						 ca 30% DNA </a:t>
            </a:r>
          </a:p>
          <a:p>
            <a:pPr eaLnBrk="1" hangingPunct="1">
              <a:lnSpc>
                <a:spcPct val="93000"/>
              </a:lnSpc>
              <a:buClr>
                <a:srgbClr val="000000"/>
              </a:buClr>
              <a:buSzPct val="100000"/>
              <a:buFont typeface="Times New Roman" panose="02020603050405020304" pitchFamily="18" charset="0"/>
              <a:buNone/>
            </a:pPr>
            <a:r>
              <a:rPr lang="en-GB" altLang="en-US" sz="2000">
                <a:solidFill>
                  <a:srgbClr val="000000"/>
                </a:solidFill>
              </a:rPr>
              <a:t>						 &lt;3% RNA</a:t>
            </a:r>
          </a:p>
        </p:txBody>
      </p:sp>
      <p:sp>
        <p:nvSpPr>
          <p:cNvPr id="5124" name="Text Box 4">
            <a:extLst>
              <a:ext uri="{FF2B5EF4-FFF2-40B4-BE49-F238E27FC236}">
                <a16:creationId xmlns:a16="http://schemas.microsoft.com/office/drawing/2014/main" id="{EE26AD35-DB5D-B30E-23F2-464FF9664582}"/>
              </a:ext>
            </a:extLst>
          </p:cNvPr>
          <p:cNvSpPr txBox="1">
            <a:spLocks noChangeArrowheads="1"/>
          </p:cNvSpPr>
          <p:nvPr/>
        </p:nvSpPr>
        <p:spPr bwMode="auto">
          <a:xfrm>
            <a:off x="6719888" y="3744913"/>
            <a:ext cx="2281237" cy="2967037"/>
          </a:xfrm>
          <a:prstGeom prst="rect">
            <a:avLst/>
          </a:prstGeom>
          <a:noFill/>
          <a:ln w="936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400">
                <a:solidFill>
                  <a:srgbClr val="000000"/>
                </a:solidFill>
              </a:rPr>
              <a:t>Todas las proteinas asociadas a la cromatina que no son histonas.</a:t>
            </a:r>
          </a:p>
          <a:p>
            <a:pPr eaLnBrk="1" hangingPunct="1">
              <a:lnSpc>
                <a:spcPct val="104000"/>
              </a:lnSpc>
              <a:buClr>
                <a:srgbClr val="000000"/>
              </a:buClr>
              <a:buSzPct val="100000"/>
              <a:buFont typeface="Times New Roman" panose="02020603050405020304" pitchFamily="18" charset="0"/>
              <a:buNone/>
            </a:pPr>
            <a:endParaRPr lang="en-GB" altLang="en-US" sz="14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400">
                <a:solidFill>
                  <a:srgbClr val="000000"/>
                </a:solidFill>
              </a:rPr>
              <a:t>Grupo mucho más variable y diverso de proteinas.</a:t>
            </a:r>
          </a:p>
          <a:p>
            <a:pPr eaLnBrk="1" hangingPunct="1">
              <a:lnSpc>
                <a:spcPct val="104000"/>
              </a:lnSpc>
              <a:buClr>
                <a:srgbClr val="000000"/>
              </a:buClr>
              <a:buSzPct val="100000"/>
              <a:buFont typeface="Times New Roman" panose="02020603050405020304" pitchFamily="18" charset="0"/>
              <a:buNone/>
            </a:pPr>
            <a:endParaRPr lang="en-GB" altLang="en-US" sz="14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400">
                <a:solidFill>
                  <a:srgbClr val="000000"/>
                </a:solidFill>
              </a:rPr>
              <a:t>Involucradas en el control de la expresión génica y mantenimiento de compactación superior.</a:t>
            </a:r>
          </a:p>
          <a:p>
            <a:pPr eaLnBrk="1" hangingPunct="1">
              <a:lnSpc>
                <a:spcPct val="104000"/>
              </a:lnSpc>
              <a:buClr>
                <a:srgbClr val="000000"/>
              </a:buClr>
              <a:buSzPct val="100000"/>
              <a:buFont typeface="Times New Roman" panose="02020603050405020304" pitchFamily="18" charset="0"/>
              <a:buNone/>
            </a:pPr>
            <a:r>
              <a:rPr lang="en-GB" altLang="en-US" sz="1400">
                <a:solidFill>
                  <a:srgbClr val="000000"/>
                </a:solidFill>
              </a:rPr>
              <a:t>P.Ej. RNA Pol</a:t>
            </a:r>
          </a:p>
        </p:txBody>
      </p:sp>
      <p:sp>
        <p:nvSpPr>
          <p:cNvPr id="5125" name="AutoShape 5">
            <a:extLst>
              <a:ext uri="{FF2B5EF4-FFF2-40B4-BE49-F238E27FC236}">
                <a16:creationId xmlns:a16="http://schemas.microsoft.com/office/drawing/2014/main" id="{84B95304-83C4-9D52-5C65-065D18F3E0DA}"/>
              </a:ext>
            </a:extLst>
          </p:cNvPr>
          <p:cNvSpPr>
            <a:spLocks noChangeArrowheads="1"/>
          </p:cNvSpPr>
          <p:nvPr/>
        </p:nvSpPr>
        <p:spPr bwMode="auto">
          <a:xfrm>
            <a:off x="5364163" y="4824413"/>
            <a:ext cx="1301750" cy="431800"/>
          </a:xfrm>
          <a:prstGeom prst="rightArrow">
            <a:avLst>
              <a:gd name="adj1" fmla="val 53880"/>
              <a:gd name="adj2" fmla="val 78410"/>
            </a:avLst>
          </a:prstGeom>
          <a:solidFill>
            <a:srgbClr val="FF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CFD9AD3E-965C-5E31-A25E-709304CB3CB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Ensamblaje del coro</a:t>
            </a:r>
          </a:p>
        </p:txBody>
      </p:sp>
      <p:sp>
        <p:nvSpPr>
          <p:cNvPr id="41986" name="Line 2">
            <a:extLst>
              <a:ext uri="{FF2B5EF4-FFF2-40B4-BE49-F238E27FC236}">
                <a16:creationId xmlns:a16="http://schemas.microsoft.com/office/drawing/2014/main" id="{1AE687C7-037E-6516-5CC5-78DF2D2A5F29}"/>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41987" name="Picture 3">
            <a:extLst>
              <a:ext uri="{FF2B5EF4-FFF2-40B4-BE49-F238E27FC236}">
                <a16:creationId xmlns:a16="http://schemas.microsoft.com/office/drawing/2014/main" id="{C8B83525-54C9-CE02-0AFE-4FC02AC07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241425"/>
            <a:ext cx="6461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1988" name="Group 4">
            <a:extLst>
              <a:ext uri="{FF2B5EF4-FFF2-40B4-BE49-F238E27FC236}">
                <a16:creationId xmlns:a16="http://schemas.microsoft.com/office/drawing/2014/main" id="{8978A708-1C3C-516C-C1F0-CF3E6C5BAE59}"/>
              </a:ext>
            </a:extLst>
          </p:cNvPr>
          <p:cNvGrpSpPr>
            <a:grpSpLocks/>
          </p:cNvGrpSpPr>
          <p:nvPr/>
        </p:nvGrpSpPr>
        <p:grpSpPr bwMode="auto">
          <a:xfrm>
            <a:off x="0" y="1241425"/>
            <a:ext cx="8680450" cy="5473700"/>
            <a:chOff x="0" y="782"/>
            <a:chExt cx="5468" cy="3448"/>
          </a:xfrm>
        </p:grpSpPr>
        <p:sp>
          <p:nvSpPr>
            <p:cNvPr id="41989" name="AutoShape 5">
              <a:extLst>
                <a:ext uri="{FF2B5EF4-FFF2-40B4-BE49-F238E27FC236}">
                  <a16:creationId xmlns:a16="http://schemas.microsoft.com/office/drawing/2014/main" id="{8E5C2B2E-4CCC-0849-2753-2CBCEB8D5AB5}"/>
                </a:ext>
              </a:extLst>
            </p:cNvPr>
            <p:cNvSpPr>
              <a:spLocks noChangeArrowheads="1"/>
            </p:cNvSpPr>
            <p:nvPr/>
          </p:nvSpPr>
          <p:spPr bwMode="auto">
            <a:xfrm>
              <a:off x="0" y="3991"/>
              <a:ext cx="5468" cy="239"/>
            </a:xfrm>
            <a:prstGeom prst="roundRect">
              <a:avLst>
                <a:gd name="adj" fmla="val 417"/>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1990" name="Text Box 6">
              <a:extLst>
                <a:ext uri="{FF2B5EF4-FFF2-40B4-BE49-F238E27FC236}">
                  <a16:creationId xmlns:a16="http://schemas.microsoft.com/office/drawing/2014/main" id="{A5498AE6-1DC5-D59B-E140-325375EC31D5}"/>
                </a:ext>
              </a:extLst>
            </p:cNvPr>
            <p:cNvSpPr txBox="1">
              <a:spLocks noChangeArrowheads="1"/>
            </p:cNvSpPr>
            <p:nvPr/>
          </p:nvSpPr>
          <p:spPr bwMode="auto">
            <a:xfrm>
              <a:off x="5" y="782"/>
              <a:ext cx="1395" cy="3267"/>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H3</a:t>
              </a:r>
            </a:p>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H2A</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DBFAFF41-D284-2D95-256E-E9026F116D4D}"/>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Ensamblaje del coro</a:t>
            </a:r>
          </a:p>
        </p:txBody>
      </p:sp>
      <p:sp>
        <p:nvSpPr>
          <p:cNvPr id="44034" name="Line 2">
            <a:extLst>
              <a:ext uri="{FF2B5EF4-FFF2-40B4-BE49-F238E27FC236}">
                <a16:creationId xmlns:a16="http://schemas.microsoft.com/office/drawing/2014/main" id="{A6A99DA5-5ACC-B491-2A5D-873D5AF40CFC}"/>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44035" name="Picture 3">
            <a:extLst>
              <a:ext uri="{FF2B5EF4-FFF2-40B4-BE49-F238E27FC236}">
                <a16:creationId xmlns:a16="http://schemas.microsoft.com/office/drawing/2014/main" id="{F9F548AF-FD56-F2DF-A079-7955154D2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241425"/>
            <a:ext cx="6461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4036" name="Group 4">
            <a:extLst>
              <a:ext uri="{FF2B5EF4-FFF2-40B4-BE49-F238E27FC236}">
                <a16:creationId xmlns:a16="http://schemas.microsoft.com/office/drawing/2014/main" id="{EF993A0C-AE84-ABC7-0C48-BA154B826F49}"/>
              </a:ext>
            </a:extLst>
          </p:cNvPr>
          <p:cNvGrpSpPr>
            <a:grpSpLocks/>
          </p:cNvGrpSpPr>
          <p:nvPr/>
        </p:nvGrpSpPr>
        <p:grpSpPr bwMode="auto">
          <a:xfrm>
            <a:off x="0" y="1241425"/>
            <a:ext cx="8680450" cy="5473700"/>
            <a:chOff x="0" y="782"/>
            <a:chExt cx="5468" cy="3448"/>
          </a:xfrm>
        </p:grpSpPr>
        <p:sp>
          <p:nvSpPr>
            <p:cNvPr id="44037" name="AutoShape 5">
              <a:extLst>
                <a:ext uri="{FF2B5EF4-FFF2-40B4-BE49-F238E27FC236}">
                  <a16:creationId xmlns:a16="http://schemas.microsoft.com/office/drawing/2014/main" id="{6DCB1765-F855-E476-0CC8-33BC9BA34FD1}"/>
                </a:ext>
              </a:extLst>
            </p:cNvPr>
            <p:cNvSpPr>
              <a:spLocks noChangeArrowheads="1"/>
            </p:cNvSpPr>
            <p:nvPr/>
          </p:nvSpPr>
          <p:spPr bwMode="auto">
            <a:xfrm>
              <a:off x="0" y="3991"/>
              <a:ext cx="5468" cy="239"/>
            </a:xfrm>
            <a:prstGeom prst="roundRect">
              <a:avLst>
                <a:gd name="adj" fmla="val 417"/>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4038" name="Text Box 6">
              <a:extLst>
                <a:ext uri="{FF2B5EF4-FFF2-40B4-BE49-F238E27FC236}">
                  <a16:creationId xmlns:a16="http://schemas.microsoft.com/office/drawing/2014/main" id="{23CFCB2C-5A6C-9ACE-0B3B-195DB6E32C53}"/>
                </a:ext>
              </a:extLst>
            </p:cNvPr>
            <p:cNvSpPr txBox="1">
              <a:spLocks noChangeArrowheads="1"/>
            </p:cNvSpPr>
            <p:nvPr/>
          </p:nvSpPr>
          <p:spPr bwMode="auto">
            <a:xfrm>
              <a:off x="5" y="782"/>
              <a:ext cx="1395" cy="3301"/>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H3</a:t>
              </a:r>
            </a:p>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H2A</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H2A</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CFE217B1-6E55-DC64-44CE-0AB1B4B0F959}"/>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Ensamblaje del coro</a:t>
            </a:r>
          </a:p>
        </p:txBody>
      </p:sp>
      <p:sp>
        <p:nvSpPr>
          <p:cNvPr id="46082" name="Line 2">
            <a:extLst>
              <a:ext uri="{FF2B5EF4-FFF2-40B4-BE49-F238E27FC236}">
                <a16:creationId xmlns:a16="http://schemas.microsoft.com/office/drawing/2014/main" id="{6775BF7C-7736-2EE1-C704-73E47584F432}"/>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46083" name="Picture 3">
            <a:extLst>
              <a:ext uri="{FF2B5EF4-FFF2-40B4-BE49-F238E27FC236}">
                <a16:creationId xmlns:a16="http://schemas.microsoft.com/office/drawing/2014/main" id="{3C8A7009-BD2F-EF0D-F576-8B53AE285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241425"/>
            <a:ext cx="6461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6084" name="Group 4">
            <a:extLst>
              <a:ext uri="{FF2B5EF4-FFF2-40B4-BE49-F238E27FC236}">
                <a16:creationId xmlns:a16="http://schemas.microsoft.com/office/drawing/2014/main" id="{36341CB2-1997-2979-F053-6A1B100B20B3}"/>
              </a:ext>
            </a:extLst>
          </p:cNvPr>
          <p:cNvGrpSpPr>
            <a:grpSpLocks/>
          </p:cNvGrpSpPr>
          <p:nvPr/>
        </p:nvGrpSpPr>
        <p:grpSpPr bwMode="auto">
          <a:xfrm>
            <a:off x="0" y="1241425"/>
            <a:ext cx="8680450" cy="5473700"/>
            <a:chOff x="0" y="782"/>
            <a:chExt cx="5468" cy="3448"/>
          </a:xfrm>
        </p:grpSpPr>
        <p:sp>
          <p:nvSpPr>
            <p:cNvPr id="46085" name="AutoShape 5">
              <a:extLst>
                <a:ext uri="{FF2B5EF4-FFF2-40B4-BE49-F238E27FC236}">
                  <a16:creationId xmlns:a16="http://schemas.microsoft.com/office/drawing/2014/main" id="{20D011FD-2C47-7B20-B378-4F78F8FB399A}"/>
                </a:ext>
              </a:extLst>
            </p:cNvPr>
            <p:cNvSpPr>
              <a:spLocks noChangeArrowheads="1"/>
            </p:cNvSpPr>
            <p:nvPr/>
          </p:nvSpPr>
          <p:spPr bwMode="auto">
            <a:xfrm>
              <a:off x="0" y="3991"/>
              <a:ext cx="5468" cy="239"/>
            </a:xfrm>
            <a:prstGeom prst="roundRect">
              <a:avLst>
                <a:gd name="adj" fmla="val 417"/>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6086" name="Text Box 6">
              <a:extLst>
                <a:ext uri="{FF2B5EF4-FFF2-40B4-BE49-F238E27FC236}">
                  <a16:creationId xmlns:a16="http://schemas.microsoft.com/office/drawing/2014/main" id="{E656CBA9-8AC6-3C11-37AE-0D0F4E595B2A}"/>
                </a:ext>
              </a:extLst>
            </p:cNvPr>
            <p:cNvSpPr txBox="1">
              <a:spLocks noChangeArrowheads="1"/>
            </p:cNvSpPr>
            <p:nvPr/>
          </p:nvSpPr>
          <p:spPr bwMode="auto">
            <a:xfrm>
              <a:off x="5" y="782"/>
              <a:ext cx="1395" cy="3301"/>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H3</a:t>
              </a:r>
            </a:p>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H2A</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H2A</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H2B</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26B4DEC0-4853-334B-9708-5C607C99BDB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Ensamblaje del coro</a:t>
            </a:r>
          </a:p>
        </p:txBody>
      </p:sp>
      <p:sp>
        <p:nvSpPr>
          <p:cNvPr id="48130" name="Line 2">
            <a:extLst>
              <a:ext uri="{FF2B5EF4-FFF2-40B4-BE49-F238E27FC236}">
                <a16:creationId xmlns:a16="http://schemas.microsoft.com/office/drawing/2014/main" id="{DD376D7D-6234-2F41-38A3-7E7A37DF91A5}"/>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48131" name="Picture 3">
            <a:extLst>
              <a:ext uri="{FF2B5EF4-FFF2-40B4-BE49-F238E27FC236}">
                <a16:creationId xmlns:a16="http://schemas.microsoft.com/office/drawing/2014/main" id="{47B27D62-78EE-78BC-C0B0-503BCE5F4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241425"/>
            <a:ext cx="6461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8132" name="Group 4">
            <a:extLst>
              <a:ext uri="{FF2B5EF4-FFF2-40B4-BE49-F238E27FC236}">
                <a16:creationId xmlns:a16="http://schemas.microsoft.com/office/drawing/2014/main" id="{F89C17AA-B3CE-8617-31FB-66269E3B9EFB}"/>
              </a:ext>
            </a:extLst>
          </p:cNvPr>
          <p:cNvGrpSpPr>
            <a:grpSpLocks/>
          </p:cNvGrpSpPr>
          <p:nvPr/>
        </p:nvGrpSpPr>
        <p:grpSpPr bwMode="auto">
          <a:xfrm>
            <a:off x="0" y="1241425"/>
            <a:ext cx="8680450" cy="5473700"/>
            <a:chOff x="0" y="782"/>
            <a:chExt cx="5468" cy="3448"/>
          </a:xfrm>
        </p:grpSpPr>
        <p:sp>
          <p:nvSpPr>
            <p:cNvPr id="48134" name="AutoShape 5">
              <a:extLst>
                <a:ext uri="{FF2B5EF4-FFF2-40B4-BE49-F238E27FC236}">
                  <a16:creationId xmlns:a16="http://schemas.microsoft.com/office/drawing/2014/main" id="{1699815B-A450-C031-4D7F-67A9D4A4A52D}"/>
                </a:ext>
              </a:extLst>
            </p:cNvPr>
            <p:cNvSpPr>
              <a:spLocks noChangeArrowheads="1"/>
            </p:cNvSpPr>
            <p:nvPr/>
          </p:nvSpPr>
          <p:spPr bwMode="auto">
            <a:xfrm>
              <a:off x="0" y="3991"/>
              <a:ext cx="5468" cy="239"/>
            </a:xfrm>
            <a:prstGeom prst="roundRect">
              <a:avLst>
                <a:gd name="adj" fmla="val 417"/>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8135" name="Text Box 6">
              <a:extLst>
                <a:ext uri="{FF2B5EF4-FFF2-40B4-BE49-F238E27FC236}">
                  <a16:creationId xmlns:a16="http://schemas.microsoft.com/office/drawing/2014/main" id="{C0755609-E8DD-9E52-D84D-65E275E6BBA6}"/>
                </a:ext>
              </a:extLst>
            </p:cNvPr>
            <p:cNvSpPr txBox="1">
              <a:spLocks noChangeArrowheads="1"/>
            </p:cNvSpPr>
            <p:nvPr/>
          </p:nvSpPr>
          <p:spPr bwMode="auto">
            <a:xfrm>
              <a:off x="5" y="782"/>
              <a:ext cx="1395" cy="3267"/>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H3</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H3</a:t>
              </a:r>
            </a:p>
            <a:p>
              <a:pPr algn="r" eaLnBrk="1" hangingPunct="1">
                <a:lnSpc>
                  <a:spcPts val="36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H4</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H2A</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H2A</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1</a:t>
              </a:r>
              <a:r>
                <a:rPr lang="en-GB" altLang="en-US" sz="1800" baseline="-1000">
                  <a:solidFill>
                    <a:srgbClr val="FFFFFF"/>
                  </a:solidFill>
                </a:rPr>
                <a:t>er</a:t>
              </a:r>
              <a:r>
                <a:rPr lang="en-GB" altLang="en-US" sz="1800">
                  <a:solidFill>
                    <a:srgbClr val="FFFFFF"/>
                  </a:solidFill>
                </a:rPr>
                <a:t> monómero H2B</a:t>
              </a:r>
            </a:p>
            <a:p>
              <a:pPr algn="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2</a:t>
              </a:r>
              <a:r>
                <a:rPr lang="en-GB" altLang="en-US" sz="1800" baseline="-1000">
                  <a:solidFill>
                    <a:srgbClr val="FFFFFF"/>
                  </a:solidFill>
                </a:rPr>
                <a:t>do</a:t>
              </a:r>
              <a:r>
                <a:rPr lang="en-GB" altLang="en-US" sz="1800">
                  <a:solidFill>
                    <a:srgbClr val="FFFFFF"/>
                  </a:solidFill>
                </a:rPr>
                <a:t> monómero H2B</a:t>
              </a: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ct val="930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a:p>
              <a:pPr algn="r" eaLnBrk="1" hangingPunct="1">
                <a:lnSpc>
                  <a:spcPts val="3600"/>
                </a:lnSpc>
                <a:buClr>
                  <a:srgbClr val="000000"/>
                </a:buClr>
                <a:buSzPct val="100000"/>
                <a:buFont typeface="Times New Roman" panose="02020603050405020304" pitchFamily="18" charset="0"/>
                <a:buNone/>
              </a:pPr>
              <a:endParaRPr lang="en-GB" altLang="en-US" sz="1800">
                <a:solidFill>
                  <a:srgbClr val="FFFFFF"/>
                </a:solidFill>
              </a:endParaRPr>
            </a:p>
          </p:txBody>
        </p:sp>
      </p:grpSp>
      <p:sp>
        <p:nvSpPr>
          <p:cNvPr id="48133" name="Text Box 7">
            <a:extLst>
              <a:ext uri="{FF2B5EF4-FFF2-40B4-BE49-F238E27FC236}">
                <a16:creationId xmlns:a16="http://schemas.microsoft.com/office/drawing/2014/main" id="{CB3E1D63-1C2F-8855-6BF3-D7ABE275628D}"/>
              </a:ext>
            </a:extLst>
          </p:cNvPr>
          <p:cNvSpPr txBox="1">
            <a:spLocks noChangeArrowheads="1"/>
          </p:cNvSpPr>
          <p:nvPr/>
        </p:nvSpPr>
        <p:spPr bwMode="auto">
          <a:xfrm>
            <a:off x="174625" y="5286375"/>
            <a:ext cx="39481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La unión de las histonas al </a:t>
            </a:r>
          </a:p>
          <a:p>
            <a:pPr eaLnBrk="1" hangingPunct="1">
              <a:lnSpc>
                <a:spcPct val="93000"/>
              </a:lnSpc>
              <a:buClr>
                <a:srgbClr val="000000"/>
              </a:buClr>
              <a:buSzPct val="100000"/>
              <a:buFont typeface="Times New Roman" panose="02020603050405020304" pitchFamily="18" charset="0"/>
              <a:buNone/>
            </a:pPr>
            <a:r>
              <a:rPr lang="en-GB" altLang="en-US" sz="1800">
                <a:solidFill>
                  <a:srgbClr val="FFFFFF"/>
                </a:solidFill>
              </a:rPr>
              <a:t>DNA involucra contactos con la columna fosfodiester (concuerda con la inespecificidad de secuencia).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D4A2BFBB-5AC8-2943-CCBE-0AC2FD3E9995}"/>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Histonas</a:t>
            </a:r>
          </a:p>
        </p:txBody>
      </p:sp>
      <p:sp>
        <p:nvSpPr>
          <p:cNvPr id="50178" name="Line 2">
            <a:extLst>
              <a:ext uri="{FF2B5EF4-FFF2-40B4-BE49-F238E27FC236}">
                <a16:creationId xmlns:a16="http://schemas.microsoft.com/office/drawing/2014/main" id="{C79EAF6A-46CB-36B1-5CD4-B8558313B163}"/>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50179" name="Group 3">
            <a:extLst>
              <a:ext uri="{FF2B5EF4-FFF2-40B4-BE49-F238E27FC236}">
                <a16:creationId xmlns:a16="http://schemas.microsoft.com/office/drawing/2014/main" id="{08D4CDAF-76CE-F442-AFE5-27BA6F0A576B}"/>
              </a:ext>
            </a:extLst>
          </p:cNvPr>
          <p:cNvGrpSpPr>
            <a:grpSpLocks/>
          </p:cNvGrpSpPr>
          <p:nvPr/>
        </p:nvGrpSpPr>
        <p:grpSpPr bwMode="auto">
          <a:xfrm>
            <a:off x="3700463" y="1204913"/>
            <a:ext cx="5387975" cy="3244850"/>
            <a:chOff x="2331" y="759"/>
            <a:chExt cx="3394" cy="2044"/>
          </a:xfrm>
        </p:grpSpPr>
        <p:sp>
          <p:nvSpPr>
            <p:cNvPr id="50182" name="AutoShape 4">
              <a:extLst>
                <a:ext uri="{FF2B5EF4-FFF2-40B4-BE49-F238E27FC236}">
                  <a16:creationId xmlns:a16="http://schemas.microsoft.com/office/drawing/2014/main" id="{4D146945-0B88-4B5D-56F1-D93E3EEE0F46}"/>
                </a:ext>
              </a:extLst>
            </p:cNvPr>
            <p:cNvSpPr>
              <a:spLocks noChangeArrowheads="1"/>
            </p:cNvSpPr>
            <p:nvPr/>
          </p:nvSpPr>
          <p:spPr bwMode="auto">
            <a:xfrm>
              <a:off x="2331" y="759"/>
              <a:ext cx="3395" cy="2045"/>
            </a:xfrm>
            <a:prstGeom prst="roundRect">
              <a:avLst>
                <a:gd name="adj" fmla="val 46"/>
              </a:avLst>
            </a:prstGeom>
            <a:solidFill>
              <a:srgbClr val="FFFFFF"/>
            </a:solidFill>
            <a:ln w="9360">
              <a:solidFill>
                <a:srgbClr val="FFFFFF"/>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pic>
          <p:nvPicPr>
            <p:cNvPr id="50183" name="Picture 5">
              <a:extLst>
                <a:ext uri="{FF2B5EF4-FFF2-40B4-BE49-F238E27FC236}">
                  <a16:creationId xmlns:a16="http://schemas.microsoft.com/office/drawing/2014/main" id="{F7BB20EC-0C3C-F797-9300-4B1843842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 y="812"/>
              <a:ext cx="3182"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50180" name="Text Box 6">
            <a:extLst>
              <a:ext uri="{FF2B5EF4-FFF2-40B4-BE49-F238E27FC236}">
                <a16:creationId xmlns:a16="http://schemas.microsoft.com/office/drawing/2014/main" id="{BCE9409B-0593-4912-2547-BD78EE8C1146}"/>
              </a:ext>
            </a:extLst>
          </p:cNvPr>
          <p:cNvSpPr txBox="1">
            <a:spLocks noChangeArrowheads="1"/>
          </p:cNvSpPr>
          <p:nvPr/>
        </p:nvSpPr>
        <p:spPr bwMode="auto">
          <a:xfrm>
            <a:off x="152400" y="1257300"/>
            <a:ext cx="38274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2000">
                <a:solidFill>
                  <a:srgbClr val="000000"/>
                </a:solidFill>
              </a:rPr>
              <a:t>Todas las histonas poseen un cuerpo globular que contribuye al coro.</a:t>
            </a:r>
          </a:p>
          <a:p>
            <a:pPr eaLnBrk="1" hangingPunct="1">
              <a:spcBef>
                <a:spcPts val="800"/>
              </a:spcBef>
              <a:buClr>
                <a:srgbClr val="000000"/>
              </a:buClr>
              <a:buSzPct val="100000"/>
              <a:buFont typeface="Arial" panose="020B0604020202020204" pitchFamily="34" charset="0"/>
              <a:buChar char="•"/>
            </a:pPr>
            <a:r>
              <a:rPr lang="en-GB" altLang="en-US" sz="2000">
                <a:solidFill>
                  <a:srgbClr val="000000"/>
                </a:solidFill>
              </a:rPr>
              <a:t>También poseen colas N-terminales flexibles que se prestan a modificaciones.</a:t>
            </a:r>
          </a:p>
          <a:p>
            <a:pPr eaLnBrk="1" hangingPunct="1">
              <a:spcBef>
                <a:spcPts val="800"/>
              </a:spcBef>
              <a:buClr>
                <a:srgbClr val="000000"/>
              </a:buClr>
              <a:buSzPct val="100000"/>
              <a:buFont typeface="Arial" panose="020B0604020202020204" pitchFamily="34" charset="0"/>
              <a:buChar char="•"/>
            </a:pPr>
            <a:r>
              <a:rPr lang="en-GB" altLang="en-US" sz="2000">
                <a:solidFill>
                  <a:srgbClr val="000000"/>
                </a:solidFill>
              </a:rPr>
              <a:t>Las colas no se pueden visualizar en NMR por que son FLEXIBLES.</a:t>
            </a:r>
          </a:p>
          <a:p>
            <a:pPr eaLnBrk="1" hangingPunct="1">
              <a:spcBef>
                <a:spcPts val="800"/>
              </a:spcBef>
              <a:buClr>
                <a:srgbClr val="000000"/>
              </a:buClr>
              <a:buSzPct val="100000"/>
              <a:buFont typeface="Arial" panose="020B0604020202020204" pitchFamily="34" charset="0"/>
              <a:buChar char="•"/>
            </a:pPr>
            <a:r>
              <a:rPr lang="en-GB" altLang="en-US" sz="2000">
                <a:solidFill>
                  <a:srgbClr val="000000"/>
                </a:solidFill>
              </a:rPr>
              <a:t>Sabemos que la cola de H4 se une a dímero H2A-H2B del nucleosoma aledaño facilitando la formación del solenoide.</a:t>
            </a:r>
          </a:p>
        </p:txBody>
      </p:sp>
      <p:pic>
        <p:nvPicPr>
          <p:cNvPr id="50181" name="Picture 7">
            <a:extLst>
              <a:ext uri="{FF2B5EF4-FFF2-40B4-BE49-F238E27FC236}">
                <a16:creationId xmlns:a16="http://schemas.microsoft.com/office/drawing/2014/main" id="{BD50FA5D-EB5B-1831-2097-CEFED14C5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775" y="4248150"/>
            <a:ext cx="28844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1C51B83B-B58A-D49F-89A6-E6F935433BC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Posicionamiento nucleosomal</a:t>
            </a:r>
          </a:p>
        </p:txBody>
      </p:sp>
      <p:sp>
        <p:nvSpPr>
          <p:cNvPr id="52226" name="Line 2">
            <a:extLst>
              <a:ext uri="{FF2B5EF4-FFF2-40B4-BE49-F238E27FC236}">
                <a16:creationId xmlns:a16="http://schemas.microsoft.com/office/drawing/2014/main" id="{E0F1EF1A-CBDD-FBC7-D336-EE7AC2636697}"/>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27" name="Text Box 3">
            <a:extLst>
              <a:ext uri="{FF2B5EF4-FFF2-40B4-BE49-F238E27FC236}">
                <a16:creationId xmlns:a16="http://schemas.microsoft.com/office/drawing/2014/main" id="{D0C3262E-0287-AA63-123A-30CC830EA350}"/>
              </a:ext>
            </a:extLst>
          </p:cNvPr>
          <p:cNvSpPr txBox="1">
            <a:spLocks noChangeArrowheads="1"/>
          </p:cNvSpPr>
          <p:nvPr/>
        </p:nvSpPr>
        <p:spPr bwMode="auto">
          <a:xfrm>
            <a:off x="158750" y="1182688"/>
            <a:ext cx="8797925"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marL="9144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El posicionamiento de nucleosomas sobre el DNA no es aleatorio y depende de dos patrones:</a:t>
            </a:r>
            <a:br>
              <a:rPr lang="en-GB" altLang="en-US" sz="1800">
                <a:solidFill>
                  <a:schemeClr val="tx1"/>
                </a:solidFill>
              </a:rPr>
            </a:br>
            <a:endParaRPr lang="en-GB" altLang="en-US" sz="18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800" b="1">
                <a:solidFill>
                  <a:schemeClr val="tx1"/>
                </a:solidFill>
              </a:rPr>
              <a:t>INTRINSECO</a:t>
            </a:r>
            <a:r>
              <a:rPr lang="en-GB" altLang="en-US" sz="1800">
                <a:solidFill>
                  <a:schemeClr val="tx1"/>
                </a:solidFill>
              </a:rPr>
              <a:t> – Definido por secuencias de DNA específicas o por ciertas conformaciones topologicas del DNA.</a:t>
            </a:r>
            <a:br>
              <a:rPr lang="en-GB" altLang="en-US" sz="1800">
                <a:solidFill>
                  <a:schemeClr val="tx1"/>
                </a:solidFill>
              </a:rPr>
            </a:br>
            <a:endParaRPr lang="en-GB" altLang="en-US" sz="1800">
              <a:solidFill>
                <a:schemeClr val="tx1"/>
              </a:solidFill>
            </a:endParaRPr>
          </a:p>
          <a:p>
            <a:pPr lvl="2"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Las secuencias de DNA ricas en AT tienden a obligar a la hendidura menor a hacer contacto con la superficie del nucleosoma (vice versa para secuencias ricas en GC).</a:t>
            </a:r>
          </a:p>
          <a:p>
            <a:pPr eaLnBrk="1" hangingPunct="1">
              <a:spcBef>
                <a:spcPts val="800"/>
              </a:spcBef>
            </a:pPr>
            <a:endParaRPr lang="en-GB" altLang="en-US" sz="1800">
              <a:solidFill>
                <a:schemeClr val="tx1"/>
              </a:solidFill>
            </a:endParaRPr>
          </a:p>
          <a:p>
            <a:pPr eaLnBrk="1" hangingPunct="1">
              <a:spcBef>
                <a:spcPts val="800"/>
              </a:spcBef>
            </a:pPr>
            <a:endParaRPr lang="en-GB" altLang="en-US" sz="1800">
              <a:solidFill>
                <a:schemeClr val="tx1"/>
              </a:solidFill>
            </a:endParaRPr>
          </a:p>
          <a:p>
            <a:pPr eaLnBrk="1" hangingPunct="1">
              <a:spcBef>
                <a:spcPts val="800"/>
              </a:spcBef>
            </a:pPr>
            <a:endParaRPr lang="en-GB" altLang="en-US" sz="1800">
              <a:solidFill>
                <a:schemeClr val="tx1"/>
              </a:solidFill>
            </a:endParaRPr>
          </a:p>
          <a:p>
            <a:pPr eaLnBrk="1" hangingPunct="1">
              <a:spcBef>
                <a:spcPts val="800"/>
              </a:spcBef>
            </a:pPr>
            <a:br>
              <a:rPr lang="en-GB" altLang="en-US" sz="1800">
                <a:solidFill>
                  <a:schemeClr val="tx1"/>
                </a:solidFill>
              </a:rPr>
            </a:br>
            <a:endParaRPr lang="en-GB" altLang="en-US" sz="1800">
              <a:solidFill>
                <a:schemeClr val="tx1"/>
              </a:solidFill>
            </a:endParaRPr>
          </a:p>
          <a:p>
            <a:pPr lvl="2" indent="0"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Secuencias de DNA más extremas (Z-DNA) pudieran incluso interferir completamente con la unión a nucleosomas (región de exclusión).</a:t>
            </a:r>
          </a:p>
          <a:p>
            <a:pPr eaLnBrk="1" hangingPunct="1">
              <a:spcBef>
                <a:spcPts val="800"/>
              </a:spcBef>
            </a:pPr>
            <a:endParaRPr lang="en-GB" altLang="en-US" sz="1800">
              <a:solidFill>
                <a:schemeClr val="tx1"/>
              </a:solidFill>
            </a:endParaRPr>
          </a:p>
        </p:txBody>
      </p:sp>
      <p:pic>
        <p:nvPicPr>
          <p:cNvPr id="52228" name="Picture 4">
            <a:extLst>
              <a:ext uri="{FF2B5EF4-FFF2-40B4-BE49-F238E27FC236}">
                <a16:creationId xmlns:a16="http://schemas.microsoft.com/office/drawing/2014/main" id="{F90BB130-EA61-2CA1-8D9B-C43750335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13" y="3684588"/>
            <a:ext cx="5919787"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C4AE3FF6-4D07-F9F7-8CD4-F2EB925568B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Posicionamiento nucleosomal</a:t>
            </a:r>
          </a:p>
        </p:txBody>
      </p:sp>
      <p:sp>
        <p:nvSpPr>
          <p:cNvPr id="54274" name="Line 2">
            <a:extLst>
              <a:ext uri="{FF2B5EF4-FFF2-40B4-BE49-F238E27FC236}">
                <a16:creationId xmlns:a16="http://schemas.microsoft.com/office/drawing/2014/main" id="{351FD87F-F91A-FC5F-A644-01B16CB20B17}"/>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275" name="Text Box 3">
            <a:extLst>
              <a:ext uri="{FF2B5EF4-FFF2-40B4-BE49-F238E27FC236}">
                <a16:creationId xmlns:a16="http://schemas.microsoft.com/office/drawing/2014/main" id="{5DE676E7-9CF8-D9C0-8A41-5F3D6DF757C9}"/>
              </a:ext>
            </a:extLst>
          </p:cNvPr>
          <p:cNvSpPr txBox="1">
            <a:spLocks noChangeArrowheads="1"/>
          </p:cNvSpPr>
          <p:nvPr/>
        </p:nvSpPr>
        <p:spPr bwMode="auto">
          <a:xfrm>
            <a:off x="171450" y="1482725"/>
            <a:ext cx="8797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800" b="1">
                <a:solidFill>
                  <a:schemeClr val="tx1"/>
                </a:solidFill>
              </a:rPr>
              <a:t>EXTRINSECO</a:t>
            </a:r>
            <a:r>
              <a:rPr lang="en-GB" altLang="en-US" sz="1800">
                <a:solidFill>
                  <a:schemeClr val="tx1"/>
                </a:solidFill>
              </a:rPr>
              <a:t> – No resulta directamente de características del DNA o del nucleosoma sino de la interacción del DNA con otras proteinas o de estas con las histonas.</a:t>
            </a:r>
          </a:p>
          <a:p>
            <a:pPr eaLnBrk="1" hangingPunct="1">
              <a:spcBef>
                <a:spcPts val="800"/>
              </a:spcBef>
            </a:pPr>
            <a:endParaRPr lang="en-GB" altLang="en-US" sz="180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6CD1E190-B145-4C5B-082A-B9E672D3DF2E}"/>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Posicionamiento nucleosomal</a:t>
            </a:r>
          </a:p>
        </p:txBody>
      </p:sp>
      <p:sp>
        <p:nvSpPr>
          <p:cNvPr id="56322" name="Line 2">
            <a:extLst>
              <a:ext uri="{FF2B5EF4-FFF2-40B4-BE49-F238E27FC236}">
                <a16:creationId xmlns:a16="http://schemas.microsoft.com/office/drawing/2014/main" id="{286B9862-91C4-6805-962F-35A48A8EE516}"/>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23" name="Text Box 3">
            <a:extLst>
              <a:ext uri="{FF2B5EF4-FFF2-40B4-BE49-F238E27FC236}">
                <a16:creationId xmlns:a16="http://schemas.microsoft.com/office/drawing/2014/main" id="{71267EBB-7F3E-FF88-0EB3-2935403A9C21}"/>
              </a:ext>
            </a:extLst>
          </p:cNvPr>
          <p:cNvSpPr txBox="1">
            <a:spLocks noChangeArrowheads="1"/>
          </p:cNvSpPr>
          <p:nvPr/>
        </p:nvSpPr>
        <p:spPr bwMode="auto">
          <a:xfrm>
            <a:off x="171450" y="1358900"/>
            <a:ext cx="872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4572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El posicionamiento del DNA sobre el octámero de histonas se define según dos parámetros:</a:t>
            </a:r>
            <a:br>
              <a:rPr lang="en-GB" altLang="en-US" sz="2000">
                <a:solidFill>
                  <a:schemeClr val="tx1"/>
                </a:solidFill>
              </a:rPr>
            </a:br>
            <a:endParaRPr lang="en-GB" altLang="en-US" sz="20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Posicionamiento traslacional </a:t>
            </a:r>
            <a:br>
              <a:rPr lang="en-GB" altLang="en-US" sz="2000">
                <a:solidFill>
                  <a:schemeClr val="tx1"/>
                </a:solidFill>
              </a:rPr>
            </a:br>
            <a:endParaRPr lang="en-GB" altLang="en-US" sz="20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Posicionamiento rotacional</a:t>
            </a:r>
          </a:p>
          <a:p>
            <a:pPr eaLnBrk="1" hangingPunct="1">
              <a:spcBef>
                <a:spcPts val="800"/>
              </a:spcBef>
            </a:pPr>
            <a:endParaRPr lang="en-GB" altLang="en-US" sz="2000">
              <a:solidFill>
                <a:schemeClr val="tx1"/>
              </a:solidFill>
            </a:endParaRPr>
          </a:p>
        </p:txBody>
      </p:sp>
      <p:pic>
        <p:nvPicPr>
          <p:cNvPr id="56324" name="Picture 4">
            <a:extLst>
              <a:ext uri="{FF2B5EF4-FFF2-40B4-BE49-F238E27FC236}">
                <a16:creationId xmlns:a16="http://schemas.microsoft.com/office/drawing/2014/main" id="{741E40E9-7C33-5B56-9F2F-D27DCBC73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79" t="15057" r="4979" b="15057"/>
          <a:stretch>
            <a:fillRect/>
          </a:stretch>
        </p:blipFill>
        <p:spPr bwMode="auto">
          <a:xfrm>
            <a:off x="280988" y="4010025"/>
            <a:ext cx="34988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409129F0-0173-15B5-D596-39FC08714888}"/>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Posicionamiento nucleosomal</a:t>
            </a:r>
          </a:p>
        </p:txBody>
      </p:sp>
      <p:sp>
        <p:nvSpPr>
          <p:cNvPr id="58370" name="Line 2">
            <a:extLst>
              <a:ext uri="{FF2B5EF4-FFF2-40B4-BE49-F238E27FC236}">
                <a16:creationId xmlns:a16="http://schemas.microsoft.com/office/drawing/2014/main" id="{CB79F5E2-32E0-D0D1-5D60-2FB12DA478E7}"/>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58371" name="Picture 3">
            <a:extLst>
              <a:ext uri="{FF2B5EF4-FFF2-40B4-BE49-F238E27FC236}">
                <a16:creationId xmlns:a16="http://schemas.microsoft.com/office/drawing/2014/main" id="{ABFF6920-DD4D-5DDA-1C48-31FEA4C57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027" b="4994"/>
          <a:stretch>
            <a:fillRect/>
          </a:stretch>
        </p:blipFill>
        <p:spPr bwMode="auto">
          <a:xfrm>
            <a:off x="4456113" y="1863725"/>
            <a:ext cx="45370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2" name="Picture 4">
            <a:extLst>
              <a:ext uri="{FF2B5EF4-FFF2-40B4-BE49-F238E27FC236}">
                <a16:creationId xmlns:a16="http://schemas.microsoft.com/office/drawing/2014/main" id="{4879B354-B0D7-FDA3-0471-3EBECA294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9" t="15057" r="4979" b="15057"/>
          <a:stretch>
            <a:fillRect/>
          </a:stretch>
        </p:blipFill>
        <p:spPr bwMode="auto">
          <a:xfrm>
            <a:off x="280988" y="4010025"/>
            <a:ext cx="34988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3" name="AutoShape 5">
            <a:extLst>
              <a:ext uri="{FF2B5EF4-FFF2-40B4-BE49-F238E27FC236}">
                <a16:creationId xmlns:a16="http://schemas.microsoft.com/office/drawing/2014/main" id="{2F557DF3-73F4-C838-E037-A843C89588C4}"/>
              </a:ext>
            </a:extLst>
          </p:cNvPr>
          <p:cNvSpPr>
            <a:spLocks noChangeArrowheads="1"/>
          </p:cNvSpPr>
          <p:nvPr/>
        </p:nvSpPr>
        <p:spPr bwMode="auto">
          <a:xfrm rot="960000">
            <a:off x="1292225" y="5005388"/>
            <a:ext cx="1620838" cy="360362"/>
          </a:xfrm>
          <a:prstGeom prst="leftRightArrow">
            <a:avLst>
              <a:gd name="adj1" fmla="val 50000"/>
              <a:gd name="adj2" fmla="val 89540"/>
            </a:avLst>
          </a:prstGeom>
          <a:solidFill>
            <a:srgbClr val="FFFF00"/>
          </a:solidFill>
          <a:ln w="9360">
            <a:solidFill>
              <a:srgbClr val="FFFF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58374" name="Text Box 6">
            <a:extLst>
              <a:ext uri="{FF2B5EF4-FFF2-40B4-BE49-F238E27FC236}">
                <a16:creationId xmlns:a16="http://schemas.microsoft.com/office/drawing/2014/main" id="{7C36A3F9-E0BA-F615-CEE2-E15A35EE4611}"/>
              </a:ext>
            </a:extLst>
          </p:cNvPr>
          <p:cNvSpPr txBox="1">
            <a:spLocks noChangeArrowheads="1"/>
          </p:cNvSpPr>
          <p:nvPr/>
        </p:nvSpPr>
        <p:spPr bwMode="auto">
          <a:xfrm>
            <a:off x="3994150" y="4964113"/>
            <a:ext cx="38163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Definido como las secuencias adheridas directamente al octámero...si se recorriera la cadena de DNA por 10 bp, la primer vuelta unida al octámero vendría a ocupar la región del DNA de enlace.</a:t>
            </a:r>
          </a:p>
        </p:txBody>
      </p:sp>
      <p:sp>
        <p:nvSpPr>
          <p:cNvPr id="58375" name="Text Box 7">
            <a:extLst>
              <a:ext uri="{FF2B5EF4-FFF2-40B4-BE49-F238E27FC236}">
                <a16:creationId xmlns:a16="http://schemas.microsoft.com/office/drawing/2014/main" id="{0172F3D3-A8B0-518A-77AE-69A61332ED3C}"/>
              </a:ext>
            </a:extLst>
          </p:cNvPr>
          <p:cNvSpPr txBox="1">
            <a:spLocks noChangeArrowheads="1"/>
          </p:cNvSpPr>
          <p:nvPr/>
        </p:nvSpPr>
        <p:spPr bwMode="auto">
          <a:xfrm>
            <a:off x="173038" y="1360488"/>
            <a:ext cx="872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4572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El posicionamiento del DNA sobre el octámero de histonas se define según dos parámetros:</a:t>
            </a:r>
            <a:br>
              <a:rPr lang="en-GB" altLang="en-US" sz="2000">
                <a:solidFill>
                  <a:schemeClr val="tx1"/>
                </a:solidFill>
              </a:rPr>
            </a:br>
            <a:endParaRPr lang="en-GB" altLang="en-US" sz="20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2000" b="1" u="sng">
                <a:solidFill>
                  <a:schemeClr val="tx1"/>
                </a:solidFill>
              </a:rPr>
              <a:t>Posicionamiento traslacional</a:t>
            </a:r>
            <a:r>
              <a:rPr lang="en-GB" altLang="en-US" sz="2000" b="1">
                <a:solidFill>
                  <a:schemeClr val="tx1"/>
                </a:solidFill>
              </a:rPr>
              <a:t> </a:t>
            </a:r>
            <a:br>
              <a:rPr lang="en-GB" altLang="en-US" sz="2000">
                <a:solidFill>
                  <a:schemeClr val="tx1"/>
                </a:solidFill>
              </a:rPr>
            </a:br>
            <a:endParaRPr lang="en-GB" altLang="en-US" sz="20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Posicionamiento rotacional</a:t>
            </a:r>
          </a:p>
          <a:p>
            <a:pPr eaLnBrk="1" hangingPunct="1">
              <a:spcBef>
                <a:spcPts val="800"/>
              </a:spcBef>
            </a:pPr>
            <a:endParaRPr lang="en-GB" altLang="en-US" sz="2000">
              <a:solidFill>
                <a:schemeClr val="tx1"/>
              </a:solidFill>
            </a:endParaRPr>
          </a:p>
        </p:txBody>
      </p:sp>
      <p:pic>
        <p:nvPicPr>
          <p:cNvPr id="58376" name="Picture 8">
            <a:extLst>
              <a:ext uri="{FF2B5EF4-FFF2-40B4-BE49-F238E27FC236}">
                <a16:creationId xmlns:a16="http://schemas.microsoft.com/office/drawing/2014/main" id="{7F9CC87D-F538-BE0A-395C-8A55F5092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763" y="4762500"/>
            <a:ext cx="1131887"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C00B18A7-F01A-F9DD-1091-86F47A0B13A6}"/>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Posicionamiento nucleosomal</a:t>
            </a:r>
          </a:p>
        </p:txBody>
      </p:sp>
      <p:sp>
        <p:nvSpPr>
          <p:cNvPr id="60418" name="Line 2">
            <a:extLst>
              <a:ext uri="{FF2B5EF4-FFF2-40B4-BE49-F238E27FC236}">
                <a16:creationId xmlns:a16="http://schemas.microsoft.com/office/drawing/2014/main" id="{5B946496-4BCC-6B6F-16E2-7396E1912212}"/>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60419" name="Picture 3">
            <a:extLst>
              <a:ext uri="{FF2B5EF4-FFF2-40B4-BE49-F238E27FC236}">
                <a16:creationId xmlns:a16="http://schemas.microsoft.com/office/drawing/2014/main" id="{3005121B-6ABC-3486-8B5F-18357FE08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926" b="4977"/>
          <a:stretch>
            <a:fillRect/>
          </a:stretch>
        </p:blipFill>
        <p:spPr bwMode="auto">
          <a:xfrm>
            <a:off x="4267200" y="2133600"/>
            <a:ext cx="2573338"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0420" name="Picture 4">
            <a:extLst>
              <a:ext uri="{FF2B5EF4-FFF2-40B4-BE49-F238E27FC236}">
                <a16:creationId xmlns:a16="http://schemas.microsoft.com/office/drawing/2014/main" id="{23819995-BDBA-7041-B7F0-2EA164EEE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9" t="15057" r="4979" b="15057"/>
          <a:stretch>
            <a:fillRect/>
          </a:stretch>
        </p:blipFill>
        <p:spPr bwMode="auto">
          <a:xfrm>
            <a:off x="280988" y="4010025"/>
            <a:ext cx="34988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1" name="Text Box 5">
            <a:extLst>
              <a:ext uri="{FF2B5EF4-FFF2-40B4-BE49-F238E27FC236}">
                <a16:creationId xmlns:a16="http://schemas.microsoft.com/office/drawing/2014/main" id="{03F22F6D-FC17-7511-6078-86E1B485C3BC}"/>
              </a:ext>
            </a:extLst>
          </p:cNvPr>
          <p:cNvSpPr txBox="1">
            <a:spLocks noChangeArrowheads="1"/>
          </p:cNvSpPr>
          <p:nvPr/>
        </p:nvSpPr>
        <p:spPr bwMode="auto">
          <a:xfrm>
            <a:off x="7019925" y="2138363"/>
            <a:ext cx="18859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Como si se rotase la cadena de DNA sobre su eje y por encima de la superficie del octámero.</a:t>
            </a:r>
          </a:p>
        </p:txBody>
      </p:sp>
      <p:sp>
        <p:nvSpPr>
          <p:cNvPr id="60422" name="Text Box 7">
            <a:extLst>
              <a:ext uri="{FF2B5EF4-FFF2-40B4-BE49-F238E27FC236}">
                <a16:creationId xmlns:a16="http://schemas.microsoft.com/office/drawing/2014/main" id="{F3E7AECD-6CAA-86E2-8F5F-D0AF54314217}"/>
              </a:ext>
            </a:extLst>
          </p:cNvPr>
          <p:cNvSpPr txBox="1">
            <a:spLocks noChangeArrowheads="1"/>
          </p:cNvSpPr>
          <p:nvPr/>
        </p:nvSpPr>
        <p:spPr bwMode="auto">
          <a:xfrm>
            <a:off x="173038" y="1360488"/>
            <a:ext cx="872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4572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El posicionamiento del DNA sobre el octámero de histonas se define según dos parámetros:</a:t>
            </a:r>
            <a:br>
              <a:rPr lang="en-GB" altLang="en-US" sz="2000">
                <a:solidFill>
                  <a:schemeClr val="tx1"/>
                </a:solidFill>
              </a:rPr>
            </a:br>
            <a:endParaRPr lang="en-GB" altLang="en-US" sz="20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Posicionamiento traslacional</a:t>
            </a:r>
            <a:r>
              <a:rPr lang="en-GB" altLang="en-US" sz="2000" b="1">
                <a:solidFill>
                  <a:schemeClr val="tx1"/>
                </a:solidFill>
              </a:rPr>
              <a:t> </a:t>
            </a:r>
            <a:br>
              <a:rPr lang="en-GB" altLang="en-US" sz="2000">
                <a:solidFill>
                  <a:schemeClr val="tx1"/>
                </a:solidFill>
              </a:rPr>
            </a:br>
            <a:endParaRPr lang="en-GB" altLang="en-US" sz="20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2000" b="1" u="sng">
                <a:solidFill>
                  <a:schemeClr val="tx1"/>
                </a:solidFill>
              </a:rPr>
              <a:t>Posicionamiento rotacional</a:t>
            </a:r>
          </a:p>
          <a:p>
            <a:pPr eaLnBrk="1" hangingPunct="1">
              <a:spcBef>
                <a:spcPts val="800"/>
              </a:spcBef>
            </a:pPr>
            <a:endParaRPr lang="en-GB" altLang="en-US" sz="2000" b="1" u="sng">
              <a:solidFill>
                <a:schemeClr val="tx1"/>
              </a:solidFill>
            </a:endParaRPr>
          </a:p>
        </p:txBody>
      </p:sp>
      <p:pic>
        <p:nvPicPr>
          <p:cNvPr id="60423" name="Picture 8">
            <a:extLst>
              <a:ext uri="{FF2B5EF4-FFF2-40B4-BE49-F238E27FC236}">
                <a16:creationId xmlns:a16="http://schemas.microsoft.com/office/drawing/2014/main" id="{1E2D7AD6-ED01-2DC1-3C21-889C4D1B8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638" y="4513263"/>
            <a:ext cx="2022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Flecha circular 10">
            <a:extLst>
              <a:ext uri="{FF2B5EF4-FFF2-40B4-BE49-F238E27FC236}">
                <a16:creationId xmlns:a16="http://schemas.microsoft.com/office/drawing/2014/main" id="{0B645A6F-EAB0-B1D4-5528-71558AC761D9}"/>
              </a:ext>
            </a:extLst>
          </p:cNvPr>
          <p:cNvSpPr/>
          <p:nvPr/>
        </p:nvSpPr>
        <p:spPr bwMode="auto">
          <a:xfrm rot="17766795">
            <a:off x="1957388" y="4770438"/>
            <a:ext cx="685800" cy="990600"/>
          </a:xfrm>
          <a:prstGeom prst="circularArrow">
            <a:avLst/>
          </a:prstGeom>
          <a:solidFill>
            <a:srgbClr val="FFFF00"/>
          </a:solidFill>
          <a:ln w="9525" cap="flat" cmpd="sng" algn="ctr">
            <a:solidFill>
              <a:srgbClr val="FFFF00"/>
            </a:solidFill>
            <a:prstDash val="solid"/>
            <a:round/>
            <a:headEnd type="none" w="med" len="med"/>
            <a:tailEnd type="none" w="med" len="med"/>
          </a:ln>
          <a:effectLst/>
        </p:spPr>
        <p:txBody>
          <a:bodyPr/>
          <a:lstStyle/>
          <a:p>
            <a:pPr eaLnBrk="1" hangingPunct="1">
              <a:lnSpc>
                <a:spcPts val="3600"/>
              </a:lnSpc>
              <a:buClr>
                <a:srgbClr val="000000"/>
              </a:buClr>
              <a:buSzPct val="100000"/>
              <a:buFont typeface="Times New Roman" charset="0"/>
              <a:buNone/>
              <a:defRPr/>
            </a:pPr>
            <a:endParaRPr lang="es-ES_tradnl">
              <a:latin typeface="Arial" charset="0"/>
              <a:ea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3A5A2DC2-FF4F-4F02-BDC2-8B4F4CB08192}"/>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Sesiónes #6 y 7 El Nucleosoma</a:t>
            </a:r>
            <a:br>
              <a:rPr lang="en-GB" altLang="en-US" sz="1800">
                <a:solidFill>
                  <a:srgbClr val="B3B3B3"/>
                </a:solidFill>
              </a:rPr>
            </a:br>
            <a:r>
              <a:rPr lang="en-GB" altLang="en-US" sz="3200">
                <a:solidFill>
                  <a:srgbClr val="B3B3B3"/>
                </a:solidFill>
              </a:rPr>
              <a:t>Estructura nucleosomal</a:t>
            </a:r>
          </a:p>
        </p:txBody>
      </p:sp>
      <p:sp>
        <p:nvSpPr>
          <p:cNvPr id="7170" name="Rectangle 2">
            <a:extLst>
              <a:ext uri="{FF2B5EF4-FFF2-40B4-BE49-F238E27FC236}">
                <a16:creationId xmlns:a16="http://schemas.microsoft.com/office/drawing/2014/main" id="{EEEAC8AD-36D8-A54A-53D3-425AB7426DCB}"/>
              </a:ext>
            </a:extLst>
          </p:cNvPr>
          <p:cNvSpPr>
            <a:spLocks noGrp="1" noChangeArrowheads="1"/>
          </p:cNvSpPr>
          <p:nvPr>
            <p:ph type="body" idx="1"/>
          </p:nvPr>
        </p:nvSpPr>
        <p:spPr>
          <a:xfrm>
            <a:off x="360363" y="1360488"/>
            <a:ext cx="5761037" cy="4041775"/>
          </a:xfrm>
        </p:spPr>
        <p:txBody>
          <a:bodyPr lIns="0" tIns="0" rIns="0" bIns="0"/>
          <a:lstStyle/>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Nucleosoma contiene ca 200 bp de DNA asociado a un octámero de histonas que consiste de:</a:t>
            </a:r>
            <a:br>
              <a:rPr lang="en-GB" altLang="en-US" sz="1800"/>
            </a:br>
            <a:endParaRPr lang="en-GB" altLang="en-US" sz="1800"/>
          </a:p>
          <a:p>
            <a:pPr marL="690563" lvl="1" indent="-2333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2 subunidades de H2A</a:t>
            </a:r>
          </a:p>
          <a:p>
            <a:pPr marL="690563" lvl="1" indent="-2333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2 subunidades de H2B		Histonas coro</a:t>
            </a:r>
          </a:p>
          <a:p>
            <a:pPr marL="690563" lvl="1" indent="-2333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2 subunidades de H3		equimolares</a:t>
            </a:r>
          </a:p>
          <a:p>
            <a:pPr marL="690563" lvl="1" indent="-2333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2 subunidades de H4</a:t>
            </a:r>
          </a:p>
          <a:p>
            <a:pPr marL="690563" lvl="1" indent="-2333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1 subunidad de H1 -------	Histona de sello</a:t>
            </a:r>
            <a:br>
              <a:rPr lang="en-GB" altLang="en-US" sz="1800"/>
            </a:br>
            <a:endParaRPr lang="en-GB" altLang="en-US" sz="1800"/>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Histonas H3 y H4 muy conservadas entre eucariotas</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H2A y H2B exhiben variaciones según especies</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H1 presenta variaciones tisulares y entre especies</a:t>
            </a:r>
          </a:p>
        </p:txBody>
      </p:sp>
      <p:sp>
        <p:nvSpPr>
          <p:cNvPr id="7171" name="Line 3">
            <a:extLst>
              <a:ext uri="{FF2B5EF4-FFF2-40B4-BE49-F238E27FC236}">
                <a16:creationId xmlns:a16="http://schemas.microsoft.com/office/drawing/2014/main" id="{8D520FDE-33A6-C448-26D0-E8ADCEDE25B4}"/>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7172" name="Picture 4">
            <a:extLst>
              <a:ext uri="{FF2B5EF4-FFF2-40B4-BE49-F238E27FC236}">
                <a16:creationId xmlns:a16="http://schemas.microsoft.com/office/drawing/2014/main" id="{84019435-2FA1-352E-3752-1E21E5F18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867"/>
          <a:stretch>
            <a:fillRect/>
          </a:stretch>
        </p:blipFill>
        <p:spPr bwMode="auto">
          <a:xfrm>
            <a:off x="6300788" y="1147763"/>
            <a:ext cx="27622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3" name="AutoShape 5">
            <a:extLst>
              <a:ext uri="{FF2B5EF4-FFF2-40B4-BE49-F238E27FC236}">
                <a16:creationId xmlns:a16="http://schemas.microsoft.com/office/drawing/2014/main" id="{83E99F64-466C-0495-A36C-3C4B150665B6}"/>
              </a:ext>
            </a:extLst>
          </p:cNvPr>
          <p:cNvSpPr>
            <a:spLocks/>
          </p:cNvSpPr>
          <p:nvPr/>
        </p:nvSpPr>
        <p:spPr bwMode="auto">
          <a:xfrm>
            <a:off x="3600450" y="2339975"/>
            <a:ext cx="180975" cy="1260475"/>
          </a:xfrm>
          <a:prstGeom prst="rightBrace">
            <a:avLst>
              <a:gd name="adj1" fmla="val 58041"/>
              <a:gd name="adj2" fmla="val 3875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7174" name="Text Box 6">
            <a:extLst>
              <a:ext uri="{FF2B5EF4-FFF2-40B4-BE49-F238E27FC236}">
                <a16:creationId xmlns:a16="http://schemas.microsoft.com/office/drawing/2014/main" id="{20053251-67F5-F970-BFB6-624479C3FD5C}"/>
              </a:ext>
            </a:extLst>
          </p:cNvPr>
          <p:cNvSpPr txBox="1">
            <a:spLocks noChangeArrowheads="1"/>
          </p:cNvSpPr>
          <p:nvPr/>
        </p:nvSpPr>
        <p:spPr bwMode="auto">
          <a:xfrm>
            <a:off x="6480175" y="5422900"/>
            <a:ext cx="25209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Se extrae fácilmente</a:t>
            </a:r>
          </a:p>
        </p:txBody>
      </p:sp>
      <p:sp>
        <p:nvSpPr>
          <p:cNvPr id="7175" name="Line 7">
            <a:extLst>
              <a:ext uri="{FF2B5EF4-FFF2-40B4-BE49-F238E27FC236}">
                <a16:creationId xmlns:a16="http://schemas.microsoft.com/office/drawing/2014/main" id="{A300B0EC-768C-724B-5086-B389F169E6D0}"/>
              </a:ext>
            </a:extLst>
          </p:cNvPr>
          <p:cNvSpPr>
            <a:spLocks noChangeShapeType="1"/>
          </p:cNvSpPr>
          <p:nvPr/>
        </p:nvSpPr>
        <p:spPr bwMode="auto">
          <a:xfrm>
            <a:off x="5861050" y="5343525"/>
            <a:ext cx="619125" cy="23653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6" name="Text Box 8">
            <a:extLst>
              <a:ext uri="{FF2B5EF4-FFF2-40B4-BE49-F238E27FC236}">
                <a16:creationId xmlns:a16="http://schemas.microsoft.com/office/drawing/2014/main" id="{C10E0373-7619-BC15-9992-E6CDF8081475}"/>
              </a:ext>
            </a:extLst>
          </p:cNvPr>
          <p:cNvSpPr txBox="1">
            <a:spLocks noChangeArrowheads="1"/>
          </p:cNvSpPr>
          <p:nvPr/>
        </p:nvSpPr>
        <p:spPr bwMode="auto">
          <a:xfrm>
            <a:off x="360363" y="5719763"/>
            <a:ext cx="54006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Todas las H1 se pueden eliminar de la cromtaina sin interrumpir la estructura de los nucleosomas (sugiere que debe estar fuera del coro).</a:t>
            </a:r>
          </a:p>
        </p:txBody>
      </p:sp>
      <p:cxnSp>
        <p:nvCxnSpPr>
          <p:cNvPr id="7177" name="AutoShape 9">
            <a:extLst>
              <a:ext uri="{FF2B5EF4-FFF2-40B4-BE49-F238E27FC236}">
                <a16:creationId xmlns:a16="http://schemas.microsoft.com/office/drawing/2014/main" id="{91738F85-09D6-DB89-9FE0-704F9879334B}"/>
              </a:ext>
            </a:extLst>
          </p:cNvPr>
          <p:cNvCxnSpPr>
            <a:cxnSpLocks noChangeShapeType="1"/>
            <a:stCxn id="7174" idx="2"/>
            <a:endCxn id="7176" idx="3"/>
          </p:cNvCxnSpPr>
          <p:nvPr/>
        </p:nvCxnSpPr>
        <p:spPr bwMode="auto">
          <a:xfrm rot="5400000">
            <a:off x="6577012" y="4981576"/>
            <a:ext cx="347663" cy="1979612"/>
          </a:xfrm>
          <a:prstGeom prst="bentConnector2">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84BC1E53-BC29-7F98-6B77-5A79A0E3B213}"/>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Posicionamiento nucleosomal</a:t>
            </a:r>
          </a:p>
        </p:txBody>
      </p:sp>
      <p:sp>
        <p:nvSpPr>
          <p:cNvPr id="62466" name="Line 2">
            <a:extLst>
              <a:ext uri="{FF2B5EF4-FFF2-40B4-BE49-F238E27FC236}">
                <a16:creationId xmlns:a16="http://schemas.microsoft.com/office/drawing/2014/main" id="{85CA0970-1AC3-EA95-BE5A-B032A120F755}"/>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62467" name="Picture 3">
            <a:extLst>
              <a:ext uri="{FF2B5EF4-FFF2-40B4-BE49-F238E27FC236}">
                <a16:creationId xmlns:a16="http://schemas.microsoft.com/office/drawing/2014/main" id="{C2930D42-C176-A4A3-690B-CBE75B0B5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79" t="15057" r="4979" b="15057"/>
          <a:stretch>
            <a:fillRect/>
          </a:stretch>
        </p:blipFill>
        <p:spPr bwMode="auto">
          <a:xfrm>
            <a:off x="280988" y="4010025"/>
            <a:ext cx="34988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2468" name="AutoShape 4">
            <a:extLst>
              <a:ext uri="{FF2B5EF4-FFF2-40B4-BE49-F238E27FC236}">
                <a16:creationId xmlns:a16="http://schemas.microsoft.com/office/drawing/2014/main" id="{34178CC3-28E7-D293-553B-E9A4A2B67FBF}"/>
              </a:ext>
            </a:extLst>
          </p:cNvPr>
          <p:cNvSpPr>
            <a:spLocks noChangeArrowheads="1"/>
          </p:cNvSpPr>
          <p:nvPr/>
        </p:nvSpPr>
        <p:spPr bwMode="auto">
          <a:xfrm rot="960000">
            <a:off x="1292225" y="5005388"/>
            <a:ext cx="1620838" cy="360362"/>
          </a:xfrm>
          <a:prstGeom prst="leftRightArrow">
            <a:avLst>
              <a:gd name="adj1" fmla="val 50000"/>
              <a:gd name="adj2" fmla="val 89540"/>
            </a:avLst>
          </a:prstGeom>
          <a:solidFill>
            <a:srgbClr val="FFFF00"/>
          </a:solidFill>
          <a:ln w="9360">
            <a:solidFill>
              <a:srgbClr val="FFFF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62469" name="Text Box 6">
            <a:extLst>
              <a:ext uri="{FF2B5EF4-FFF2-40B4-BE49-F238E27FC236}">
                <a16:creationId xmlns:a16="http://schemas.microsoft.com/office/drawing/2014/main" id="{D8F2F0B9-4603-F2CF-5754-40ED8B8E3B85}"/>
              </a:ext>
            </a:extLst>
          </p:cNvPr>
          <p:cNvSpPr txBox="1">
            <a:spLocks noChangeArrowheads="1"/>
          </p:cNvSpPr>
          <p:nvPr/>
        </p:nvSpPr>
        <p:spPr bwMode="auto">
          <a:xfrm>
            <a:off x="4011613" y="4114800"/>
            <a:ext cx="47672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Relevancia funcional= Constituyen otra manera de regular (restringir) el acceso al DNA de ciertas proteinas, logrando con ello modular su función.</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Especialmente notorio en los promotores.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p:txBody>
      </p:sp>
      <p:sp>
        <p:nvSpPr>
          <p:cNvPr id="62470" name="Text Box 7">
            <a:extLst>
              <a:ext uri="{FF2B5EF4-FFF2-40B4-BE49-F238E27FC236}">
                <a16:creationId xmlns:a16="http://schemas.microsoft.com/office/drawing/2014/main" id="{600160F2-3EC3-158F-553F-AF7FD0CC8CB9}"/>
              </a:ext>
            </a:extLst>
          </p:cNvPr>
          <p:cNvSpPr txBox="1">
            <a:spLocks noChangeArrowheads="1"/>
          </p:cNvSpPr>
          <p:nvPr/>
        </p:nvSpPr>
        <p:spPr bwMode="auto">
          <a:xfrm>
            <a:off x="173038" y="1360488"/>
            <a:ext cx="872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4572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El posicionamiento del DNA sobre el octámero de histonas se define según dos parámetros:</a:t>
            </a:r>
            <a:br>
              <a:rPr lang="en-GB" altLang="en-US" sz="2000">
                <a:solidFill>
                  <a:schemeClr val="tx1"/>
                </a:solidFill>
              </a:rPr>
            </a:br>
            <a:endParaRPr lang="en-GB" altLang="en-US" sz="20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Posicionamiento traslacional</a:t>
            </a:r>
            <a:r>
              <a:rPr lang="en-GB" altLang="en-US" sz="2000" b="1">
                <a:solidFill>
                  <a:schemeClr val="tx1"/>
                </a:solidFill>
              </a:rPr>
              <a:t> </a:t>
            </a:r>
            <a:br>
              <a:rPr lang="en-GB" altLang="en-US" sz="2000">
                <a:solidFill>
                  <a:schemeClr val="tx1"/>
                </a:solidFill>
              </a:rPr>
            </a:br>
            <a:endParaRPr lang="en-GB" altLang="en-US" sz="20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2000">
                <a:solidFill>
                  <a:schemeClr val="tx1"/>
                </a:solidFill>
              </a:rPr>
              <a:t>Posicionamiento rotacional</a:t>
            </a:r>
          </a:p>
          <a:p>
            <a:pPr eaLnBrk="1" hangingPunct="1">
              <a:spcBef>
                <a:spcPts val="800"/>
              </a:spcBef>
            </a:pPr>
            <a:endParaRPr lang="en-GB" altLang="en-US" sz="2000">
              <a:solidFill>
                <a:schemeClr val="tx1"/>
              </a:solidFill>
            </a:endParaRPr>
          </a:p>
        </p:txBody>
      </p:sp>
      <p:sp>
        <p:nvSpPr>
          <p:cNvPr id="9" name="Flecha circular 8">
            <a:extLst>
              <a:ext uri="{FF2B5EF4-FFF2-40B4-BE49-F238E27FC236}">
                <a16:creationId xmlns:a16="http://schemas.microsoft.com/office/drawing/2014/main" id="{6AE06280-D979-FA30-C3B5-174087F3BE2D}"/>
              </a:ext>
            </a:extLst>
          </p:cNvPr>
          <p:cNvSpPr/>
          <p:nvPr/>
        </p:nvSpPr>
        <p:spPr bwMode="auto">
          <a:xfrm rot="17766795">
            <a:off x="1957388" y="4770438"/>
            <a:ext cx="685800" cy="990600"/>
          </a:xfrm>
          <a:prstGeom prst="circularArrow">
            <a:avLst/>
          </a:prstGeom>
          <a:solidFill>
            <a:srgbClr val="FFFF00"/>
          </a:solidFill>
          <a:ln w="9525" cap="flat" cmpd="sng" algn="ctr">
            <a:solidFill>
              <a:srgbClr val="FFFF00"/>
            </a:solidFill>
            <a:prstDash val="solid"/>
            <a:round/>
            <a:headEnd type="none" w="med" len="med"/>
            <a:tailEnd type="none" w="med" len="med"/>
          </a:ln>
          <a:effectLst/>
        </p:spPr>
        <p:txBody>
          <a:bodyPr/>
          <a:lstStyle/>
          <a:p>
            <a:pPr eaLnBrk="1" hangingPunct="1">
              <a:lnSpc>
                <a:spcPts val="3600"/>
              </a:lnSpc>
              <a:buClr>
                <a:srgbClr val="000000"/>
              </a:buClr>
              <a:buSzPct val="100000"/>
              <a:buFont typeface="Times New Roman" charset="0"/>
              <a:buNone/>
              <a:defRPr/>
            </a:pPr>
            <a:endParaRPr lang="es-ES_tradnl">
              <a:latin typeface="Arial" charset="0"/>
              <a:ea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9A8148D1-AB1A-CBA6-0E03-A6D9923E292C}"/>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Replicación y el nucleosoma</a:t>
            </a:r>
          </a:p>
        </p:txBody>
      </p:sp>
      <p:sp>
        <p:nvSpPr>
          <p:cNvPr id="64514" name="Line 2">
            <a:extLst>
              <a:ext uri="{FF2B5EF4-FFF2-40B4-BE49-F238E27FC236}">
                <a16:creationId xmlns:a16="http://schemas.microsoft.com/office/drawing/2014/main" id="{569BDC3B-DE54-9D4D-1AD1-426880A5C838}"/>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4515" name="Text Box 3">
            <a:extLst>
              <a:ext uri="{FF2B5EF4-FFF2-40B4-BE49-F238E27FC236}">
                <a16:creationId xmlns:a16="http://schemas.microsoft.com/office/drawing/2014/main" id="{590C67CC-CDEA-F996-B651-6ED92EFF6D5B}"/>
              </a:ext>
            </a:extLst>
          </p:cNvPr>
          <p:cNvSpPr txBox="1">
            <a:spLocks noChangeArrowheads="1"/>
          </p:cNvSpPr>
          <p:nvPr/>
        </p:nvSpPr>
        <p:spPr bwMode="auto">
          <a:xfrm>
            <a:off x="92075" y="1282700"/>
            <a:ext cx="87280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La organización nucleosomal debe </a:t>
            </a:r>
            <a:r>
              <a:rPr lang="en-GB" altLang="en-US" sz="1600" b="1">
                <a:solidFill>
                  <a:srgbClr val="FF0000"/>
                </a:solidFill>
              </a:rPr>
              <a:t>permitir la remodelación </a:t>
            </a:r>
            <a:r>
              <a:rPr lang="en-GB" altLang="en-US" sz="1600">
                <a:solidFill>
                  <a:srgbClr val="000000"/>
                </a:solidFill>
              </a:rPr>
              <a:t>conformacional que le permita al DNA llevar a cabo su función.</a:t>
            </a:r>
            <a:br>
              <a:rPr lang="en-GB" altLang="en-US" sz="1600">
                <a:solidFill>
                  <a:srgbClr val="000000"/>
                </a:solidFill>
              </a:rPr>
            </a:br>
            <a:endParaRPr lang="en-GB" altLang="en-US" sz="1600">
              <a:solidFill>
                <a:srgbClr val="000000"/>
              </a:solidFill>
            </a:endParaRPr>
          </a:p>
          <a:p>
            <a:pPr eaLnBrk="1" hangingPunct="1">
              <a:spcBef>
                <a:spcPts val="800"/>
              </a:spcBef>
              <a:buClr>
                <a:srgbClr val="000000"/>
              </a:buClr>
              <a:buSzPct val="100000"/>
              <a:buFont typeface="Arial" panose="020B0604020202020204" pitchFamily="34" charset="0"/>
              <a:buChar char="•"/>
            </a:pPr>
            <a:r>
              <a:rPr lang="en-GB" altLang="en-US" sz="1600" b="1">
                <a:solidFill>
                  <a:srgbClr val="FF0000"/>
                </a:solidFill>
              </a:rPr>
              <a:t>Durante la división celular </a:t>
            </a:r>
            <a:r>
              <a:rPr lang="en-GB" altLang="en-US" sz="1600">
                <a:solidFill>
                  <a:srgbClr val="000000"/>
                </a:solidFill>
              </a:rPr>
              <a:t>debe permitir que la eucromatina adquiera un grado mayor de compactación para </a:t>
            </a:r>
            <a:r>
              <a:rPr lang="en-GB" altLang="en-US" sz="1600" b="1">
                <a:solidFill>
                  <a:srgbClr val="FF0000"/>
                </a:solidFill>
              </a:rPr>
              <a:t>formar cromosomas</a:t>
            </a:r>
            <a:r>
              <a:rPr lang="en-GB" altLang="en-US" sz="1600">
                <a:solidFill>
                  <a:srgbClr val="000000"/>
                </a:solidFill>
              </a:rPr>
              <a:t>.</a:t>
            </a:r>
            <a:br>
              <a:rPr lang="en-GB" altLang="en-US" sz="1600">
                <a:solidFill>
                  <a:srgbClr val="000000"/>
                </a:solidFill>
              </a:rPr>
            </a:br>
            <a:endParaRPr lang="en-GB" altLang="en-US" sz="1600">
              <a:solidFill>
                <a:srgbClr val="000000"/>
              </a:solidFill>
            </a:endParaRPr>
          </a:p>
          <a:p>
            <a:pPr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La replicación/transcripción implican eventos locales que requieren de la dispersión de estos niveles de compactación.</a:t>
            </a:r>
            <a:br>
              <a:rPr lang="en-GB" altLang="en-US" sz="1600">
                <a:solidFill>
                  <a:srgbClr val="000000"/>
                </a:solidFill>
              </a:rPr>
            </a:br>
            <a:endParaRPr lang="en-GB" altLang="en-US" sz="1600">
              <a:solidFill>
                <a:srgbClr val="000000"/>
              </a:solidFill>
            </a:endParaRPr>
          </a:p>
          <a:p>
            <a:pPr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La replicación se lleva a cabo de manera dispersa en varias regiones (</a:t>
            </a:r>
            <a:r>
              <a:rPr lang="en-GB" altLang="en-US" sz="1600" b="1">
                <a:solidFill>
                  <a:srgbClr val="FF0000"/>
                </a:solidFill>
              </a:rPr>
              <a:t>replicones</a:t>
            </a:r>
            <a:r>
              <a:rPr lang="en-GB" altLang="en-US" sz="1600">
                <a:solidFill>
                  <a:srgbClr val="000000"/>
                </a:solidFill>
              </a:rPr>
              <a:t>) al mismo tiempo, generando cada una de ellas un nuevo duplex de DNA inmediatamente asociado a nucleosomas.</a:t>
            </a:r>
          </a:p>
          <a:p>
            <a:pPr eaLnBrk="1" hangingPunct="1">
              <a:spcBef>
                <a:spcPts val="800"/>
              </a:spcBef>
            </a:pPr>
            <a:endParaRPr lang="en-GB" altLang="en-US" sz="1800">
              <a:solidFill>
                <a:srgbClr val="FFFFFF"/>
              </a:solidFill>
            </a:endParaRPr>
          </a:p>
          <a:p>
            <a:pPr eaLnBrk="1" hangingPunct="1">
              <a:spcBef>
                <a:spcPts val="800"/>
              </a:spcBef>
            </a:pPr>
            <a:endParaRPr lang="en-GB" altLang="en-US" sz="1800">
              <a:solidFill>
                <a:srgbClr val="FFFFFF"/>
              </a:solidFill>
            </a:endParaRPr>
          </a:p>
        </p:txBody>
      </p:sp>
      <p:pic>
        <p:nvPicPr>
          <p:cNvPr id="64516" name="Picture 4">
            <a:extLst>
              <a:ext uri="{FF2B5EF4-FFF2-40B4-BE49-F238E27FC236}">
                <a16:creationId xmlns:a16="http://schemas.microsoft.com/office/drawing/2014/main" id="{03A00F3A-E2C5-D154-8734-2ED55714C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4356100"/>
            <a:ext cx="47656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EA6C6A75-60B5-546F-757C-C8B0902087B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Replicación y el nucleosoma</a:t>
            </a:r>
          </a:p>
        </p:txBody>
      </p:sp>
      <p:sp>
        <p:nvSpPr>
          <p:cNvPr id="66562" name="Line 2">
            <a:extLst>
              <a:ext uri="{FF2B5EF4-FFF2-40B4-BE49-F238E27FC236}">
                <a16:creationId xmlns:a16="http://schemas.microsoft.com/office/drawing/2014/main" id="{DC58BADB-F849-19C1-5C73-29B9C6C135B6}"/>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6563" name="Text Box 3">
            <a:extLst>
              <a:ext uri="{FF2B5EF4-FFF2-40B4-BE49-F238E27FC236}">
                <a16:creationId xmlns:a16="http://schemas.microsoft.com/office/drawing/2014/main" id="{6320C779-8993-30DF-A3FD-E8BFD9F08047}"/>
              </a:ext>
            </a:extLst>
          </p:cNvPr>
          <p:cNvSpPr txBox="1">
            <a:spLocks noChangeArrowheads="1"/>
          </p:cNvSpPr>
          <p:nvPr/>
        </p:nvSpPr>
        <p:spPr bwMode="auto">
          <a:xfrm>
            <a:off x="92075" y="1282700"/>
            <a:ext cx="87280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600">
                <a:solidFill>
                  <a:schemeClr val="tx1"/>
                </a:solidFill>
              </a:rPr>
              <a:t>La replicación requiere de un </a:t>
            </a:r>
            <a:r>
              <a:rPr lang="en-GB" altLang="en-US" sz="1600" b="1">
                <a:solidFill>
                  <a:srgbClr val="FF0000"/>
                </a:solidFill>
              </a:rPr>
              <a:t>complejo protéico grande </a:t>
            </a:r>
            <a:r>
              <a:rPr lang="en-GB" altLang="en-US" sz="1600">
                <a:solidFill>
                  <a:schemeClr val="tx1"/>
                </a:solidFill>
              </a:rPr>
              <a:t>cuyo paso por el DNA conlleva a la disrupción de la estructura nucleosomal.</a:t>
            </a:r>
          </a:p>
          <a:p>
            <a:pPr eaLnBrk="1" hangingPunct="1">
              <a:spcBef>
                <a:spcPts val="800"/>
              </a:spcBef>
            </a:pPr>
            <a:endParaRPr lang="en-GB" altLang="en-US" sz="12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600">
                <a:solidFill>
                  <a:schemeClr val="tx1"/>
                </a:solidFill>
              </a:rPr>
              <a:t>Una vez que el complejo proteico ha replicado el DNA, las cadenas nuevas </a:t>
            </a:r>
            <a:r>
              <a:rPr lang="en-GB" altLang="en-US" sz="1600" b="1">
                <a:solidFill>
                  <a:srgbClr val="FF0000"/>
                </a:solidFill>
              </a:rPr>
              <a:t>inmediatamente se asocian a nucleosomas.</a:t>
            </a:r>
          </a:p>
          <a:p>
            <a:pPr eaLnBrk="1" hangingPunct="1">
              <a:spcBef>
                <a:spcPts val="800"/>
              </a:spcBef>
            </a:pPr>
            <a:endParaRPr lang="en-GB" altLang="en-US" sz="12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600">
                <a:solidFill>
                  <a:schemeClr val="tx1"/>
                </a:solidFill>
              </a:rPr>
              <a:t>Los </a:t>
            </a:r>
            <a:r>
              <a:rPr lang="en-GB" altLang="en-US" sz="1600" b="1">
                <a:solidFill>
                  <a:srgbClr val="FF0000"/>
                </a:solidFill>
              </a:rPr>
              <a:t>nucleosomas son sintetizados de novo </a:t>
            </a:r>
            <a:r>
              <a:rPr lang="en-GB" altLang="en-US" sz="1600">
                <a:solidFill>
                  <a:schemeClr val="tx1"/>
                </a:solidFill>
              </a:rPr>
              <a:t>unicamente </a:t>
            </a:r>
            <a:r>
              <a:rPr lang="en-GB" altLang="en-US" sz="1600" b="1">
                <a:solidFill>
                  <a:srgbClr val="FF0000"/>
                </a:solidFill>
              </a:rPr>
              <a:t>durante la fase S </a:t>
            </a:r>
            <a:r>
              <a:rPr lang="en-GB" altLang="en-US" sz="1600">
                <a:solidFill>
                  <a:schemeClr val="tx1"/>
                </a:solidFill>
              </a:rPr>
              <a:t>y sus subunidades son mezcladas con las de los nucleosomas parentales para dar lugar a un </a:t>
            </a:r>
            <a:r>
              <a:rPr lang="en-GB" altLang="en-US" sz="1600" b="1">
                <a:solidFill>
                  <a:srgbClr val="FF0000"/>
                </a:solidFill>
              </a:rPr>
              <a:t>patrón semiconservador </a:t>
            </a:r>
            <a:r>
              <a:rPr lang="en-GB" altLang="en-US" sz="1600">
                <a:solidFill>
                  <a:schemeClr val="tx1"/>
                </a:solidFill>
              </a:rPr>
              <a:t>de herencia de nucleosomas.</a:t>
            </a:r>
          </a:p>
        </p:txBody>
      </p:sp>
      <p:pic>
        <p:nvPicPr>
          <p:cNvPr id="66564" name="Picture 4">
            <a:extLst>
              <a:ext uri="{FF2B5EF4-FFF2-40B4-BE49-F238E27FC236}">
                <a16:creationId xmlns:a16="http://schemas.microsoft.com/office/drawing/2014/main" id="{AF32CA4E-16ED-DEA6-4A52-E18BFF68A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3952875"/>
            <a:ext cx="34131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6565" name="Picture 5">
            <a:extLst>
              <a:ext uri="{FF2B5EF4-FFF2-40B4-BE49-F238E27FC236}">
                <a16:creationId xmlns:a16="http://schemas.microsoft.com/office/drawing/2014/main" id="{75560E34-2761-1F83-2EBA-48318762B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3959225"/>
            <a:ext cx="44196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CFDA570D-FD97-A866-E202-8E7088858389}"/>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Transcripción y el nucleosoma</a:t>
            </a:r>
          </a:p>
        </p:txBody>
      </p:sp>
      <p:sp>
        <p:nvSpPr>
          <p:cNvPr id="68610" name="Line 2">
            <a:extLst>
              <a:ext uri="{FF2B5EF4-FFF2-40B4-BE49-F238E27FC236}">
                <a16:creationId xmlns:a16="http://schemas.microsoft.com/office/drawing/2014/main" id="{91802653-7EA6-ABBF-6BD7-9627159F2328}"/>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8611" name="Text Box 3">
            <a:extLst>
              <a:ext uri="{FF2B5EF4-FFF2-40B4-BE49-F238E27FC236}">
                <a16:creationId xmlns:a16="http://schemas.microsoft.com/office/drawing/2014/main" id="{873695C8-6707-08E9-2383-D1BEDA7F7320}"/>
              </a:ext>
            </a:extLst>
          </p:cNvPr>
          <p:cNvSpPr txBox="1">
            <a:spLocks noChangeArrowheads="1"/>
          </p:cNvSpPr>
          <p:nvPr/>
        </p:nvSpPr>
        <p:spPr bwMode="auto">
          <a:xfrm>
            <a:off x="179388" y="1260475"/>
            <a:ext cx="88201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La </a:t>
            </a:r>
            <a:r>
              <a:rPr lang="en-GB" altLang="en-US" sz="1600" b="1">
                <a:solidFill>
                  <a:srgbClr val="FF0000"/>
                </a:solidFill>
              </a:rPr>
              <a:t>transcripción del DNA </a:t>
            </a:r>
            <a:r>
              <a:rPr lang="en-GB" altLang="en-US" sz="1600">
                <a:solidFill>
                  <a:srgbClr val="000000"/>
                </a:solidFill>
              </a:rPr>
              <a:t>requiere de la descompactación del mismo en ciertas regiones.</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Los </a:t>
            </a:r>
            <a:r>
              <a:rPr lang="ja-JP" altLang="en-GB" sz="1600">
                <a:solidFill>
                  <a:srgbClr val="000000"/>
                </a:solidFill>
              </a:rPr>
              <a:t>“</a:t>
            </a:r>
            <a:r>
              <a:rPr lang="en-GB" altLang="ja-JP" sz="1600">
                <a:solidFill>
                  <a:srgbClr val="000000"/>
                </a:solidFill>
              </a:rPr>
              <a:t>Puffs</a:t>
            </a:r>
            <a:r>
              <a:rPr lang="ja-JP" altLang="en-GB" sz="1600">
                <a:solidFill>
                  <a:srgbClr val="000000"/>
                </a:solidFill>
              </a:rPr>
              <a:t>”</a:t>
            </a:r>
            <a:r>
              <a:rPr lang="en-GB" altLang="ja-JP" sz="1600">
                <a:solidFill>
                  <a:srgbClr val="000000"/>
                </a:solidFill>
              </a:rPr>
              <a:t> o anillos de Balbiani demuestran (en los cromosomas politenicos) que </a:t>
            </a:r>
            <a:r>
              <a:rPr lang="en-GB" altLang="ja-JP" sz="1600" b="1">
                <a:solidFill>
                  <a:srgbClr val="FF0000"/>
                </a:solidFill>
              </a:rPr>
              <a:t>la transcripción requiere de la relajación de los niveles de compactación</a:t>
            </a:r>
            <a:r>
              <a:rPr lang="en-GB" altLang="ja-JP" sz="1600">
                <a:solidFill>
                  <a:srgbClr val="000000"/>
                </a:solidFill>
              </a:rPr>
              <a:t>.</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Considerar que el nucleosoma (260 kD) posee un </a:t>
            </a:r>
            <a:r>
              <a:rPr lang="en-GB" altLang="en-US" sz="1600" b="1">
                <a:solidFill>
                  <a:srgbClr val="FF0000"/>
                </a:solidFill>
              </a:rPr>
              <a:t>tamaño equiparable al de la RNA polimerasa </a:t>
            </a:r>
            <a:r>
              <a:rPr lang="en-GB" altLang="en-US" sz="1600">
                <a:solidFill>
                  <a:srgbClr val="000000"/>
                </a:solidFill>
              </a:rPr>
              <a:t>(500 kD).</a:t>
            </a:r>
          </a:p>
        </p:txBody>
      </p:sp>
      <p:pic>
        <p:nvPicPr>
          <p:cNvPr id="68612" name="Picture 4">
            <a:extLst>
              <a:ext uri="{FF2B5EF4-FFF2-40B4-BE49-F238E27FC236}">
                <a16:creationId xmlns:a16="http://schemas.microsoft.com/office/drawing/2014/main" id="{127FB9BE-1E16-1DD9-8EA3-88BEBD173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3155950"/>
            <a:ext cx="61309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2EB3BE8C-A197-2769-AA25-00D0CC01820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Transcripción y el nucleosoma</a:t>
            </a:r>
          </a:p>
        </p:txBody>
      </p:sp>
      <p:sp>
        <p:nvSpPr>
          <p:cNvPr id="70658" name="Line 2">
            <a:extLst>
              <a:ext uri="{FF2B5EF4-FFF2-40B4-BE49-F238E27FC236}">
                <a16:creationId xmlns:a16="http://schemas.microsoft.com/office/drawing/2014/main" id="{10AC2AA0-CE0C-7A1A-4ECF-8AFC5AAAF1D9}"/>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0659" name="Text Box 3">
            <a:extLst>
              <a:ext uri="{FF2B5EF4-FFF2-40B4-BE49-F238E27FC236}">
                <a16:creationId xmlns:a16="http://schemas.microsoft.com/office/drawing/2014/main" id="{7ECD8358-5D3A-5E72-92A2-036A0F7CAE48}"/>
              </a:ext>
            </a:extLst>
          </p:cNvPr>
          <p:cNvSpPr txBox="1">
            <a:spLocks noChangeArrowheads="1"/>
          </p:cNvSpPr>
          <p:nvPr/>
        </p:nvSpPr>
        <p:spPr bwMode="auto">
          <a:xfrm>
            <a:off x="179388" y="1303338"/>
            <a:ext cx="467995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Durante la transcripción, </a:t>
            </a:r>
            <a:r>
              <a:rPr lang="en-GB" altLang="en-US" sz="1600" b="1">
                <a:solidFill>
                  <a:srgbClr val="FF0000"/>
                </a:solidFill>
              </a:rPr>
              <a:t>la RNA polimerasa se une a una región de ca 50 bp de DNA</a:t>
            </a:r>
            <a:r>
              <a:rPr lang="en-GB" altLang="en-US" sz="1600">
                <a:solidFill>
                  <a:srgbClr val="000000"/>
                </a:solidFill>
              </a:rPr>
              <a:t>, no obstante únicamente </a:t>
            </a:r>
            <a:r>
              <a:rPr lang="en-GB" altLang="en-US" sz="1600" b="1">
                <a:solidFill>
                  <a:srgbClr val="FF0000"/>
                </a:solidFill>
              </a:rPr>
              <a:t>desnaturaliza a una pequeña región de tan solo 12 bp</a:t>
            </a:r>
            <a:r>
              <a:rPr lang="en-GB" altLang="en-US" sz="1600">
                <a:solidFill>
                  <a:srgbClr val="000000"/>
                </a:solidFill>
              </a:rPr>
              <a:t>.</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Debido a que </a:t>
            </a:r>
            <a:r>
              <a:rPr lang="en-GB" altLang="en-US" sz="1600" b="1">
                <a:solidFill>
                  <a:srgbClr val="FF0000"/>
                </a:solidFill>
              </a:rPr>
              <a:t>la transcripción implica desnaturalización </a:t>
            </a:r>
            <a:r>
              <a:rPr lang="en-GB" altLang="en-US" sz="1600">
                <a:solidFill>
                  <a:srgbClr val="000000"/>
                </a:solidFill>
              </a:rPr>
              <a:t>del DNA ello </a:t>
            </a:r>
            <a:r>
              <a:rPr lang="en-GB" altLang="en-US" sz="1600" b="1">
                <a:solidFill>
                  <a:srgbClr val="FF0000"/>
                </a:solidFill>
              </a:rPr>
              <a:t>implica la pérdida de histonas</a:t>
            </a:r>
            <a:r>
              <a:rPr lang="en-GB" altLang="en-US" sz="1600">
                <a:solidFill>
                  <a:srgbClr val="000000"/>
                </a:solidFill>
              </a:rPr>
              <a:t> durante el proceso.</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Inevitablemente debe ocurrir un </a:t>
            </a:r>
            <a:r>
              <a:rPr lang="en-GB" altLang="en-US" sz="1600" b="1">
                <a:solidFill>
                  <a:srgbClr val="FF0000"/>
                </a:solidFill>
              </a:rPr>
              <a:t>cambio topológico e incluso conformacional</a:t>
            </a:r>
            <a:r>
              <a:rPr lang="en-GB" altLang="en-US" sz="1600">
                <a:solidFill>
                  <a:srgbClr val="000000"/>
                </a:solidFill>
              </a:rPr>
              <a:t>.</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No obstante, se sabe que los </a:t>
            </a:r>
            <a:r>
              <a:rPr lang="en-GB" altLang="en-US" sz="1600" b="1">
                <a:solidFill>
                  <a:srgbClr val="FF0000"/>
                </a:solidFill>
              </a:rPr>
              <a:t>genes activos </a:t>
            </a:r>
            <a:r>
              <a:rPr lang="en-GB" altLang="en-US" sz="1600">
                <a:solidFill>
                  <a:srgbClr val="000000"/>
                </a:solidFill>
              </a:rPr>
              <a:t>(en transcripción activa) poseen un </a:t>
            </a:r>
            <a:r>
              <a:rPr lang="en-GB" altLang="en-US" sz="1600" b="1">
                <a:solidFill>
                  <a:srgbClr val="FF0000"/>
                </a:solidFill>
              </a:rPr>
              <a:t>número equiparable de nucleosomas </a:t>
            </a:r>
            <a:r>
              <a:rPr lang="en-GB" altLang="en-US" sz="1600">
                <a:solidFill>
                  <a:srgbClr val="000000"/>
                </a:solidFill>
              </a:rPr>
              <a:t>al de los genes inactivos.</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NOTA: Lo común es que un gen activo posea una sola RNA polimerasa y no varias.</a:t>
            </a:r>
          </a:p>
          <a:p>
            <a:pPr eaLnBrk="1" hangingPunct="1">
              <a:lnSpc>
                <a:spcPct val="104000"/>
              </a:lnSpc>
            </a:pPr>
            <a:endParaRPr lang="en-GB" altLang="en-US" sz="1600">
              <a:solidFill>
                <a:srgbClr val="000000"/>
              </a:solidFill>
            </a:endParaRPr>
          </a:p>
          <a:p>
            <a:pPr eaLnBrk="1" hangingPunct="1">
              <a:lnSpc>
                <a:spcPct val="104000"/>
              </a:lnSpc>
            </a:pPr>
            <a:endParaRPr lang="en-GB" altLang="en-US" sz="1600">
              <a:solidFill>
                <a:srgbClr val="000000"/>
              </a:solidFill>
            </a:endParaRPr>
          </a:p>
        </p:txBody>
      </p:sp>
      <p:pic>
        <p:nvPicPr>
          <p:cNvPr id="70660" name="Picture 4">
            <a:extLst>
              <a:ext uri="{FF2B5EF4-FFF2-40B4-BE49-F238E27FC236}">
                <a16:creationId xmlns:a16="http://schemas.microsoft.com/office/drawing/2014/main" id="{99144571-A8B5-0FAA-C852-A59F76913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311275"/>
            <a:ext cx="40576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61" name="Text Box 5">
            <a:extLst>
              <a:ext uri="{FF2B5EF4-FFF2-40B4-BE49-F238E27FC236}">
                <a16:creationId xmlns:a16="http://schemas.microsoft.com/office/drawing/2014/main" id="{6A0C7F3A-D314-4F8A-AD19-91AC447289D2}"/>
              </a:ext>
            </a:extLst>
          </p:cNvPr>
          <p:cNvSpPr txBox="1">
            <a:spLocks noChangeArrowheads="1"/>
          </p:cNvSpPr>
          <p:nvPr/>
        </p:nvSpPr>
        <p:spPr bwMode="auto">
          <a:xfrm>
            <a:off x="5075238" y="5746750"/>
            <a:ext cx="39243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Arbolito Transcripcional de navidad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5DD3C7C-3F16-72E8-97A6-109DEF455A38}"/>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Ralenti y trinquete</a:t>
            </a:r>
          </a:p>
        </p:txBody>
      </p:sp>
      <p:sp>
        <p:nvSpPr>
          <p:cNvPr id="72706" name="Line 2">
            <a:extLst>
              <a:ext uri="{FF2B5EF4-FFF2-40B4-BE49-F238E27FC236}">
                <a16:creationId xmlns:a16="http://schemas.microsoft.com/office/drawing/2014/main" id="{7BFA7DA5-9375-7A3B-4614-276778DCA450}"/>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2707" name="Text Box 3">
            <a:extLst>
              <a:ext uri="{FF2B5EF4-FFF2-40B4-BE49-F238E27FC236}">
                <a16:creationId xmlns:a16="http://schemas.microsoft.com/office/drawing/2014/main" id="{974B0652-A9B6-58BA-F5D0-7C995CC7DC87}"/>
              </a:ext>
            </a:extLst>
          </p:cNvPr>
          <p:cNvSpPr txBox="1">
            <a:spLocks noChangeArrowheads="1"/>
          </p:cNvSpPr>
          <p:nvPr/>
        </p:nvSpPr>
        <p:spPr bwMode="auto">
          <a:xfrm>
            <a:off x="179388" y="1439863"/>
            <a:ext cx="64801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b="1">
                <a:solidFill>
                  <a:srgbClr val="FF0000"/>
                </a:solidFill>
              </a:rPr>
              <a:t>Conforme avanza la RNA </a:t>
            </a:r>
            <a:r>
              <a:rPr lang="en-GB" altLang="en-US" sz="1600" b="1" i="1">
                <a:solidFill>
                  <a:srgbClr val="FF0000"/>
                </a:solidFill>
              </a:rPr>
              <a:t>pol</a:t>
            </a:r>
            <a:r>
              <a:rPr lang="en-GB" altLang="en-US" sz="1600" b="1">
                <a:solidFill>
                  <a:srgbClr val="FF0000"/>
                </a:solidFill>
              </a:rPr>
              <a:t> </a:t>
            </a:r>
            <a:r>
              <a:rPr lang="en-GB" altLang="en-US" sz="1600">
                <a:solidFill>
                  <a:srgbClr val="000000"/>
                </a:solidFill>
              </a:rPr>
              <a:t>sobre el lazo de DNA que rodea a un nucleosoma, </a:t>
            </a:r>
            <a:r>
              <a:rPr lang="en-GB" altLang="en-US" sz="1600" b="1">
                <a:solidFill>
                  <a:srgbClr val="FF0000"/>
                </a:solidFill>
              </a:rPr>
              <a:t>ocasiona un superembobinamiento positivo</a:t>
            </a:r>
            <a:r>
              <a:rPr lang="en-GB" altLang="en-US" sz="1600">
                <a:solidFill>
                  <a:srgbClr val="000000"/>
                </a:solidFill>
              </a:rPr>
              <a:t>.</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Este superembobinamiento positivo </a:t>
            </a:r>
            <a:r>
              <a:rPr lang="en-GB" altLang="en-US" sz="1600" b="1">
                <a:solidFill>
                  <a:srgbClr val="FF0000"/>
                </a:solidFill>
              </a:rPr>
              <a:t>permite relajar un poco la tensión</a:t>
            </a:r>
            <a:r>
              <a:rPr lang="en-GB" altLang="en-US" sz="1600">
                <a:solidFill>
                  <a:srgbClr val="000000"/>
                </a:solidFill>
              </a:rPr>
              <a:t> bajo la cual se encuentra el DNA alrededor del nucleosoma (recordemos, normalmente superembobinado negativamente).</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Durante las </a:t>
            </a:r>
            <a:r>
              <a:rPr lang="en-GB" altLang="en-US" sz="1600" b="1">
                <a:solidFill>
                  <a:srgbClr val="FF0000"/>
                </a:solidFill>
              </a:rPr>
              <a:t>primeras 30 bp avanza rápidamente</a:t>
            </a:r>
            <a:r>
              <a:rPr lang="en-GB" altLang="en-US" sz="1600">
                <a:solidFill>
                  <a:srgbClr val="000000"/>
                </a:solidFill>
              </a:rPr>
              <a:t>, pero conforme avanza sobre máyor número de bp la </a:t>
            </a:r>
            <a:r>
              <a:rPr lang="en-GB" altLang="en-US" sz="1600" b="1">
                <a:solidFill>
                  <a:srgbClr val="FF0000"/>
                </a:solidFill>
              </a:rPr>
              <a:t>torque creada por superembobinamiento positivo detiene su velocidad</a:t>
            </a:r>
            <a:r>
              <a:rPr lang="en-GB" altLang="en-US" sz="1600">
                <a:solidFill>
                  <a:srgbClr val="000000"/>
                </a:solidFill>
              </a:rPr>
              <a:t>.</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Ante </a:t>
            </a:r>
            <a:r>
              <a:rPr lang="en-GB" altLang="en-US" sz="1600" b="1">
                <a:solidFill>
                  <a:srgbClr val="FF0000"/>
                </a:solidFill>
              </a:rPr>
              <a:t>ME se observan pausas de la RNA pol cada 10 bp </a:t>
            </a:r>
            <a:r>
              <a:rPr lang="en-GB" altLang="en-US" sz="1600">
                <a:solidFill>
                  <a:srgbClr val="000000"/>
                </a:solidFill>
              </a:rPr>
              <a:t>(una vuelta de DNA).</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Una vez </a:t>
            </a:r>
            <a:r>
              <a:rPr lang="en-GB" altLang="en-US" sz="1600" b="1">
                <a:solidFill>
                  <a:srgbClr val="FF0000"/>
                </a:solidFill>
              </a:rPr>
              <a:t>alcanzada la mitad de la secuencia de DNA enrollada en un octámero, la RNA </a:t>
            </a:r>
            <a:r>
              <a:rPr lang="en-GB" altLang="en-US" sz="1600" b="1" i="1">
                <a:solidFill>
                  <a:srgbClr val="FF0000"/>
                </a:solidFill>
              </a:rPr>
              <a:t>pol</a:t>
            </a:r>
            <a:r>
              <a:rPr lang="en-GB" altLang="en-US" sz="1600" b="1">
                <a:solidFill>
                  <a:srgbClr val="FF0000"/>
                </a:solidFill>
              </a:rPr>
              <a:t> avanza rápidamente una vez más</a:t>
            </a:r>
            <a:r>
              <a:rPr lang="en-GB" altLang="en-US" sz="1600">
                <a:solidFill>
                  <a:srgbClr val="000000"/>
                </a:solidFill>
              </a:rPr>
              <a:t>. Esto sugiere que en este punto es </a:t>
            </a:r>
            <a:r>
              <a:rPr lang="en-GB" altLang="en-US" sz="1600" b="1">
                <a:solidFill>
                  <a:srgbClr val="FF0000"/>
                </a:solidFill>
              </a:rPr>
              <a:t>cuando se desplaza al octámero histónico </a:t>
            </a:r>
            <a:r>
              <a:rPr lang="en-GB" altLang="en-US" sz="1600">
                <a:solidFill>
                  <a:srgbClr val="000000"/>
                </a:solidFill>
              </a:rPr>
              <a:t>del DNA (o que el DNA ha alcanzado una tensión por superembobinamiento tal que el octámero salta).</a:t>
            </a:r>
          </a:p>
        </p:txBody>
      </p:sp>
      <p:pic>
        <p:nvPicPr>
          <p:cNvPr id="72708" name="Picture 4">
            <a:extLst>
              <a:ext uri="{FF2B5EF4-FFF2-40B4-BE49-F238E27FC236}">
                <a16:creationId xmlns:a16="http://schemas.microsoft.com/office/drawing/2014/main" id="{EEB6D886-9A76-9A4D-9097-AEBED1B0B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123950"/>
            <a:ext cx="147796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7CC6CA54-4749-156D-3F5E-25882FD06CD6}"/>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Ralenti y trinquete</a:t>
            </a:r>
          </a:p>
        </p:txBody>
      </p:sp>
      <p:sp>
        <p:nvSpPr>
          <p:cNvPr id="74754" name="Line 2">
            <a:extLst>
              <a:ext uri="{FF2B5EF4-FFF2-40B4-BE49-F238E27FC236}">
                <a16:creationId xmlns:a16="http://schemas.microsoft.com/office/drawing/2014/main" id="{0BA82F41-B8B6-625B-0DF7-1F238FC79056}"/>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55" name="Text Box 3">
            <a:extLst>
              <a:ext uri="{FF2B5EF4-FFF2-40B4-BE49-F238E27FC236}">
                <a16:creationId xmlns:a16="http://schemas.microsoft.com/office/drawing/2014/main" id="{202AAF16-C535-E002-4C19-672C8F1DAF09}"/>
              </a:ext>
            </a:extLst>
          </p:cNvPr>
          <p:cNvSpPr txBox="1">
            <a:spLocks noChangeArrowheads="1"/>
          </p:cNvSpPr>
          <p:nvPr/>
        </p:nvSpPr>
        <p:spPr bwMode="auto">
          <a:xfrm>
            <a:off x="179388" y="1439863"/>
            <a:ext cx="64801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El paso de la RNA pol conlleva e infiere cambios topológicos del DNA respecto al nucleosoma</a:t>
            </a:r>
            <a:r>
              <a:rPr lang="es-ES_tradnl" altLang="en-US" sz="1600">
                <a:solidFill>
                  <a:schemeClr val="tx1"/>
                </a:solidFill>
              </a:rPr>
              <a:t>… </a:t>
            </a:r>
            <a:r>
              <a:rPr lang="es-ES_tradnl" altLang="en-US" sz="1600" b="1">
                <a:solidFill>
                  <a:srgbClr val="FF0000"/>
                </a:solidFill>
              </a:rPr>
              <a:t>posicionamiento traslacional.</a:t>
            </a:r>
            <a:endParaRPr lang="en-GB" altLang="en-US" sz="1600">
              <a:solidFill>
                <a:srgbClr val="000000"/>
              </a:solidFill>
            </a:endParaRPr>
          </a:p>
        </p:txBody>
      </p:sp>
      <p:pic>
        <p:nvPicPr>
          <p:cNvPr id="74756" name="Picture 4">
            <a:extLst>
              <a:ext uri="{FF2B5EF4-FFF2-40B4-BE49-F238E27FC236}">
                <a16:creationId xmlns:a16="http://schemas.microsoft.com/office/drawing/2014/main" id="{DC750B60-77FA-9438-D005-D445C1940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123950"/>
            <a:ext cx="147796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74757" name="Conector recto de flecha 6">
            <a:extLst>
              <a:ext uri="{FF2B5EF4-FFF2-40B4-BE49-F238E27FC236}">
                <a16:creationId xmlns:a16="http://schemas.microsoft.com/office/drawing/2014/main" id="{C079530B-60CC-EA12-B9D9-5D327D9416CB}"/>
              </a:ext>
            </a:extLst>
          </p:cNvPr>
          <p:cNvCxnSpPr>
            <a:cxnSpLocks noChangeShapeType="1"/>
          </p:cNvCxnSpPr>
          <p:nvPr/>
        </p:nvCxnSpPr>
        <p:spPr bwMode="auto">
          <a:xfrm rot="16200000" flipH="1">
            <a:off x="3962400" y="2514600"/>
            <a:ext cx="4191000" cy="3124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a:extLst>
              <a:ext uri="{FF2B5EF4-FFF2-40B4-BE49-F238E27FC236}">
                <a16:creationId xmlns:a16="http://schemas.microsoft.com/office/drawing/2014/main" id="{62775FBD-C1FA-C722-0E44-D993C526EA3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Transcripción y el nucleosoma</a:t>
            </a:r>
          </a:p>
        </p:txBody>
      </p:sp>
      <p:sp>
        <p:nvSpPr>
          <p:cNvPr id="76802" name="Line 2">
            <a:extLst>
              <a:ext uri="{FF2B5EF4-FFF2-40B4-BE49-F238E27FC236}">
                <a16:creationId xmlns:a16="http://schemas.microsoft.com/office/drawing/2014/main" id="{025F969B-CA5A-814E-1EA8-587B0E6F2BEE}"/>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803" name="Text Box 3">
            <a:extLst>
              <a:ext uri="{FF2B5EF4-FFF2-40B4-BE49-F238E27FC236}">
                <a16:creationId xmlns:a16="http://schemas.microsoft.com/office/drawing/2014/main" id="{727F1F85-B914-AC98-10F1-2B593A10C323}"/>
              </a:ext>
            </a:extLst>
          </p:cNvPr>
          <p:cNvSpPr txBox="1">
            <a:spLocks noChangeArrowheads="1"/>
          </p:cNvSpPr>
          <p:nvPr/>
        </p:nvSpPr>
        <p:spPr bwMode="auto">
          <a:xfrm>
            <a:off x="179388" y="1439863"/>
            <a:ext cx="88201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No se sabe exactamente qué le sucede al nucleosoma pero existe evidencia de que la RNA </a:t>
            </a:r>
            <a:r>
              <a:rPr lang="en-GB" altLang="en-US" sz="1600" i="1">
                <a:solidFill>
                  <a:srgbClr val="000000"/>
                </a:solidFill>
              </a:rPr>
              <a:t>pol</a:t>
            </a:r>
            <a:r>
              <a:rPr lang="en-GB" altLang="en-US" sz="1600">
                <a:solidFill>
                  <a:srgbClr val="000000"/>
                </a:solidFill>
              </a:rPr>
              <a:t> pudiera arrastrarlo por encima de sí (como si se tratase de una </a:t>
            </a:r>
            <a:r>
              <a:rPr lang="en-GB" altLang="en-US" sz="1600" b="1">
                <a:solidFill>
                  <a:srgbClr val="FF0000"/>
                </a:solidFill>
              </a:rPr>
              <a:t>mochila por la espalda</a:t>
            </a:r>
            <a:r>
              <a:rPr lang="en-GB" altLang="en-US" sz="1600">
                <a:solidFill>
                  <a:srgbClr val="000000"/>
                </a:solidFill>
              </a:rPr>
              <a:t>) y luego lo volviera a colocar sobre el DNA.</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De hecho </a:t>
            </a:r>
            <a:r>
              <a:rPr lang="en-GB" altLang="en-US" sz="1600" b="1">
                <a:solidFill>
                  <a:srgbClr val="FF0000"/>
                </a:solidFill>
              </a:rPr>
              <a:t>la RNA </a:t>
            </a:r>
            <a:r>
              <a:rPr lang="en-GB" altLang="en-US" sz="1600" b="1" i="1">
                <a:solidFill>
                  <a:srgbClr val="FF0000"/>
                </a:solidFill>
              </a:rPr>
              <a:t>pol</a:t>
            </a:r>
            <a:r>
              <a:rPr lang="en-GB" altLang="en-US" sz="1600" b="1">
                <a:solidFill>
                  <a:srgbClr val="FF0000"/>
                </a:solidFill>
              </a:rPr>
              <a:t> desplaza el posicionamiento de los nucleosomas </a:t>
            </a:r>
            <a:r>
              <a:rPr lang="en-GB" altLang="en-US" sz="1600">
                <a:solidFill>
                  <a:srgbClr val="000000"/>
                </a:solidFill>
              </a:rPr>
              <a:t>sobre el DNA (traslacional) conforme avanza.</a:t>
            </a:r>
          </a:p>
        </p:txBody>
      </p:sp>
      <p:pic>
        <p:nvPicPr>
          <p:cNvPr id="76804" name="Picture 4">
            <a:extLst>
              <a:ext uri="{FF2B5EF4-FFF2-40B4-BE49-F238E27FC236}">
                <a16:creationId xmlns:a16="http://schemas.microsoft.com/office/drawing/2014/main" id="{AFD92CE7-A83E-A1F4-702C-1E4C5931F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3133725"/>
            <a:ext cx="3338513"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5" name="Text Box 5">
            <a:extLst>
              <a:ext uri="{FF2B5EF4-FFF2-40B4-BE49-F238E27FC236}">
                <a16:creationId xmlns:a16="http://schemas.microsoft.com/office/drawing/2014/main" id="{46E4F1FA-AD04-9348-E8F3-B1C73F491A8D}"/>
              </a:ext>
            </a:extLst>
          </p:cNvPr>
          <p:cNvSpPr txBox="1">
            <a:spLocks noChangeArrowheads="1"/>
          </p:cNvSpPr>
          <p:nvPr/>
        </p:nvSpPr>
        <p:spPr bwMode="auto">
          <a:xfrm>
            <a:off x="169863" y="3402013"/>
            <a:ext cx="523081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8000"/>
              </a:lnSpc>
              <a:buClr>
                <a:srgbClr val="000000"/>
              </a:buClr>
              <a:buSzPct val="100000"/>
              <a:buFont typeface="Arial" panose="020B0604020202020204" pitchFamily="34" charset="0"/>
              <a:buChar char="•"/>
            </a:pPr>
            <a:r>
              <a:rPr lang="en-GB" altLang="en-US" sz="1600">
                <a:solidFill>
                  <a:srgbClr val="000000"/>
                </a:solidFill>
              </a:rPr>
              <a:t>Por ende, </a:t>
            </a:r>
            <a:r>
              <a:rPr lang="en-GB" altLang="en-US" sz="1600" b="1">
                <a:solidFill>
                  <a:srgbClr val="FF0000"/>
                </a:solidFill>
              </a:rPr>
              <a:t>la reconstitución de los nucleosomas después de la transcripción se lleva a cabo rápidamente</a:t>
            </a:r>
            <a:r>
              <a:rPr lang="en-GB" altLang="en-US" sz="1600">
                <a:solidFill>
                  <a:srgbClr val="000000"/>
                </a:solidFill>
              </a:rPr>
              <a:t>.</a:t>
            </a:r>
          </a:p>
          <a:p>
            <a:pPr eaLnBrk="1" hangingPunct="1">
              <a:lnSpc>
                <a:spcPct val="108000"/>
              </a:lnSpc>
            </a:pPr>
            <a:endParaRPr lang="en-GB" altLang="en-US" sz="1600">
              <a:solidFill>
                <a:srgbClr val="000000"/>
              </a:solidFill>
            </a:endParaRPr>
          </a:p>
          <a:p>
            <a:pPr eaLnBrk="1" hangingPunct="1">
              <a:lnSpc>
                <a:spcPct val="108000"/>
              </a:lnSpc>
            </a:pPr>
            <a:endParaRPr lang="en-GB" altLang="en-US" sz="1600">
              <a:solidFill>
                <a:srgbClr val="000000"/>
              </a:solidFill>
            </a:endParaRPr>
          </a:p>
          <a:p>
            <a:pPr eaLnBrk="1" hangingPunct="1">
              <a:lnSpc>
                <a:spcPct val="108000"/>
              </a:lnSpc>
              <a:buClr>
                <a:srgbClr val="000000"/>
              </a:buClr>
              <a:buSzPct val="100000"/>
              <a:buFont typeface="Arial" panose="020B0604020202020204" pitchFamily="34" charset="0"/>
              <a:buChar char="•"/>
            </a:pPr>
            <a:r>
              <a:rPr lang="en-GB" altLang="en-US" sz="1600">
                <a:solidFill>
                  <a:srgbClr val="000000"/>
                </a:solidFill>
              </a:rPr>
              <a:t>NOTA: El RNA naciente NO forma nucleosomas, solamente el DNA.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a:extLst>
              <a:ext uri="{FF2B5EF4-FFF2-40B4-BE49-F238E27FC236}">
                <a16:creationId xmlns:a16="http://schemas.microsoft.com/office/drawing/2014/main" id="{7371834A-0750-2EE9-59A1-170DD29187DB}"/>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Modificaciones</a:t>
            </a:r>
          </a:p>
        </p:txBody>
      </p:sp>
      <p:sp>
        <p:nvSpPr>
          <p:cNvPr id="78850" name="Line 2">
            <a:extLst>
              <a:ext uri="{FF2B5EF4-FFF2-40B4-BE49-F238E27FC236}">
                <a16:creationId xmlns:a16="http://schemas.microsoft.com/office/drawing/2014/main" id="{FFD72508-C903-7A0B-A2BF-5858218FEE45}"/>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78851" name="Picture 3">
            <a:extLst>
              <a:ext uri="{FF2B5EF4-FFF2-40B4-BE49-F238E27FC236}">
                <a16:creationId xmlns:a16="http://schemas.microsoft.com/office/drawing/2014/main" id="{388048C7-F5AD-E690-069A-77E47CDF6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99" t="4991" r="9999" b="34908"/>
          <a:stretch>
            <a:fillRect/>
          </a:stretch>
        </p:blipFill>
        <p:spPr bwMode="auto">
          <a:xfrm>
            <a:off x="179388" y="2963863"/>
            <a:ext cx="5668962"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8852" name="Text Box 4">
            <a:extLst>
              <a:ext uri="{FF2B5EF4-FFF2-40B4-BE49-F238E27FC236}">
                <a16:creationId xmlns:a16="http://schemas.microsoft.com/office/drawing/2014/main" id="{2B0CED13-FE7A-B482-909C-74839ED3293B}"/>
              </a:ext>
            </a:extLst>
          </p:cNvPr>
          <p:cNvSpPr txBox="1">
            <a:spLocks noChangeArrowheads="1"/>
          </p:cNvSpPr>
          <p:nvPr/>
        </p:nvSpPr>
        <p:spPr bwMode="auto">
          <a:xfrm>
            <a:off x="304800" y="1358900"/>
            <a:ext cx="86947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Todas las histonas pueden ser modificadas (Acetilación, metilación, ubiquitinación, SUMOlación.</a:t>
            </a:r>
          </a:p>
          <a:p>
            <a:pPr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Small Ubiquitin-related Modifier  (SUMO), estabiliza proteinas, similar a ubiquitina.</a:t>
            </a:r>
          </a:p>
          <a:p>
            <a:pPr eaLnBrk="1" hangingPunct="1">
              <a:spcBef>
                <a:spcPts val="800"/>
              </a:spcBef>
              <a:buClr>
                <a:srgbClr val="000000"/>
              </a:buClr>
              <a:buSzPct val="100000"/>
              <a:buFont typeface="Arial" panose="020B0604020202020204" pitchFamily="34" charset="0"/>
              <a:buChar char="•"/>
            </a:pPr>
            <a:r>
              <a:rPr lang="en-GB" altLang="en-US" sz="1600">
                <a:solidFill>
                  <a:srgbClr val="000000"/>
                </a:solidFill>
              </a:rPr>
              <a:t>Grupos modificantes se agregan en aminoácidos específicos.</a:t>
            </a:r>
          </a:p>
        </p:txBody>
      </p:sp>
      <p:sp>
        <p:nvSpPr>
          <p:cNvPr id="78853" name="AutoShape 5">
            <a:extLst>
              <a:ext uri="{FF2B5EF4-FFF2-40B4-BE49-F238E27FC236}">
                <a16:creationId xmlns:a16="http://schemas.microsoft.com/office/drawing/2014/main" id="{F9C4B793-E481-88C4-F752-493B60F73BE9}"/>
              </a:ext>
            </a:extLst>
          </p:cNvPr>
          <p:cNvSpPr>
            <a:spLocks/>
          </p:cNvSpPr>
          <p:nvPr/>
        </p:nvSpPr>
        <p:spPr bwMode="auto">
          <a:xfrm>
            <a:off x="5400675" y="3060700"/>
            <a:ext cx="449263" cy="900113"/>
          </a:xfrm>
          <a:prstGeom prst="rightBrace">
            <a:avLst>
              <a:gd name="adj1" fmla="val 16696"/>
              <a:gd name="adj2" fmla="val 50000"/>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78854" name="Text Box 6">
            <a:extLst>
              <a:ext uri="{FF2B5EF4-FFF2-40B4-BE49-F238E27FC236}">
                <a16:creationId xmlns:a16="http://schemas.microsoft.com/office/drawing/2014/main" id="{5ABDA23B-32D2-7709-0485-2A3ECE3DCE2D}"/>
              </a:ext>
            </a:extLst>
          </p:cNvPr>
          <p:cNvSpPr txBox="1">
            <a:spLocks noChangeArrowheads="1"/>
          </p:cNvSpPr>
          <p:nvPr/>
        </p:nvSpPr>
        <p:spPr bwMode="auto">
          <a:xfrm>
            <a:off x="6011863" y="3276600"/>
            <a:ext cx="30607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Lisina.</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br>
              <a:rPr lang="en-GB" altLang="en-US" sz="1600">
                <a:solidFill>
                  <a:srgbClr val="000000"/>
                </a:solidFill>
              </a:rPr>
            </a:br>
            <a:r>
              <a:rPr lang="en-GB" altLang="en-US" sz="1600">
                <a:solidFill>
                  <a:srgbClr val="000000"/>
                </a:solidFill>
              </a:rPr>
              <a:t>Arg e His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Ser e His</a:t>
            </a:r>
          </a:p>
        </p:txBody>
      </p:sp>
      <p:sp>
        <p:nvSpPr>
          <p:cNvPr id="78855" name="Line 7">
            <a:extLst>
              <a:ext uri="{FF2B5EF4-FFF2-40B4-BE49-F238E27FC236}">
                <a16:creationId xmlns:a16="http://schemas.microsoft.com/office/drawing/2014/main" id="{96BCB90B-12EE-4BA2-350A-005521537E8A}"/>
              </a:ext>
            </a:extLst>
          </p:cNvPr>
          <p:cNvSpPr>
            <a:spLocks noChangeShapeType="1"/>
          </p:cNvSpPr>
          <p:nvPr/>
        </p:nvSpPr>
        <p:spPr bwMode="auto">
          <a:xfrm>
            <a:off x="5400675" y="3959225"/>
            <a:ext cx="539750" cy="1793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6" name="Line 8">
            <a:extLst>
              <a:ext uri="{FF2B5EF4-FFF2-40B4-BE49-F238E27FC236}">
                <a16:creationId xmlns:a16="http://schemas.microsoft.com/office/drawing/2014/main" id="{643F2ED4-DE95-97FB-FC1A-5984A462FFFF}"/>
              </a:ext>
            </a:extLst>
          </p:cNvPr>
          <p:cNvSpPr>
            <a:spLocks noChangeShapeType="1"/>
          </p:cNvSpPr>
          <p:nvPr/>
        </p:nvSpPr>
        <p:spPr bwMode="auto">
          <a:xfrm flipV="1">
            <a:off x="5759450" y="5029200"/>
            <a:ext cx="336550" cy="56832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78857" name="Picture 10">
            <a:extLst>
              <a:ext uri="{FF2B5EF4-FFF2-40B4-BE49-F238E27FC236}">
                <a16:creationId xmlns:a16="http://schemas.microsoft.com/office/drawing/2014/main" id="{F7BD0FE0-FD34-B774-A407-5E48D4D52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667000"/>
            <a:ext cx="184785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a:extLst>
              <a:ext uri="{FF2B5EF4-FFF2-40B4-BE49-F238E27FC236}">
                <a16:creationId xmlns:a16="http://schemas.microsoft.com/office/drawing/2014/main" id="{7467DEAA-1CCF-433D-18C1-1B7F7B4D7F01}"/>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Modificaciones</a:t>
            </a:r>
          </a:p>
        </p:txBody>
      </p:sp>
      <p:sp>
        <p:nvSpPr>
          <p:cNvPr id="80898" name="Line 2">
            <a:extLst>
              <a:ext uri="{FF2B5EF4-FFF2-40B4-BE49-F238E27FC236}">
                <a16:creationId xmlns:a16="http://schemas.microsoft.com/office/drawing/2014/main" id="{47E4DA29-472B-F24A-C399-E236053C0FE8}"/>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0899" name="Text Box 3">
            <a:extLst>
              <a:ext uri="{FF2B5EF4-FFF2-40B4-BE49-F238E27FC236}">
                <a16:creationId xmlns:a16="http://schemas.microsoft.com/office/drawing/2014/main" id="{183C1F07-E888-890E-D11C-74573FDC3CA1}"/>
              </a:ext>
            </a:extLst>
          </p:cNvPr>
          <p:cNvSpPr txBox="1">
            <a:spLocks noChangeArrowheads="1"/>
          </p:cNvSpPr>
          <p:nvPr/>
        </p:nvSpPr>
        <p:spPr bwMode="auto">
          <a:xfrm>
            <a:off x="92075" y="1235075"/>
            <a:ext cx="84423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4572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marL="914400">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Las </a:t>
            </a:r>
            <a:r>
              <a:rPr lang="en-GB" altLang="en-US" sz="1800" b="1">
                <a:solidFill>
                  <a:srgbClr val="FF0000"/>
                </a:solidFill>
              </a:rPr>
              <a:t>modificaciones alteran las propiedades fisioquimicas </a:t>
            </a:r>
            <a:r>
              <a:rPr lang="en-GB" altLang="en-US" sz="1800">
                <a:solidFill>
                  <a:schemeClr val="tx1"/>
                </a:solidFill>
              </a:rPr>
              <a:t>de nucleosomas y su función.</a:t>
            </a:r>
            <a:br>
              <a:rPr lang="en-GB" altLang="en-US" sz="1800">
                <a:solidFill>
                  <a:schemeClr val="tx1"/>
                </a:solidFill>
              </a:rPr>
            </a:br>
            <a:endParaRPr lang="en-GB" altLang="en-US" sz="18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Son </a:t>
            </a:r>
            <a:r>
              <a:rPr lang="en-GB" altLang="en-US" sz="1800" b="1">
                <a:solidFill>
                  <a:srgbClr val="FF0000"/>
                </a:solidFill>
              </a:rPr>
              <a:t>transitorias</a:t>
            </a:r>
            <a:r>
              <a:rPr lang="en-GB" altLang="en-US" sz="1800">
                <a:solidFill>
                  <a:schemeClr val="tx1"/>
                </a:solidFill>
              </a:rPr>
              <a:t>.</a:t>
            </a:r>
            <a:br>
              <a:rPr lang="en-GB" altLang="en-US" sz="1800">
                <a:solidFill>
                  <a:schemeClr val="tx1"/>
                </a:solidFill>
              </a:rPr>
            </a:br>
            <a:endParaRPr lang="en-GB" altLang="en-US" sz="1800">
              <a:solidFill>
                <a:schemeClr val="tx1"/>
              </a:solidFill>
            </a:endParaRPr>
          </a:p>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Implicaciones:</a:t>
            </a:r>
            <a:br>
              <a:rPr lang="en-GB" altLang="en-US" sz="1600">
                <a:solidFill>
                  <a:schemeClr val="tx1"/>
                </a:solidFill>
              </a:rPr>
            </a:br>
            <a:endParaRPr lang="en-GB" altLang="en-US" sz="16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1600" b="1">
                <a:solidFill>
                  <a:srgbClr val="FF0000"/>
                </a:solidFill>
              </a:rPr>
              <a:t>Fosforilación de Ser10 de H3 </a:t>
            </a:r>
            <a:r>
              <a:rPr lang="en-GB" altLang="en-US" sz="1600">
                <a:solidFill>
                  <a:schemeClr val="tx1"/>
                </a:solidFill>
              </a:rPr>
              <a:t>necesaria para </a:t>
            </a:r>
            <a:r>
              <a:rPr lang="en-GB" altLang="en-US" sz="1600" b="1">
                <a:solidFill>
                  <a:srgbClr val="FF0000"/>
                </a:solidFill>
              </a:rPr>
              <a:t>condensación cromosómica </a:t>
            </a:r>
            <a:r>
              <a:rPr lang="en-GB" altLang="en-US" sz="1600">
                <a:solidFill>
                  <a:schemeClr val="tx1"/>
                </a:solidFill>
              </a:rPr>
              <a:t>de la mitosis.</a:t>
            </a:r>
            <a:br>
              <a:rPr lang="en-GB" altLang="en-US" sz="1600">
                <a:solidFill>
                  <a:schemeClr val="tx1"/>
                </a:solidFill>
              </a:rPr>
            </a:br>
            <a:endParaRPr lang="en-GB" altLang="en-US" sz="1600">
              <a:solidFill>
                <a:schemeClr val="tx1"/>
              </a:solidFill>
            </a:endParaRPr>
          </a:p>
          <a:p>
            <a:pPr lvl="1" indent="0" eaLnBrk="1" hangingPunct="1">
              <a:spcBef>
                <a:spcPts val="800"/>
              </a:spcBef>
              <a:buClr>
                <a:srgbClr val="000000"/>
              </a:buClr>
              <a:buSzPct val="100000"/>
              <a:buFont typeface="Arial" panose="020B0604020202020204" pitchFamily="34" charset="0"/>
              <a:buChar char="•"/>
            </a:pPr>
            <a:r>
              <a:rPr lang="en-GB" altLang="en-US" sz="1600" b="1">
                <a:solidFill>
                  <a:srgbClr val="FF0000"/>
                </a:solidFill>
              </a:rPr>
              <a:t>La acetilación y metilación </a:t>
            </a:r>
            <a:r>
              <a:rPr lang="en-GB" altLang="en-US" sz="1600">
                <a:solidFill>
                  <a:schemeClr val="tx1"/>
                </a:solidFill>
              </a:rPr>
              <a:t>alterna las cargas eléctricas del nucleosoma lo que potencialmente permitiría un mejor control del proceso de replicación.</a:t>
            </a:r>
          </a:p>
          <a:p>
            <a:pPr eaLnBrk="1" hangingPunct="1">
              <a:spcBef>
                <a:spcPts val="800"/>
              </a:spcBef>
            </a:pPr>
            <a:endParaRPr lang="en-GB" altLang="en-US" sz="1600">
              <a:solidFill>
                <a:schemeClr val="tx1"/>
              </a:solidFill>
            </a:endParaRPr>
          </a:p>
          <a:p>
            <a:pPr lvl="2" indent="0" eaLnBrk="1" hangingPunct="1">
              <a:spcBef>
                <a:spcPts val="800"/>
              </a:spcBef>
              <a:buClr>
                <a:srgbClr val="000000"/>
              </a:buClr>
              <a:buSzPct val="100000"/>
              <a:buFont typeface="Arial" panose="020B0604020202020204" pitchFamily="34" charset="0"/>
              <a:buChar char="•"/>
            </a:pPr>
            <a:r>
              <a:rPr lang="en-GB" altLang="en-US" sz="1600">
                <a:solidFill>
                  <a:schemeClr val="tx1"/>
                </a:solidFill>
              </a:rPr>
              <a:t>Las </a:t>
            </a:r>
            <a:r>
              <a:rPr lang="en-GB" altLang="en-US" sz="1600" b="1">
                <a:solidFill>
                  <a:srgbClr val="FF0000"/>
                </a:solidFill>
              </a:rPr>
              <a:t>histonas son metiladas y acetiladas durante la fase S </a:t>
            </a:r>
            <a:r>
              <a:rPr lang="en-GB" altLang="en-US" sz="1600">
                <a:solidFill>
                  <a:schemeClr val="tx1"/>
                </a:solidFill>
              </a:rPr>
              <a:t>(síntesis de DNA) del ciclo celular, cuando el DNA está siendo replicado.</a:t>
            </a:r>
          </a:p>
          <a:p>
            <a:pPr eaLnBrk="1" hangingPunct="1">
              <a:spcBef>
                <a:spcPts val="800"/>
              </a:spcBef>
            </a:pPr>
            <a:endParaRPr lang="en-GB" altLang="en-US" sz="1600">
              <a:solidFill>
                <a:schemeClr val="tx1"/>
              </a:solidFill>
            </a:endParaRPr>
          </a:p>
          <a:p>
            <a:pPr eaLnBrk="1" hangingPunct="1">
              <a:spcBef>
                <a:spcPts val="800"/>
              </a:spcBef>
            </a:pPr>
            <a:endParaRPr lang="en-GB" altLang="en-US" sz="160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49BB75A6-6832-8B20-1C08-88E7F74FD88C}"/>
              </a:ext>
            </a:extLst>
          </p:cNvPr>
          <p:cNvSpPr txBox="1">
            <a:spLocks noChangeArrowheads="1"/>
          </p:cNvSpPr>
          <p:nvPr/>
        </p:nvSpPr>
        <p:spPr bwMode="auto">
          <a:xfrm>
            <a:off x="0" y="165100"/>
            <a:ext cx="9144000" cy="792163"/>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1pPr>
            <a:lvl2pPr>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2pPr>
            <a:lvl3pPr>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3pPr>
            <a:lvl4pPr>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4pPr>
            <a:lvl5pPr>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B3B3B3"/>
                </a:solidFill>
              </a:rPr>
              <a:t>Sesiónes #6 y 7 El Nucleosoma</a:t>
            </a:r>
            <a:br>
              <a:rPr lang="en-GB" altLang="en-US" sz="1800">
                <a:solidFill>
                  <a:srgbClr val="B3B3B3"/>
                </a:solidFill>
              </a:rPr>
            </a:br>
            <a:r>
              <a:rPr lang="en-GB" altLang="en-US" sz="3200">
                <a:solidFill>
                  <a:srgbClr val="B3B3B3"/>
                </a:solidFill>
              </a:rPr>
              <a:t>Estructura nucleosomal - Proteinas</a:t>
            </a:r>
          </a:p>
        </p:txBody>
      </p:sp>
      <p:sp>
        <p:nvSpPr>
          <p:cNvPr id="9218" name="Line 2">
            <a:extLst>
              <a:ext uri="{FF2B5EF4-FFF2-40B4-BE49-F238E27FC236}">
                <a16:creationId xmlns:a16="http://schemas.microsoft.com/office/drawing/2014/main" id="{6EAFAD6D-53ED-705B-0ECB-974C5E6B785B}"/>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9219" name="Picture 3">
            <a:extLst>
              <a:ext uri="{FF2B5EF4-FFF2-40B4-BE49-F238E27FC236}">
                <a16:creationId xmlns:a16="http://schemas.microsoft.com/office/drawing/2014/main" id="{0ACCB4E0-B7C6-F746-1C2E-A4ED73D88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888" y="1123950"/>
            <a:ext cx="5040312"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20" name="Line 4">
            <a:extLst>
              <a:ext uri="{FF2B5EF4-FFF2-40B4-BE49-F238E27FC236}">
                <a16:creationId xmlns:a16="http://schemas.microsoft.com/office/drawing/2014/main" id="{CAC2E193-7620-9060-6F32-18921E8C5839}"/>
              </a:ext>
            </a:extLst>
          </p:cNvPr>
          <p:cNvSpPr>
            <a:spLocks noChangeShapeType="1"/>
          </p:cNvSpPr>
          <p:nvPr/>
        </p:nvSpPr>
        <p:spPr bwMode="auto">
          <a:xfrm>
            <a:off x="4541838" y="5432425"/>
            <a:ext cx="3763962" cy="1588"/>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21" name="Line 5">
            <a:extLst>
              <a:ext uri="{FF2B5EF4-FFF2-40B4-BE49-F238E27FC236}">
                <a16:creationId xmlns:a16="http://schemas.microsoft.com/office/drawing/2014/main" id="{26CA05DA-3BF7-9217-F677-E432091DF710}"/>
              </a:ext>
            </a:extLst>
          </p:cNvPr>
          <p:cNvSpPr>
            <a:spLocks noChangeShapeType="1"/>
          </p:cNvSpPr>
          <p:nvPr/>
        </p:nvSpPr>
        <p:spPr bwMode="auto">
          <a:xfrm>
            <a:off x="4140200" y="1979613"/>
            <a:ext cx="1588" cy="2339975"/>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22" name="Rectangle 6">
            <a:extLst>
              <a:ext uri="{FF2B5EF4-FFF2-40B4-BE49-F238E27FC236}">
                <a16:creationId xmlns:a16="http://schemas.microsoft.com/office/drawing/2014/main" id="{B23EC192-A1BD-0136-F05D-0FE0CAE701F2}"/>
              </a:ext>
            </a:extLst>
          </p:cNvPr>
          <p:cNvSpPr>
            <a:spLocks noChangeArrowheads="1"/>
          </p:cNvSpPr>
          <p:nvPr/>
        </p:nvSpPr>
        <p:spPr bwMode="auto">
          <a:xfrm>
            <a:off x="3925888" y="3109913"/>
            <a:ext cx="541337" cy="3048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r>
              <a:rPr lang="en-GB" altLang="en-US" sz="1400">
                <a:solidFill>
                  <a:srgbClr val="FFFFFF"/>
                </a:solidFill>
                <a:latin typeface="Times New Roman" panose="02020603050405020304" pitchFamily="18" charset="0"/>
              </a:rPr>
              <a:t>6 nm</a:t>
            </a:r>
          </a:p>
        </p:txBody>
      </p:sp>
      <p:sp>
        <p:nvSpPr>
          <p:cNvPr id="9223" name="Text Box 7">
            <a:extLst>
              <a:ext uri="{FF2B5EF4-FFF2-40B4-BE49-F238E27FC236}">
                <a16:creationId xmlns:a16="http://schemas.microsoft.com/office/drawing/2014/main" id="{3EE63E64-0CC8-4F46-E122-333672E7A1BE}"/>
              </a:ext>
            </a:extLst>
          </p:cNvPr>
          <p:cNvSpPr txBox="1">
            <a:spLocks noChangeArrowheads="1"/>
          </p:cNvSpPr>
          <p:nvPr/>
        </p:nvSpPr>
        <p:spPr bwMode="auto">
          <a:xfrm>
            <a:off x="7416800" y="5243513"/>
            <a:ext cx="630238" cy="3048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r>
              <a:rPr lang="en-GB" altLang="en-US" sz="1400">
                <a:solidFill>
                  <a:srgbClr val="FFFFFF"/>
                </a:solidFill>
                <a:latin typeface="Times New Roman" panose="02020603050405020304" pitchFamily="18" charset="0"/>
              </a:rPr>
              <a:t>11 nm</a:t>
            </a:r>
          </a:p>
        </p:txBody>
      </p:sp>
      <p:sp>
        <p:nvSpPr>
          <p:cNvPr id="9224" name="Text Box 8">
            <a:extLst>
              <a:ext uri="{FF2B5EF4-FFF2-40B4-BE49-F238E27FC236}">
                <a16:creationId xmlns:a16="http://schemas.microsoft.com/office/drawing/2014/main" id="{B3C6D0EE-7EAE-D5BC-868E-AC86BE664A89}"/>
              </a:ext>
            </a:extLst>
          </p:cNvPr>
          <p:cNvSpPr txBox="1">
            <a:spLocks noChangeArrowheads="1"/>
          </p:cNvSpPr>
          <p:nvPr/>
        </p:nvSpPr>
        <p:spPr bwMode="auto">
          <a:xfrm>
            <a:off x="179388" y="1552575"/>
            <a:ext cx="37465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marL="293688" indent="-293688">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1pPr>
            <a:lvl2pPr marL="457200">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2pPr>
            <a:lvl3pPr>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3pPr>
            <a:lvl4pPr>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4pPr>
            <a:lvl5pPr>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93688" algn="l"/>
                <a:tab pos="741363" algn="l"/>
                <a:tab pos="1190625" algn="l"/>
                <a:tab pos="1639888" algn="l"/>
                <a:tab pos="2089150" algn="l"/>
                <a:tab pos="2538413" algn="l"/>
                <a:tab pos="2987675" algn="l"/>
                <a:tab pos="3436938" algn="l"/>
                <a:tab pos="3886200" algn="l"/>
                <a:tab pos="4335463" algn="l"/>
                <a:tab pos="4784725" algn="l"/>
                <a:tab pos="5233988" algn="l"/>
                <a:tab pos="5683250" algn="l"/>
                <a:tab pos="6132513" algn="l"/>
                <a:tab pos="6581775" algn="l"/>
                <a:tab pos="7031038" algn="l"/>
                <a:tab pos="7480300" algn="l"/>
                <a:tab pos="7929563" algn="l"/>
                <a:tab pos="8378825" algn="l"/>
                <a:tab pos="8828088" algn="l"/>
                <a:tab pos="9277350"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Coro nucleosomal compuesto por octamero de histonas.</a:t>
            </a:r>
          </a:p>
          <a:p>
            <a:pPr lvl="1" indent="0"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2 x H2A	Azules</a:t>
            </a:r>
          </a:p>
          <a:p>
            <a:pPr lvl="1" indent="0"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2 x H2B	Amarillos</a:t>
            </a:r>
          </a:p>
          <a:p>
            <a:pPr lvl="1" indent="0"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2 x H3		Rojos</a:t>
            </a:r>
          </a:p>
          <a:p>
            <a:pPr lvl="1" indent="0"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2 x H4		Verdes</a:t>
            </a:r>
          </a:p>
          <a:p>
            <a:pPr eaLnBrk="1" hangingPunct="1">
              <a:lnSpc>
                <a:spcPct val="104000"/>
              </a:lnSpc>
              <a:spcBef>
                <a:spcPts val="700"/>
              </a:spcBef>
            </a:pPr>
            <a:endParaRPr lang="en-GB" altLang="en-US" sz="1600">
              <a:solidFill>
                <a:schemeClr val="tx1"/>
              </a:solidFill>
            </a:endParaRPr>
          </a:p>
          <a:p>
            <a:pPr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6 x 11 nm dimensiones.</a:t>
            </a:r>
          </a:p>
          <a:p>
            <a:pPr eaLnBrk="1" hangingPunct="1">
              <a:lnSpc>
                <a:spcPct val="104000"/>
              </a:lnSpc>
              <a:spcBef>
                <a:spcPts val="700"/>
              </a:spcBef>
            </a:pPr>
            <a:endParaRPr lang="en-GB" altLang="en-US" sz="1600">
              <a:solidFill>
                <a:schemeClr val="tx1"/>
              </a:solidFill>
            </a:endParaRPr>
          </a:p>
          <a:p>
            <a:pPr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Péptidos entre 10 y 25 kDa</a:t>
            </a:r>
          </a:p>
          <a:p>
            <a:pPr eaLnBrk="1" hangingPunct="1">
              <a:lnSpc>
                <a:spcPct val="104000"/>
              </a:lnSpc>
              <a:spcBef>
                <a:spcPts val="700"/>
              </a:spcBef>
            </a:pPr>
            <a:endParaRPr lang="en-GB" altLang="en-US" sz="1600">
              <a:solidFill>
                <a:schemeClr val="tx1"/>
              </a:solidFill>
            </a:endParaRPr>
          </a:p>
          <a:p>
            <a:pPr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Cargados positivamente para interactuar con DNA negativo.</a:t>
            </a:r>
          </a:p>
          <a:p>
            <a:pPr eaLnBrk="1" hangingPunct="1">
              <a:lnSpc>
                <a:spcPct val="104000"/>
              </a:lnSpc>
              <a:spcBef>
                <a:spcPts val="700"/>
              </a:spcBef>
            </a:pPr>
            <a:endParaRPr lang="en-GB" altLang="en-US" sz="1600">
              <a:solidFill>
                <a:schemeClr val="tx1"/>
              </a:solidFill>
            </a:endParaRPr>
          </a:p>
          <a:p>
            <a:pPr eaLnBrk="1" hangingPunct="1">
              <a:lnSpc>
                <a:spcPct val="104000"/>
              </a:lnSpc>
              <a:spcBef>
                <a:spcPts val="700"/>
              </a:spcBef>
              <a:buClr>
                <a:srgbClr val="000000"/>
              </a:buClr>
              <a:buSzPct val="100000"/>
              <a:buFont typeface="Arial" panose="020B0604020202020204" pitchFamily="34" charset="0"/>
              <a:buChar char="•"/>
            </a:pPr>
            <a:r>
              <a:rPr lang="en-GB" altLang="en-US" sz="1600">
                <a:solidFill>
                  <a:schemeClr val="tx1"/>
                </a:solidFill>
              </a:rPr>
              <a:t>Peptidos ricos en Arg y Lys.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a:extLst>
              <a:ext uri="{FF2B5EF4-FFF2-40B4-BE49-F238E27FC236}">
                <a16:creationId xmlns:a16="http://schemas.microsoft.com/office/drawing/2014/main" id="{B6350475-B12F-5650-1CFB-602A552CC735}"/>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Sitios hipersensibles</a:t>
            </a:r>
          </a:p>
        </p:txBody>
      </p:sp>
      <p:sp>
        <p:nvSpPr>
          <p:cNvPr id="82946" name="Line 2">
            <a:extLst>
              <a:ext uri="{FF2B5EF4-FFF2-40B4-BE49-F238E27FC236}">
                <a16:creationId xmlns:a16="http://schemas.microsoft.com/office/drawing/2014/main" id="{AB4F4425-5EF6-337C-F539-4DA2537154AF}"/>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47" name="Text Box 3">
            <a:extLst>
              <a:ext uri="{FF2B5EF4-FFF2-40B4-BE49-F238E27FC236}">
                <a16:creationId xmlns:a16="http://schemas.microsoft.com/office/drawing/2014/main" id="{4EA39174-DF24-1418-1EF4-8367B4884BCA}"/>
              </a:ext>
            </a:extLst>
          </p:cNvPr>
          <p:cNvSpPr txBox="1">
            <a:spLocks noChangeArrowheads="1"/>
          </p:cNvSpPr>
          <p:nvPr/>
        </p:nvSpPr>
        <p:spPr bwMode="auto">
          <a:xfrm>
            <a:off x="179388" y="1439863"/>
            <a:ext cx="8640762"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No obstante, los genes activos suelen carecer de organización nucleosomal </a:t>
            </a:r>
            <a:r>
              <a:rPr lang="en-GB" altLang="en-US" sz="1600" b="1">
                <a:solidFill>
                  <a:srgbClr val="FF0600"/>
                </a:solidFill>
              </a:rPr>
              <a:t>en la región de sus promotores.</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De tal modo en que aunque es verdad que existen nucleosomas en los genes activos al igual que en la cromatina inactiva, </a:t>
            </a:r>
            <a:r>
              <a:rPr lang="en-GB" altLang="en-US" sz="1600" b="1">
                <a:solidFill>
                  <a:srgbClr val="FF0000"/>
                </a:solidFill>
              </a:rPr>
              <a:t>los genes activos poseen ciertas secuencias que sí poseen una menor cantidad de ellos</a:t>
            </a:r>
            <a:r>
              <a:rPr lang="en-GB" altLang="en-US" sz="1600">
                <a:solidFill>
                  <a:srgbClr val="000000"/>
                </a:solidFill>
              </a:rPr>
              <a:t>.</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Estos sitios libres de nucleosomas están diseñados así para </a:t>
            </a:r>
            <a:r>
              <a:rPr lang="en-GB" altLang="en-US" sz="1600" b="1">
                <a:solidFill>
                  <a:srgbClr val="FF0600"/>
                </a:solidFill>
              </a:rPr>
              <a:t>permitirle el acceso a las diferentes proteinas reguladoras y complejos de transcripción</a:t>
            </a:r>
            <a:r>
              <a:rPr lang="en-GB" altLang="en-US" sz="1600">
                <a:solidFill>
                  <a:srgbClr val="000000"/>
                </a:solidFill>
              </a:rPr>
              <a:t> (su presencia depende del tejido, etapa ontogénica, etc).</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Estos sitios también conllevan a una </a:t>
            </a:r>
            <a:r>
              <a:rPr lang="en-GB" altLang="en-US" sz="1600" b="1">
                <a:solidFill>
                  <a:srgbClr val="FF0600"/>
                </a:solidFill>
              </a:rPr>
              <a:t>mayor susceptibilidad</a:t>
            </a:r>
            <a:r>
              <a:rPr lang="en-GB" altLang="en-US" sz="1600">
                <a:solidFill>
                  <a:srgbClr val="000000"/>
                </a:solidFill>
              </a:rPr>
              <a:t> a otros complejos proteícos como enzimas (DNAsa I), por ello fueron originalmente conocidos como </a:t>
            </a:r>
            <a:r>
              <a:rPr lang="en-GB" altLang="en-US" sz="1600" b="1">
                <a:solidFill>
                  <a:srgbClr val="FF0000"/>
                </a:solidFill>
              </a:rPr>
              <a:t>SITIOS HIPERSENSIBLES.</a:t>
            </a:r>
          </a:p>
          <a:p>
            <a:pPr eaLnBrk="1" hangingPunct="1">
              <a:lnSpc>
                <a:spcPct val="104000"/>
              </a:lnSpc>
            </a:pPr>
            <a:endParaRPr lang="en-GB" altLang="en-US" sz="1600">
              <a:solidFill>
                <a:srgbClr val="000000"/>
              </a:solidFill>
            </a:endParaRPr>
          </a:p>
          <a:p>
            <a:pPr eaLnBrk="1" hangingPunct="1">
              <a:lnSpc>
                <a:spcPct val="104000"/>
              </a:lnSpc>
            </a:pPr>
            <a:endParaRPr lang="en-GB" altLang="en-US" sz="1600">
              <a:solidFill>
                <a:srgbClr val="000000"/>
              </a:solidFill>
            </a:endParaRPr>
          </a:p>
        </p:txBody>
      </p:sp>
      <p:pic>
        <p:nvPicPr>
          <p:cNvPr id="82948" name="Picture 4">
            <a:extLst>
              <a:ext uri="{FF2B5EF4-FFF2-40B4-BE49-F238E27FC236}">
                <a16:creationId xmlns:a16="http://schemas.microsoft.com/office/drawing/2014/main" id="{875B19EE-E03E-B4FE-0B63-D45B0D794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5400675"/>
            <a:ext cx="598646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47040A63-B204-24CF-483A-82CEC6A8D776}"/>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Sitios hipersensibles</a:t>
            </a:r>
          </a:p>
        </p:txBody>
      </p:sp>
      <p:sp>
        <p:nvSpPr>
          <p:cNvPr id="84994" name="Line 2">
            <a:extLst>
              <a:ext uri="{FF2B5EF4-FFF2-40B4-BE49-F238E27FC236}">
                <a16:creationId xmlns:a16="http://schemas.microsoft.com/office/drawing/2014/main" id="{D814596B-B499-4B2F-3541-459505D6DFDC}"/>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4995" name="Text Box 3">
            <a:extLst>
              <a:ext uri="{FF2B5EF4-FFF2-40B4-BE49-F238E27FC236}">
                <a16:creationId xmlns:a16="http://schemas.microsoft.com/office/drawing/2014/main" id="{A9100553-0B10-5014-1737-DC89FA7FDB2A}"/>
              </a:ext>
            </a:extLst>
          </p:cNvPr>
          <p:cNvSpPr txBox="1">
            <a:spLocks noChangeArrowheads="1"/>
          </p:cNvSpPr>
          <p:nvPr/>
        </p:nvSpPr>
        <p:spPr bwMode="auto">
          <a:xfrm>
            <a:off x="179388" y="1439863"/>
            <a:ext cx="8640762"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marL="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b="1">
                <a:solidFill>
                  <a:srgbClr val="FF0000"/>
                </a:solidFill>
              </a:rPr>
              <a:t>100x más sensibles </a:t>
            </a:r>
            <a:r>
              <a:rPr lang="en-GB" altLang="en-US" sz="1600">
                <a:solidFill>
                  <a:schemeClr val="tx1"/>
                </a:solidFill>
              </a:rPr>
              <a:t>al efecto de DNAsa I que la cromatina nucleosomal.</a:t>
            </a:r>
          </a:p>
          <a:p>
            <a:pPr eaLnBrk="1" hangingPunct="1">
              <a:lnSpc>
                <a:spcPct val="104000"/>
              </a:lnSpc>
            </a:pP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También </a:t>
            </a:r>
            <a:r>
              <a:rPr lang="en-GB" altLang="en-US" sz="1600" b="1">
                <a:solidFill>
                  <a:srgbClr val="FF0600"/>
                </a:solidFill>
              </a:rPr>
              <a:t>sensibles a</a:t>
            </a:r>
            <a:r>
              <a:rPr lang="en-GB" altLang="en-US" sz="1600">
                <a:solidFill>
                  <a:schemeClr val="tx1"/>
                </a:solidFill>
              </a:rPr>
              <a:t> otros </a:t>
            </a:r>
            <a:r>
              <a:rPr lang="en-GB" altLang="en-US" sz="1600" b="1">
                <a:solidFill>
                  <a:srgbClr val="FF0600"/>
                </a:solidFill>
              </a:rPr>
              <a:t>agentes físicos y químicos</a:t>
            </a:r>
            <a:r>
              <a:rPr lang="en-GB" altLang="en-US" sz="1600">
                <a:solidFill>
                  <a:schemeClr val="tx1"/>
                </a:solidFill>
              </a:rPr>
              <a:t>.</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La mayor parte de los genes poseen </a:t>
            </a:r>
            <a:r>
              <a:rPr lang="en-GB" altLang="en-US" sz="1600" b="1">
                <a:solidFill>
                  <a:srgbClr val="FF0600"/>
                </a:solidFill>
              </a:rPr>
              <a:t>uno o dos</a:t>
            </a:r>
            <a:r>
              <a:rPr lang="en-GB" altLang="en-US" sz="1600">
                <a:solidFill>
                  <a:schemeClr val="tx1"/>
                </a:solidFill>
              </a:rPr>
              <a:t> de estos sitios hipersensibles.</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Los sitios hipersensibles </a:t>
            </a:r>
            <a:r>
              <a:rPr lang="en-GB" altLang="en-US" sz="1600" b="1">
                <a:solidFill>
                  <a:srgbClr val="FF0600"/>
                </a:solidFill>
              </a:rPr>
              <a:t>no se presentan en genes inactivos</a:t>
            </a:r>
            <a:r>
              <a:rPr lang="en-GB" altLang="en-US" sz="1600">
                <a:solidFill>
                  <a:schemeClr val="tx1"/>
                </a:solidFill>
              </a:rPr>
              <a:t>.</a:t>
            </a:r>
          </a:p>
          <a:p>
            <a:pPr eaLnBrk="1" hangingPunct="1">
              <a:lnSpc>
                <a:spcPct val="104000"/>
              </a:lnSpc>
            </a:pP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Los </a:t>
            </a:r>
            <a:r>
              <a:rPr lang="en-GB" altLang="en-US" sz="1600" b="1">
                <a:solidFill>
                  <a:srgbClr val="FF0000"/>
                </a:solidFill>
              </a:rPr>
              <a:t>nucleosomas son excluidos </a:t>
            </a:r>
            <a:r>
              <a:rPr lang="en-GB" altLang="en-US" sz="1600">
                <a:solidFill>
                  <a:schemeClr val="tx1"/>
                </a:solidFill>
              </a:rPr>
              <a:t>de estas regiones por otras proteinas (probablemente involucradas en la regulación de la transcripción):</a:t>
            </a:r>
          </a:p>
          <a:p>
            <a:pPr eaLnBrk="1" hangingPunct="1">
              <a:lnSpc>
                <a:spcPct val="104000"/>
              </a:lnSpc>
            </a:pP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Sitios hipersensibles son </a:t>
            </a:r>
            <a:r>
              <a:rPr lang="en-GB" altLang="en-US" sz="1600" b="1">
                <a:solidFill>
                  <a:srgbClr val="FF0600"/>
                </a:solidFill>
              </a:rPr>
              <a:t>comunes en</a:t>
            </a:r>
            <a:r>
              <a:rPr lang="en-GB" altLang="en-US" sz="1600">
                <a:solidFill>
                  <a:schemeClr val="tx1"/>
                </a:solidFill>
              </a:rPr>
              <a:t>:</a:t>
            </a:r>
            <a:br>
              <a:rPr lang="en-GB" altLang="en-US" sz="1600">
                <a:solidFill>
                  <a:schemeClr val="tx1"/>
                </a:solidFill>
              </a:rPr>
            </a:br>
            <a:endParaRPr lang="en-GB" altLang="en-US" sz="1600">
              <a:solidFill>
                <a:schemeClr val="tx1"/>
              </a:solidFill>
            </a:endParaRPr>
          </a:p>
          <a:p>
            <a:pPr lvl="1" indent="0"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Origenes de replicación</a:t>
            </a:r>
          </a:p>
          <a:p>
            <a:pPr lvl="1" indent="0"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Promotores</a:t>
            </a:r>
          </a:p>
          <a:p>
            <a:pPr lvl="1" indent="0"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Elementos reguladores de la transcripción</a:t>
            </a:r>
          </a:p>
          <a:p>
            <a:pPr lvl="1" indent="0"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Centrómeros</a:t>
            </a:r>
          </a:p>
          <a:p>
            <a:pPr lvl="1" indent="0"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y otros sitios de interés estructural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a:extLst>
              <a:ext uri="{FF2B5EF4-FFF2-40B4-BE49-F238E27FC236}">
                <a16:creationId xmlns:a16="http://schemas.microsoft.com/office/drawing/2014/main" id="{024218A0-A1AA-EE73-C9C5-5BE5B584FD2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Sitios hipersensibles</a:t>
            </a:r>
          </a:p>
        </p:txBody>
      </p:sp>
      <p:sp>
        <p:nvSpPr>
          <p:cNvPr id="87042" name="Line 2">
            <a:extLst>
              <a:ext uri="{FF2B5EF4-FFF2-40B4-BE49-F238E27FC236}">
                <a16:creationId xmlns:a16="http://schemas.microsoft.com/office/drawing/2014/main" id="{20FFF13A-9651-9086-3A43-F8905CD289C3}"/>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043" name="Text Box 3">
            <a:extLst>
              <a:ext uri="{FF2B5EF4-FFF2-40B4-BE49-F238E27FC236}">
                <a16:creationId xmlns:a16="http://schemas.microsoft.com/office/drawing/2014/main" id="{EDD988D7-823C-8838-9993-158A76B90A38}"/>
              </a:ext>
            </a:extLst>
          </p:cNvPr>
          <p:cNvSpPr txBox="1">
            <a:spLocks noChangeArrowheads="1"/>
          </p:cNvSpPr>
          <p:nvPr/>
        </p:nvSpPr>
        <p:spPr bwMode="auto">
          <a:xfrm>
            <a:off x="179388" y="1439863"/>
            <a:ext cx="8812212"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Ejemplo prototípico ha sido el </a:t>
            </a:r>
            <a:r>
              <a:rPr lang="en-GB" altLang="en-US" sz="1600" b="1">
                <a:solidFill>
                  <a:srgbClr val="FF0600"/>
                </a:solidFill>
              </a:rPr>
              <a:t>minicromosoma de SV40</a:t>
            </a:r>
            <a:r>
              <a:rPr lang="en-GB" altLang="en-US" sz="1600">
                <a:solidFill>
                  <a:srgbClr val="000000"/>
                </a:solidFill>
              </a:rPr>
              <a:t> visualizado por ME.</a:t>
            </a:r>
            <a:br>
              <a:rPr lang="en-GB" altLang="en-US" sz="1600">
                <a:solidFill>
                  <a:srgbClr val="000000"/>
                </a:solidFill>
              </a:rPr>
            </a:b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Aproximadamente un </a:t>
            </a:r>
            <a:r>
              <a:rPr lang="en-GB" altLang="en-US" sz="1600" b="1">
                <a:solidFill>
                  <a:srgbClr val="FF0600"/>
                </a:solidFill>
              </a:rPr>
              <a:t>20% de los minicromosomas</a:t>
            </a:r>
            <a:r>
              <a:rPr lang="en-GB" altLang="en-US" sz="1600">
                <a:solidFill>
                  <a:srgbClr val="000000"/>
                </a:solidFill>
              </a:rPr>
              <a:t> visualizados muestran </a:t>
            </a:r>
            <a:r>
              <a:rPr lang="ja-JP" altLang="en-GB" sz="1600">
                <a:solidFill>
                  <a:srgbClr val="000000"/>
                </a:solidFill>
              </a:rPr>
              <a:t>“</a:t>
            </a:r>
            <a:r>
              <a:rPr lang="en-GB" altLang="ja-JP" sz="1600">
                <a:solidFill>
                  <a:srgbClr val="000000"/>
                </a:solidFill>
              </a:rPr>
              <a:t>hendiduras</a:t>
            </a:r>
            <a:r>
              <a:rPr lang="ja-JP" altLang="en-GB" sz="1600">
                <a:solidFill>
                  <a:srgbClr val="000000"/>
                </a:solidFill>
              </a:rPr>
              <a:t>”</a:t>
            </a:r>
            <a:r>
              <a:rPr lang="en-GB" altLang="ja-JP" sz="1600">
                <a:solidFill>
                  <a:srgbClr val="000000"/>
                </a:solidFill>
              </a:rPr>
              <a:t> de </a:t>
            </a:r>
            <a:r>
              <a:rPr lang="en-GB" altLang="ja-JP" sz="1600" b="1">
                <a:solidFill>
                  <a:srgbClr val="FF0600"/>
                </a:solidFill>
              </a:rPr>
              <a:t>120 nm de longitud</a:t>
            </a:r>
            <a:r>
              <a:rPr lang="en-GB" altLang="ja-JP" sz="1600">
                <a:solidFill>
                  <a:srgbClr val="000000"/>
                </a:solidFill>
              </a:rPr>
              <a:t> (ca 350 bp) colindando con secuencia nucleosomal.</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rgbClr val="000000"/>
                </a:solidFill>
              </a:rPr>
              <a:t>Dichas hendiduras corresponden a </a:t>
            </a:r>
            <a:r>
              <a:rPr lang="en-GB" altLang="en-US" sz="1600" b="1">
                <a:solidFill>
                  <a:srgbClr val="FF0600"/>
                </a:solidFill>
              </a:rPr>
              <a:t>regiones libres de nucleosomas</a:t>
            </a:r>
            <a:r>
              <a:rPr lang="en-GB" altLang="en-US" sz="1600">
                <a:solidFill>
                  <a:srgbClr val="000000"/>
                </a:solidFill>
              </a:rPr>
              <a:t>.</a:t>
            </a:r>
          </a:p>
          <a:p>
            <a:pPr eaLnBrk="1" hangingPunct="1">
              <a:lnSpc>
                <a:spcPct val="104000"/>
              </a:lnSpc>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n-GB" altLang="en-US" sz="1600" b="1">
                <a:solidFill>
                  <a:srgbClr val="FF0000"/>
                </a:solidFill>
              </a:rPr>
              <a:t>Dentro de las mismas regiones hipersensibles existen regiones que no están asociadas a nucleosomas pero que son resistentes a la digestión por Nucleasas</a:t>
            </a:r>
            <a:r>
              <a:rPr lang="en-GB" altLang="en-US" sz="1600">
                <a:solidFill>
                  <a:srgbClr val="000000"/>
                </a:solidFill>
              </a:rPr>
              <a:t>...regiones protegidas por proteinas no histónicas.</a:t>
            </a:r>
          </a:p>
          <a:p>
            <a:pPr eaLnBrk="1" hangingPunct="1">
              <a:lnSpc>
                <a:spcPct val="104000"/>
              </a:lnSpc>
              <a:buClr>
                <a:srgbClr val="000000"/>
              </a:buClr>
              <a:buSzPct val="100000"/>
              <a:buFont typeface="Arial" panose="020B0604020202020204" pitchFamily="34" charset="0"/>
              <a:buChar char="•"/>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endParaRPr lang="en-GB"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s-ES_tradnl" altLang="en-US" sz="1600">
                <a:solidFill>
                  <a:srgbClr val="000000"/>
                </a:solidFill>
              </a:rPr>
              <a:t>Origen replicacional</a:t>
            </a:r>
          </a:p>
          <a:p>
            <a:pPr eaLnBrk="1" hangingPunct="1">
              <a:lnSpc>
                <a:spcPct val="104000"/>
              </a:lnSpc>
              <a:buClr>
                <a:srgbClr val="000000"/>
              </a:buClr>
              <a:buSzPct val="100000"/>
              <a:buFont typeface="Arial" panose="020B0604020202020204" pitchFamily="34" charset="0"/>
              <a:buChar char="•"/>
            </a:pPr>
            <a:endParaRPr lang="es-ES_tradnl" altLang="en-US" sz="1600">
              <a:solidFill>
                <a:srgbClr val="000000"/>
              </a:solidFill>
            </a:endParaRPr>
          </a:p>
          <a:p>
            <a:pPr eaLnBrk="1" hangingPunct="1">
              <a:lnSpc>
                <a:spcPct val="104000"/>
              </a:lnSpc>
              <a:buClr>
                <a:srgbClr val="000000"/>
              </a:buClr>
              <a:buSzPct val="100000"/>
              <a:buFont typeface="Arial" panose="020B0604020202020204" pitchFamily="34" charset="0"/>
              <a:buChar char="•"/>
            </a:pPr>
            <a:r>
              <a:rPr lang="es-ES_tradnl" altLang="en-US" sz="1600">
                <a:solidFill>
                  <a:srgbClr val="000000"/>
                </a:solidFill>
              </a:rPr>
              <a:t>Factores de transcripción.</a:t>
            </a:r>
            <a:br>
              <a:rPr lang="en-GB" altLang="en-US" sz="1600">
                <a:solidFill>
                  <a:srgbClr val="000000"/>
                </a:solidFill>
              </a:rPr>
            </a:br>
            <a:endParaRPr lang="en-GB" altLang="en-US" sz="1600">
              <a:solidFill>
                <a:srgbClr val="000000"/>
              </a:solidFill>
            </a:endParaRPr>
          </a:p>
        </p:txBody>
      </p:sp>
      <p:pic>
        <p:nvPicPr>
          <p:cNvPr id="87044" name="Picture 4">
            <a:extLst>
              <a:ext uri="{FF2B5EF4-FFF2-40B4-BE49-F238E27FC236}">
                <a16:creationId xmlns:a16="http://schemas.microsoft.com/office/drawing/2014/main" id="{57B81DB7-F1B5-92EF-2608-9D69E7FC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488" y="4319588"/>
            <a:ext cx="24209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Forma libre 7">
            <a:extLst>
              <a:ext uri="{FF2B5EF4-FFF2-40B4-BE49-F238E27FC236}">
                <a16:creationId xmlns:a16="http://schemas.microsoft.com/office/drawing/2014/main" id="{1523AA6B-5B25-4C01-0BEF-1217EAF2A21A}"/>
              </a:ext>
            </a:extLst>
          </p:cNvPr>
          <p:cNvSpPr>
            <a:spLocks noChangeArrowheads="1"/>
          </p:cNvSpPr>
          <p:nvPr/>
        </p:nvSpPr>
        <p:spPr bwMode="auto">
          <a:xfrm>
            <a:off x="3687763" y="4384675"/>
            <a:ext cx="1339850" cy="1262063"/>
          </a:xfrm>
          <a:custGeom>
            <a:avLst/>
            <a:gdLst>
              <a:gd name="T0" fmla="*/ 223972 w 1340518"/>
              <a:gd name="T1" fmla="*/ 1250624 h 1263021"/>
              <a:gd name="T2" fmla="*/ 18812 w 1340518"/>
              <a:gd name="T3" fmla="*/ 1076831 h 1263021"/>
              <a:gd name="T4" fmla="*/ 111130 w 1340518"/>
              <a:gd name="T5" fmla="*/ 770139 h 1263021"/>
              <a:gd name="T6" fmla="*/ 429137 w 1340518"/>
              <a:gd name="T7" fmla="*/ 473669 h 1263021"/>
              <a:gd name="T8" fmla="*/ 593267 w 1340518"/>
              <a:gd name="T9" fmla="*/ 207869 h 1263021"/>
              <a:gd name="T10" fmla="*/ 808691 w 1340518"/>
              <a:gd name="T11" fmla="*/ 23856 h 1263021"/>
              <a:gd name="T12" fmla="*/ 1116437 w 1340518"/>
              <a:gd name="T13" fmla="*/ 64748 h 1263021"/>
              <a:gd name="T14" fmla="*/ 1331860 w 1340518"/>
              <a:gd name="T15" fmla="*/ 146531 h 1263021"/>
              <a:gd name="T16" fmla="*/ 0 60000 65536"/>
              <a:gd name="T17" fmla="*/ 0 60000 65536"/>
              <a:gd name="T18" fmla="*/ 0 60000 65536"/>
              <a:gd name="T19" fmla="*/ 0 60000 65536"/>
              <a:gd name="T20" fmla="*/ 0 60000 65536"/>
              <a:gd name="T21" fmla="*/ 0 60000 65536"/>
              <a:gd name="T22" fmla="*/ 0 60000 65536"/>
              <a:gd name="T23" fmla="*/ 0 60000 65536"/>
              <a:gd name="T24" fmla="*/ 0 w 1340518"/>
              <a:gd name="T25" fmla="*/ 0 h 1263021"/>
              <a:gd name="T26" fmla="*/ 1340518 w 1340518"/>
              <a:gd name="T27" fmla="*/ 1263021 h 12630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0518" h="1263021">
                <a:moveTo>
                  <a:pt x="225428" y="1263021"/>
                </a:moveTo>
                <a:cubicBezTo>
                  <a:pt x="131643" y="1215701"/>
                  <a:pt x="37858" y="1168381"/>
                  <a:pt x="18929" y="1087506"/>
                </a:cubicBezTo>
                <a:cubicBezTo>
                  <a:pt x="0" y="1006631"/>
                  <a:pt x="43021" y="879296"/>
                  <a:pt x="111854" y="777773"/>
                </a:cubicBezTo>
                <a:cubicBezTo>
                  <a:pt x="180687" y="676250"/>
                  <a:pt x="351048" y="573006"/>
                  <a:pt x="431926" y="478365"/>
                </a:cubicBezTo>
                <a:cubicBezTo>
                  <a:pt x="512804" y="383725"/>
                  <a:pt x="533454" y="285643"/>
                  <a:pt x="597124" y="209930"/>
                </a:cubicBezTo>
                <a:cubicBezTo>
                  <a:pt x="660794" y="134218"/>
                  <a:pt x="726186" y="48180"/>
                  <a:pt x="813948" y="24090"/>
                </a:cubicBezTo>
                <a:cubicBezTo>
                  <a:pt x="901710" y="0"/>
                  <a:pt x="1035933" y="44739"/>
                  <a:pt x="1123695" y="65388"/>
                </a:cubicBezTo>
                <a:cubicBezTo>
                  <a:pt x="1211457" y="86037"/>
                  <a:pt x="1340518" y="147983"/>
                  <a:pt x="1340518" y="147983"/>
                </a:cubicBezTo>
              </a:path>
            </a:pathLst>
          </a:custGeom>
          <a:noFill/>
          <a:ln w="28575">
            <a:solidFill>
              <a:srgbClr val="FFFF00"/>
            </a:solidFill>
            <a:prstDash val="dot"/>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10000" fill="hold" nodeType="clickEffect">
                                  <p:stCondLst>
                                    <p:cond delay="0"/>
                                  </p:stCondLst>
                                  <p:childTnLst>
                                    <p:anim calcmode="discrete" valueType="str">
                                      <p:cBhvr>
                                        <p:cTn id="6" dur="2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C7107886-8586-07CE-8D83-1C5A6CB8F13C}"/>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89090" name="Line 2">
            <a:extLst>
              <a:ext uri="{FF2B5EF4-FFF2-40B4-BE49-F238E27FC236}">
                <a16:creationId xmlns:a16="http://schemas.microsoft.com/office/drawing/2014/main" id="{DE7DDE40-C754-5803-F3A8-DE3E0A666E7A}"/>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9091" name="Text Box 3">
            <a:extLst>
              <a:ext uri="{FF2B5EF4-FFF2-40B4-BE49-F238E27FC236}">
                <a16:creationId xmlns:a16="http://schemas.microsoft.com/office/drawing/2014/main" id="{8F7A0882-5073-F998-2F14-8314CE3AA98D}"/>
              </a:ext>
            </a:extLst>
          </p:cNvPr>
          <p:cNvSpPr txBox="1">
            <a:spLocks noChangeArrowheads="1"/>
          </p:cNvSpPr>
          <p:nvPr/>
        </p:nvSpPr>
        <p:spPr bwMode="auto">
          <a:xfrm>
            <a:off x="179388" y="1295400"/>
            <a:ext cx="8640762"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marL="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Las propiedades de la cromtina son dictadas por las proteinas del </a:t>
            </a:r>
            <a:r>
              <a:rPr lang="en-GB" altLang="en-US" sz="1600" b="1">
                <a:solidFill>
                  <a:srgbClr val="FF0000"/>
                </a:solidFill>
              </a:rPr>
              <a:t>Complejo de Mantenimiento Estructural</a:t>
            </a:r>
            <a:r>
              <a:rPr lang="en-GB" altLang="en-US" sz="1600">
                <a:solidFill>
                  <a:schemeClr val="tx1"/>
                </a:solidFill>
              </a:rPr>
              <a:t> del Cromsoma (</a:t>
            </a:r>
            <a:r>
              <a:rPr lang="en-GB" altLang="en-US" sz="1600" b="1">
                <a:solidFill>
                  <a:srgbClr val="FF0000"/>
                </a:solidFill>
              </a:rPr>
              <a:t>SMC</a:t>
            </a:r>
            <a:r>
              <a:rPr lang="en-GB" altLang="en-US" sz="1600">
                <a:solidFill>
                  <a:schemeClr val="tx1"/>
                </a:solidFill>
              </a:rPr>
              <a:t>).</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Las proteinas del SMC </a:t>
            </a:r>
            <a:r>
              <a:rPr lang="en-GB" altLang="en-US" sz="1600" b="1">
                <a:solidFill>
                  <a:srgbClr val="FF0000"/>
                </a:solidFill>
              </a:rPr>
              <a:t>son ATPasas </a:t>
            </a:r>
            <a:r>
              <a:rPr lang="en-GB" altLang="en-US" sz="1600">
                <a:solidFill>
                  <a:schemeClr val="tx1"/>
                </a:solidFill>
              </a:rPr>
              <a:t>pertenecientes a dos grupos específicos:</a:t>
            </a:r>
            <a:br>
              <a:rPr lang="en-GB" altLang="en-US" sz="1600">
                <a:solidFill>
                  <a:schemeClr val="tx1"/>
                </a:solidFill>
              </a:rPr>
            </a:br>
            <a:endParaRPr lang="en-GB" altLang="en-US" sz="1600">
              <a:solidFill>
                <a:schemeClr val="tx1"/>
              </a:solidFill>
            </a:endParaRPr>
          </a:p>
          <a:p>
            <a:pPr lvl="1" indent="0" eaLnBrk="1" hangingPunct="1">
              <a:lnSpc>
                <a:spcPct val="104000"/>
              </a:lnSpc>
              <a:buClr>
                <a:srgbClr val="000000"/>
              </a:buClr>
              <a:buSzPct val="100000"/>
              <a:buFont typeface="Arial" panose="020B0604020202020204" pitchFamily="34" charset="0"/>
              <a:buChar char="•"/>
            </a:pPr>
            <a:r>
              <a:rPr lang="en-GB" altLang="en-US" sz="1600" b="1">
                <a:solidFill>
                  <a:srgbClr val="FF0600"/>
                </a:solidFill>
              </a:rPr>
              <a:t>Cohesinas</a:t>
            </a:r>
            <a:r>
              <a:rPr lang="en-GB" altLang="en-US" sz="1600">
                <a:solidFill>
                  <a:schemeClr val="tx1"/>
                </a:solidFill>
              </a:rPr>
              <a:t> – controlan las conexiones entre cromátides hermanas.</a:t>
            </a:r>
            <a:br>
              <a:rPr lang="en-GB" altLang="en-US" sz="1600">
                <a:solidFill>
                  <a:schemeClr val="tx1"/>
                </a:solidFill>
              </a:rPr>
            </a:br>
            <a:endParaRPr lang="en-GB" altLang="en-US" sz="1600">
              <a:solidFill>
                <a:schemeClr val="tx1"/>
              </a:solidFill>
            </a:endParaRPr>
          </a:p>
          <a:p>
            <a:pPr lvl="1" indent="0" eaLnBrk="1" hangingPunct="1">
              <a:lnSpc>
                <a:spcPct val="104000"/>
              </a:lnSpc>
              <a:buClr>
                <a:srgbClr val="000000"/>
              </a:buClr>
              <a:buSzPct val="100000"/>
              <a:buFont typeface="Arial" panose="020B0604020202020204" pitchFamily="34" charset="0"/>
              <a:buChar char="•"/>
            </a:pPr>
            <a:r>
              <a:rPr lang="en-GB" altLang="en-US" sz="1600" b="1">
                <a:solidFill>
                  <a:srgbClr val="FF0600"/>
                </a:solidFill>
              </a:rPr>
              <a:t>Condensinas</a:t>
            </a:r>
            <a:r>
              <a:rPr lang="en-GB" altLang="en-US" sz="1600">
                <a:solidFill>
                  <a:schemeClr val="tx1"/>
                </a:solidFill>
              </a:rPr>
              <a:t> - controlan la estructura global de la cromatina, condensan la cromtaina.</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Condensinas </a:t>
            </a:r>
            <a:r>
              <a:rPr lang="en-GB" altLang="en-US" sz="1600" b="1">
                <a:solidFill>
                  <a:srgbClr val="FF0000"/>
                </a:solidFill>
              </a:rPr>
              <a:t>imprimen superbobinas </a:t>
            </a:r>
            <a:r>
              <a:rPr lang="en-GB" altLang="en-US" sz="1600">
                <a:solidFill>
                  <a:schemeClr val="tx1"/>
                </a:solidFill>
              </a:rPr>
              <a:t>(+) al DNA hidrolizando ATP (</a:t>
            </a:r>
            <a:r>
              <a:rPr lang="en-GB" altLang="en-US" sz="1600" b="1">
                <a:solidFill>
                  <a:srgbClr val="FF0600"/>
                </a:solidFill>
              </a:rPr>
              <a:t>depende de Topo I</a:t>
            </a:r>
            <a:r>
              <a:rPr lang="en-GB" altLang="en-US" sz="1600">
                <a:solidFill>
                  <a:schemeClr val="tx1"/>
                </a:solidFill>
              </a:rPr>
              <a:t>).</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La condensación mediada por condensinas es </a:t>
            </a:r>
            <a:r>
              <a:rPr lang="en-GB" altLang="en-US" sz="1600" b="1">
                <a:solidFill>
                  <a:srgbClr val="FF0600"/>
                </a:solidFill>
              </a:rPr>
              <a:t>regulada por la fosforilación</a:t>
            </a:r>
            <a:r>
              <a:rPr lang="en-GB" altLang="en-US" sz="1600">
                <a:solidFill>
                  <a:schemeClr val="tx1"/>
                </a:solidFill>
              </a:rPr>
              <a:t> de proteínas no asociadas al SMC (durante la mitosis).</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La </a:t>
            </a:r>
            <a:r>
              <a:rPr lang="en-GB" altLang="en-US" sz="1600" b="1">
                <a:solidFill>
                  <a:srgbClr val="FF0600"/>
                </a:solidFill>
              </a:rPr>
              <a:t>heterocromatina</a:t>
            </a:r>
            <a:r>
              <a:rPr lang="en-GB" altLang="en-US" sz="1600">
                <a:solidFill>
                  <a:schemeClr val="tx1"/>
                </a:solidFill>
              </a:rPr>
              <a:t> posee un grado de </a:t>
            </a:r>
            <a:r>
              <a:rPr lang="en-GB" altLang="en-US" sz="1600" b="1">
                <a:solidFill>
                  <a:srgbClr val="FF0600"/>
                </a:solidFill>
              </a:rPr>
              <a:t>condensación similar al de los cromosomas</a:t>
            </a:r>
            <a:r>
              <a:rPr lang="en-GB" altLang="en-US" sz="1600">
                <a:solidFill>
                  <a:schemeClr val="tx1"/>
                </a:solidFill>
              </a:rPr>
              <a:t> mitóticos.</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Recordemos, la heterocromatina es </a:t>
            </a:r>
            <a:r>
              <a:rPr lang="en-GB" altLang="en-US" sz="1600" b="1">
                <a:solidFill>
                  <a:srgbClr val="FF0600"/>
                </a:solidFill>
              </a:rPr>
              <a:t>inerte</a:t>
            </a:r>
            <a:r>
              <a:rPr lang="en-GB" altLang="en-US" sz="1600">
                <a:solidFill>
                  <a:schemeClr val="tx1"/>
                </a:solidFill>
              </a:rPr>
              <a:t>, permance </a:t>
            </a:r>
            <a:r>
              <a:rPr lang="en-GB" altLang="en-US" sz="1600" b="1">
                <a:solidFill>
                  <a:srgbClr val="FF0600"/>
                </a:solidFill>
              </a:rPr>
              <a:t>condensada</a:t>
            </a:r>
            <a:r>
              <a:rPr lang="en-GB" altLang="en-US" sz="1600">
                <a:solidFill>
                  <a:schemeClr val="tx1"/>
                </a:solidFill>
              </a:rPr>
              <a:t> durante la interfase, se encuentra bajo </a:t>
            </a:r>
            <a:r>
              <a:rPr lang="en-GB" altLang="en-US" sz="1600" b="1">
                <a:solidFill>
                  <a:srgbClr val="FF0600"/>
                </a:solidFill>
              </a:rPr>
              <a:t>represión transcripcional</a:t>
            </a:r>
            <a:r>
              <a:rPr lang="en-GB" altLang="en-US" sz="1600">
                <a:solidFill>
                  <a:schemeClr val="tx1"/>
                </a:solidFill>
              </a:rPr>
              <a:t>, se localiza en la </a:t>
            </a:r>
            <a:r>
              <a:rPr lang="en-GB" altLang="en-US" sz="1600" b="1">
                <a:solidFill>
                  <a:srgbClr val="FF0600"/>
                </a:solidFill>
              </a:rPr>
              <a:t>periferia</a:t>
            </a:r>
            <a:r>
              <a:rPr lang="en-GB" altLang="en-US" sz="1600">
                <a:solidFill>
                  <a:schemeClr val="tx1"/>
                </a:solidFill>
              </a:rPr>
              <a:t> del núcleo y se </a:t>
            </a:r>
            <a:r>
              <a:rPr lang="en-GB" altLang="en-US" sz="1600" b="1">
                <a:solidFill>
                  <a:srgbClr val="FF0600"/>
                </a:solidFill>
              </a:rPr>
              <a:t>replica</a:t>
            </a:r>
            <a:r>
              <a:rPr lang="en-GB" altLang="en-US" sz="1600" b="1">
                <a:solidFill>
                  <a:schemeClr val="tx1"/>
                </a:solidFill>
              </a:rPr>
              <a:t> </a:t>
            </a:r>
            <a:r>
              <a:rPr lang="en-GB" altLang="en-US" sz="1600" b="1">
                <a:solidFill>
                  <a:srgbClr val="FF0600"/>
                </a:solidFill>
              </a:rPr>
              <a:t>tardiamente</a:t>
            </a:r>
            <a:r>
              <a:rPr lang="en-GB" altLang="en-US" sz="1600">
                <a:solidFill>
                  <a:schemeClr val="tx1"/>
                </a:solidFill>
              </a:rPr>
              <a:t> y al final de la fase S.</a:t>
            </a:r>
          </a:p>
        </p:txBody>
      </p:sp>
      <p:pic>
        <p:nvPicPr>
          <p:cNvPr id="89092" name="Picture 9">
            <a:extLst>
              <a:ext uri="{FF2B5EF4-FFF2-40B4-BE49-F238E27FC236}">
                <a16:creationId xmlns:a16="http://schemas.microsoft.com/office/drawing/2014/main" id="{6BB4BFED-5FE1-FDA3-2B29-DC0B6EB5C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731" t="12831" r="22893" b="30437"/>
          <a:stretch>
            <a:fillRect/>
          </a:stretch>
        </p:blipFill>
        <p:spPr bwMode="auto">
          <a:xfrm>
            <a:off x="8153400" y="1173163"/>
            <a:ext cx="388938"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04517864-8462-8652-35A8-B610316FBAAC}"/>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91138" name="Line 2">
            <a:extLst>
              <a:ext uri="{FF2B5EF4-FFF2-40B4-BE49-F238E27FC236}">
                <a16:creationId xmlns:a16="http://schemas.microsoft.com/office/drawing/2014/main" id="{853C80B8-E4E2-8AC6-B42A-48685A2B3363}"/>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1139" name="Text Box 3">
            <a:extLst>
              <a:ext uri="{FF2B5EF4-FFF2-40B4-BE49-F238E27FC236}">
                <a16:creationId xmlns:a16="http://schemas.microsoft.com/office/drawing/2014/main" id="{C33D6EA6-F060-3678-11EF-DAFE9CEB964F}"/>
              </a:ext>
            </a:extLst>
          </p:cNvPr>
          <p:cNvSpPr txBox="1">
            <a:spLocks noChangeArrowheads="1"/>
          </p:cNvSpPr>
          <p:nvPr/>
        </p:nvSpPr>
        <p:spPr bwMode="auto">
          <a:xfrm>
            <a:off x="87313" y="1439863"/>
            <a:ext cx="4027487"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marL="195263" indent="-127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La </a:t>
            </a:r>
            <a:r>
              <a:rPr lang="en-GB" altLang="en-US" sz="1600" b="1">
                <a:solidFill>
                  <a:srgbClr val="FF0000"/>
                </a:solidFill>
              </a:rPr>
              <a:t>formación de heterocromatina</a:t>
            </a:r>
            <a:r>
              <a:rPr lang="en-GB" altLang="en-US" sz="1600">
                <a:solidFill>
                  <a:schemeClr val="tx1"/>
                </a:solidFill>
              </a:rPr>
              <a:t>:</a:t>
            </a:r>
            <a:br>
              <a:rPr lang="en-GB" altLang="en-US" sz="1600">
                <a:solidFill>
                  <a:schemeClr val="tx1"/>
                </a:solidFill>
              </a:rPr>
            </a:br>
            <a:endParaRPr lang="en-GB" altLang="en-US" sz="1600">
              <a:solidFill>
                <a:schemeClr val="tx1"/>
              </a:solidFill>
            </a:endParaRPr>
          </a:p>
          <a:p>
            <a:pPr lvl="1" eaLnBrk="1" hangingPunct="1">
              <a:lnSpc>
                <a:spcPct val="104000"/>
              </a:lnSpc>
              <a:buClr>
                <a:srgbClr val="000000"/>
              </a:buClr>
              <a:buSzPct val="100000"/>
              <a:buFont typeface="Arial" panose="020B0604020202020204" pitchFamily="34" charset="0"/>
              <a:buChar char="•"/>
            </a:pPr>
            <a:r>
              <a:rPr lang="en-GB" altLang="en-US" sz="1600" b="1">
                <a:solidFill>
                  <a:srgbClr val="FF0000"/>
                </a:solidFill>
              </a:rPr>
              <a:t>Nucleación</a:t>
            </a:r>
            <a:r>
              <a:rPr lang="en-GB" altLang="en-US" sz="1600">
                <a:solidFill>
                  <a:srgbClr val="FF0000"/>
                </a:solidFill>
              </a:rPr>
              <a:t> </a:t>
            </a:r>
            <a:r>
              <a:rPr lang="en-GB" altLang="en-US" sz="1600">
                <a:solidFill>
                  <a:schemeClr val="tx1"/>
                </a:solidFill>
              </a:rPr>
              <a:t>– secuencia específica</a:t>
            </a:r>
            <a:br>
              <a:rPr lang="en-GB" altLang="en-US" sz="1600">
                <a:solidFill>
                  <a:schemeClr val="tx1"/>
                </a:solidFill>
              </a:rPr>
            </a:br>
            <a:endParaRPr lang="en-GB" altLang="en-US" sz="1600">
              <a:solidFill>
                <a:schemeClr val="tx1"/>
              </a:solidFill>
            </a:endParaRPr>
          </a:p>
          <a:p>
            <a:pPr lvl="1" eaLnBrk="1" hangingPunct="1">
              <a:lnSpc>
                <a:spcPct val="104000"/>
              </a:lnSpc>
              <a:buClr>
                <a:srgbClr val="000000"/>
              </a:buClr>
              <a:buSzPct val="100000"/>
              <a:buFont typeface="Arial" panose="020B0604020202020204" pitchFamily="34" charset="0"/>
              <a:buChar char="•"/>
            </a:pPr>
            <a:r>
              <a:rPr lang="en-GB" altLang="en-US" sz="1600" b="1">
                <a:solidFill>
                  <a:srgbClr val="FF0000"/>
                </a:solidFill>
              </a:rPr>
              <a:t>Propagación</a:t>
            </a:r>
            <a:r>
              <a:rPr lang="en-GB" altLang="en-US" sz="1600">
                <a:solidFill>
                  <a:srgbClr val="FF0000"/>
                </a:solidFill>
              </a:rPr>
              <a:t> </a:t>
            </a:r>
            <a:r>
              <a:rPr lang="en-GB" altLang="en-US" sz="1600">
                <a:solidFill>
                  <a:schemeClr val="tx1"/>
                </a:solidFill>
              </a:rPr>
              <a:t>- estocástico.</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 La inactivación génica asociada a la heterocromatina </a:t>
            </a:r>
            <a:r>
              <a:rPr lang="en-GB" altLang="en-US" sz="1600" b="1">
                <a:solidFill>
                  <a:srgbClr val="FF0000"/>
                </a:solidFill>
              </a:rPr>
              <a:t>se puede </a:t>
            </a:r>
            <a:r>
              <a:rPr lang="ja-JP" altLang="en-GB" sz="1600" b="1">
                <a:solidFill>
                  <a:srgbClr val="FF0000"/>
                </a:solidFill>
              </a:rPr>
              <a:t>“</a:t>
            </a:r>
            <a:r>
              <a:rPr lang="en-GB" altLang="ja-JP" sz="1600" b="1">
                <a:solidFill>
                  <a:srgbClr val="FF0000"/>
                </a:solidFill>
              </a:rPr>
              <a:t>desbordar</a:t>
            </a:r>
            <a:r>
              <a:rPr lang="ja-JP" altLang="en-GB" sz="1600" b="1">
                <a:solidFill>
                  <a:srgbClr val="FF0000"/>
                </a:solidFill>
              </a:rPr>
              <a:t>”</a:t>
            </a:r>
            <a:r>
              <a:rPr lang="en-GB" altLang="ja-JP" sz="1600" b="1">
                <a:solidFill>
                  <a:srgbClr val="FF0000"/>
                </a:solidFill>
              </a:rPr>
              <a:t> </a:t>
            </a:r>
            <a:r>
              <a:rPr lang="en-GB" altLang="ja-JP" sz="1600">
                <a:solidFill>
                  <a:schemeClr val="tx1"/>
                </a:solidFill>
              </a:rPr>
              <a:t>a sitios aledaños.</a:t>
            </a:r>
            <a:br>
              <a:rPr lang="en-GB" altLang="ja-JP" sz="1600">
                <a:solidFill>
                  <a:schemeClr val="tx1"/>
                </a:solidFill>
              </a:rPr>
            </a:br>
            <a:endParaRPr lang="en-GB" altLang="ja-JP"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Un </a:t>
            </a:r>
            <a:r>
              <a:rPr lang="en-GB" altLang="en-US" sz="1600" b="1">
                <a:solidFill>
                  <a:srgbClr val="FF0000"/>
                </a:solidFill>
              </a:rPr>
              <a:t>gen próximo puede ser silenciado</a:t>
            </a:r>
            <a:r>
              <a:rPr lang="en-GB" altLang="en-US" sz="1600">
                <a:solidFill>
                  <a:schemeClr val="tx1"/>
                </a:solidFill>
              </a:rPr>
              <a:t>.</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Un gen artificalmente colocado cerca de la heterocromatina puede ser silenciado.</a:t>
            </a:r>
            <a:br>
              <a:rPr lang="en-GB" altLang="en-US" sz="1600">
                <a:solidFill>
                  <a:schemeClr val="tx1"/>
                </a:solidFill>
              </a:rPr>
            </a:br>
            <a:endParaRPr lang="en-GB" altLang="en-US" sz="1600">
              <a:solidFill>
                <a:schemeClr val="tx1"/>
              </a:solidFill>
            </a:endParaRPr>
          </a:p>
          <a:p>
            <a:pPr eaLnBrk="1" hangingPunct="1">
              <a:lnSpc>
                <a:spcPct val="104000"/>
              </a:lnSpc>
              <a:buClr>
                <a:srgbClr val="000000"/>
              </a:buClr>
              <a:buSzPct val="100000"/>
              <a:buFont typeface="Arial" panose="020B0604020202020204" pitchFamily="34" charset="0"/>
              <a:buChar char="•"/>
            </a:pPr>
            <a:r>
              <a:rPr lang="en-GB" altLang="en-US" sz="1600">
                <a:solidFill>
                  <a:schemeClr val="tx1"/>
                </a:solidFill>
              </a:rPr>
              <a:t>Un claro efecto </a:t>
            </a:r>
            <a:r>
              <a:rPr lang="en-GB" altLang="en-US" sz="1600" b="1">
                <a:solidFill>
                  <a:srgbClr val="FF0000"/>
                </a:solidFill>
              </a:rPr>
              <a:t>epigenético</a:t>
            </a:r>
            <a:r>
              <a:rPr lang="en-GB" altLang="en-US" sz="1600">
                <a:solidFill>
                  <a:schemeClr val="tx1"/>
                </a:solidFill>
              </a:rPr>
              <a:t>.</a:t>
            </a:r>
            <a:br>
              <a:rPr lang="en-GB" altLang="en-US" sz="1600">
                <a:solidFill>
                  <a:schemeClr val="tx1"/>
                </a:solidFill>
              </a:rPr>
            </a:br>
            <a:endParaRPr lang="en-GB" altLang="en-US" sz="1600">
              <a:solidFill>
                <a:schemeClr val="tx1"/>
              </a:solidFill>
            </a:endParaRPr>
          </a:p>
        </p:txBody>
      </p:sp>
      <p:pic>
        <p:nvPicPr>
          <p:cNvPr id="91140" name="Picture 4">
            <a:extLst>
              <a:ext uri="{FF2B5EF4-FFF2-40B4-BE49-F238E27FC236}">
                <a16:creationId xmlns:a16="http://schemas.microsoft.com/office/drawing/2014/main" id="{B0C318FA-27D7-5AAC-0C39-2EB8A9F7C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38" y="1196975"/>
            <a:ext cx="4297362"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1" name="Text Box 6">
            <a:extLst>
              <a:ext uri="{FF2B5EF4-FFF2-40B4-BE49-F238E27FC236}">
                <a16:creationId xmlns:a16="http://schemas.microsoft.com/office/drawing/2014/main" id="{CDC223F3-4E12-0B61-1E6E-C243C43BAE25}"/>
              </a:ext>
            </a:extLst>
          </p:cNvPr>
          <p:cNvSpPr txBox="1">
            <a:spLocks noChangeArrowheads="1"/>
          </p:cNvSpPr>
          <p:nvPr/>
        </p:nvSpPr>
        <p:spPr bwMode="auto">
          <a:xfrm>
            <a:off x="66675" y="5791200"/>
            <a:ext cx="60213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Arial" panose="020B0604020202020204" pitchFamily="34" charset="0"/>
              <a:buChar char="•"/>
            </a:pPr>
            <a:r>
              <a:rPr lang="en-GB" altLang="en-US" sz="1600">
                <a:solidFill>
                  <a:srgbClr val="000000"/>
                </a:solidFill>
              </a:rPr>
              <a:t>Dá lugar al fenómeno de </a:t>
            </a:r>
            <a:r>
              <a:rPr lang="en-GB" altLang="en-US" sz="1600" b="1">
                <a:solidFill>
                  <a:srgbClr val="FF0000"/>
                </a:solidFill>
              </a:rPr>
              <a:t>variegación posicional</a:t>
            </a:r>
            <a:r>
              <a:rPr lang="en-GB" altLang="en-US" sz="1600" b="1">
                <a:solidFill>
                  <a:srgbClr val="000000"/>
                </a:solidFill>
              </a:rPr>
              <a:t>.</a:t>
            </a:r>
          </a:p>
        </p:txBody>
      </p:sp>
      <p:pic>
        <p:nvPicPr>
          <p:cNvPr id="91142" name="Picture 8">
            <a:extLst>
              <a:ext uri="{FF2B5EF4-FFF2-40B4-BE49-F238E27FC236}">
                <a16:creationId xmlns:a16="http://schemas.microsoft.com/office/drawing/2014/main" id="{B39C3A19-99AE-B3E0-E8FF-DB154D12A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029200"/>
            <a:ext cx="11779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9">
            <a:extLst>
              <a:ext uri="{FF2B5EF4-FFF2-40B4-BE49-F238E27FC236}">
                <a16:creationId xmlns:a16="http://schemas.microsoft.com/office/drawing/2014/main" id="{BD138E21-561F-17A1-08FE-901414C75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583" t="35751" r="20448" b="10677"/>
          <a:stretch>
            <a:fillRect/>
          </a:stretch>
        </p:blipFill>
        <p:spPr bwMode="auto">
          <a:xfrm>
            <a:off x="7239000" y="5181600"/>
            <a:ext cx="17526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C0CD74ED-802A-08E9-A5CF-E6331C4D567B}"/>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93186" name="Line 2">
            <a:extLst>
              <a:ext uri="{FF2B5EF4-FFF2-40B4-BE49-F238E27FC236}">
                <a16:creationId xmlns:a16="http://schemas.microsoft.com/office/drawing/2014/main" id="{71D889FB-5A7D-797A-AF22-FAB0C87705AF}"/>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93187" name="Picture 3">
            <a:extLst>
              <a:ext uri="{FF2B5EF4-FFF2-40B4-BE49-F238E27FC236}">
                <a16:creationId xmlns:a16="http://schemas.microsoft.com/office/drawing/2014/main" id="{120276CD-B639-3967-E2DA-E38219AD2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85058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3188" name="Text Box 4">
            <a:extLst>
              <a:ext uri="{FF2B5EF4-FFF2-40B4-BE49-F238E27FC236}">
                <a16:creationId xmlns:a16="http://schemas.microsoft.com/office/drawing/2014/main" id="{C8E4CE81-4468-323E-CBE6-556BBD2C1F47}"/>
              </a:ext>
            </a:extLst>
          </p:cNvPr>
          <p:cNvSpPr txBox="1">
            <a:spLocks noChangeArrowheads="1"/>
          </p:cNvSpPr>
          <p:nvPr/>
        </p:nvSpPr>
        <p:spPr bwMode="auto">
          <a:xfrm>
            <a:off x="3886200" y="1192213"/>
            <a:ext cx="52022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r>
              <a:rPr lang="en-GB" altLang="en-US" sz="1800" b="1">
                <a:solidFill>
                  <a:srgbClr val="000000"/>
                </a:solidFill>
              </a:rPr>
              <a:t>A.-</a:t>
            </a:r>
            <a:r>
              <a:rPr lang="en-GB" altLang="en-US" sz="1800">
                <a:solidFill>
                  <a:srgbClr val="000000"/>
                </a:solidFill>
              </a:rPr>
              <a:t> La </a:t>
            </a:r>
            <a:r>
              <a:rPr lang="en-GB" altLang="en-US" sz="1800" b="1">
                <a:solidFill>
                  <a:srgbClr val="FF0000"/>
                </a:solidFill>
              </a:rPr>
              <a:t>nucleación </a:t>
            </a:r>
            <a:r>
              <a:rPr lang="en-GB" altLang="en-US" sz="1800">
                <a:solidFill>
                  <a:srgbClr val="000000"/>
                </a:solidFill>
              </a:rPr>
              <a:t>requiere del </a:t>
            </a:r>
            <a:r>
              <a:rPr lang="en-GB" altLang="en-US" sz="1800" b="1">
                <a:solidFill>
                  <a:srgbClr val="FF0000"/>
                </a:solidFill>
              </a:rPr>
              <a:t>reconocimiento de secuencias específicas</a:t>
            </a:r>
            <a:r>
              <a:rPr lang="en-GB" altLang="en-US" sz="1800">
                <a:solidFill>
                  <a:srgbClr val="000000"/>
                </a:solidFill>
              </a:rPr>
              <a:t> (</a:t>
            </a:r>
            <a:r>
              <a:rPr lang="en-GB" altLang="en-US" sz="1800" b="1">
                <a:solidFill>
                  <a:srgbClr val="FF0000"/>
                </a:solidFill>
              </a:rPr>
              <a:t>C</a:t>
            </a:r>
            <a:r>
              <a:rPr lang="en-GB" altLang="en-US" sz="1800" b="1" baseline="-33000">
                <a:solidFill>
                  <a:srgbClr val="FF0000"/>
                </a:solidFill>
              </a:rPr>
              <a:t>1-3</a:t>
            </a:r>
            <a:r>
              <a:rPr lang="en-GB" altLang="en-US" sz="1800" b="1">
                <a:solidFill>
                  <a:srgbClr val="FF0000"/>
                </a:solidFill>
              </a:rPr>
              <a:t>A telomérica</a:t>
            </a:r>
            <a:r>
              <a:rPr lang="en-GB" altLang="en-US" sz="1800">
                <a:solidFill>
                  <a:srgbClr val="000000"/>
                </a:solidFill>
              </a:rPr>
              <a:t>) por parte de la proteina </a:t>
            </a:r>
            <a:r>
              <a:rPr lang="en-GB" altLang="en-US" sz="1800" b="1">
                <a:solidFill>
                  <a:srgbClr val="FF0000"/>
                </a:solidFill>
              </a:rPr>
              <a:t>RAP1</a:t>
            </a:r>
            <a:r>
              <a:rPr lang="en-GB" altLang="en-US" sz="1800">
                <a:solidFill>
                  <a:srgbClr val="000000"/>
                </a:solidFill>
              </a:rPr>
              <a:t>.</a:t>
            </a:r>
            <a:br>
              <a:rPr lang="en-GB" altLang="en-US" sz="1800">
                <a:solidFill>
                  <a:srgbClr val="000000"/>
                </a:solidFill>
              </a:rPr>
            </a:br>
            <a:br>
              <a:rPr lang="en-GB" altLang="en-US" sz="1800">
                <a:solidFill>
                  <a:srgbClr val="000000"/>
                </a:solidFill>
              </a:rPr>
            </a:br>
            <a:endParaRPr lang="en-GB" altLang="en-US" sz="1800">
              <a:solidFill>
                <a:srgbClr val="000000"/>
              </a:solidFill>
            </a:endParaRPr>
          </a:p>
        </p:txBody>
      </p:sp>
      <p:sp>
        <p:nvSpPr>
          <p:cNvPr id="6" name="Rectángulo 5">
            <a:extLst>
              <a:ext uri="{FF2B5EF4-FFF2-40B4-BE49-F238E27FC236}">
                <a16:creationId xmlns:a16="http://schemas.microsoft.com/office/drawing/2014/main" id="{A74FD53D-FB01-D81E-C5DD-72936F9F045F}"/>
              </a:ext>
            </a:extLst>
          </p:cNvPr>
          <p:cNvSpPr>
            <a:spLocks noChangeArrowheads="1"/>
          </p:cNvSpPr>
          <p:nvPr/>
        </p:nvSpPr>
        <p:spPr bwMode="auto">
          <a:xfrm>
            <a:off x="304800" y="1808163"/>
            <a:ext cx="762000" cy="22860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10000" fill="hold"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a:extLst>
              <a:ext uri="{FF2B5EF4-FFF2-40B4-BE49-F238E27FC236}">
                <a16:creationId xmlns:a16="http://schemas.microsoft.com/office/drawing/2014/main" id="{C378BCEB-413D-0FA7-E49B-E1B39EAB0E5F}"/>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95234" name="Line 2">
            <a:extLst>
              <a:ext uri="{FF2B5EF4-FFF2-40B4-BE49-F238E27FC236}">
                <a16:creationId xmlns:a16="http://schemas.microsoft.com/office/drawing/2014/main" id="{0DB9A623-12D7-815D-DF8B-EA941CE23BFB}"/>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95235" name="Picture 3">
            <a:extLst>
              <a:ext uri="{FF2B5EF4-FFF2-40B4-BE49-F238E27FC236}">
                <a16:creationId xmlns:a16="http://schemas.microsoft.com/office/drawing/2014/main" id="{530CEA1F-9866-2660-BA21-FF6CC12F7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85058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5236" name="Text Box 4">
            <a:extLst>
              <a:ext uri="{FF2B5EF4-FFF2-40B4-BE49-F238E27FC236}">
                <a16:creationId xmlns:a16="http://schemas.microsoft.com/office/drawing/2014/main" id="{518A43BD-B4C6-F9E6-8E5A-94EFA3B31B80}"/>
              </a:ext>
            </a:extLst>
          </p:cNvPr>
          <p:cNvSpPr txBox="1">
            <a:spLocks noChangeArrowheads="1"/>
          </p:cNvSpPr>
          <p:nvPr/>
        </p:nvSpPr>
        <p:spPr bwMode="auto">
          <a:xfrm>
            <a:off x="4092575" y="1192213"/>
            <a:ext cx="49958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r>
              <a:rPr lang="en-GB" altLang="en-US" sz="1800" b="1">
                <a:solidFill>
                  <a:srgbClr val="000000"/>
                </a:solidFill>
              </a:rPr>
              <a:t>B.-</a:t>
            </a:r>
            <a:r>
              <a:rPr lang="en-GB" altLang="en-US" sz="1800">
                <a:solidFill>
                  <a:srgbClr val="000000"/>
                </a:solidFill>
              </a:rPr>
              <a:t> RAP1 </a:t>
            </a:r>
            <a:r>
              <a:rPr lang="en-GB" altLang="en-US" sz="1800" b="1">
                <a:solidFill>
                  <a:srgbClr val="FF0000"/>
                </a:solidFill>
              </a:rPr>
              <a:t>recluta a SIR3/SIR4</a:t>
            </a:r>
            <a:r>
              <a:rPr lang="en-GB" altLang="en-US" sz="1800">
                <a:solidFill>
                  <a:srgbClr val="000000"/>
                </a:solidFill>
              </a:rPr>
              <a:t>, las cuales se unen a </a:t>
            </a:r>
            <a:r>
              <a:rPr lang="en-GB" altLang="en-US" sz="1800" b="1">
                <a:solidFill>
                  <a:srgbClr val="FF0000"/>
                </a:solidFill>
              </a:rPr>
              <a:t>H3-H4. </a:t>
            </a:r>
            <a:endParaRPr lang="en-GB" altLang="en-US" sz="1800">
              <a:solidFill>
                <a:srgbClr val="000000"/>
              </a:solidFill>
            </a:endParaRPr>
          </a:p>
          <a:p>
            <a:pPr eaLnBrk="1" hangingPunct="1">
              <a:buClr>
                <a:srgbClr val="000000"/>
              </a:buClr>
              <a:buSzPct val="100000"/>
              <a:buFont typeface="Times New Roman" panose="02020603050405020304" pitchFamily="18" charset="0"/>
              <a:buNone/>
            </a:pPr>
            <a:endParaRPr lang="en-GB" altLang="en-US" sz="1800">
              <a:solidFill>
                <a:srgbClr val="000000"/>
              </a:solidFill>
            </a:endParaRPr>
          </a:p>
        </p:txBody>
      </p:sp>
      <p:grpSp>
        <p:nvGrpSpPr>
          <p:cNvPr id="2" name="Agrupar 7">
            <a:extLst>
              <a:ext uri="{FF2B5EF4-FFF2-40B4-BE49-F238E27FC236}">
                <a16:creationId xmlns:a16="http://schemas.microsoft.com/office/drawing/2014/main" id="{C698F3D8-68C5-C0F0-CA6E-808767672C13}"/>
              </a:ext>
            </a:extLst>
          </p:cNvPr>
          <p:cNvGrpSpPr>
            <a:grpSpLocks/>
          </p:cNvGrpSpPr>
          <p:nvPr/>
        </p:nvGrpSpPr>
        <p:grpSpPr bwMode="auto">
          <a:xfrm>
            <a:off x="850900" y="1311275"/>
            <a:ext cx="1195388" cy="1690688"/>
            <a:chOff x="850116" y="1312034"/>
            <a:chExt cx="1196462" cy="1689900"/>
          </a:xfrm>
        </p:grpSpPr>
        <p:sp>
          <p:nvSpPr>
            <p:cNvPr id="95238" name="Elipse 5">
              <a:extLst>
                <a:ext uri="{FF2B5EF4-FFF2-40B4-BE49-F238E27FC236}">
                  <a16:creationId xmlns:a16="http://schemas.microsoft.com/office/drawing/2014/main" id="{55FB416B-B4C9-F050-171B-AA4280C784E8}"/>
                </a:ext>
              </a:extLst>
            </p:cNvPr>
            <p:cNvSpPr>
              <a:spLocks noChangeArrowheads="1"/>
            </p:cNvSpPr>
            <p:nvPr/>
          </p:nvSpPr>
          <p:spPr bwMode="auto">
            <a:xfrm>
              <a:off x="850116" y="1312034"/>
              <a:ext cx="367335" cy="53530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5239" name="Elipse 6">
              <a:extLst>
                <a:ext uri="{FF2B5EF4-FFF2-40B4-BE49-F238E27FC236}">
                  <a16:creationId xmlns:a16="http://schemas.microsoft.com/office/drawing/2014/main" id="{47FCBAEC-6AA0-324C-4D7C-FB5B809E07B8}"/>
                </a:ext>
              </a:extLst>
            </p:cNvPr>
            <p:cNvSpPr>
              <a:spLocks noChangeArrowheads="1"/>
            </p:cNvSpPr>
            <p:nvPr/>
          </p:nvSpPr>
          <p:spPr bwMode="auto">
            <a:xfrm>
              <a:off x="1766266" y="2512692"/>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10000" fill="hold" nodeType="with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a:extLst>
              <a:ext uri="{FF2B5EF4-FFF2-40B4-BE49-F238E27FC236}">
                <a16:creationId xmlns:a16="http://schemas.microsoft.com/office/drawing/2014/main" id="{87AF7B8F-4A61-AF1F-620F-DD47A45E25F2}"/>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97282" name="Line 2">
            <a:extLst>
              <a:ext uri="{FF2B5EF4-FFF2-40B4-BE49-F238E27FC236}">
                <a16:creationId xmlns:a16="http://schemas.microsoft.com/office/drawing/2014/main" id="{3ED52A6E-4378-3424-9B3A-38B021224D41}"/>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97283" name="Picture 3">
            <a:extLst>
              <a:ext uri="{FF2B5EF4-FFF2-40B4-BE49-F238E27FC236}">
                <a16:creationId xmlns:a16="http://schemas.microsoft.com/office/drawing/2014/main" id="{DF4FD604-8EE8-D04A-7660-202DE27FB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85058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7284" name="Text Box 4">
            <a:extLst>
              <a:ext uri="{FF2B5EF4-FFF2-40B4-BE49-F238E27FC236}">
                <a16:creationId xmlns:a16="http://schemas.microsoft.com/office/drawing/2014/main" id="{21A7C590-30A9-41A6-D57F-54DCFEC556E9}"/>
              </a:ext>
            </a:extLst>
          </p:cNvPr>
          <p:cNvSpPr txBox="1">
            <a:spLocks noChangeArrowheads="1"/>
          </p:cNvSpPr>
          <p:nvPr/>
        </p:nvSpPr>
        <p:spPr bwMode="auto">
          <a:xfrm>
            <a:off x="4092575" y="1192213"/>
            <a:ext cx="4995863"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r>
              <a:rPr lang="en-GB" altLang="en-US" sz="1800" b="1">
                <a:solidFill>
                  <a:srgbClr val="000000"/>
                </a:solidFill>
              </a:rPr>
              <a:t>B.-</a:t>
            </a:r>
            <a:r>
              <a:rPr lang="en-GB" altLang="en-US" sz="1800">
                <a:solidFill>
                  <a:srgbClr val="000000"/>
                </a:solidFill>
              </a:rPr>
              <a:t> RAP1 </a:t>
            </a:r>
            <a:r>
              <a:rPr lang="en-GB" altLang="en-US" sz="1800" b="1">
                <a:solidFill>
                  <a:srgbClr val="FF0000"/>
                </a:solidFill>
              </a:rPr>
              <a:t>recluta a SIR3/SIR4</a:t>
            </a:r>
            <a:r>
              <a:rPr lang="en-GB" altLang="en-US" sz="1800">
                <a:solidFill>
                  <a:srgbClr val="000000"/>
                </a:solidFill>
              </a:rPr>
              <a:t>, las cuales se unen a </a:t>
            </a:r>
            <a:r>
              <a:rPr lang="en-GB" altLang="en-US" sz="1800" b="1">
                <a:solidFill>
                  <a:srgbClr val="FF0000"/>
                </a:solidFill>
              </a:rPr>
              <a:t>H3-H4. </a:t>
            </a:r>
          </a:p>
          <a:p>
            <a:pPr eaLnBrk="1" hangingPunct="1">
              <a:buClr>
                <a:srgbClr val="000000"/>
              </a:buClr>
              <a:buSzPct val="100000"/>
              <a:buFont typeface="Times New Roman" panose="02020603050405020304" pitchFamily="18" charset="0"/>
              <a:buNone/>
            </a:pPr>
            <a:endParaRPr lang="en-GB" altLang="en-US" sz="1800" b="1">
              <a:solidFill>
                <a:srgbClr val="FF0000"/>
              </a:solidFill>
            </a:endParaRPr>
          </a:p>
          <a:p>
            <a:pPr eaLnBrk="1" hangingPunct="1">
              <a:buClr>
                <a:srgbClr val="000000"/>
              </a:buClr>
              <a:buSzPct val="100000"/>
              <a:buFont typeface="Times New Roman" panose="02020603050405020304" pitchFamily="18" charset="0"/>
              <a:buNone/>
            </a:pPr>
            <a:r>
              <a:rPr lang="en-GB" altLang="en-US" sz="1800">
                <a:solidFill>
                  <a:srgbClr val="000000"/>
                </a:solidFill>
              </a:rPr>
              <a:t>Dan lugar a la </a:t>
            </a:r>
            <a:r>
              <a:rPr lang="en-GB" altLang="en-US" sz="1800" b="1">
                <a:solidFill>
                  <a:srgbClr val="FF0000"/>
                </a:solidFill>
              </a:rPr>
              <a:t>formación de un polímero </a:t>
            </a:r>
            <a:r>
              <a:rPr lang="en-GB" altLang="en-US" sz="1800">
                <a:solidFill>
                  <a:srgbClr val="000000"/>
                </a:solidFill>
              </a:rPr>
              <a:t>que condensa a los nucleosomas</a:t>
            </a:r>
          </a:p>
          <a:p>
            <a:pPr eaLnBrk="1" hangingPunct="1">
              <a:buClr>
                <a:srgbClr val="000000"/>
              </a:buClr>
              <a:buSzPct val="100000"/>
              <a:buFont typeface="Times New Roman" panose="02020603050405020304" pitchFamily="18" charset="0"/>
              <a:buNone/>
            </a:pPr>
            <a:endParaRPr lang="en-GB" altLang="en-US" sz="1800">
              <a:solidFill>
                <a:srgbClr val="000000"/>
              </a:solidFill>
            </a:endParaRPr>
          </a:p>
          <a:p>
            <a:pPr eaLnBrk="1" hangingPunct="1">
              <a:buClr>
                <a:srgbClr val="000000"/>
              </a:buClr>
              <a:buSzPct val="100000"/>
              <a:buFont typeface="Times New Roman" panose="02020603050405020304" pitchFamily="18" charset="0"/>
              <a:buNone/>
            </a:pPr>
            <a:endParaRPr lang="en-GB" altLang="en-US" sz="1800">
              <a:solidFill>
                <a:srgbClr val="000000"/>
              </a:solidFill>
            </a:endParaRPr>
          </a:p>
        </p:txBody>
      </p:sp>
      <p:grpSp>
        <p:nvGrpSpPr>
          <p:cNvPr id="2" name="Agrupar 20">
            <a:extLst>
              <a:ext uri="{FF2B5EF4-FFF2-40B4-BE49-F238E27FC236}">
                <a16:creationId xmlns:a16="http://schemas.microsoft.com/office/drawing/2014/main" id="{960DF1A4-BD1D-0E83-F8B8-164CFE1BC8AC}"/>
              </a:ext>
            </a:extLst>
          </p:cNvPr>
          <p:cNvGrpSpPr>
            <a:grpSpLocks/>
          </p:cNvGrpSpPr>
          <p:nvPr/>
        </p:nvGrpSpPr>
        <p:grpSpPr bwMode="auto">
          <a:xfrm>
            <a:off x="1600200" y="4089400"/>
            <a:ext cx="1881188" cy="1027113"/>
            <a:chOff x="1600200" y="4089858"/>
            <a:chExt cx="1880512" cy="1027278"/>
          </a:xfrm>
        </p:grpSpPr>
        <p:sp>
          <p:nvSpPr>
            <p:cNvPr id="97286" name="Elipse 8">
              <a:extLst>
                <a:ext uri="{FF2B5EF4-FFF2-40B4-BE49-F238E27FC236}">
                  <a16:creationId xmlns:a16="http://schemas.microsoft.com/office/drawing/2014/main" id="{B4881790-AF02-7293-6964-4BFF0D0DDBD6}"/>
                </a:ext>
              </a:extLst>
            </p:cNvPr>
            <p:cNvSpPr>
              <a:spLocks noChangeArrowheads="1"/>
            </p:cNvSpPr>
            <p:nvPr/>
          </p:nvSpPr>
          <p:spPr bwMode="auto">
            <a:xfrm>
              <a:off x="1600200" y="4300862"/>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87" name="Elipse 9">
              <a:extLst>
                <a:ext uri="{FF2B5EF4-FFF2-40B4-BE49-F238E27FC236}">
                  <a16:creationId xmlns:a16="http://schemas.microsoft.com/office/drawing/2014/main" id="{79A7BB17-A491-7500-8F23-53C479142C7E}"/>
                </a:ext>
              </a:extLst>
            </p:cNvPr>
            <p:cNvSpPr>
              <a:spLocks noChangeArrowheads="1"/>
            </p:cNvSpPr>
            <p:nvPr/>
          </p:nvSpPr>
          <p:spPr bwMode="auto">
            <a:xfrm>
              <a:off x="1981200" y="4267200"/>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88" name="Elipse 10">
              <a:extLst>
                <a:ext uri="{FF2B5EF4-FFF2-40B4-BE49-F238E27FC236}">
                  <a16:creationId xmlns:a16="http://schemas.microsoft.com/office/drawing/2014/main" id="{E17A86BB-538A-4609-4681-186CD771B8C8}"/>
                </a:ext>
              </a:extLst>
            </p:cNvPr>
            <p:cNvSpPr>
              <a:spLocks noChangeArrowheads="1"/>
            </p:cNvSpPr>
            <p:nvPr/>
          </p:nvSpPr>
          <p:spPr bwMode="auto">
            <a:xfrm>
              <a:off x="2038377" y="4627894"/>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89" name="Elipse 11">
              <a:extLst>
                <a:ext uri="{FF2B5EF4-FFF2-40B4-BE49-F238E27FC236}">
                  <a16:creationId xmlns:a16="http://schemas.microsoft.com/office/drawing/2014/main" id="{A4A82608-E248-33E7-2A09-3EA74E75838C}"/>
                </a:ext>
              </a:extLst>
            </p:cNvPr>
            <p:cNvSpPr>
              <a:spLocks noChangeArrowheads="1"/>
            </p:cNvSpPr>
            <p:nvPr/>
          </p:nvSpPr>
          <p:spPr bwMode="auto">
            <a:xfrm>
              <a:off x="2132835" y="4089858"/>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90" name="Elipse 12">
              <a:extLst>
                <a:ext uri="{FF2B5EF4-FFF2-40B4-BE49-F238E27FC236}">
                  <a16:creationId xmlns:a16="http://schemas.microsoft.com/office/drawing/2014/main" id="{1D613A99-CFF2-E478-C5FE-73298A16452E}"/>
                </a:ext>
              </a:extLst>
            </p:cNvPr>
            <p:cNvSpPr>
              <a:spLocks noChangeArrowheads="1"/>
            </p:cNvSpPr>
            <p:nvPr/>
          </p:nvSpPr>
          <p:spPr bwMode="auto">
            <a:xfrm>
              <a:off x="1700124" y="4568721"/>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91" name="Elipse 13">
              <a:extLst>
                <a:ext uri="{FF2B5EF4-FFF2-40B4-BE49-F238E27FC236}">
                  <a16:creationId xmlns:a16="http://schemas.microsoft.com/office/drawing/2014/main" id="{8C530B5C-0202-1EAE-7B6C-C07C8C83022E}"/>
                </a:ext>
              </a:extLst>
            </p:cNvPr>
            <p:cNvSpPr>
              <a:spLocks noChangeArrowheads="1"/>
            </p:cNvSpPr>
            <p:nvPr/>
          </p:nvSpPr>
          <p:spPr bwMode="auto">
            <a:xfrm>
              <a:off x="2510664" y="4573094"/>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92" name="Elipse 14">
              <a:extLst>
                <a:ext uri="{FF2B5EF4-FFF2-40B4-BE49-F238E27FC236}">
                  <a16:creationId xmlns:a16="http://schemas.microsoft.com/office/drawing/2014/main" id="{9E579EC2-6AE4-0050-5BC4-30D0F1333116}"/>
                </a:ext>
              </a:extLst>
            </p:cNvPr>
            <p:cNvSpPr>
              <a:spLocks noChangeArrowheads="1"/>
            </p:cNvSpPr>
            <p:nvPr/>
          </p:nvSpPr>
          <p:spPr bwMode="auto">
            <a:xfrm>
              <a:off x="2830989" y="4505073"/>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93" name="Elipse 15">
              <a:extLst>
                <a:ext uri="{FF2B5EF4-FFF2-40B4-BE49-F238E27FC236}">
                  <a16:creationId xmlns:a16="http://schemas.microsoft.com/office/drawing/2014/main" id="{BFFBF54B-A1FA-07D1-A628-25C4751B8721}"/>
                </a:ext>
              </a:extLst>
            </p:cNvPr>
            <p:cNvSpPr>
              <a:spLocks noChangeArrowheads="1"/>
            </p:cNvSpPr>
            <p:nvPr/>
          </p:nvSpPr>
          <p:spPr bwMode="auto">
            <a:xfrm>
              <a:off x="2689522" y="4185140"/>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94" name="Elipse 16">
              <a:extLst>
                <a:ext uri="{FF2B5EF4-FFF2-40B4-BE49-F238E27FC236}">
                  <a16:creationId xmlns:a16="http://schemas.microsoft.com/office/drawing/2014/main" id="{934CD238-9C93-ED2A-17E0-E25B39A69005}"/>
                </a:ext>
              </a:extLst>
            </p:cNvPr>
            <p:cNvSpPr>
              <a:spLocks noChangeArrowheads="1"/>
            </p:cNvSpPr>
            <p:nvPr/>
          </p:nvSpPr>
          <p:spPr bwMode="auto">
            <a:xfrm>
              <a:off x="2993884" y="4206134"/>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95" name="Elipse 17">
              <a:extLst>
                <a:ext uri="{FF2B5EF4-FFF2-40B4-BE49-F238E27FC236}">
                  <a16:creationId xmlns:a16="http://schemas.microsoft.com/office/drawing/2014/main" id="{94C93E84-DD94-6990-9B01-BA2063A93894}"/>
                </a:ext>
              </a:extLst>
            </p:cNvPr>
            <p:cNvSpPr>
              <a:spLocks noChangeArrowheads="1"/>
            </p:cNvSpPr>
            <p:nvPr/>
          </p:nvSpPr>
          <p:spPr bwMode="auto">
            <a:xfrm>
              <a:off x="3200400" y="4358534"/>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96" name="Elipse 18">
              <a:extLst>
                <a:ext uri="{FF2B5EF4-FFF2-40B4-BE49-F238E27FC236}">
                  <a16:creationId xmlns:a16="http://schemas.microsoft.com/office/drawing/2014/main" id="{779F9D3C-2228-01D4-EE72-C75EEBA778FD}"/>
                </a:ext>
              </a:extLst>
            </p:cNvPr>
            <p:cNvSpPr>
              <a:spLocks noChangeArrowheads="1"/>
            </p:cNvSpPr>
            <p:nvPr/>
          </p:nvSpPr>
          <p:spPr bwMode="auto">
            <a:xfrm>
              <a:off x="2462888" y="4193728"/>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7297" name="Elipse 19">
              <a:extLst>
                <a:ext uri="{FF2B5EF4-FFF2-40B4-BE49-F238E27FC236}">
                  <a16:creationId xmlns:a16="http://schemas.microsoft.com/office/drawing/2014/main" id="{49661F84-AC9C-CDA7-5DEF-49D5E7B9948C}"/>
                </a:ext>
              </a:extLst>
            </p:cNvPr>
            <p:cNvSpPr>
              <a:spLocks noChangeArrowheads="1"/>
            </p:cNvSpPr>
            <p:nvPr/>
          </p:nvSpPr>
          <p:spPr bwMode="auto">
            <a:xfrm>
              <a:off x="2258013" y="4463758"/>
              <a:ext cx="280312" cy="4892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10000" fill="hold" nodeType="with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a:extLst>
              <a:ext uri="{FF2B5EF4-FFF2-40B4-BE49-F238E27FC236}">
                <a16:creationId xmlns:a16="http://schemas.microsoft.com/office/drawing/2014/main" id="{A37F4B88-DFEB-F4A9-DD5D-B447040BC653}"/>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99330" name="Line 2">
            <a:extLst>
              <a:ext uri="{FF2B5EF4-FFF2-40B4-BE49-F238E27FC236}">
                <a16:creationId xmlns:a16="http://schemas.microsoft.com/office/drawing/2014/main" id="{B789BC09-BC19-FA69-A725-248F863A404D}"/>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99331" name="Picture 3">
            <a:extLst>
              <a:ext uri="{FF2B5EF4-FFF2-40B4-BE49-F238E27FC236}">
                <a16:creationId xmlns:a16="http://schemas.microsoft.com/office/drawing/2014/main" id="{CD18A522-24CE-0880-CB2C-84AAEC19E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85058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32" name="Text Box 4">
            <a:extLst>
              <a:ext uri="{FF2B5EF4-FFF2-40B4-BE49-F238E27FC236}">
                <a16:creationId xmlns:a16="http://schemas.microsoft.com/office/drawing/2014/main" id="{5FF9E3FA-99B5-7578-70E3-96E7EDF59049}"/>
              </a:ext>
            </a:extLst>
          </p:cNvPr>
          <p:cNvSpPr txBox="1">
            <a:spLocks noChangeArrowheads="1"/>
          </p:cNvSpPr>
          <p:nvPr/>
        </p:nvSpPr>
        <p:spPr bwMode="auto">
          <a:xfrm>
            <a:off x="3962400" y="1192213"/>
            <a:ext cx="51816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r>
              <a:rPr lang="en-GB" altLang="en-US" sz="1800">
                <a:solidFill>
                  <a:srgbClr val="000000"/>
                </a:solidFill>
              </a:rPr>
              <a:t>Este proceso </a:t>
            </a:r>
            <a:r>
              <a:rPr lang="en-GB" altLang="en-US" sz="1800" b="1">
                <a:solidFill>
                  <a:srgbClr val="FF0000"/>
                </a:solidFill>
              </a:rPr>
              <a:t>desacetila a los nucleosomas </a:t>
            </a:r>
            <a:r>
              <a:rPr lang="en-GB" altLang="en-US" sz="1800">
                <a:solidFill>
                  <a:srgbClr val="000000"/>
                </a:solidFill>
              </a:rPr>
              <a:t>condensados (mediado por </a:t>
            </a:r>
            <a:r>
              <a:rPr lang="en-GB" altLang="en-US" sz="1800" b="1">
                <a:solidFill>
                  <a:srgbClr val="FF0000"/>
                </a:solidFill>
              </a:rPr>
              <a:t>SIR2</a:t>
            </a:r>
            <a:r>
              <a:rPr lang="en-GB" altLang="en-US" sz="1800">
                <a:solidFill>
                  <a:srgbClr val="000000"/>
                </a:solidFill>
              </a:rPr>
              <a:t>).</a:t>
            </a:r>
            <a:br>
              <a:rPr lang="en-GB" altLang="en-US" sz="1800">
                <a:solidFill>
                  <a:srgbClr val="000000"/>
                </a:solidFill>
              </a:rPr>
            </a:br>
            <a:br>
              <a:rPr lang="en-GB" altLang="en-US" sz="1800">
                <a:solidFill>
                  <a:srgbClr val="000000"/>
                </a:solidFill>
              </a:rPr>
            </a:br>
            <a:r>
              <a:rPr lang="en-GB" altLang="en-US" sz="1800">
                <a:solidFill>
                  <a:srgbClr val="000000"/>
                </a:solidFill>
              </a:rPr>
              <a:t>Acetilación=eucromatina=actividad</a:t>
            </a:r>
            <a:br>
              <a:rPr lang="en-GB" altLang="en-US" sz="1800">
                <a:solidFill>
                  <a:srgbClr val="000000"/>
                </a:solidFill>
              </a:rPr>
            </a:br>
            <a:endParaRPr lang="en-GB" altLang="en-US" sz="1800">
              <a:solidFill>
                <a:srgbClr val="000000"/>
              </a:solidFill>
            </a:endParaRPr>
          </a:p>
          <a:p>
            <a:pPr eaLnBrk="1" hangingPunct="1">
              <a:buClr>
                <a:srgbClr val="000000"/>
              </a:buClr>
              <a:buSzPct val="100000"/>
              <a:buFont typeface="Times New Roman" panose="02020603050405020304" pitchFamily="18" charset="0"/>
              <a:buNone/>
            </a:pPr>
            <a:r>
              <a:rPr lang="en-GB" altLang="en-US" sz="1800" b="1">
                <a:solidFill>
                  <a:srgbClr val="FF0000"/>
                </a:solidFill>
              </a:rPr>
              <a:t>Desacetilación </a:t>
            </a:r>
            <a:r>
              <a:rPr lang="en-GB" altLang="en-US" sz="1800">
                <a:solidFill>
                  <a:srgbClr val="000000"/>
                </a:solidFill>
              </a:rPr>
              <a:t>(o Metilación)=</a:t>
            </a:r>
            <a:r>
              <a:rPr lang="en-GB" altLang="en-US" sz="1800" b="1">
                <a:solidFill>
                  <a:srgbClr val="FF0000"/>
                </a:solidFill>
              </a:rPr>
              <a:t>silenciamiento</a:t>
            </a:r>
          </a:p>
          <a:p>
            <a:pPr eaLnBrk="1" hangingPunct="1">
              <a:buClr>
                <a:srgbClr val="000000"/>
              </a:buClr>
              <a:buSzPct val="100000"/>
              <a:buFont typeface="Times New Roman" panose="02020603050405020304" pitchFamily="18" charset="0"/>
              <a:buNone/>
            </a:pPr>
            <a:endParaRPr lang="en-GB" altLang="en-US" sz="1800">
              <a:solidFill>
                <a:srgbClr val="000000"/>
              </a:solidFill>
            </a:endParaRPr>
          </a:p>
        </p:txBody>
      </p:sp>
      <p:grpSp>
        <p:nvGrpSpPr>
          <p:cNvPr id="2" name="Agrupar 12">
            <a:extLst>
              <a:ext uri="{FF2B5EF4-FFF2-40B4-BE49-F238E27FC236}">
                <a16:creationId xmlns:a16="http://schemas.microsoft.com/office/drawing/2014/main" id="{19C01EE7-4F80-AE43-CBF5-CAA01F5800A8}"/>
              </a:ext>
            </a:extLst>
          </p:cNvPr>
          <p:cNvGrpSpPr>
            <a:grpSpLocks/>
          </p:cNvGrpSpPr>
          <p:nvPr/>
        </p:nvGrpSpPr>
        <p:grpSpPr bwMode="auto">
          <a:xfrm>
            <a:off x="914400" y="1438275"/>
            <a:ext cx="393700" cy="1001713"/>
            <a:chOff x="914400" y="1437989"/>
            <a:chExt cx="394230" cy="1001781"/>
          </a:xfrm>
        </p:grpSpPr>
        <p:sp>
          <p:nvSpPr>
            <p:cNvPr id="99334" name="Elipse 5">
              <a:extLst>
                <a:ext uri="{FF2B5EF4-FFF2-40B4-BE49-F238E27FC236}">
                  <a16:creationId xmlns:a16="http://schemas.microsoft.com/office/drawing/2014/main" id="{B77D7FEA-A583-4458-21F8-0726C6211BAB}"/>
                </a:ext>
              </a:extLst>
            </p:cNvPr>
            <p:cNvSpPr>
              <a:spLocks noChangeArrowheads="1"/>
            </p:cNvSpPr>
            <p:nvPr/>
          </p:nvSpPr>
          <p:spPr bwMode="auto">
            <a:xfrm>
              <a:off x="914400" y="1437989"/>
              <a:ext cx="209906" cy="3883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9335" name="Elipse 6">
              <a:extLst>
                <a:ext uri="{FF2B5EF4-FFF2-40B4-BE49-F238E27FC236}">
                  <a16:creationId xmlns:a16="http://schemas.microsoft.com/office/drawing/2014/main" id="{A2E7C914-5D47-7F49-AB0F-9BB90CBA5686}"/>
                </a:ext>
              </a:extLst>
            </p:cNvPr>
            <p:cNvSpPr>
              <a:spLocks noChangeArrowheads="1"/>
            </p:cNvSpPr>
            <p:nvPr/>
          </p:nvSpPr>
          <p:spPr bwMode="auto">
            <a:xfrm>
              <a:off x="1126493" y="2230792"/>
              <a:ext cx="182137" cy="20897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99336" name="Forma libre 11">
              <a:extLst>
                <a:ext uri="{FF2B5EF4-FFF2-40B4-BE49-F238E27FC236}">
                  <a16:creationId xmlns:a16="http://schemas.microsoft.com/office/drawing/2014/main" id="{4F5D0C6C-C6B9-BAE9-F78D-1D14750EDDAC}"/>
                </a:ext>
              </a:extLst>
            </p:cNvPr>
            <p:cNvSpPr>
              <a:spLocks noChangeArrowheads="1"/>
            </p:cNvSpPr>
            <p:nvPr/>
          </p:nvSpPr>
          <p:spPr bwMode="auto">
            <a:xfrm>
              <a:off x="1095653" y="1776073"/>
              <a:ext cx="136438" cy="440844"/>
            </a:xfrm>
            <a:custGeom>
              <a:avLst/>
              <a:gdLst>
                <a:gd name="T0" fmla="*/ 0 w 136438"/>
                <a:gd name="T1" fmla="*/ 0 h 440844"/>
                <a:gd name="T2" fmla="*/ 115448 w 136438"/>
                <a:gd name="T3" fmla="*/ 178437 h 440844"/>
                <a:gd name="T4" fmla="*/ 125943 w 136438"/>
                <a:gd name="T5" fmla="*/ 440844 h 440844"/>
                <a:gd name="T6" fmla="*/ 0 60000 65536"/>
                <a:gd name="T7" fmla="*/ 0 60000 65536"/>
                <a:gd name="T8" fmla="*/ 0 60000 65536"/>
                <a:gd name="T9" fmla="*/ 0 w 136438"/>
                <a:gd name="T10" fmla="*/ 0 h 440844"/>
                <a:gd name="T11" fmla="*/ 136438 w 136438"/>
                <a:gd name="T12" fmla="*/ 440844 h 440844"/>
              </a:gdLst>
              <a:ahLst/>
              <a:cxnLst>
                <a:cxn ang="T6">
                  <a:pos x="T0" y="T1"/>
                </a:cxn>
                <a:cxn ang="T7">
                  <a:pos x="T2" y="T3"/>
                </a:cxn>
                <a:cxn ang="T8">
                  <a:pos x="T4" y="T5"/>
                </a:cxn>
              </a:cxnLst>
              <a:rect l="T9" t="T10" r="T11" b="T12"/>
              <a:pathLst>
                <a:path w="136438" h="440844">
                  <a:moveTo>
                    <a:pt x="0" y="0"/>
                  </a:moveTo>
                  <a:cubicBezTo>
                    <a:pt x="47229" y="52481"/>
                    <a:pt x="94458" y="104963"/>
                    <a:pt x="115448" y="178437"/>
                  </a:cubicBezTo>
                  <a:cubicBezTo>
                    <a:pt x="136438" y="251911"/>
                    <a:pt x="125943" y="440844"/>
                    <a:pt x="125943" y="440844"/>
                  </a:cubicBezTo>
                </a:path>
              </a:pathLst>
            </a:custGeom>
            <a:noFill/>
            <a:ln w="28575">
              <a:solidFill>
                <a:srgbClr val="FF0000"/>
              </a:solidFill>
              <a:round/>
              <a:headEnd/>
              <a:tailEnd type="triangle" w="lg" len="med"/>
            </a:ln>
            <a:extLst>
              <a:ext uri="{909E8E84-426E-40DD-AFC4-6F175D3DCCD1}">
                <a14:hiddenFill xmlns:a14="http://schemas.microsoft.com/office/drawing/2010/main">
                  <a:solidFill>
                    <a:srgbClr val="FFFFFF"/>
                  </a:solidFill>
                </a14:hiddenFill>
              </a:ext>
            </a:extLst>
          </p:spPr>
          <p:txBody>
            <a:bodyPr/>
            <a:lstStyle/>
            <a:p>
              <a:endParaRPr lang="en-GB"/>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10000" fill="hold" nodeType="with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a:extLst>
              <a:ext uri="{FF2B5EF4-FFF2-40B4-BE49-F238E27FC236}">
                <a16:creationId xmlns:a16="http://schemas.microsoft.com/office/drawing/2014/main" id="{0599297B-BC3B-BBFC-703F-38BB82DAE522}"/>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101378" name="Line 2">
            <a:extLst>
              <a:ext uri="{FF2B5EF4-FFF2-40B4-BE49-F238E27FC236}">
                <a16:creationId xmlns:a16="http://schemas.microsoft.com/office/drawing/2014/main" id="{177E8F1B-2CCF-381C-569E-1337A262C66A}"/>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01379" name="Picture 3">
            <a:extLst>
              <a:ext uri="{FF2B5EF4-FFF2-40B4-BE49-F238E27FC236}">
                <a16:creationId xmlns:a16="http://schemas.microsoft.com/office/drawing/2014/main" id="{A3FA6E15-D99A-2E5A-FEB5-B77A6D762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85058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1380" name="Text Box 4">
            <a:extLst>
              <a:ext uri="{FF2B5EF4-FFF2-40B4-BE49-F238E27FC236}">
                <a16:creationId xmlns:a16="http://schemas.microsoft.com/office/drawing/2014/main" id="{144ACD04-42E9-4EF8-99F7-4BD48DF95261}"/>
              </a:ext>
            </a:extLst>
          </p:cNvPr>
          <p:cNvSpPr txBox="1">
            <a:spLocks noChangeArrowheads="1"/>
          </p:cNvSpPr>
          <p:nvPr/>
        </p:nvSpPr>
        <p:spPr bwMode="auto">
          <a:xfrm>
            <a:off x="3875088" y="1192213"/>
            <a:ext cx="52149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r>
              <a:rPr lang="en-GB" altLang="en-US" sz="1800" b="1">
                <a:solidFill>
                  <a:srgbClr val="000000"/>
                </a:solidFill>
              </a:rPr>
              <a:t>C y D.- </a:t>
            </a:r>
            <a:r>
              <a:rPr lang="en-GB" altLang="en-US" sz="1800">
                <a:solidFill>
                  <a:srgbClr val="000000"/>
                </a:solidFill>
              </a:rPr>
              <a:t>Este </a:t>
            </a:r>
            <a:r>
              <a:rPr lang="en-GB" altLang="en-US" sz="1800" b="1">
                <a:solidFill>
                  <a:srgbClr val="FF0000"/>
                </a:solidFill>
              </a:rPr>
              <a:t>fenómeno de condesnación se extiende</a:t>
            </a:r>
            <a:r>
              <a:rPr lang="en-GB" altLang="en-US" sz="1800">
                <a:solidFill>
                  <a:srgbClr val="000000"/>
                </a:solidFill>
              </a:rPr>
              <a:t> hacia el interior del cromosoma </a:t>
            </a:r>
            <a:r>
              <a:rPr lang="en-GB" altLang="en-US" sz="1800" b="1">
                <a:solidFill>
                  <a:srgbClr val="FF0000"/>
                </a:solidFill>
              </a:rPr>
              <a:t>hasta que se topa con nucleosomas especialmente modificados</a:t>
            </a:r>
            <a:r>
              <a:rPr lang="en-GB" altLang="en-US" sz="1800">
                <a:solidFill>
                  <a:srgbClr val="000000"/>
                </a:solidFill>
              </a:rPr>
              <a:t> (Htz1) y detienen la condensación.</a:t>
            </a:r>
            <a:br>
              <a:rPr lang="en-GB" altLang="en-US" sz="1800">
                <a:solidFill>
                  <a:srgbClr val="000000"/>
                </a:solidFill>
              </a:rPr>
            </a:br>
            <a:br>
              <a:rPr lang="en-GB" altLang="en-US" sz="1800">
                <a:solidFill>
                  <a:srgbClr val="000000"/>
                </a:solidFill>
              </a:rPr>
            </a:br>
            <a:endParaRPr lang="en-GB" altLang="en-US" sz="1800">
              <a:solidFill>
                <a:srgbClr val="000000"/>
              </a:solidFill>
            </a:endParaRPr>
          </a:p>
        </p:txBody>
      </p:sp>
      <p:sp>
        <p:nvSpPr>
          <p:cNvPr id="7" name="Flecha derecha 6">
            <a:extLst>
              <a:ext uri="{FF2B5EF4-FFF2-40B4-BE49-F238E27FC236}">
                <a16:creationId xmlns:a16="http://schemas.microsoft.com/office/drawing/2014/main" id="{1F27BA19-0A4D-2D5F-F51E-3846ED3CD667}"/>
              </a:ext>
            </a:extLst>
          </p:cNvPr>
          <p:cNvSpPr>
            <a:spLocks noChangeArrowheads="1"/>
          </p:cNvSpPr>
          <p:nvPr/>
        </p:nvSpPr>
        <p:spPr bwMode="auto">
          <a:xfrm>
            <a:off x="1295400" y="5638800"/>
            <a:ext cx="3657600" cy="990600"/>
          </a:xfrm>
          <a:prstGeom prst="rightArrow">
            <a:avLst>
              <a:gd name="adj1" fmla="val 50000"/>
              <a:gd name="adj2" fmla="val 50000"/>
            </a:avLst>
          </a:prstGeom>
          <a:solidFill>
            <a:srgbClr val="FF0000">
              <a:alpha val="81960"/>
            </a:srgbClr>
          </a:solidFill>
          <a:ln w="9525">
            <a:solidFill>
              <a:srgbClr val="FF0000">
                <a:alpha val="23921"/>
              </a:srgbClr>
            </a:solidFill>
            <a:round/>
            <a:headEnd/>
            <a:tailEnd/>
          </a:ln>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strVal val="#ppt_w*0.05"/>
                                          </p:val>
                                        </p:tav>
                                        <p:tav tm="100000">
                                          <p:val>
                                            <p:strVal val="#ppt_w"/>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anim calcmode="lin" valueType="num">
                                      <p:cBhvr>
                                        <p:cTn id="9" dur="5000" fill="hold"/>
                                        <p:tgtEl>
                                          <p:spTgt spid="7"/>
                                        </p:tgtEl>
                                        <p:attrNameLst>
                                          <p:attrName>ppt_x</p:attrName>
                                        </p:attrNameLst>
                                      </p:cBhvr>
                                      <p:tavLst>
                                        <p:tav tm="0">
                                          <p:val>
                                            <p:strVal val="#ppt_x-.2"/>
                                          </p:val>
                                        </p:tav>
                                        <p:tav tm="100000">
                                          <p:val>
                                            <p:strVal val="#ppt_x"/>
                                          </p:val>
                                        </p:tav>
                                      </p:tavLst>
                                    </p:anim>
                                    <p:anim calcmode="lin" valueType="num">
                                      <p:cBhvr>
                                        <p:cTn id="10" dur="5000" fill="hold"/>
                                        <p:tgtEl>
                                          <p:spTgt spid="7"/>
                                        </p:tgtEl>
                                        <p:attrNameLst>
                                          <p:attrName>ppt_y</p:attrName>
                                        </p:attrNameLst>
                                      </p:cBhvr>
                                      <p:tavLst>
                                        <p:tav tm="0">
                                          <p:val>
                                            <p:strVal val="#ppt_y"/>
                                          </p:val>
                                        </p:tav>
                                        <p:tav tm="100000">
                                          <p:val>
                                            <p:strVal val="#ppt_y"/>
                                          </p:val>
                                        </p:tav>
                                      </p:tavLst>
                                    </p:anim>
                                    <p:animEffect transition="in" filter="fade">
                                      <p:cBhvr>
                                        <p:cTn id="11"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90A831D6-B423-30C2-405C-169F31136C9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Sesiónes #6 y 7 El Nucleosoma</a:t>
            </a:r>
            <a:br>
              <a:rPr lang="en-GB" altLang="en-US" sz="1800">
                <a:solidFill>
                  <a:srgbClr val="B3B3B3"/>
                </a:solidFill>
              </a:rPr>
            </a:br>
            <a:r>
              <a:rPr lang="en-GB" altLang="en-US" sz="3200">
                <a:solidFill>
                  <a:srgbClr val="B3B3B3"/>
                </a:solidFill>
              </a:rPr>
              <a:t>Estructura nucleosomal - DNA</a:t>
            </a:r>
          </a:p>
        </p:txBody>
      </p:sp>
      <p:sp>
        <p:nvSpPr>
          <p:cNvPr id="11266" name="Rectangle 2">
            <a:extLst>
              <a:ext uri="{FF2B5EF4-FFF2-40B4-BE49-F238E27FC236}">
                <a16:creationId xmlns:a16="http://schemas.microsoft.com/office/drawing/2014/main" id="{0196ABCC-6698-CDC3-E57A-7AB290C126D3}"/>
              </a:ext>
            </a:extLst>
          </p:cNvPr>
          <p:cNvSpPr>
            <a:spLocks noGrp="1" noChangeArrowheads="1"/>
          </p:cNvSpPr>
          <p:nvPr>
            <p:ph type="body" idx="1"/>
          </p:nvPr>
        </p:nvSpPr>
        <p:spPr>
          <a:xfrm>
            <a:off x="136525" y="1360488"/>
            <a:ext cx="5695950" cy="2874962"/>
          </a:xfrm>
        </p:spPr>
        <p:txBody>
          <a:bodyPr lIns="0" tIns="0" rIns="0" bIns="0"/>
          <a:lstStyle/>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El nucleosoma tiene un diámetro de 11 nm, una altura de 6 nm y una circumferencia de 34 nm.</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Las 165 bases del DNA tienen una longitud ca 2x de la circunferencia (debe enrollarse dos veces).</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DNA tiene grosor de ca 2 nm dos hebras = 4 nm</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DNA enrollado de manera simétrica en el exterior del nucleosoma (ca 2 vueltas).</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El DNA entra y sale del nucleosoma en casi el mismo sitio (posible localización de H1).</a:t>
            </a:r>
          </a:p>
        </p:txBody>
      </p:sp>
      <p:sp>
        <p:nvSpPr>
          <p:cNvPr id="11267" name="Line 3">
            <a:extLst>
              <a:ext uri="{FF2B5EF4-FFF2-40B4-BE49-F238E27FC236}">
                <a16:creationId xmlns:a16="http://schemas.microsoft.com/office/drawing/2014/main" id="{32685ED5-8902-AFBA-6793-20A940CCF76F}"/>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1268" name="Picture 4">
            <a:extLst>
              <a:ext uri="{FF2B5EF4-FFF2-40B4-BE49-F238E27FC236}">
                <a16:creationId xmlns:a16="http://schemas.microsoft.com/office/drawing/2014/main" id="{E36DE95A-24DB-54AD-2796-26B99117A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978"/>
          <a:stretch>
            <a:fillRect/>
          </a:stretch>
        </p:blipFill>
        <p:spPr bwMode="auto">
          <a:xfrm>
            <a:off x="5832475" y="1206500"/>
            <a:ext cx="3068638"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69" name="Picture 5">
            <a:extLst>
              <a:ext uri="{FF2B5EF4-FFF2-40B4-BE49-F238E27FC236}">
                <a16:creationId xmlns:a16="http://schemas.microsoft.com/office/drawing/2014/main" id="{C0CE08CE-6A29-8B96-D65E-4EC1BBF40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359275"/>
            <a:ext cx="266541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a:extLst>
              <a:ext uri="{FF2B5EF4-FFF2-40B4-BE49-F238E27FC236}">
                <a16:creationId xmlns:a16="http://schemas.microsoft.com/office/drawing/2014/main" id="{7F50165D-213E-51A0-2D10-FCBDEDA196DF}"/>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103426" name="Line 2">
            <a:extLst>
              <a:ext uri="{FF2B5EF4-FFF2-40B4-BE49-F238E27FC236}">
                <a16:creationId xmlns:a16="http://schemas.microsoft.com/office/drawing/2014/main" id="{4C771994-DCCA-A288-B08D-B08FF6A4BEE1}"/>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03427" name="Picture 1" descr="Screen Shot 2018-09-28 at 12.05.32.jpg">
            <a:hlinkClick r:id="rId3"/>
            <a:extLst>
              <a:ext uri="{FF2B5EF4-FFF2-40B4-BE49-F238E27FC236}">
                <a16:creationId xmlns:a16="http://schemas.microsoft.com/office/drawing/2014/main" id="{14FDA460-B3D3-CC2B-0641-63D7AD5460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1844675"/>
            <a:ext cx="5792788"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a:extLst>
              <a:ext uri="{FF2B5EF4-FFF2-40B4-BE49-F238E27FC236}">
                <a16:creationId xmlns:a16="http://schemas.microsoft.com/office/drawing/2014/main" id="{C6E10E01-FEE1-EB99-88D9-1B86D5AB0DDE}"/>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Heterocromatina</a:t>
            </a:r>
          </a:p>
        </p:txBody>
      </p:sp>
      <p:sp>
        <p:nvSpPr>
          <p:cNvPr id="105474" name="Line 2">
            <a:extLst>
              <a:ext uri="{FF2B5EF4-FFF2-40B4-BE49-F238E27FC236}">
                <a16:creationId xmlns:a16="http://schemas.microsoft.com/office/drawing/2014/main" id="{8642B142-2C7D-B5DC-E725-7CED463CE40D}"/>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475" name="Text Box 3">
            <a:extLst>
              <a:ext uri="{FF2B5EF4-FFF2-40B4-BE49-F238E27FC236}">
                <a16:creationId xmlns:a16="http://schemas.microsoft.com/office/drawing/2014/main" id="{192C6056-A724-E213-19BE-ABDDDDC0F67C}"/>
              </a:ext>
            </a:extLst>
          </p:cNvPr>
          <p:cNvSpPr txBox="1">
            <a:spLocks noChangeArrowheads="1"/>
          </p:cNvSpPr>
          <p:nvPr/>
        </p:nvSpPr>
        <p:spPr bwMode="auto">
          <a:xfrm>
            <a:off x="261938" y="1201738"/>
            <a:ext cx="8753475"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50000"/>
              </a:lnSpc>
              <a:buClr>
                <a:srgbClr val="000000"/>
              </a:buClr>
              <a:buSzPct val="100000"/>
              <a:buFont typeface="Times New Roman" panose="02020603050405020304" pitchFamily="18" charset="0"/>
              <a:buNone/>
            </a:pPr>
            <a:r>
              <a:rPr lang="en-GB" altLang="en-US" sz="1800">
                <a:solidFill>
                  <a:schemeClr val="tx1"/>
                </a:solidFill>
              </a:rPr>
              <a:t>La heterocromatina puede ser:</a:t>
            </a:r>
          </a:p>
          <a:p>
            <a:pPr eaLnBrk="1" hangingPunct="1">
              <a:lnSpc>
                <a:spcPct val="150000"/>
              </a:lnSpc>
              <a:buClr>
                <a:srgbClr val="000000"/>
              </a:buClr>
              <a:buSzPct val="100000"/>
              <a:buFont typeface="Times New Roman" panose="02020603050405020304" pitchFamily="18" charset="0"/>
              <a:buNone/>
            </a:pPr>
            <a:r>
              <a:rPr lang="en-GB" altLang="en-US" sz="1800" b="1">
                <a:solidFill>
                  <a:srgbClr val="FF0000"/>
                </a:solidFill>
              </a:rPr>
              <a:t>Constitutiva</a:t>
            </a:r>
            <a:r>
              <a:rPr lang="en-GB" altLang="en-US" sz="1800">
                <a:solidFill>
                  <a:schemeClr val="tx1"/>
                </a:solidFill>
              </a:rPr>
              <a:t>:	Secuencias específicas </a:t>
            </a:r>
            <a:r>
              <a:rPr lang="en-GB" altLang="en-US" sz="1800">
                <a:solidFill>
                  <a:srgbClr val="FF0000"/>
                </a:solidFill>
              </a:rPr>
              <a:t>no codificantes</a:t>
            </a:r>
          </a:p>
          <a:p>
            <a:pPr eaLnBrk="1" hangingPunct="1">
              <a:lnSpc>
                <a:spcPct val="150000"/>
              </a:lnSpc>
              <a:buClr>
                <a:srgbClr val="000000"/>
              </a:buClr>
              <a:buSzPct val="100000"/>
              <a:buFont typeface="Times New Roman" panose="02020603050405020304" pitchFamily="18" charset="0"/>
              <a:buNone/>
            </a:pPr>
            <a:r>
              <a:rPr lang="en-GB" altLang="en-US" sz="1800">
                <a:solidFill>
                  <a:schemeClr val="tx1"/>
                </a:solidFill>
              </a:rPr>
              <a:t>				</a:t>
            </a:r>
            <a:r>
              <a:rPr lang="en-GB" altLang="en-US" sz="1800">
                <a:solidFill>
                  <a:srgbClr val="FF0000"/>
                </a:solidFill>
              </a:rPr>
              <a:t>DNA satélital</a:t>
            </a:r>
          </a:p>
          <a:p>
            <a:pPr eaLnBrk="1" hangingPunct="1">
              <a:lnSpc>
                <a:spcPct val="150000"/>
              </a:lnSpc>
              <a:buClr>
                <a:srgbClr val="000000"/>
              </a:buClr>
              <a:buSzPct val="100000"/>
              <a:buFont typeface="Times New Roman" panose="02020603050405020304" pitchFamily="18" charset="0"/>
              <a:buNone/>
            </a:pPr>
            <a:r>
              <a:rPr lang="en-GB" altLang="en-US" sz="1800">
                <a:solidFill>
                  <a:schemeClr val="tx1"/>
                </a:solidFill>
              </a:rPr>
              <a:t>				</a:t>
            </a:r>
            <a:r>
              <a:rPr lang="en-GB" altLang="en-US" sz="1800">
                <a:solidFill>
                  <a:srgbClr val="FF0000"/>
                </a:solidFill>
              </a:rPr>
              <a:t>Centrómeros</a:t>
            </a:r>
          </a:p>
          <a:p>
            <a:pPr eaLnBrk="1" hangingPunct="1">
              <a:lnSpc>
                <a:spcPct val="150000"/>
              </a:lnSpc>
              <a:buClr>
                <a:srgbClr val="000000"/>
              </a:buClr>
              <a:buSzPct val="100000"/>
              <a:buFont typeface="Times New Roman" panose="02020603050405020304" pitchFamily="18" charset="0"/>
              <a:buNone/>
            </a:pPr>
            <a:endParaRPr lang="en-GB" altLang="en-US" sz="1800">
              <a:solidFill>
                <a:schemeClr val="tx1"/>
              </a:solidFill>
            </a:endParaRPr>
          </a:p>
          <a:p>
            <a:pPr eaLnBrk="1" hangingPunct="1">
              <a:lnSpc>
                <a:spcPct val="150000"/>
              </a:lnSpc>
              <a:buClr>
                <a:srgbClr val="000000"/>
              </a:buClr>
              <a:buSzPct val="100000"/>
              <a:buFont typeface="Times New Roman" panose="02020603050405020304" pitchFamily="18" charset="0"/>
              <a:buNone/>
            </a:pPr>
            <a:r>
              <a:rPr lang="en-GB" altLang="en-US" sz="1800" b="1">
                <a:solidFill>
                  <a:srgbClr val="FF0000"/>
                </a:solidFill>
              </a:rPr>
              <a:t>Facultativa</a:t>
            </a:r>
            <a:r>
              <a:rPr lang="en-GB" altLang="en-US" sz="1800">
                <a:solidFill>
                  <a:schemeClr val="tx1"/>
                </a:solidFill>
              </a:rPr>
              <a:t>:		</a:t>
            </a:r>
            <a:r>
              <a:rPr lang="en-GB" altLang="en-US" sz="1800">
                <a:solidFill>
                  <a:srgbClr val="FF0000"/>
                </a:solidFill>
              </a:rPr>
              <a:t>Cromosomas enteros </a:t>
            </a:r>
            <a:r>
              <a:rPr lang="en-GB" altLang="en-US" sz="1800">
                <a:solidFill>
                  <a:schemeClr val="tx1"/>
                </a:solidFill>
              </a:rPr>
              <a:t>que son condensados (</a:t>
            </a:r>
            <a:r>
              <a:rPr lang="en-GB" altLang="en-US" sz="1800">
                <a:solidFill>
                  <a:srgbClr val="FF0000"/>
                </a:solidFill>
              </a:rPr>
              <a:t>inactivados</a:t>
            </a:r>
            <a:r>
              <a:rPr lang="en-GB" altLang="en-US" sz="1800">
                <a:solidFill>
                  <a:schemeClr val="tx1"/>
                </a:solidFill>
              </a:rPr>
              <a:t>)</a:t>
            </a:r>
          </a:p>
          <a:p>
            <a:pPr eaLnBrk="1" hangingPunct="1">
              <a:lnSpc>
                <a:spcPct val="150000"/>
              </a:lnSpc>
              <a:buClr>
                <a:srgbClr val="000000"/>
              </a:buClr>
              <a:buSzPct val="100000"/>
              <a:buFont typeface="Times New Roman" panose="02020603050405020304" pitchFamily="18" charset="0"/>
              <a:buNone/>
            </a:pPr>
            <a:r>
              <a:rPr lang="en-GB" altLang="en-US" sz="1800">
                <a:solidFill>
                  <a:schemeClr val="tx1"/>
                </a:solidFill>
              </a:rPr>
              <a:t>				</a:t>
            </a:r>
            <a:r>
              <a:rPr lang="en-GB" altLang="en-US" sz="1800">
                <a:solidFill>
                  <a:srgbClr val="FF0000"/>
                </a:solidFill>
              </a:rPr>
              <a:t>Depende del linaje celular </a:t>
            </a:r>
            <a:r>
              <a:rPr lang="en-GB" altLang="en-US" sz="1800">
                <a:solidFill>
                  <a:schemeClr val="tx1"/>
                </a:solidFill>
              </a:rPr>
              <a:t>o estadío del desarrollo.</a:t>
            </a:r>
          </a:p>
          <a:p>
            <a:pPr eaLnBrk="1" hangingPunct="1">
              <a:lnSpc>
                <a:spcPct val="150000"/>
              </a:lnSpc>
              <a:buClr>
                <a:srgbClr val="000000"/>
              </a:buClr>
              <a:buSzPct val="100000"/>
              <a:buFont typeface="Times New Roman" panose="02020603050405020304" pitchFamily="18" charset="0"/>
              <a:buNone/>
            </a:pPr>
            <a:r>
              <a:rPr lang="en-GB" altLang="en-US" sz="1800">
                <a:solidFill>
                  <a:schemeClr val="tx1"/>
                </a:solidFill>
              </a:rPr>
              <a:t>				Ejemplo clásico: </a:t>
            </a:r>
            <a:r>
              <a:rPr lang="en-GB" altLang="en-US" sz="1800">
                <a:solidFill>
                  <a:srgbClr val="FF0000"/>
                </a:solidFill>
              </a:rPr>
              <a:t>Cromosoma X</a:t>
            </a:r>
            <a:r>
              <a:rPr lang="en-GB" altLang="en-US" sz="1800">
                <a:solidFill>
                  <a:schemeClr val="tx1"/>
                </a:solidFill>
              </a:rPr>
              <a:t> y </a:t>
            </a:r>
            <a:r>
              <a:rPr lang="en-GB" altLang="en-US" sz="1800">
                <a:solidFill>
                  <a:srgbClr val="FF0000"/>
                </a:solidFill>
              </a:rPr>
              <a:t>cuerpo de Barr</a:t>
            </a:r>
            <a:r>
              <a:rPr lang="en-GB" altLang="en-US" sz="1800">
                <a:solidFill>
                  <a:schemeClr val="tx1"/>
                </a:solidFill>
              </a:rPr>
              <a:t>.</a:t>
            </a:r>
          </a:p>
          <a:p>
            <a:pPr eaLnBrk="1" hangingPunct="1">
              <a:lnSpc>
                <a:spcPct val="150000"/>
              </a:lnSpc>
              <a:buClr>
                <a:srgbClr val="000000"/>
              </a:buClr>
              <a:buSzPct val="100000"/>
              <a:buFont typeface="Times New Roman" panose="02020603050405020304" pitchFamily="18" charset="0"/>
              <a:buNone/>
            </a:pPr>
            <a:endParaRPr lang="en-GB" altLang="en-US" sz="1800">
              <a:solidFill>
                <a:schemeClr val="tx1"/>
              </a:solidFill>
            </a:endParaRPr>
          </a:p>
          <a:p>
            <a:pPr eaLnBrk="1" hangingPunct="1">
              <a:lnSpc>
                <a:spcPct val="150000"/>
              </a:lnSpc>
              <a:buClr>
                <a:srgbClr val="000000"/>
              </a:buClr>
              <a:buSzPct val="100000"/>
              <a:buFont typeface="Times New Roman" panose="02020603050405020304" pitchFamily="18" charset="0"/>
              <a:buNone/>
            </a:pPr>
            <a:r>
              <a:rPr lang="en-GB" altLang="en-US" sz="1800">
                <a:solidFill>
                  <a:schemeClr val="tx1"/>
                </a:solidFill>
              </a:rPr>
              <a:t>Inactivación del cromosoma X constituye </a:t>
            </a:r>
            <a:r>
              <a:rPr lang="en-GB" altLang="en-US" sz="1800" b="1">
                <a:solidFill>
                  <a:srgbClr val="FF0000"/>
                </a:solidFill>
              </a:rPr>
              <a:t>una manera de equilibrar la cantidad de material genético disponible </a:t>
            </a:r>
            <a:r>
              <a:rPr lang="en-GB" altLang="en-US" sz="1800">
                <a:solidFill>
                  <a:schemeClr val="tx1"/>
                </a:solidFill>
              </a:rPr>
              <a:t>(entre ambos sexos).</a:t>
            </a:r>
          </a:p>
          <a:p>
            <a:pPr eaLnBrk="1" hangingPunct="1">
              <a:lnSpc>
                <a:spcPct val="150000"/>
              </a:lnSpc>
              <a:buClr>
                <a:srgbClr val="000000"/>
              </a:buClr>
              <a:buSzPct val="100000"/>
              <a:buFont typeface="Times New Roman" panose="02020603050405020304" pitchFamily="18" charset="0"/>
              <a:buNone/>
            </a:pPr>
            <a:br>
              <a:rPr lang="en-GB" altLang="en-US" sz="1800">
                <a:solidFill>
                  <a:schemeClr val="tx1"/>
                </a:solidFill>
              </a:rPr>
            </a:br>
            <a:r>
              <a:rPr lang="en-GB" altLang="en-US" sz="1800">
                <a:solidFill>
                  <a:schemeClr val="tx1"/>
                </a:solidFill>
              </a:rPr>
              <a:t>Mientras un cromosoma X permanece activo (eucromatina) el otro no (hetero).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a:extLst>
              <a:ext uri="{FF2B5EF4-FFF2-40B4-BE49-F238E27FC236}">
                <a16:creationId xmlns:a16="http://schemas.microsoft.com/office/drawing/2014/main" id="{FFCBA463-E905-A9EB-0EEE-9C0618AB5BFE}"/>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Inactivación del cromosoma X</a:t>
            </a:r>
          </a:p>
        </p:txBody>
      </p:sp>
      <p:sp>
        <p:nvSpPr>
          <p:cNvPr id="107522" name="Line 2">
            <a:extLst>
              <a:ext uri="{FF2B5EF4-FFF2-40B4-BE49-F238E27FC236}">
                <a16:creationId xmlns:a16="http://schemas.microsoft.com/office/drawing/2014/main" id="{24054B71-669C-31F1-A916-BE21B58EAC68}"/>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7523" name="Text Box 3">
            <a:extLst>
              <a:ext uri="{FF2B5EF4-FFF2-40B4-BE49-F238E27FC236}">
                <a16:creationId xmlns:a16="http://schemas.microsoft.com/office/drawing/2014/main" id="{525B7CE1-4B1E-232C-2E78-A192009FD7C7}"/>
              </a:ext>
            </a:extLst>
          </p:cNvPr>
          <p:cNvSpPr txBox="1">
            <a:spLocks noChangeArrowheads="1"/>
          </p:cNvSpPr>
          <p:nvPr/>
        </p:nvSpPr>
        <p:spPr bwMode="auto">
          <a:xfrm>
            <a:off x="261938" y="1201738"/>
            <a:ext cx="875347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30000"/>
              </a:lnSpc>
              <a:buClr>
                <a:srgbClr val="000000"/>
              </a:buClr>
              <a:buSzPct val="100000"/>
              <a:buFont typeface="Times New Roman" panose="02020603050405020304" pitchFamily="18" charset="0"/>
              <a:buNone/>
            </a:pPr>
            <a:r>
              <a:rPr lang="en-GB" altLang="en-US" sz="1800">
                <a:solidFill>
                  <a:srgbClr val="000000"/>
                </a:solidFill>
              </a:rPr>
              <a:t>El </a:t>
            </a:r>
            <a:r>
              <a:rPr lang="en-GB" altLang="en-US" sz="1800" b="1">
                <a:solidFill>
                  <a:srgbClr val="FF0000"/>
                </a:solidFill>
              </a:rPr>
              <a:t>sexo representa un problema interesante </a:t>
            </a:r>
            <a:r>
              <a:rPr lang="en-GB" altLang="en-US" sz="1800">
                <a:solidFill>
                  <a:srgbClr val="000000"/>
                </a:solidFill>
              </a:rPr>
              <a:t>relacionado con la regulación génica </a:t>
            </a:r>
            <a:r>
              <a:rPr lang="en-GB" altLang="en-US" sz="1800" b="1">
                <a:solidFill>
                  <a:srgbClr val="FF0000"/>
                </a:solidFill>
              </a:rPr>
              <a:t>dadas las diferencias en el número de cromosomas </a:t>
            </a:r>
            <a:r>
              <a:rPr lang="en-GB" altLang="en-US" sz="1800">
                <a:solidFill>
                  <a:srgbClr val="000000"/>
                </a:solidFill>
              </a:rPr>
              <a:t>sexuales (</a:t>
            </a:r>
            <a:r>
              <a:rPr lang="en-GB" altLang="en-US" sz="1800" b="1">
                <a:solidFill>
                  <a:srgbClr val="FF0000"/>
                </a:solidFill>
              </a:rPr>
              <a:t>y tamaños</a:t>
            </a:r>
            <a:r>
              <a:rPr lang="en-GB" altLang="en-US" sz="1800">
                <a:solidFill>
                  <a:srgbClr val="000000"/>
                </a:solidFill>
              </a:rPr>
              <a:t>).</a:t>
            </a:r>
          </a:p>
          <a:p>
            <a:pPr eaLnBrk="1" hangingPunct="1">
              <a:lnSpc>
                <a:spcPct val="130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30000"/>
              </a:lnSpc>
              <a:buClr>
                <a:srgbClr val="000000"/>
              </a:buClr>
              <a:buSzPct val="100000"/>
              <a:buFont typeface="Times New Roman" panose="02020603050405020304" pitchFamily="18" charset="0"/>
              <a:buNone/>
            </a:pPr>
            <a:r>
              <a:rPr lang="en-GB" altLang="en-US" sz="1800">
                <a:solidFill>
                  <a:srgbClr val="000000"/>
                </a:solidFill>
              </a:rPr>
              <a:t>La presencia de </a:t>
            </a:r>
            <a:r>
              <a:rPr lang="en-GB" altLang="en-US" sz="1800" b="1">
                <a:solidFill>
                  <a:srgbClr val="FF0000"/>
                </a:solidFill>
              </a:rPr>
              <a:t>XX implica doble cantidad de material genético</a:t>
            </a:r>
            <a:r>
              <a:rPr lang="en-GB" altLang="en-US" sz="1800">
                <a:solidFill>
                  <a:srgbClr val="000000"/>
                </a:solidFill>
              </a:rPr>
              <a:t> en relación a XY.</a:t>
            </a:r>
          </a:p>
          <a:p>
            <a:pPr eaLnBrk="1" hangingPunct="1">
              <a:lnSpc>
                <a:spcPct val="130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30000"/>
              </a:lnSpc>
              <a:buClr>
                <a:srgbClr val="000000"/>
              </a:buClr>
              <a:buSzPct val="100000"/>
              <a:buFont typeface="Times New Roman" panose="02020603050405020304" pitchFamily="18" charset="0"/>
              <a:buNone/>
            </a:pPr>
            <a:r>
              <a:rPr lang="en-GB" altLang="en-US" sz="1800">
                <a:solidFill>
                  <a:srgbClr val="000000"/>
                </a:solidFill>
              </a:rPr>
              <a:t>El tener a las </a:t>
            </a:r>
            <a:r>
              <a:rPr lang="en-GB" altLang="en-US" sz="1800" b="1">
                <a:solidFill>
                  <a:srgbClr val="FF0000"/>
                </a:solidFill>
              </a:rPr>
              <a:t>hembras con 2X material genético activo no es recomendable </a:t>
            </a:r>
            <a:r>
              <a:rPr lang="en-GB" altLang="en-US" sz="1800">
                <a:solidFill>
                  <a:srgbClr val="000000"/>
                </a:solidFill>
              </a:rPr>
              <a:t>(ni necesario), aunque solo se trate de un cromosoma.</a:t>
            </a:r>
          </a:p>
          <a:p>
            <a:pPr eaLnBrk="1" hangingPunct="1">
              <a:lnSpc>
                <a:spcPct val="130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30000"/>
              </a:lnSpc>
              <a:buClr>
                <a:srgbClr val="000000"/>
              </a:buClr>
              <a:buSzPct val="100000"/>
              <a:buFont typeface="Times New Roman" panose="02020603050405020304" pitchFamily="18" charset="0"/>
              <a:buNone/>
            </a:pPr>
            <a:r>
              <a:rPr lang="en-GB" altLang="en-US" sz="1800">
                <a:solidFill>
                  <a:srgbClr val="000000"/>
                </a:solidFill>
              </a:rPr>
              <a:t>Como balancear la situación (</a:t>
            </a:r>
            <a:r>
              <a:rPr lang="en-GB" altLang="en-US" sz="1800" b="1">
                <a:solidFill>
                  <a:srgbClr val="FF0000"/>
                </a:solidFill>
              </a:rPr>
              <a:t>compensación de dosis</a:t>
            </a:r>
            <a:r>
              <a:rPr lang="en-GB" altLang="en-US" sz="1800">
                <a:solidFill>
                  <a:srgbClr val="000000"/>
                </a:solidFill>
              </a:rPr>
              <a:t>):</a:t>
            </a:r>
          </a:p>
          <a:p>
            <a:pPr eaLnBrk="1" hangingPunct="1">
              <a:lnSpc>
                <a:spcPct val="130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30000"/>
              </a:lnSpc>
              <a:buClr>
                <a:srgbClr val="000000"/>
              </a:buClr>
              <a:buSzPct val="100000"/>
              <a:buFont typeface="Times New Roman" panose="02020603050405020304" pitchFamily="18" charset="0"/>
              <a:buNone/>
            </a:pPr>
            <a:r>
              <a:rPr lang="en-GB" altLang="en-US" sz="1800">
                <a:solidFill>
                  <a:srgbClr val="000000"/>
                </a:solidFill>
              </a:rPr>
              <a:t>	</a:t>
            </a:r>
            <a:r>
              <a:rPr lang="en-GB" altLang="en-US" sz="1600">
                <a:solidFill>
                  <a:srgbClr val="000000"/>
                </a:solidFill>
              </a:rPr>
              <a:t>Como </a:t>
            </a:r>
            <a:r>
              <a:rPr lang="en-GB" altLang="en-US" sz="1600" b="1">
                <a:solidFill>
                  <a:srgbClr val="FF0000"/>
                </a:solidFill>
              </a:rPr>
              <a:t>D. melanogaster</a:t>
            </a:r>
            <a:r>
              <a:rPr lang="en-GB" altLang="en-US" sz="1600">
                <a:solidFill>
                  <a:srgbClr val="000000"/>
                </a:solidFill>
              </a:rPr>
              <a:t>: </a:t>
            </a:r>
            <a:r>
              <a:rPr lang="en-GB" altLang="en-US" sz="1600" b="1">
                <a:solidFill>
                  <a:srgbClr val="000000"/>
                </a:solidFill>
              </a:rPr>
              <a:t>Duplicando la expresión del X</a:t>
            </a:r>
            <a:r>
              <a:rPr lang="en-GB" altLang="en-US" sz="1600">
                <a:solidFill>
                  <a:srgbClr val="000000"/>
                </a:solidFill>
              </a:rPr>
              <a:t> del macho.</a:t>
            </a:r>
          </a:p>
          <a:p>
            <a:pPr eaLnBrk="1" hangingPunct="1">
              <a:lnSpc>
                <a:spcPct val="130000"/>
              </a:lnSpc>
              <a:buClr>
                <a:srgbClr val="000000"/>
              </a:buClr>
              <a:buSzPct val="100000"/>
              <a:buFont typeface="Times New Roman" panose="02020603050405020304" pitchFamily="18" charset="0"/>
              <a:buNone/>
            </a:pPr>
            <a:r>
              <a:rPr lang="en-GB" altLang="en-US" sz="1600">
                <a:solidFill>
                  <a:srgbClr val="000000"/>
                </a:solidFill>
              </a:rPr>
              <a:t>	Como </a:t>
            </a:r>
            <a:r>
              <a:rPr lang="en-GB" altLang="en-US" sz="1600" b="1">
                <a:solidFill>
                  <a:srgbClr val="FF0000"/>
                </a:solidFill>
              </a:rPr>
              <a:t>C. elegans</a:t>
            </a:r>
            <a:r>
              <a:rPr lang="en-GB" altLang="en-US" sz="1600">
                <a:solidFill>
                  <a:srgbClr val="000000"/>
                </a:solidFill>
              </a:rPr>
              <a:t>: </a:t>
            </a:r>
            <a:r>
              <a:rPr lang="en-GB" altLang="en-US" sz="1600" b="1">
                <a:solidFill>
                  <a:srgbClr val="000000"/>
                </a:solidFill>
              </a:rPr>
              <a:t>Reprimiendo a la mitad la actividad</a:t>
            </a:r>
            <a:r>
              <a:rPr lang="en-GB" altLang="en-US" sz="1600">
                <a:solidFill>
                  <a:srgbClr val="000000"/>
                </a:solidFill>
              </a:rPr>
              <a:t> de ambos X de hembras</a:t>
            </a:r>
          </a:p>
          <a:p>
            <a:pPr eaLnBrk="1" hangingPunct="1">
              <a:lnSpc>
                <a:spcPct val="130000"/>
              </a:lnSpc>
              <a:buClr>
                <a:srgbClr val="000000"/>
              </a:buClr>
              <a:buSzPct val="100000"/>
              <a:buFont typeface="Times New Roman" panose="02020603050405020304" pitchFamily="18" charset="0"/>
              <a:buNone/>
            </a:pPr>
            <a:r>
              <a:rPr lang="en-GB" altLang="en-US" sz="1600">
                <a:solidFill>
                  <a:srgbClr val="000000"/>
                </a:solidFill>
              </a:rPr>
              <a:t>	Como </a:t>
            </a:r>
            <a:r>
              <a:rPr lang="en-GB" altLang="en-US" sz="1600" b="1">
                <a:solidFill>
                  <a:srgbClr val="FF0000"/>
                </a:solidFill>
              </a:rPr>
              <a:t>mamíferos</a:t>
            </a:r>
            <a:r>
              <a:rPr lang="en-GB" altLang="en-US" sz="1600">
                <a:solidFill>
                  <a:srgbClr val="000000"/>
                </a:solidFill>
              </a:rPr>
              <a:t>: </a:t>
            </a:r>
            <a:r>
              <a:rPr lang="en-GB" altLang="en-US" sz="1600" b="1">
                <a:solidFill>
                  <a:srgbClr val="000000"/>
                </a:solidFill>
              </a:rPr>
              <a:t>Condensando a un cromosoma X</a:t>
            </a:r>
            <a:r>
              <a:rPr lang="en-GB" altLang="en-US" sz="1600">
                <a:solidFill>
                  <a:srgbClr val="000000"/>
                </a:solidFill>
              </a:rPr>
              <a:t> de la hembra</a:t>
            </a:r>
          </a:p>
          <a:p>
            <a:pPr eaLnBrk="1" hangingPunct="1">
              <a:lnSpc>
                <a:spcPct val="130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30000"/>
              </a:lnSpc>
              <a:buClr>
                <a:srgbClr val="000000"/>
              </a:buClr>
              <a:buSzPct val="100000"/>
              <a:buFont typeface="Times New Roman" panose="02020603050405020304" pitchFamily="18" charset="0"/>
              <a:buNone/>
            </a:pPr>
            <a:endParaRPr lang="en-GB" altLang="en-US" sz="18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a:extLst>
              <a:ext uri="{FF2B5EF4-FFF2-40B4-BE49-F238E27FC236}">
                <a16:creationId xmlns:a16="http://schemas.microsoft.com/office/drawing/2014/main" id="{6D366755-4D08-7242-7642-D14D81E48FF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Hipótesis del X único</a:t>
            </a:r>
          </a:p>
        </p:txBody>
      </p:sp>
      <p:sp>
        <p:nvSpPr>
          <p:cNvPr id="109570" name="Line 2">
            <a:extLst>
              <a:ext uri="{FF2B5EF4-FFF2-40B4-BE49-F238E27FC236}">
                <a16:creationId xmlns:a16="http://schemas.microsoft.com/office/drawing/2014/main" id="{E4970E75-2D95-906D-484B-FEF7B107353D}"/>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9571" name="Text Box 3">
            <a:extLst>
              <a:ext uri="{FF2B5EF4-FFF2-40B4-BE49-F238E27FC236}">
                <a16:creationId xmlns:a16="http://schemas.microsoft.com/office/drawing/2014/main" id="{2202F986-3EA0-CB70-62EF-479F93A29E44}"/>
              </a:ext>
            </a:extLst>
          </p:cNvPr>
          <p:cNvSpPr txBox="1">
            <a:spLocks noChangeArrowheads="1"/>
          </p:cNvSpPr>
          <p:nvPr/>
        </p:nvSpPr>
        <p:spPr bwMode="auto">
          <a:xfrm>
            <a:off x="15875" y="1196975"/>
            <a:ext cx="5459413"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Propuesta en </a:t>
            </a:r>
            <a:r>
              <a:rPr lang="en-GB" altLang="en-US" sz="1600" b="1">
                <a:solidFill>
                  <a:srgbClr val="FF0000"/>
                </a:solidFill>
              </a:rPr>
              <a:t>1961</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Los </a:t>
            </a:r>
            <a:r>
              <a:rPr lang="en-GB" altLang="en-US" sz="1600" b="1">
                <a:solidFill>
                  <a:srgbClr val="FF0000"/>
                </a:solidFill>
              </a:rPr>
              <a:t>ratones hembra heterocigotos para un gen ligado al X que determina el color del pelambre muestran aspecto variegado </a:t>
            </a:r>
            <a:r>
              <a:rPr lang="en-GB" altLang="en-US" sz="1600">
                <a:solidFill>
                  <a:srgbClr val="000000"/>
                </a:solidFill>
              </a:rPr>
              <a:t>(varios colores).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Se explica  como el resultado de la </a:t>
            </a:r>
            <a:r>
              <a:rPr lang="en-GB" altLang="en-US" sz="1600" b="1">
                <a:solidFill>
                  <a:srgbClr val="FF0000"/>
                </a:solidFill>
              </a:rPr>
              <a:t>inactivación aleatoria de diferentes cromosomas X </a:t>
            </a:r>
            <a:r>
              <a:rPr lang="en-GB" altLang="en-US" sz="1600">
                <a:solidFill>
                  <a:srgbClr val="000000"/>
                </a:solidFill>
              </a:rPr>
              <a:t>en poblaciones celulares derivadas de </a:t>
            </a:r>
            <a:r>
              <a:rPr lang="en-GB" altLang="en-US" sz="1600" b="1">
                <a:solidFill>
                  <a:srgbClr val="FF0000"/>
                </a:solidFill>
              </a:rPr>
              <a:t>distintas células precursoras</a:t>
            </a:r>
            <a:r>
              <a:rPr lang="en-GB" altLang="en-US" sz="16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Las células derivadas del precursor que haya inactivado al cromosoma que no poseia dicho gen (blanco) expresarán el fenotipo del cromosoma activo (negro).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En el caso de estas </a:t>
            </a:r>
            <a:r>
              <a:rPr lang="en-GB" altLang="en-US" sz="1600" b="1">
                <a:solidFill>
                  <a:srgbClr val="FF0000"/>
                </a:solidFill>
              </a:rPr>
              <a:t>células, permanecen juntas </a:t>
            </a:r>
            <a:r>
              <a:rPr lang="en-GB" altLang="en-US" sz="1600">
                <a:solidFill>
                  <a:srgbClr val="000000"/>
                </a:solidFill>
              </a:rPr>
              <a:t>después de la inactivación estocástica de su cromosoma X por lo que </a:t>
            </a:r>
            <a:r>
              <a:rPr lang="en-GB" altLang="en-US" sz="1600" b="1">
                <a:solidFill>
                  <a:srgbClr val="FF0000"/>
                </a:solidFill>
              </a:rPr>
              <a:t>dan lugar a parches de piel</a:t>
            </a:r>
            <a:r>
              <a:rPr lang="en-GB" altLang="en-US" sz="1600">
                <a:solidFill>
                  <a:srgbClr val="000000"/>
                </a:solidFill>
              </a:rPr>
              <a:t> de coloración diferente.</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p:txBody>
      </p:sp>
      <p:pic>
        <p:nvPicPr>
          <p:cNvPr id="109572" name="Picture 4">
            <a:extLst>
              <a:ext uri="{FF2B5EF4-FFF2-40B4-BE49-F238E27FC236}">
                <a16:creationId xmlns:a16="http://schemas.microsoft.com/office/drawing/2014/main" id="{1D271CA5-D457-657E-134B-6C3FAB2A6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926" b="9926"/>
          <a:stretch>
            <a:fillRect/>
          </a:stretch>
        </p:blipFill>
        <p:spPr bwMode="auto">
          <a:xfrm>
            <a:off x="6226175" y="4713288"/>
            <a:ext cx="243998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09573" name="Group 5">
            <a:extLst>
              <a:ext uri="{FF2B5EF4-FFF2-40B4-BE49-F238E27FC236}">
                <a16:creationId xmlns:a16="http://schemas.microsoft.com/office/drawing/2014/main" id="{6C1718A6-7896-8D0E-A3F7-89C6BAFE2A6E}"/>
              </a:ext>
            </a:extLst>
          </p:cNvPr>
          <p:cNvGrpSpPr>
            <a:grpSpLocks/>
          </p:cNvGrpSpPr>
          <p:nvPr/>
        </p:nvGrpSpPr>
        <p:grpSpPr bwMode="auto">
          <a:xfrm>
            <a:off x="6754813" y="1179513"/>
            <a:ext cx="1192212" cy="1193800"/>
            <a:chOff x="4255" y="743"/>
            <a:chExt cx="751" cy="752"/>
          </a:xfrm>
        </p:grpSpPr>
        <p:sp>
          <p:nvSpPr>
            <p:cNvPr id="109595" name="Oval 6">
              <a:extLst>
                <a:ext uri="{FF2B5EF4-FFF2-40B4-BE49-F238E27FC236}">
                  <a16:creationId xmlns:a16="http://schemas.microsoft.com/office/drawing/2014/main" id="{2BDDB911-A546-23F0-E195-0DFA5532E7CD}"/>
                </a:ext>
              </a:extLst>
            </p:cNvPr>
            <p:cNvSpPr>
              <a:spLocks noChangeArrowheads="1"/>
            </p:cNvSpPr>
            <p:nvPr/>
          </p:nvSpPr>
          <p:spPr bwMode="auto">
            <a:xfrm>
              <a:off x="4255" y="743"/>
              <a:ext cx="752" cy="753"/>
            </a:xfrm>
            <a:prstGeom prst="ellipse">
              <a:avLst/>
            </a:prstGeom>
            <a:solidFill>
              <a:srgbClr val="C0C0C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96" name="AutoShape 7">
              <a:extLst>
                <a:ext uri="{FF2B5EF4-FFF2-40B4-BE49-F238E27FC236}">
                  <a16:creationId xmlns:a16="http://schemas.microsoft.com/office/drawing/2014/main" id="{E17A93F7-51AB-80CF-E014-C5875144F359}"/>
                </a:ext>
              </a:extLst>
            </p:cNvPr>
            <p:cNvSpPr>
              <a:spLocks noChangeArrowheads="1"/>
            </p:cNvSpPr>
            <p:nvPr/>
          </p:nvSpPr>
          <p:spPr bwMode="auto">
            <a:xfrm>
              <a:off x="4556" y="874"/>
              <a:ext cx="54" cy="269"/>
            </a:xfrm>
            <a:prstGeom prst="roundRect">
              <a:avLst>
                <a:gd name="adj" fmla="val 50000"/>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97" name="AutoShape 8">
              <a:extLst>
                <a:ext uri="{FF2B5EF4-FFF2-40B4-BE49-F238E27FC236}">
                  <a16:creationId xmlns:a16="http://schemas.microsoft.com/office/drawing/2014/main" id="{44674A32-4DF4-C08D-23C0-0C4F337E164D}"/>
                </a:ext>
              </a:extLst>
            </p:cNvPr>
            <p:cNvSpPr>
              <a:spLocks noChangeArrowheads="1"/>
            </p:cNvSpPr>
            <p:nvPr/>
          </p:nvSpPr>
          <p:spPr bwMode="auto">
            <a:xfrm>
              <a:off x="4556" y="1139"/>
              <a:ext cx="54" cy="269"/>
            </a:xfrm>
            <a:prstGeom prst="roundRect">
              <a:avLst>
                <a:gd name="adj" fmla="val 50000"/>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98" name="AutoShape 9">
              <a:extLst>
                <a:ext uri="{FF2B5EF4-FFF2-40B4-BE49-F238E27FC236}">
                  <a16:creationId xmlns:a16="http://schemas.microsoft.com/office/drawing/2014/main" id="{7AC2F81E-27EA-3069-04F2-9CEE0B1E621F}"/>
                </a:ext>
              </a:extLst>
            </p:cNvPr>
            <p:cNvSpPr>
              <a:spLocks noChangeArrowheads="1"/>
            </p:cNvSpPr>
            <p:nvPr/>
          </p:nvSpPr>
          <p:spPr bwMode="auto">
            <a:xfrm>
              <a:off x="4639" y="874"/>
              <a:ext cx="54" cy="269"/>
            </a:xfrm>
            <a:prstGeom prst="roundRect">
              <a:avLst>
                <a:gd name="adj" fmla="val 50000"/>
              </a:avLst>
            </a:prstGeom>
            <a:solidFill>
              <a:srgbClr val="FFFFFF"/>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99" name="AutoShape 10">
              <a:extLst>
                <a:ext uri="{FF2B5EF4-FFF2-40B4-BE49-F238E27FC236}">
                  <a16:creationId xmlns:a16="http://schemas.microsoft.com/office/drawing/2014/main" id="{869870F2-DC41-18CB-B6B5-17B6B614FA8D}"/>
                </a:ext>
              </a:extLst>
            </p:cNvPr>
            <p:cNvSpPr>
              <a:spLocks noChangeArrowheads="1"/>
            </p:cNvSpPr>
            <p:nvPr/>
          </p:nvSpPr>
          <p:spPr bwMode="auto">
            <a:xfrm>
              <a:off x="4639" y="1139"/>
              <a:ext cx="54" cy="269"/>
            </a:xfrm>
            <a:prstGeom prst="roundRect">
              <a:avLst>
                <a:gd name="adj" fmla="val 50000"/>
              </a:avLst>
            </a:prstGeom>
            <a:solidFill>
              <a:srgbClr val="FFFFFF"/>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grpSp>
      <p:grpSp>
        <p:nvGrpSpPr>
          <p:cNvPr id="109574" name="Group 11">
            <a:extLst>
              <a:ext uri="{FF2B5EF4-FFF2-40B4-BE49-F238E27FC236}">
                <a16:creationId xmlns:a16="http://schemas.microsoft.com/office/drawing/2014/main" id="{0202611D-9616-1BC6-9F82-68D8C0673A56}"/>
              </a:ext>
            </a:extLst>
          </p:cNvPr>
          <p:cNvGrpSpPr>
            <a:grpSpLocks/>
          </p:cNvGrpSpPr>
          <p:nvPr/>
        </p:nvGrpSpPr>
        <p:grpSpPr bwMode="auto">
          <a:xfrm>
            <a:off x="5811838" y="3349625"/>
            <a:ext cx="1119187" cy="1119188"/>
            <a:chOff x="3661" y="2110"/>
            <a:chExt cx="705" cy="705"/>
          </a:xfrm>
        </p:grpSpPr>
        <p:sp>
          <p:nvSpPr>
            <p:cNvPr id="109589" name="Oval 12">
              <a:extLst>
                <a:ext uri="{FF2B5EF4-FFF2-40B4-BE49-F238E27FC236}">
                  <a16:creationId xmlns:a16="http://schemas.microsoft.com/office/drawing/2014/main" id="{A2C90A83-CF3B-6969-4EEE-FACDA6F9BACB}"/>
                </a:ext>
              </a:extLst>
            </p:cNvPr>
            <p:cNvSpPr>
              <a:spLocks noChangeArrowheads="1"/>
            </p:cNvSpPr>
            <p:nvPr/>
          </p:nvSpPr>
          <p:spPr bwMode="auto">
            <a:xfrm>
              <a:off x="3661" y="2110"/>
              <a:ext cx="706" cy="706"/>
            </a:xfrm>
            <a:prstGeom prst="ellipse">
              <a:avLst/>
            </a:prstGeom>
            <a:solidFill>
              <a:srgbClr val="C0C0C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90" name="AutoShape 13">
              <a:extLst>
                <a:ext uri="{FF2B5EF4-FFF2-40B4-BE49-F238E27FC236}">
                  <a16:creationId xmlns:a16="http://schemas.microsoft.com/office/drawing/2014/main" id="{20392A0B-3055-62A5-7DFE-7B4F592152F0}"/>
                </a:ext>
              </a:extLst>
            </p:cNvPr>
            <p:cNvSpPr>
              <a:spLocks noChangeArrowheads="1"/>
            </p:cNvSpPr>
            <p:nvPr/>
          </p:nvSpPr>
          <p:spPr bwMode="auto">
            <a:xfrm>
              <a:off x="3943" y="2232"/>
              <a:ext cx="51" cy="252"/>
            </a:xfrm>
            <a:prstGeom prst="roundRect">
              <a:avLst>
                <a:gd name="adj" fmla="val 50000"/>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91" name="AutoShape 14">
              <a:extLst>
                <a:ext uri="{FF2B5EF4-FFF2-40B4-BE49-F238E27FC236}">
                  <a16:creationId xmlns:a16="http://schemas.microsoft.com/office/drawing/2014/main" id="{89B33785-86AD-BE30-D317-EF489EFFB4F7}"/>
                </a:ext>
              </a:extLst>
            </p:cNvPr>
            <p:cNvSpPr>
              <a:spLocks noChangeArrowheads="1"/>
            </p:cNvSpPr>
            <p:nvPr/>
          </p:nvSpPr>
          <p:spPr bwMode="auto">
            <a:xfrm>
              <a:off x="3943" y="2482"/>
              <a:ext cx="51" cy="252"/>
            </a:xfrm>
            <a:prstGeom prst="roundRect">
              <a:avLst>
                <a:gd name="adj" fmla="val 50000"/>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grpSp>
          <p:nvGrpSpPr>
            <p:cNvPr id="109592" name="Group 15">
              <a:extLst>
                <a:ext uri="{FF2B5EF4-FFF2-40B4-BE49-F238E27FC236}">
                  <a16:creationId xmlns:a16="http://schemas.microsoft.com/office/drawing/2014/main" id="{912C6A95-38C8-AEB4-9609-8EAB0C45E73E}"/>
                </a:ext>
              </a:extLst>
            </p:cNvPr>
            <p:cNvGrpSpPr>
              <a:grpSpLocks/>
            </p:cNvGrpSpPr>
            <p:nvPr/>
          </p:nvGrpSpPr>
          <p:grpSpPr bwMode="auto">
            <a:xfrm>
              <a:off x="4056" y="2463"/>
              <a:ext cx="27" cy="270"/>
              <a:chOff x="4056" y="2463"/>
              <a:chExt cx="27" cy="270"/>
            </a:xfrm>
          </p:grpSpPr>
          <p:sp>
            <p:nvSpPr>
              <p:cNvPr id="109593" name="AutoShape 16">
                <a:extLst>
                  <a:ext uri="{FF2B5EF4-FFF2-40B4-BE49-F238E27FC236}">
                    <a16:creationId xmlns:a16="http://schemas.microsoft.com/office/drawing/2014/main" id="{D56AF95E-1159-27D7-2045-5FA871AE6764}"/>
                  </a:ext>
                </a:extLst>
              </p:cNvPr>
              <p:cNvSpPr>
                <a:spLocks noChangeArrowheads="1"/>
              </p:cNvSpPr>
              <p:nvPr/>
            </p:nvSpPr>
            <p:spPr bwMode="auto">
              <a:xfrm flipH="1">
                <a:off x="4056" y="2463"/>
                <a:ext cx="28" cy="136"/>
              </a:xfrm>
              <a:prstGeom prst="roundRect">
                <a:avLst>
                  <a:gd name="adj" fmla="val 50000"/>
                </a:avLst>
              </a:prstGeom>
              <a:solidFill>
                <a:srgbClr val="FFFFFF"/>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94" name="AutoShape 17">
                <a:extLst>
                  <a:ext uri="{FF2B5EF4-FFF2-40B4-BE49-F238E27FC236}">
                    <a16:creationId xmlns:a16="http://schemas.microsoft.com/office/drawing/2014/main" id="{72152850-A2CE-73BB-2B1F-19F505378F48}"/>
                  </a:ext>
                </a:extLst>
              </p:cNvPr>
              <p:cNvSpPr>
                <a:spLocks noChangeArrowheads="1"/>
              </p:cNvSpPr>
              <p:nvPr/>
            </p:nvSpPr>
            <p:spPr bwMode="auto">
              <a:xfrm flipH="1">
                <a:off x="4056" y="2597"/>
                <a:ext cx="28" cy="137"/>
              </a:xfrm>
              <a:prstGeom prst="roundRect">
                <a:avLst>
                  <a:gd name="adj" fmla="val 50000"/>
                </a:avLst>
              </a:prstGeom>
              <a:solidFill>
                <a:srgbClr val="FFFFFF"/>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grpSp>
      </p:grpSp>
      <p:grpSp>
        <p:nvGrpSpPr>
          <p:cNvPr id="109575" name="Group 18">
            <a:extLst>
              <a:ext uri="{FF2B5EF4-FFF2-40B4-BE49-F238E27FC236}">
                <a16:creationId xmlns:a16="http://schemas.microsoft.com/office/drawing/2014/main" id="{41FBD062-8700-9385-598B-C5CE7CE1B80A}"/>
              </a:ext>
            </a:extLst>
          </p:cNvPr>
          <p:cNvGrpSpPr>
            <a:grpSpLocks/>
          </p:cNvGrpSpPr>
          <p:nvPr/>
        </p:nvGrpSpPr>
        <p:grpSpPr bwMode="auto">
          <a:xfrm>
            <a:off x="7834313" y="3378200"/>
            <a:ext cx="1120775" cy="1120775"/>
            <a:chOff x="4935" y="2128"/>
            <a:chExt cx="706" cy="706"/>
          </a:xfrm>
        </p:grpSpPr>
        <p:sp>
          <p:nvSpPr>
            <p:cNvPr id="109583" name="Oval 19">
              <a:extLst>
                <a:ext uri="{FF2B5EF4-FFF2-40B4-BE49-F238E27FC236}">
                  <a16:creationId xmlns:a16="http://schemas.microsoft.com/office/drawing/2014/main" id="{9C1A88F1-B6F0-D883-ADFA-EF1DBA81FD65}"/>
                </a:ext>
              </a:extLst>
            </p:cNvPr>
            <p:cNvSpPr>
              <a:spLocks noChangeArrowheads="1"/>
            </p:cNvSpPr>
            <p:nvPr/>
          </p:nvSpPr>
          <p:spPr bwMode="auto">
            <a:xfrm>
              <a:off x="4935" y="2128"/>
              <a:ext cx="707" cy="707"/>
            </a:xfrm>
            <a:prstGeom prst="ellipse">
              <a:avLst/>
            </a:prstGeom>
            <a:solidFill>
              <a:srgbClr val="C0C0C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grpSp>
          <p:nvGrpSpPr>
            <p:cNvPr id="109584" name="Group 20">
              <a:extLst>
                <a:ext uri="{FF2B5EF4-FFF2-40B4-BE49-F238E27FC236}">
                  <a16:creationId xmlns:a16="http://schemas.microsoft.com/office/drawing/2014/main" id="{5AC87B0B-04A4-C4C5-8358-1003B7E3C3E7}"/>
                </a:ext>
              </a:extLst>
            </p:cNvPr>
            <p:cNvGrpSpPr>
              <a:grpSpLocks/>
            </p:cNvGrpSpPr>
            <p:nvPr/>
          </p:nvGrpSpPr>
          <p:grpSpPr bwMode="auto">
            <a:xfrm>
              <a:off x="5188" y="2469"/>
              <a:ext cx="28" cy="283"/>
              <a:chOff x="5188" y="2469"/>
              <a:chExt cx="28" cy="283"/>
            </a:xfrm>
          </p:grpSpPr>
          <p:sp>
            <p:nvSpPr>
              <p:cNvPr id="109587" name="AutoShape 21">
                <a:extLst>
                  <a:ext uri="{FF2B5EF4-FFF2-40B4-BE49-F238E27FC236}">
                    <a16:creationId xmlns:a16="http://schemas.microsoft.com/office/drawing/2014/main" id="{488D255F-E327-1072-C53C-DD16F03655F0}"/>
                  </a:ext>
                </a:extLst>
              </p:cNvPr>
              <p:cNvSpPr>
                <a:spLocks noChangeArrowheads="1"/>
              </p:cNvSpPr>
              <p:nvPr/>
            </p:nvSpPr>
            <p:spPr bwMode="auto">
              <a:xfrm flipH="1">
                <a:off x="5188" y="2469"/>
                <a:ext cx="29" cy="143"/>
              </a:xfrm>
              <a:prstGeom prst="roundRect">
                <a:avLst>
                  <a:gd name="adj" fmla="val 50000"/>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88" name="AutoShape 22">
                <a:extLst>
                  <a:ext uri="{FF2B5EF4-FFF2-40B4-BE49-F238E27FC236}">
                    <a16:creationId xmlns:a16="http://schemas.microsoft.com/office/drawing/2014/main" id="{ECBE5B9A-460C-A997-9CF2-A36B343EDCA1}"/>
                  </a:ext>
                </a:extLst>
              </p:cNvPr>
              <p:cNvSpPr>
                <a:spLocks noChangeArrowheads="1"/>
              </p:cNvSpPr>
              <p:nvPr/>
            </p:nvSpPr>
            <p:spPr bwMode="auto">
              <a:xfrm flipH="1">
                <a:off x="5188" y="2610"/>
                <a:ext cx="29" cy="143"/>
              </a:xfrm>
              <a:prstGeom prst="roundRect">
                <a:avLst>
                  <a:gd name="adj" fmla="val 50000"/>
                </a:avLst>
              </a:prstGeom>
              <a:solidFill>
                <a:srgbClr val="000000"/>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grpSp>
        <p:sp>
          <p:nvSpPr>
            <p:cNvPr id="109585" name="AutoShape 23">
              <a:extLst>
                <a:ext uri="{FF2B5EF4-FFF2-40B4-BE49-F238E27FC236}">
                  <a16:creationId xmlns:a16="http://schemas.microsoft.com/office/drawing/2014/main" id="{41184B74-7368-6A63-AC8D-E0CEFFACCE8A}"/>
                </a:ext>
              </a:extLst>
            </p:cNvPr>
            <p:cNvSpPr>
              <a:spLocks noChangeArrowheads="1"/>
            </p:cNvSpPr>
            <p:nvPr/>
          </p:nvSpPr>
          <p:spPr bwMode="auto">
            <a:xfrm>
              <a:off x="5295" y="2251"/>
              <a:ext cx="51" cy="252"/>
            </a:xfrm>
            <a:prstGeom prst="roundRect">
              <a:avLst>
                <a:gd name="adj" fmla="val 50000"/>
              </a:avLst>
            </a:prstGeom>
            <a:solidFill>
              <a:srgbClr val="FFFFFF"/>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9586" name="AutoShape 24">
              <a:extLst>
                <a:ext uri="{FF2B5EF4-FFF2-40B4-BE49-F238E27FC236}">
                  <a16:creationId xmlns:a16="http://schemas.microsoft.com/office/drawing/2014/main" id="{5599C9F6-FD92-1BE1-D011-A6D96C27C3EF}"/>
                </a:ext>
              </a:extLst>
            </p:cNvPr>
            <p:cNvSpPr>
              <a:spLocks noChangeArrowheads="1"/>
            </p:cNvSpPr>
            <p:nvPr/>
          </p:nvSpPr>
          <p:spPr bwMode="auto">
            <a:xfrm>
              <a:off x="5295" y="2500"/>
              <a:ext cx="51" cy="253"/>
            </a:xfrm>
            <a:prstGeom prst="roundRect">
              <a:avLst>
                <a:gd name="adj" fmla="val 50000"/>
              </a:avLst>
            </a:prstGeom>
            <a:solidFill>
              <a:srgbClr val="FFFFFF"/>
            </a:solidFill>
            <a:ln w="9360">
              <a:solidFill>
                <a:srgbClr val="000000"/>
              </a:solidFill>
              <a:round/>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grpSp>
      <p:sp>
        <p:nvSpPr>
          <p:cNvPr id="109576" name="Freeform 25">
            <a:extLst>
              <a:ext uri="{FF2B5EF4-FFF2-40B4-BE49-F238E27FC236}">
                <a16:creationId xmlns:a16="http://schemas.microsoft.com/office/drawing/2014/main" id="{B19106BE-A5F2-EAF6-4C60-234AB9E0B8FD}"/>
              </a:ext>
            </a:extLst>
          </p:cNvPr>
          <p:cNvSpPr>
            <a:spLocks noChangeArrowheads="1"/>
          </p:cNvSpPr>
          <p:nvPr/>
        </p:nvSpPr>
        <p:spPr bwMode="auto">
          <a:xfrm rot="10800000">
            <a:off x="6954838" y="2586038"/>
            <a:ext cx="860425" cy="1046162"/>
          </a:xfrm>
          <a:custGeom>
            <a:avLst/>
            <a:gdLst>
              <a:gd name="T0" fmla="*/ 2147483647 w 787"/>
              <a:gd name="T1" fmla="*/ 2147483647 h 799"/>
              <a:gd name="T2" fmla="*/ 2147483647 w 787"/>
              <a:gd name="T3" fmla="*/ 2147483647 h 799"/>
              <a:gd name="T4" fmla="*/ 2147483647 w 787"/>
              <a:gd name="T5" fmla="*/ 2147483647 h 799"/>
              <a:gd name="T6" fmla="*/ 2147483647 w 787"/>
              <a:gd name="T7" fmla="*/ 2147483647 h 799"/>
              <a:gd name="T8" fmla="*/ 2147483647 w 787"/>
              <a:gd name="T9" fmla="*/ 2147483647 h 799"/>
              <a:gd name="T10" fmla="*/ 0 w 787"/>
              <a:gd name="T11" fmla="*/ 0 h 799"/>
              <a:gd name="T12" fmla="*/ 2147483647 w 787"/>
              <a:gd name="T13" fmla="*/ 2147483647 h 799"/>
              <a:gd name="T14" fmla="*/ 2147483647 w 787"/>
              <a:gd name="T15" fmla="*/ 2147483647 h 799"/>
              <a:gd name="T16" fmla="*/ 2147483647 w 787"/>
              <a:gd name="T17" fmla="*/ 2147483647 h 799"/>
              <a:gd name="T18" fmla="*/ 2147483647 w 787"/>
              <a:gd name="T19" fmla="*/ 2147483647 h 799"/>
              <a:gd name="T20" fmla="*/ 2147483647 w 787"/>
              <a:gd name="T21" fmla="*/ 2147483647 h 799"/>
              <a:gd name="T22" fmla="*/ 2147483647 w 787"/>
              <a:gd name="T23" fmla="*/ 2147483647 h 799"/>
              <a:gd name="T24" fmla="*/ 2147483647 w 787"/>
              <a:gd name="T25" fmla="*/ 2147483647 h 799"/>
              <a:gd name="T26" fmla="*/ 2147483647 w 787"/>
              <a:gd name="T27" fmla="*/ 2147483647 h 799"/>
              <a:gd name="T28" fmla="*/ 2147483647 w 787"/>
              <a:gd name="T29" fmla="*/ 0 h 799"/>
              <a:gd name="T30" fmla="*/ 2147483647 w 787"/>
              <a:gd name="T31" fmla="*/ 2147483647 h 7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7"/>
              <a:gd name="T49" fmla="*/ 0 h 799"/>
              <a:gd name="T50" fmla="*/ 787 w 787"/>
              <a:gd name="T51" fmla="*/ 799 h 79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7" h="799">
                <a:moveTo>
                  <a:pt x="439" y="12"/>
                </a:moveTo>
                <a:lnTo>
                  <a:pt x="535" y="102"/>
                </a:lnTo>
                <a:lnTo>
                  <a:pt x="391" y="246"/>
                </a:lnTo>
                <a:lnTo>
                  <a:pt x="252" y="108"/>
                </a:lnTo>
                <a:lnTo>
                  <a:pt x="349" y="12"/>
                </a:lnTo>
                <a:lnTo>
                  <a:pt x="0" y="0"/>
                </a:lnTo>
                <a:lnTo>
                  <a:pt x="12" y="348"/>
                </a:lnTo>
                <a:lnTo>
                  <a:pt x="108" y="258"/>
                </a:lnTo>
                <a:lnTo>
                  <a:pt x="282" y="433"/>
                </a:lnTo>
                <a:lnTo>
                  <a:pt x="282" y="799"/>
                </a:lnTo>
                <a:lnTo>
                  <a:pt x="511" y="799"/>
                </a:lnTo>
                <a:lnTo>
                  <a:pt x="511" y="427"/>
                </a:lnTo>
                <a:lnTo>
                  <a:pt x="685" y="252"/>
                </a:lnTo>
                <a:lnTo>
                  <a:pt x="781" y="348"/>
                </a:lnTo>
                <a:lnTo>
                  <a:pt x="787" y="0"/>
                </a:lnTo>
                <a:lnTo>
                  <a:pt x="439" y="12"/>
                </a:lnTo>
                <a:close/>
              </a:path>
            </a:pathLst>
          </a:custGeom>
          <a:solidFill>
            <a:srgbClr val="FF0000"/>
          </a:solidFill>
          <a:ln w="9360">
            <a:solidFill>
              <a:srgbClr val="000000"/>
            </a:solidFill>
            <a:round/>
            <a:headEnd/>
            <a:tailEnd/>
          </a:ln>
        </p:spPr>
        <p:txBody>
          <a:bodyPr wrap="none" anchor="ctr"/>
          <a:lstStyle/>
          <a:p>
            <a:endParaRPr lang="en-GB"/>
          </a:p>
        </p:txBody>
      </p:sp>
      <p:sp>
        <p:nvSpPr>
          <p:cNvPr id="109577" name="Line 26">
            <a:extLst>
              <a:ext uri="{FF2B5EF4-FFF2-40B4-BE49-F238E27FC236}">
                <a16:creationId xmlns:a16="http://schemas.microsoft.com/office/drawing/2014/main" id="{A1F0704F-518B-CB53-6561-BCFF0CF00400}"/>
              </a:ext>
            </a:extLst>
          </p:cNvPr>
          <p:cNvSpPr>
            <a:spLocks noChangeShapeType="1"/>
          </p:cNvSpPr>
          <p:nvPr/>
        </p:nvSpPr>
        <p:spPr bwMode="auto">
          <a:xfrm>
            <a:off x="6611938" y="4311650"/>
            <a:ext cx="627062" cy="1193800"/>
          </a:xfrm>
          <a:prstGeom prst="line">
            <a:avLst/>
          </a:prstGeom>
          <a:noFill/>
          <a:ln w="360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9578" name="Line 27">
            <a:extLst>
              <a:ext uri="{FF2B5EF4-FFF2-40B4-BE49-F238E27FC236}">
                <a16:creationId xmlns:a16="http://schemas.microsoft.com/office/drawing/2014/main" id="{67275390-6F08-8DE3-AE84-C9271C755323}"/>
              </a:ext>
            </a:extLst>
          </p:cNvPr>
          <p:cNvSpPr>
            <a:spLocks noChangeShapeType="1"/>
          </p:cNvSpPr>
          <p:nvPr/>
        </p:nvSpPr>
        <p:spPr bwMode="auto">
          <a:xfrm flipH="1">
            <a:off x="8078788" y="4427538"/>
            <a:ext cx="349250" cy="1343025"/>
          </a:xfrm>
          <a:prstGeom prst="line">
            <a:avLst/>
          </a:prstGeom>
          <a:noFill/>
          <a:ln w="360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9579" name="Text Box 28">
            <a:extLst>
              <a:ext uri="{FF2B5EF4-FFF2-40B4-BE49-F238E27FC236}">
                <a16:creationId xmlns:a16="http://schemas.microsoft.com/office/drawing/2014/main" id="{4D6FC72D-E4CC-53A2-60D3-0CB2FE23C146}"/>
              </a:ext>
            </a:extLst>
          </p:cNvPr>
          <p:cNvSpPr txBox="1">
            <a:spLocks noChangeArrowheads="1"/>
          </p:cNvSpPr>
          <p:nvPr/>
        </p:nvSpPr>
        <p:spPr bwMode="auto">
          <a:xfrm>
            <a:off x="6964363" y="3976688"/>
            <a:ext cx="8080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GB" altLang="en-US">
                <a:solidFill>
                  <a:srgbClr val="000000"/>
                </a:solidFill>
              </a:rPr>
              <a:t>Prec</a:t>
            </a:r>
          </a:p>
        </p:txBody>
      </p:sp>
      <p:sp>
        <p:nvSpPr>
          <p:cNvPr id="109580" name="Text Box 29">
            <a:extLst>
              <a:ext uri="{FF2B5EF4-FFF2-40B4-BE49-F238E27FC236}">
                <a16:creationId xmlns:a16="http://schemas.microsoft.com/office/drawing/2014/main" id="{FCD27D27-1A13-AF03-33E6-841F9BDA0086}"/>
              </a:ext>
            </a:extLst>
          </p:cNvPr>
          <p:cNvSpPr txBox="1">
            <a:spLocks noChangeArrowheads="1"/>
          </p:cNvSpPr>
          <p:nvPr/>
        </p:nvSpPr>
        <p:spPr bwMode="auto">
          <a:xfrm>
            <a:off x="8097838" y="1530350"/>
            <a:ext cx="6048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GB" altLang="en-US">
                <a:solidFill>
                  <a:srgbClr val="000000"/>
                </a:solidFill>
              </a:rPr>
              <a:t>SC</a:t>
            </a:r>
          </a:p>
        </p:txBody>
      </p:sp>
      <p:sp>
        <p:nvSpPr>
          <p:cNvPr id="109581" name="Line 30">
            <a:extLst>
              <a:ext uri="{FF2B5EF4-FFF2-40B4-BE49-F238E27FC236}">
                <a16:creationId xmlns:a16="http://schemas.microsoft.com/office/drawing/2014/main" id="{B2747559-1EE5-2D5D-C9E6-6AFA2464AD58}"/>
              </a:ext>
            </a:extLst>
          </p:cNvPr>
          <p:cNvSpPr>
            <a:spLocks noChangeShapeType="1"/>
          </p:cNvSpPr>
          <p:nvPr/>
        </p:nvSpPr>
        <p:spPr bwMode="auto">
          <a:xfrm flipV="1">
            <a:off x="5530850" y="4097338"/>
            <a:ext cx="484188" cy="363537"/>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09582" name="Imagen 31">
            <a:extLst>
              <a:ext uri="{FF2B5EF4-FFF2-40B4-BE49-F238E27FC236}">
                <a16:creationId xmlns:a16="http://schemas.microsoft.com/office/drawing/2014/main" id="{0928AB5B-892F-C051-B124-1708452683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5619750"/>
            <a:ext cx="1651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a:extLst>
              <a:ext uri="{FF2B5EF4-FFF2-40B4-BE49-F238E27FC236}">
                <a16:creationId xmlns:a16="http://schemas.microsoft.com/office/drawing/2014/main" id="{E47DEA29-54BA-20E1-CF48-A6F1D0565CF1}"/>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Hipótesis del X único</a:t>
            </a:r>
          </a:p>
        </p:txBody>
      </p:sp>
      <p:sp>
        <p:nvSpPr>
          <p:cNvPr id="111618" name="Line 2">
            <a:extLst>
              <a:ext uri="{FF2B5EF4-FFF2-40B4-BE49-F238E27FC236}">
                <a16:creationId xmlns:a16="http://schemas.microsoft.com/office/drawing/2014/main" id="{FF790E2F-869C-08F8-64B1-2FF31961D610}"/>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11619" name="Imagen 31">
            <a:extLst>
              <a:ext uri="{FF2B5EF4-FFF2-40B4-BE49-F238E27FC236}">
                <a16:creationId xmlns:a16="http://schemas.microsoft.com/office/drawing/2014/main" id="{F777C7FB-F405-417B-496A-41F1451CB5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Imagen 32">
            <a:extLst>
              <a:ext uri="{FF2B5EF4-FFF2-40B4-BE49-F238E27FC236}">
                <a16:creationId xmlns:a16="http://schemas.microsoft.com/office/drawing/2014/main" id="{CE93C786-4F14-9B0D-404C-990E540EC361}"/>
              </a:ext>
            </a:extLst>
          </p:cNvPr>
          <p:cNvPicPr>
            <a:picLocks noChangeAspect="1"/>
          </p:cNvPicPr>
          <p:nvPr/>
        </p:nvPicPr>
        <p:blipFill>
          <a:blip r:embed="rId4">
            <a:extLst>
              <a:ext uri="{28A0092B-C50C-407E-A947-70E740481C1C}">
                <a14:useLocalDpi xmlns:a14="http://schemas.microsoft.com/office/drawing/2010/main" val="0"/>
              </a:ext>
            </a:extLst>
          </a:blip>
          <a:srcRect t="19173"/>
          <a:stretch>
            <a:fillRect/>
          </a:stretch>
        </p:blipFill>
        <p:spPr bwMode="auto">
          <a:xfrm>
            <a:off x="2133600" y="1219200"/>
            <a:ext cx="2168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Imagen 33">
            <a:extLst>
              <a:ext uri="{FF2B5EF4-FFF2-40B4-BE49-F238E27FC236}">
                <a16:creationId xmlns:a16="http://schemas.microsoft.com/office/drawing/2014/main" id="{EC5E3252-A687-E796-3A0E-1112E8F4A9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0863" y="1295400"/>
            <a:ext cx="32496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Imagen 34">
            <a:extLst>
              <a:ext uri="{FF2B5EF4-FFF2-40B4-BE49-F238E27FC236}">
                <a16:creationId xmlns:a16="http://schemas.microsoft.com/office/drawing/2014/main" id="{A5F4B068-B010-4151-DCA6-A74053DB222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876800"/>
            <a:ext cx="12636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Imagen 35">
            <a:extLst>
              <a:ext uri="{FF2B5EF4-FFF2-40B4-BE49-F238E27FC236}">
                <a16:creationId xmlns:a16="http://schemas.microsoft.com/office/drawing/2014/main" id="{A11827D9-5DFA-1173-49DC-2E3FAEEF1C7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743200"/>
            <a:ext cx="26892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Imagen 36">
            <a:extLst>
              <a:ext uri="{FF2B5EF4-FFF2-40B4-BE49-F238E27FC236}">
                <a16:creationId xmlns:a16="http://schemas.microsoft.com/office/drawing/2014/main" id="{95D63A8E-95BD-61B6-8C6B-7E12D57482D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10000"/>
            <a:ext cx="2578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a:extLst>
              <a:ext uri="{FF2B5EF4-FFF2-40B4-BE49-F238E27FC236}">
                <a16:creationId xmlns:a16="http://schemas.microsoft.com/office/drawing/2014/main" id="{F2528188-00D6-0E86-4F0A-4241DDAB27AE}"/>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Hipótesis del X único</a:t>
            </a:r>
          </a:p>
        </p:txBody>
      </p:sp>
      <p:sp>
        <p:nvSpPr>
          <p:cNvPr id="113666" name="Line 2">
            <a:extLst>
              <a:ext uri="{FF2B5EF4-FFF2-40B4-BE49-F238E27FC236}">
                <a16:creationId xmlns:a16="http://schemas.microsoft.com/office/drawing/2014/main" id="{5304CECE-973A-F55B-2B03-3ECEFE0EC637}"/>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2884" name="Text Box 3">
            <a:extLst>
              <a:ext uri="{FF2B5EF4-FFF2-40B4-BE49-F238E27FC236}">
                <a16:creationId xmlns:a16="http://schemas.microsoft.com/office/drawing/2014/main" id="{0CA54076-9F5C-56BC-873C-F615F4762DD6}"/>
              </a:ext>
            </a:extLst>
          </p:cNvPr>
          <p:cNvSpPr txBox="1">
            <a:spLocks noChangeArrowheads="1"/>
          </p:cNvSpPr>
          <p:nvPr/>
        </p:nvSpPr>
        <p:spPr bwMode="auto">
          <a:xfrm>
            <a:off x="179388" y="1439863"/>
            <a:ext cx="6221412" cy="5978852"/>
          </a:xfrm>
          <a:prstGeom prst="rect">
            <a:avLst/>
          </a:prstGeom>
          <a:noFill/>
          <a:ln w="9525">
            <a:noFill/>
            <a:round/>
            <a:headEnd/>
            <a:tailEnd/>
          </a:ln>
        </p:spPr>
        <p:txBody>
          <a:bodyPr lIns="90000" tIns="45000" rIns="90000" bIns="45000">
            <a:spAutoFit/>
          </a:bodyPr>
          <a:lstStyle/>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rgbClr val="000000"/>
                </a:solidFill>
                <a:latin typeface="Arial" pitchFamily="-109" charset="0"/>
                <a:ea typeface="+mn-ea"/>
              </a:rPr>
              <a:t>Inactivación de cromosomas X en mamíferos sigue </a:t>
            </a:r>
            <a:r>
              <a:rPr lang="en-GB" sz="1600" b="1">
                <a:solidFill>
                  <a:srgbClr val="FF0000"/>
                </a:solidFill>
                <a:latin typeface="Arial" pitchFamily="-109" charset="0"/>
                <a:ea typeface="+mn-ea"/>
              </a:rPr>
              <a:t>regla de n-1</a:t>
            </a:r>
            <a:r>
              <a:rPr lang="en-GB" sz="1600">
                <a:solidFill>
                  <a:srgbClr val="000000"/>
                </a:solidFill>
                <a:latin typeface="Arial" pitchFamily="-109" charset="0"/>
                <a:ea typeface="+mn-ea"/>
              </a:rPr>
              <a:t>: No importa cuantos cromosomas X existan, </a:t>
            </a:r>
            <a:r>
              <a:rPr lang="en-GB" sz="1600" b="1">
                <a:solidFill>
                  <a:srgbClr val="FF0000"/>
                </a:solidFill>
                <a:latin typeface="Arial" pitchFamily="-109" charset="0"/>
                <a:ea typeface="+mn-ea"/>
              </a:rPr>
              <a:t>solamente uno puede permanecer activo</a:t>
            </a:r>
            <a:r>
              <a:rPr lang="en-GB" sz="1600">
                <a:solidFill>
                  <a:srgbClr val="000000"/>
                </a:solidFill>
                <a:latin typeface="Arial" pitchFamily="-109" charset="0"/>
                <a:ea typeface="+mn-ea"/>
              </a:rPr>
              <a:t>, los demás serán inactivados.</a:t>
            </a: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rgbClr val="000000"/>
                </a:solidFill>
                <a:latin typeface="Arial" pitchFamily="-109" charset="0"/>
                <a:ea typeface="+mn-ea"/>
              </a:rPr>
              <a:t>Incluso en casos de </a:t>
            </a:r>
            <a:r>
              <a:rPr lang="en-GB" sz="1600" b="1">
                <a:solidFill>
                  <a:srgbClr val="FF0000"/>
                </a:solidFill>
                <a:latin typeface="Arial" pitchFamily="-109" charset="0"/>
                <a:ea typeface="+mn-ea"/>
              </a:rPr>
              <a:t>aneuploidias (47, XXX) rara vez muestra variaciones fenotípicas</a:t>
            </a:r>
            <a:r>
              <a:rPr lang="en-GB" sz="1600">
                <a:solidFill>
                  <a:srgbClr val="000000"/>
                </a:solidFill>
                <a:latin typeface="Arial" pitchFamily="-109" charset="0"/>
                <a:ea typeface="+mn-ea"/>
              </a:rPr>
              <a:t>... cuando suceden tienden a ser altas, aspecto jovial, de alli término </a:t>
            </a:r>
            <a:r>
              <a:rPr lang="en-GB" sz="1600" strike="sngStrike">
                <a:solidFill>
                  <a:srgbClr val="000000"/>
                </a:solidFill>
                <a:latin typeface="Arial" pitchFamily="-109" charset="0"/>
                <a:ea typeface="+mn-ea"/>
              </a:rPr>
              <a:t>“supermujer”</a:t>
            </a:r>
            <a:r>
              <a:rPr lang="en-GB" sz="1600">
                <a:solidFill>
                  <a:srgbClr val="000000"/>
                </a:solidFill>
                <a:latin typeface="Arial" pitchFamily="-109" charset="0"/>
                <a:ea typeface="+mn-ea"/>
              </a:rPr>
              <a:t>.</a:t>
            </a: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rgbClr val="000000"/>
                </a:solidFill>
                <a:latin typeface="Arial" pitchFamily="-109" charset="0"/>
                <a:ea typeface="+mn-ea"/>
              </a:rPr>
              <a:t>Esto </a:t>
            </a:r>
            <a:r>
              <a:rPr lang="en-GB" sz="1600" b="1">
                <a:solidFill>
                  <a:srgbClr val="FF0000"/>
                </a:solidFill>
                <a:latin typeface="Arial" pitchFamily="-109" charset="0"/>
                <a:ea typeface="+mn-ea"/>
              </a:rPr>
              <a:t>implica la existencia de un mecanismo de conteo </a:t>
            </a:r>
            <a:r>
              <a:rPr lang="en-GB" sz="1600">
                <a:solidFill>
                  <a:srgbClr val="000000"/>
                </a:solidFill>
                <a:latin typeface="Arial" pitchFamily="-109" charset="0"/>
                <a:ea typeface="+mn-ea"/>
              </a:rPr>
              <a:t>y otro de inactivación global.</a:t>
            </a: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rgbClr val="000000"/>
                </a:solidFill>
                <a:latin typeface="Arial" pitchFamily="-109" charset="0"/>
                <a:ea typeface="+mn-ea"/>
              </a:rPr>
              <a:t>Un </a:t>
            </a:r>
            <a:r>
              <a:rPr lang="en-GB" sz="1600" b="1">
                <a:solidFill>
                  <a:srgbClr val="FF0000"/>
                </a:solidFill>
                <a:latin typeface="Arial" pitchFamily="-109" charset="0"/>
                <a:ea typeface="+mn-ea"/>
              </a:rPr>
              <a:t>locus </a:t>
            </a:r>
            <a:r>
              <a:rPr lang="en-GB" sz="1600">
                <a:solidFill>
                  <a:srgbClr val="000000"/>
                </a:solidFill>
                <a:latin typeface="Arial" pitchFamily="-109" charset="0"/>
                <a:ea typeface="+mn-ea"/>
              </a:rPr>
              <a:t>(ca 450 kbp) en cromosoma X identificado como el responsable de inactivación: </a:t>
            </a:r>
            <a:r>
              <a:rPr lang="en-GB" sz="1600" b="1">
                <a:solidFill>
                  <a:srgbClr val="FF0000"/>
                </a:solidFill>
                <a:latin typeface="Arial" pitchFamily="-109" charset="0"/>
                <a:ea typeface="+mn-ea"/>
              </a:rPr>
              <a:t>XIC (X inactivation centre)</a:t>
            </a: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b="1">
                <a:solidFill>
                  <a:srgbClr val="FF0000"/>
                </a:solidFill>
                <a:latin typeface="Arial" pitchFamily="-109" charset="0"/>
                <a:ea typeface="+mn-ea"/>
              </a:rPr>
              <a:t>Cuando esta secuencia se inserta en un autosoma, el neosoma participa en el conteo de X </a:t>
            </a:r>
            <a:r>
              <a:rPr lang="en-GB" sz="1600">
                <a:solidFill>
                  <a:srgbClr val="000000"/>
                </a:solidFill>
                <a:latin typeface="Arial" pitchFamily="-109" charset="0"/>
                <a:ea typeface="+mn-ea"/>
              </a:rPr>
              <a:t>y sujeto a inactivación estocástica...no obstante, el grado de inactivación suele ser imperfecto.</a:t>
            </a: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a:p>
            <a:pPr eaLnBrk="1" hangingPunct="1">
              <a:lnSpc>
                <a:spcPct val="104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600">
              <a:solidFill>
                <a:srgbClr val="000000"/>
              </a:solidFill>
              <a:latin typeface="Arial" pitchFamily="-109" charset="0"/>
              <a:ea typeface="+mn-ea"/>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a:extLst>
              <a:ext uri="{FF2B5EF4-FFF2-40B4-BE49-F238E27FC236}">
                <a16:creationId xmlns:a16="http://schemas.microsoft.com/office/drawing/2014/main" id="{7A8936A6-05A2-38FC-A928-D3A4D184D805}"/>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XIC y Xist</a:t>
            </a:r>
          </a:p>
        </p:txBody>
      </p:sp>
      <p:sp>
        <p:nvSpPr>
          <p:cNvPr id="121858" name="Line 2">
            <a:extLst>
              <a:ext uri="{FF2B5EF4-FFF2-40B4-BE49-F238E27FC236}">
                <a16:creationId xmlns:a16="http://schemas.microsoft.com/office/drawing/2014/main" id="{072A7F35-7AED-C59B-02FF-DB22AE6FC246}"/>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1859" name="Text Box 3">
            <a:extLst>
              <a:ext uri="{FF2B5EF4-FFF2-40B4-BE49-F238E27FC236}">
                <a16:creationId xmlns:a16="http://schemas.microsoft.com/office/drawing/2014/main" id="{4754698D-6083-46A9-5749-A945EAA5763C}"/>
              </a:ext>
            </a:extLst>
          </p:cNvPr>
          <p:cNvSpPr txBox="1">
            <a:spLocks noChangeArrowheads="1"/>
          </p:cNvSpPr>
          <p:nvPr/>
        </p:nvSpPr>
        <p:spPr bwMode="auto">
          <a:xfrm>
            <a:off x="92075" y="1236663"/>
            <a:ext cx="59086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Xist codifica para RNA sin marco de lectura abierto</a:t>
            </a:r>
            <a:r>
              <a:rPr lang="en-GB" altLang="en-US" sz="1600">
                <a:solidFill>
                  <a:srgbClr val="000000"/>
                </a:solidFill>
              </a:rPr>
              <a:t> (ORF).</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RNA tiene vida media muy corta</a:t>
            </a:r>
            <a:r>
              <a:rPr lang="en-GB" altLang="en-US" sz="1600">
                <a:solidFill>
                  <a:srgbClr val="000000"/>
                </a:solidFill>
              </a:rPr>
              <a:t> (ca 2 hrs).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RNA-Xist es capaz de </a:t>
            </a:r>
            <a:r>
              <a:rPr lang="en-GB" altLang="en-US" sz="1600" b="1">
                <a:solidFill>
                  <a:srgbClr val="FF0000"/>
                </a:solidFill>
              </a:rPr>
              <a:t>forrar cromosoma X que lo sintetiza</a:t>
            </a:r>
            <a:r>
              <a:rPr lang="en-GB" altLang="en-US" sz="1600">
                <a:solidFill>
                  <a:srgbClr val="000000"/>
                </a:solidFill>
              </a:rPr>
              <a:t>, lo que sugiere un papel estructural o físico.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Inicialmente sintetizado por ambos cromosomas X</a:t>
            </a:r>
            <a:r>
              <a:rPr lang="en-GB" altLang="en-US" sz="16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Solamente </a:t>
            </a:r>
            <a:r>
              <a:rPr lang="en-GB" altLang="en-US" sz="1600">
                <a:solidFill>
                  <a:srgbClr val="000000"/>
                </a:solidFill>
              </a:rPr>
              <a:t>el RNA-Xist de </a:t>
            </a:r>
            <a:r>
              <a:rPr lang="en-GB" altLang="en-US" sz="1600" b="1">
                <a:solidFill>
                  <a:srgbClr val="FF0000"/>
                </a:solidFill>
              </a:rPr>
              <a:t>un solo cromosoma se estabiliza </a:t>
            </a:r>
            <a:r>
              <a:rPr lang="en-GB" altLang="en-US" sz="1600">
                <a:solidFill>
                  <a:srgbClr val="000000"/>
                </a:solidFill>
              </a:rPr>
              <a:t>y lleva a la inactivación del mismo cromosoma (mecanismo desconocido).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Forma </a:t>
            </a:r>
            <a:r>
              <a:rPr lang="en-GB" altLang="en-US" sz="1600" b="1">
                <a:solidFill>
                  <a:srgbClr val="FF0000"/>
                </a:solidFill>
              </a:rPr>
              <a:t>patron puntilleado alrededor del cromosoma X inactivado (ante ME)</a:t>
            </a:r>
            <a:r>
              <a:rPr lang="en-GB" altLang="en-US" sz="1600">
                <a:solidFill>
                  <a:srgbClr val="000000"/>
                </a:solidFill>
              </a:rPr>
              <a:t> lo que sugiere que interactua con ciertas proteínas estructurales.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Finalmente, el proceso </a:t>
            </a:r>
            <a:r>
              <a:rPr lang="en-GB" altLang="en-US" sz="1600" b="1">
                <a:solidFill>
                  <a:srgbClr val="FF0600"/>
                </a:solidFill>
              </a:rPr>
              <a:t>concluye con la desacetilación de H4</a:t>
            </a:r>
            <a:r>
              <a:rPr lang="en-GB" altLang="en-US" sz="1600">
                <a:solidFill>
                  <a:srgbClr val="000000"/>
                </a:solidFill>
              </a:rPr>
              <a:t> </a:t>
            </a:r>
            <a:r>
              <a:rPr lang="en-GB" altLang="en-US" sz="1600" b="1">
                <a:solidFill>
                  <a:srgbClr val="FF0600"/>
                </a:solidFill>
              </a:rPr>
              <a:t>y la metilación de secuencias CpG</a:t>
            </a:r>
            <a:r>
              <a:rPr lang="en-GB" altLang="en-US" sz="1600">
                <a:solidFill>
                  <a:srgbClr val="000000"/>
                </a:solidFill>
              </a:rPr>
              <a:t> (asegurando la inactivación).</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p:txBody>
      </p:sp>
      <p:pic>
        <p:nvPicPr>
          <p:cNvPr id="121860" name="Picture 4">
            <a:extLst>
              <a:ext uri="{FF2B5EF4-FFF2-40B4-BE49-F238E27FC236}">
                <a16:creationId xmlns:a16="http://schemas.microsoft.com/office/drawing/2014/main" id="{7005FEF0-500E-8375-7309-3A6A76B5E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388" y="1177925"/>
            <a:ext cx="30353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a:extLst>
              <a:ext uri="{FF2B5EF4-FFF2-40B4-BE49-F238E27FC236}">
                <a16:creationId xmlns:a16="http://schemas.microsoft.com/office/drawing/2014/main" id="{B207FE40-27EE-CC44-56F3-8C467836E37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XIC y Xist</a:t>
            </a:r>
          </a:p>
        </p:txBody>
      </p:sp>
      <p:sp>
        <p:nvSpPr>
          <p:cNvPr id="115714" name="Line 2">
            <a:extLst>
              <a:ext uri="{FF2B5EF4-FFF2-40B4-BE49-F238E27FC236}">
                <a16:creationId xmlns:a16="http://schemas.microsoft.com/office/drawing/2014/main" id="{6F05BE3B-C68E-2A94-CEAE-42A5C5261267}"/>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15" name="Text Box 3">
            <a:extLst>
              <a:ext uri="{FF2B5EF4-FFF2-40B4-BE49-F238E27FC236}">
                <a16:creationId xmlns:a16="http://schemas.microsoft.com/office/drawing/2014/main" id="{184C6D04-1C01-AE4E-880D-F9D9441D45C0}"/>
              </a:ext>
            </a:extLst>
          </p:cNvPr>
          <p:cNvSpPr txBox="1">
            <a:spLocks noChangeArrowheads="1"/>
          </p:cNvSpPr>
          <p:nvPr/>
        </p:nvSpPr>
        <p:spPr bwMode="auto">
          <a:xfrm>
            <a:off x="92075" y="1236663"/>
            <a:ext cx="883761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Locus </a:t>
            </a:r>
            <a:r>
              <a:rPr lang="en-GB" altLang="en-US" sz="1600" b="1">
                <a:solidFill>
                  <a:srgbClr val="FF0000"/>
                </a:solidFill>
              </a:rPr>
              <a:t>XIC</a:t>
            </a:r>
            <a:r>
              <a:rPr lang="en-GB" altLang="en-US" sz="1600">
                <a:solidFill>
                  <a:srgbClr val="FF0000"/>
                </a:solidFill>
              </a:rPr>
              <a:t> </a:t>
            </a:r>
            <a:r>
              <a:rPr lang="en-GB" altLang="en-US" sz="1600">
                <a:solidFill>
                  <a:srgbClr val="000000"/>
                </a:solidFill>
              </a:rPr>
              <a:t>contiene gen </a:t>
            </a:r>
            <a:r>
              <a:rPr lang="en-GB" altLang="en-US" sz="1600" b="1">
                <a:solidFill>
                  <a:srgbClr val="FF0000"/>
                </a:solidFill>
              </a:rPr>
              <a:t>Xist</a:t>
            </a:r>
            <a:r>
              <a:rPr lang="en-GB" altLang="en-US" sz="1600">
                <a:solidFill>
                  <a:srgbClr val="FF0000"/>
                </a:solidFill>
              </a:rPr>
              <a:t> </a:t>
            </a:r>
            <a:r>
              <a:rPr lang="en-GB" altLang="en-US" sz="1600">
                <a:solidFill>
                  <a:srgbClr val="000000"/>
                </a:solidFill>
              </a:rPr>
              <a:t>el cual </a:t>
            </a:r>
            <a:r>
              <a:rPr lang="en-GB" altLang="en-US" sz="1600" b="1">
                <a:solidFill>
                  <a:srgbClr val="FF0000"/>
                </a:solidFill>
              </a:rPr>
              <a:t>únicamente es expresado por el cromosoma X inactivo </a:t>
            </a:r>
            <a:r>
              <a:rPr lang="en-GB" altLang="en-US" sz="1600">
                <a:solidFill>
                  <a:srgbClr val="000000"/>
                </a:solidFill>
              </a:rPr>
              <a:t>(</a:t>
            </a:r>
            <a:r>
              <a:rPr lang="en-GB" altLang="en-US" sz="1600" b="1">
                <a:solidFill>
                  <a:srgbClr val="FF0000"/>
                </a:solidFill>
              </a:rPr>
              <a:t>a diferencia del resto de los genes</a:t>
            </a:r>
            <a:r>
              <a:rPr lang="en-GB" altLang="en-US" sz="1600">
                <a:solidFill>
                  <a:srgbClr val="000000"/>
                </a:solidFill>
              </a:rPr>
              <a:t>) y es responsable de inactivación cromosómica.</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Su deleción evita la inactivación del cromosoma.</a:t>
            </a:r>
          </a:p>
        </p:txBody>
      </p:sp>
      <p:pic>
        <p:nvPicPr>
          <p:cNvPr id="115716" name="Picture 5" descr="Screen Shot 2018-10-01 at 12.04.44.jpg">
            <a:hlinkClick r:id="rId3"/>
            <a:extLst>
              <a:ext uri="{FF2B5EF4-FFF2-40B4-BE49-F238E27FC236}">
                <a16:creationId xmlns:a16="http://schemas.microsoft.com/office/drawing/2014/main" id="{C3E52473-E3EF-93B0-DBD3-9BE9A0CD0F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479675"/>
            <a:ext cx="5795963"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a:extLst>
              <a:ext uri="{FF2B5EF4-FFF2-40B4-BE49-F238E27FC236}">
                <a16:creationId xmlns:a16="http://schemas.microsoft.com/office/drawing/2014/main" id="{CE7F5663-BB61-2181-B1CB-9F03B46BCE56}"/>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XIC y Xist</a:t>
            </a:r>
          </a:p>
        </p:txBody>
      </p:sp>
      <p:sp>
        <p:nvSpPr>
          <p:cNvPr id="117762" name="Line 2">
            <a:extLst>
              <a:ext uri="{FF2B5EF4-FFF2-40B4-BE49-F238E27FC236}">
                <a16:creationId xmlns:a16="http://schemas.microsoft.com/office/drawing/2014/main" id="{F28C1AEE-9D23-BCBE-10E0-E8D6D7DB2AA3}"/>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17763" name="Picture 1">
            <a:hlinkClick r:id="rId3"/>
            <a:extLst>
              <a:ext uri="{FF2B5EF4-FFF2-40B4-BE49-F238E27FC236}">
                <a16:creationId xmlns:a16="http://schemas.microsoft.com/office/drawing/2014/main" id="{2A7DC6E4-3332-2362-CFAD-EEE121C2D45E}"/>
              </a:ext>
            </a:extLst>
          </p:cNvPr>
          <p:cNvPicPr>
            <a:picLocks noChangeAspect="1"/>
          </p:cNvPicPr>
          <p:nvPr/>
        </p:nvPicPr>
        <p:blipFill>
          <a:blip r:embed="rId4">
            <a:extLst>
              <a:ext uri="{28A0092B-C50C-407E-A947-70E740481C1C}">
                <a14:useLocalDpi xmlns:a14="http://schemas.microsoft.com/office/drawing/2010/main" val="0"/>
              </a:ext>
            </a:extLst>
          </a:blip>
          <a:srcRect t="9448" b="18034"/>
          <a:stretch>
            <a:fillRect/>
          </a:stretch>
        </p:blipFill>
        <p:spPr bwMode="auto">
          <a:xfrm>
            <a:off x="1331913" y="2625725"/>
            <a:ext cx="683895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a:extLst>
              <a:ext uri="{FF2B5EF4-FFF2-40B4-BE49-F238E27FC236}">
                <a16:creationId xmlns:a16="http://schemas.microsoft.com/office/drawing/2014/main" id="{FEE2E2BD-D4F5-3F06-CDB9-E2C69EE72372}"/>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Desarrollo de somitas</a:t>
            </a:r>
          </a:p>
        </p:txBody>
      </p:sp>
      <p:sp>
        <p:nvSpPr>
          <p:cNvPr id="119810" name="Line 2">
            <a:extLst>
              <a:ext uri="{FF2B5EF4-FFF2-40B4-BE49-F238E27FC236}">
                <a16:creationId xmlns:a16="http://schemas.microsoft.com/office/drawing/2014/main" id="{7FFCF062-C937-5BAF-1938-1135F81FABF3}"/>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19811" name="Picture 5" descr="Screen Shot 2018-10-01 at 12.21.32.jpg">
            <a:hlinkClick r:id="rId3"/>
            <a:extLst>
              <a:ext uri="{FF2B5EF4-FFF2-40B4-BE49-F238E27FC236}">
                <a16:creationId xmlns:a16="http://schemas.microsoft.com/office/drawing/2014/main" id="{689EA6C0-C447-F0A5-A0DE-C26459AA0E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2060575"/>
            <a:ext cx="59086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39148279-04D5-AD7F-C47F-C75FABC558F8}"/>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Sesiónes #6 y 7 El Nucleosoma</a:t>
            </a:r>
            <a:br>
              <a:rPr lang="en-GB" altLang="en-US" sz="1800">
                <a:solidFill>
                  <a:srgbClr val="B3B3B3"/>
                </a:solidFill>
              </a:rPr>
            </a:br>
            <a:r>
              <a:rPr lang="en-GB" altLang="en-US" sz="3200">
                <a:solidFill>
                  <a:srgbClr val="B3B3B3"/>
                </a:solidFill>
              </a:rPr>
              <a:t>Estructura nucleosomal - DNA</a:t>
            </a:r>
          </a:p>
        </p:txBody>
      </p:sp>
      <p:sp>
        <p:nvSpPr>
          <p:cNvPr id="13314" name="Rectangle 2">
            <a:extLst>
              <a:ext uri="{FF2B5EF4-FFF2-40B4-BE49-F238E27FC236}">
                <a16:creationId xmlns:a16="http://schemas.microsoft.com/office/drawing/2014/main" id="{126C0123-484A-BC40-BD15-92F81EE8E8B2}"/>
              </a:ext>
            </a:extLst>
          </p:cNvPr>
          <p:cNvSpPr>
            <a:spLocks noGrp="1" noChangeArrowheads="1"/>
          </p:cNvSpPr>
          <p:nvPr>
            <p:ph type="body" idx="1"/>
          </p:nvPr>
        </p:nvSpPr>
        <p:spPr>
          <a:xfrm>
            <a:off x="360363" y="1360488"/>
            <a:ext cx="8101012" cy="5719762"/>
          </a:xfrm>
        </p:spPr>
        <p:txBody>
          <a:bodyPr lIns="0" tIns="0" rIns="0" bIns="0"/>
          <a:lstStyle/>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El patrón de enrollamiento condiciona que dos puntos diferentes de la misma cadena de DNA con una separación de 80 bp esten juntos.</a:t>
            </a:r>
          </a:p>
          <a:p>
            <a:pPr marL="271463" indent="-271463" eaLnBrk="1" hangingPunct="1">
              <a:lnSpc>
                <a:spcPct val="100000"/>
              </a:lnSpc>
              <a:buClrTx/>
              <a:buSzTx/>
              <a:buFontTx/>
              <a:buNone/>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endParaRPr lang="en-GB" altLang="en-US" sz="1800"/>
          </a:p>
          <a:p>
            <a:pPr marL="271463" indent="-271463" eaLnBrk="1" hangingPunct="1">
              <a:lnSpc>
                <a:spcPct val="100000"/>
              </a:lnSpc>
              <a:buClrTx/>
              <a:buSzTx/>
              <a:buFontTx/>
              <a:buNone/>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endParaRPr lang="en-GB" altLang="en-US" sz="1800"/>
          </a:p>
          <a:p>
            <a:pPr marL="271463" indent="-271463" eaLnBrk="1" hangingPunct="1">
              <a:lnSpc>
                <a:spcPct val="100000"/>
              </a:lnSpc>
              <a:buClrTx/>
              <a:buSzTx/>
              <a:buFontTx/>
              <a:buNone/>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endParaRPr lang="en-GB" altLang="en-US" sz="1800"/>
          </a:p>
          <a:p>
            <a:pPr marL="271463" indent="-271463" eaLnBrk="1" hangingPunct="1">
              <a:lnSpc>
                <a:spcPct val="100000"/>
              </a:lnSpc>
              <a:buClrTx/>
              <a:buSzTx/>
              <a:buFontTx/>
              <a:buNone/>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endParaRPr lang="en-GB" altLang="en-US" sz="1800"/>
          </a:p>
          <a:p>
            <a:pPr marL="271463" indent="-271463" eaLnBrk="1" hangingPunct="1">
              <a:lnSpc>
                <a:spcPct val="100000"/>
              </a:lnSpc>
              <a:buClrTx/>
              <a:buSzTx/>
              <a:buFontTx/>
              <a:buNone/>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endParaRPr lang="en-GB" altLang="en-US" sz="1800"/>
          </a:p>
          <a:p>
            <a:pPr marL="271463" indent="-271463" eaLnBrk="1" hangingPunct="1">
              <a:lnSpc>
                <a:spcPct val="100000"/>
              </a:lnSpc>
              <a:buClrTx/>
              <a:buSzTx/>
              <a:buFontTx/>
              <a:buNone/>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endParaRPr lang="en-GB" altLang="en-US" sz="1800"/>
          </a:p>
          <a:p>
            <a:pPr marL="271463" indent="-271463" eaLnBrk="1" hangingPunct="1">
              <a:lnSpc>
                <a:spcPct val="100000"/>
              </a:lnSpc>
              <a:buClrTx/>
              <a:buSzTx/>
              <a:buFontTx/>
              <a:buNone/>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endParaRPr lang="en-GB" altLang="en-US" sz="1800"/>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PyMol:	Estructura global pdb (nucleosome session)</a:t>
            </a:r>
          </a:p>
          <a:p>
            <a:pPr marL="690563" lvl="1" indent="-2333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Histonas componentes</a:t>
            </a:r>
          </a:p>
          <a:p>
            <a:pPr marL="690563" lvl="1" indent="-2333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Dimensiones</a:t>
            </a:r>
          </a:p>
          <a:p>
            <a:pPr marL="690563" lvl="1" indent="-2333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Enrollamiento DNA</a:t>
            </a:r>
          </a:p>
          <a:p>
            <a:pPr marL="271463" indent="-271463" eaLnBrk="1" hangingPunct="1">
              <a:lnSpc>
                <a:spcPct val="100000"/>
              </a:lnSpc>
              <a:spcBef>
                <a:spcPts val="700"/>
              </a:spcBef>
              <a:buClrTx/>
              <a:buSzTx/>
              <a:buFontTx/>
              <a:buNone/>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endParaRPr lang="en-GB" altLang="en-US" sz="1800"/>
          </a:p>
        </p:txBody>
      </p:sp>
      <p:sp>
        <p:nvSpPr>
          <p:cNvPr id="13315" name="Line 3">
            <a:extLst>
              <a:ext uri="{FF2B5EF4-FFF2-40B4-BE49-F238E27FC236}">
                <a16:creationId xmlns:a16="http://schemas.microsoft.com/office/drawing/2014/main" id="{8D273749-E648-FB97-0DEA-E8B470E2B9D2}"/>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3316" name="Picture 4">
            <a:extLst>
              <a:ext uri="{FF2B5EF4-FFF2-40B4-BE49-F238E27FC236}">
                <a16:creationId xmlns:a16="http://schemas.microsoft.com/office/drawing/2014/main" id="{8C8965F4-D2E0-EC39-8BEB-4467556D5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943"/>
          <a:stretch>
            <a:fillRect/>
          </a:stretch>
        </p:blipFill>
        <p:spPr bwMode="auto">
          <a:xfrm>
            <a:off x="2160588" y="2130425"/>
            <a:ext cx="4500562"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17" name="Picture 5">
            <a:extLst>
              <a:ext uri="{FF2B5EF4-FFF2-40B4-BE49-F238E27FC236}">
                <a16:creationId xmlns:a16="http://schemas.microsoft.com/office/drawing/2014/main" id="{1ED38C1B-E756-82CF-378E-EAF4DFBB6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838" y="4662488"/>
            <a:ext cx="19605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17832EA9-C08A-2D64-D831-ED133B37FDFF}"/>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Metilación</a:t>
            </a:r>
          </a:p>
        </p:txBody>
      </p:sp>
      <p:sp>
        <p:nvSpPr>
          <p:cNvPr id="123906" name="Line 2">
            <a:extLst>
              <a:ext uri="{FF2B5EF4-FFF2-40B4-BE49-F238E27FC236}">
                <a16:creationId xmlns:a16="http://schemas.microsoft.com/office/drawing/2014/main" id="{54AFA623-3590-2EAD-C1C7-A149C4F5EB4B}"/>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7" name="Text Box 3">
            <a:extLst>
              <a:ext uri="{FF2B5EF4-FFF2-40B4-BE49-F238E27FC236}">
                <a16:creationId xmlns:a16="http://schemas.microsoft.com/office/drawing/2014/main" id="{17A12F83-0321-BB31-EB9A-09C8DEB5E6AD}"/>
              </a:ext>
            </a:extLst>
          </p:cNvPr>
          <p:cNvSpPr txBox="1">
            <a:spLocks noChangeArrowheads="1"/>
          </p:cNvSpPr>
          <p:nvPr/>
        </p:nvSpPr>
        <p:spPr bwMode="auto">
          <a:xfrm>
            <a:off x="179388" y="1439863"/>
            <a:ext cx="5545137"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Metilación que silencia genes ocurre solamente en </a:t>
            </a:r>
            <a:r>
              <a:rPr lang="en-GB" altLang="en-US" sz="1800" b="1">
                <a:solidFill>
                  <a:srgbClr val="FF0000"/>
                </a:solidFill>
              </a:rPr>
              <a:t>islas CpG</a:t>
            </a:r>
            <a:r>
              <a:rPr lang="en-GB" altLang="en-US" sz="18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Mecanismo de </a:t>
            </a:r>
            <a:r>
              <a:rPr lang="en-GB" altLang="en-US" sz="1800" b="1">
                <a:solidFill>
                  <a:srgbClr val="FF0000"/>
                </a:solidFill>
              </a:rPr>
              <a:t>control transcripcional</a:t>
            </a:r>
            <a:r>
              <a:rPr lang="en-GB" altLang="en-US" sz="18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Para fines prácticos </a:t>
            </a:r>
            <a:r>
              <a:rPr lang="en-GB" altLang="en-US" sz="1800" b="1">
                <a:solidFill>
                  <a:srgbClr val="FF0000"/>
                </a:solidFill>
              </a:rPr>
              <a:t>implica inactivación</a:t>
            </a:r>
            <a:r>
              <a:rPr lang="en-GB" altLang="en-US" sz="1800">
                <a:solidFill>
                  <a:srgbClr val="FF0000"/>
                </a:solidFill>
              </a:rPr>
              <a:t> </a:t>
            </a:r>
            <a:r>
              <a:rPr lang="en-GB" altLang="en-US" sz="1800">
                <a:solidFill>
                  <a:srgbClr val="000000"/>
                </a:solidFill>
              </a:rPr>
              <a:t>génica.</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El grado de metilación de citosinas animales es </a:t>
            </a:r>
            <a:r>
              <a:rPr lang="en-GB" altLang="en-US" sz="1800" b="1">
                <a:solidFill>
                  <a:srgbClr val="FF0000"/>
                </a:solidFill>
              </a:rPr>
              <a:t>especie-epecífico </a:t>
            </a:r>
            <a:r>
              <a:rPr lang="en-GB" altLang="en-US" sz="1800">
                <a:solidFill>
                  <a:srgbClr val="000000"/>
                </a:solidFill>
              </a:rPr>
              <a:t>(promedio 2 a 7%).</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Usualmente </a:t>
            </a:r>
            <a:r>
              <a:rPr lang="en-GB" altLang="en-US" sz="1800" b="1">
                <a:solidFill>
                  <a:srgbClr val="FF0000"/>
                </a:solidFill>
              </a:rPr>
              <a:t>ocurre en dobles CG de ambas cadenas</a:t>
            </a:r>
            <a:r>
              <a:rPr lang="en-GB" altLang="en-US" sz="1800">
                <a:solidFill>
                  <a:srgbClr val="000000"/>
                </a:solidFill>
              </a:rPr>
              <a:t> del DNA y a nivel de las </a:t>
            </a:r>
            <a:r>
              <a:rPr lang="en-GB" altLang="en-US" sz="1800" b="1">
                <a:solidFill>
                  <a:srgbClr val="FF0000"/>
                </a:solidFill>
              </a:rPr>
              <a:t>citosinas</a:t>
            </a:r>
            <a:r>
              <a:rPr lang="en-GB" altLang="en-US" sz="18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               CH3 </a:t>
            </a: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                 |</a:t>
            </a:r>
          </a:p>
          <a:p>
            <a:pPr eaLnBrk="1" hangingPunct="1">
              <a:lnSpc>
                <a:spcPct val="104000"/>
              </a:lnSpc>
              <a:buClr>
                <a:srgbClr val="000000"/>
              </a:buClr>
              <a:buSzPct val="100000"/>
              <a:buFont typeface="Times New Roman" panose="02020603050405020304" pitchFamily="18" charset="0"/>
              <a:buNone/>
            </a:pPr>
            <a:r>
              <a:rPr lang="en-GB" altLang="en-US" sz="1600" b="1">
                <a:solidFill>
                  <a:srgbClr val="000000"/>
                </a:solidFill>
              </a:rPr>
              <a:t>5'-ATGTA</a:t>
            </a:r>
            <a:r>
              <a:rPr lang="en-GB" altLang="en-US" sz="1600" b="1">
                <a:solidFill>
                  <a:srgbClr val="FF0000"/>
                </a:solidFill>
              </a:rPr>
              <a:t>C</a:t>
            </a:r>
            <a:r>
              <a:rPr lang="en-GB" altLang="en-US" sz="1600" b="1">
                <a:solidFill>
                  <a:srgbClr val="000000"/>
                </a:solidFill>
              </a:rPr>
              <a:t>GATGATG-3'</a:t>
            </a:r>
          </a:p>
          <a:p>
            <a:pPr eaLnBrk="1" hangingPunct="1">
              <a:lnSpc>
                <a:spcPct val="104000"/>
              </a:lnSpc>
              <a:buClr>
                <a:srgbClr val="000000"/>
              </a:buClr>
              <a:buSzPct val="100000"/>
              <a:buFont typeface="Times New Roman" panose="02020603050405020304" pitchFamily="18" charset="0"/>
              <a:buNone/>
            </a:pPr>
            <a:r>
              <a:rPr lang="en-GB" altLang="en-US" sz="1600" b="1">
                <a:solidFill>
                  <a:srgbClr val="000000"/>
                </a:solidFill>
              </a:rPr>
              <a:t>3'-TACATG</a:t>
            </a:r>
            <a:r>
              <a:rPr lang="en-GB" altLang="en-US" sz="1600" b="1">
                <a:solidFill>
                  <a:srgbClr val="FF0000"/>
                </a:solidFill>
              </a:rPr>
              <a:t>C</a:t>
            </a:r>
            <a:r>
              <a:rPr lang="en-GB" altLang="en-US" sz="1600" b="1">
                <a:solidFill>
                  <a:srgbClr val="000000"/>
                </a:solidFill>
              </a:rPr>
              <a:t>TACTAC-5'</a:t>
            </a: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                    |</a:t>
            </a: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                 CH3</a:t>
            </a:r>
          </a:p>
        </p:txBody>
      </p:sp>
      <p:pic>
        <p:nvPicPr>
          <p:cNvPr id="123908" name="Picture 4">
            <a:extLst>
              <a:ext uri="{FF2B5EF4-FFF2-40B4-BE49-F238E27FC236}">
                <a16:creationId xmlns:a16="http://schemas.microsoft.com/office/drawing/2014/main" id="{353D1EB0-97A2-BB0B-0AA6-6CFC32AD8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9468"/>
          <a:stretch>
            <a:fillRect/>
          </a:stretch>
        </p:blipFill>
        <p:spPr bwMode="auto">
          <a:xfrm>
            <a:off x="5607050" y="1092200"/>
            <a:ext cx="348615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a:extLst>
              <a:ext uri="{FF2B5EF4-FFF2-40B4-BE49-F238E27FC236}">
                <a16:creationId xmlns:a16="http://schemas.microsoft.com/office/drawing/2014/main" id="{D56128F9-03A8-3B98-538B-F1E65D7A8DE0}"/>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Metilación</a:t>
            </a:r>
          </a:p>
        </p:txBody>
      </p:sp>
      <p:sp>
        <p:nvSpPr>
          <p:cNvPr id="125954" name="Line 2">
            <a:extLst>
              <a:ext uri="{FF2B5EF4-FFF2-40B4-BE49-F238E27FC236}">
                <a16:creationId xmlns:a16="http://schemas.microsoft.com/office/drawing/2014/main" id="{34F70D5B-D7B8-525D-7429-92591FFAE179}"/>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5955" name="Text Box 3">
            <a:extLst>
              <a:ext uri="{FF2B5EF4-FFF2-40B4-BE49-F238E27FC236}">
                <a16:creationId xmlns:a16="http://schemas.microsoft.com/office/drawing/2014/main" id="{7E1F0E6C-3CDF-98AB-8EA5-0D5754BEE7B9}"/>
              </a:ext>
            </a:extLst>
          </p:cNvPr>
          <p:cNvSpPr txBox="1">
            <a:spLocks noChangeArrowheads="1"/>
          </p:cNvSpPr>
          <p:nvPr/>
        </p:nvSpPr>
        <p:spPr bwMode="auto">
          <a:xfrm>
            <a:off x="179388" y="1439863"/>
            <a:ext cx="554513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Metilación de ambas citosinas de la isla = </a:t>
            </a:r>
            <a:r>
              <a:rPr lang="en-GB" altLang="en-US" sz="1600" b="1">
                <a:solidFill>
                  <a:srgbClr val="FF0000"/>
                </a:solidFill>
              </a:rPr>
              <a:t>completa</a:t>
            </a:r>
            <a:r>
              <a:rPr lang="en-GB" altLang="en-US" sz="16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Caracter semiconservador de replicación de DNA lleva a que los sitios se vuelvan </a:t>
            </a:r>
            <a:r>
              <a:rPr lang="en-GB" altLang="en-US" sz="1800" b="1">
                <a:solidFill>
                  <a:srgbClr val="FF0000"/>
                </a:solidFill>
              </a:rPr>
              <a:t>hemimetilados</a:t>
            </a:r>
            <a:r>
              <a:rPr lang="en-GB" altLang="en-US" sz="1800">
                <a:solidFill>
                  <a:srgbClr val="FF0000"/>
                </a:solidFill>
              </a:rPr>
              <a:t> </a:t>
            </a:r>
            <a:r>
              <a:rPr lang="en-GB" altLang="en-US" sz="1800">
                <a:solidFill>
                  <a:srgbClr val="000000"/>
                </a:solidFill>
              </a:rPr>
              <a:t>en duplex de progenie.</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La metilación se perpetúa (hereda) gracias a la </a:t>
            </a:r>
            <a:r>
              <a:rPr lang="en-GB" altLang="en-US" sz="1800" b="1">
                <a:solidFill>
                  <a:srgbClr val="FF0000"/>
                </a:solidFill>
              </a:rPr>
              <a:t>metilación completa de sitios hemimetilados</a:t>
            </a:r>
            <a:r>
              <a:rPr lang="en-GB" altLang="en-US" sz="18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Proceso mediado por </a:t>
            </a:r>
            <a:r>
              <a:rPr lang="en-GB" altLang="en-US" sz="1800" b="1">
                <a:solidFill>
                  <a:srgbClr val="FF0000"/>
                </a:solidFill>
              </a:rPr>
              <a:t>metilasas, agregan grupo metilo a carbono 5 de citosina</a:t>
            </a:r>
            <a:r>
              <a:rPr lang="en-GB" altLang="en-US" sz="18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...y desmetilasas.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p:txBody>
      </p:sp>
      <p:pic>
        <p:nvPicPr>
          <p:cNvPr id="125956" name="Picture 4">
            <a:extLst>
              <a:ext uri="{FF2B5EF4-FFF2-40B4-BE49-F238E27FC236}">
                <a16:creationId xmlns:a16="http://schemas.microsoft.com/office/drawing/2014/main" id="{3BC8246C-05DA-9E74-5A9E-866FFE623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1098550"/>
            <a:ext cx="348615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5957" name="Picture 5">
            <a:extLst>
              <a:ext uri="{FF2B5EF4-FFF2-40B4-BE49-F238E27FC236}">
                <a16:creationId xmlns:a16="http://schemas.microsoft.com/office/drawing/2014/main" id="{1DAD79E2-3540-065A-957F-92CC4C3BD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4913313"/>
            <a:ext cx="14605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5958" name="Freeform 7">
            <a:extLst>
              <a:ext uri="{FF2B5EF4-FFF2-40B4-BE49-F238E27FC236}">
                <a16:creationId xmlns:a16="http://schemas.microsoft.com/office/drawing/2014/main" id="{8E22E5F5-4CA8-78C4-10DF-78ACEC82A608}"/>
              </a:ext>
            </a:extLst>
          </p:cNvPr>
          <p:cNvSpPr>
            <a:spLocks/>
          </p:cNvSpPr>
          <p:nvPr/>
        </p:nvSpPr>
        <p:spPr bwMode="auto">
          <a:xfrm>
            <a:off x="3733800" y="4318000"/>
            <a:ext cx="1905000" cy="1244600"/>
          </a:xfrm>
          <a:custGeom>
            <a:avLst/>
            <a:gdLst>
              <a:gd name="T0" fmla="*/ 0 w 1200"/>
              <a:gd name="T1" fmla="*/ 2147483647 h 784"/>
              <a:gd name="T2" fmla="*/ 2147483647 w 1200"/>
              <a:gd name="T3" fmla="*/ 2147483647 h 784"/>
              <a:gd name="T4" fmla="*/ 2147483647 w 1200"/>
              <a:gd name="T5" fmla="*/ 2147483647 h 784"/>
              <a:gd name="T6" fmla="*/ 0 60000 65536"/>
              <a:gd name="T7" fmla="*/ 0 60000 65536"/>
              <a:gd name="T8" fmla="*/ 0 60000 65536"/>
              <a:gd name="T9" fmla="*/ 0 w 1200"/>
              <a:gd name="T10" fmla="*/ 0 h 784"/>
              <a:gd name="T11" fmla="*/ 1200 w 1200"/>
              <a:gd name="T12" fmla="*/ 784 h 784"/>
            </a:gdLst>
            <a:ahLst/>
            <a:cxnLst>
              <a:cxn ang="T6">
                <a:pos x="T0" y="T1"/>
              </a:cxn>
              <a:cxn ang="T7">
                <a:pos x="T2" y="T3"/>
              </a:cxn>
              <a:cxn ang="T8">
                <a:pos x="T4" y="T5"/>
              </a:cxn>
            </a:cxnLst>
            <a:rect l="T9" t="T10" r="T11" b="T12"/>
            <a:pathLst>
              <a:path w="1200" h="784">
                <a:moveTo>
                  <a:pt x="0" y="112"/>
                </a:moveTo>
                <a:cubicBezTo>
                  <a:pt x="456" y="56"/>
                  <a:pt x="912" y="0"/>
                  <a:pt x="1056" y="112"/>
                </a:cubicBezTo>
                <a:cubicBezTo>
                  <a:pt x="1200" y="224"/>
                  <a:pt x="1032" y="504"/>
                  <a:pt x="864" y="78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a:extLst>
              <a:ext uri="{FF2B5EF4-FFF2-40B4-BE49-F238E27FC236}">
                <a16:creationId xmlns:a16="http://schemas.microsoft.com/office/drawing/2014/main" id="{C3C67DE9-0A22-DB77-B089-A871512DA7F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Metilación</a:t>
            </a:r>
          </a:p>
        </p:txBody>
      </p:sp>
      <p:sp>
        <p:nvSpPr>
          <p:cNvPr id="128002" name="Line 2">
            <a:extLst>
              <a:ext uri="{FF2B5EF4-FFF2-40B4-BE49-F238E27FC236}">
                <a16:creationId xmlns:a16="http://schemas.microsoft.com/office/drawing/2014/main" id="{55106241-612B-33CD-F02E-A71F1919C111}"/>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8003" name="Text Box 3">
            <a:extLst>
              <a:ext uri="{FF2B5EF4-FFF2-40B4-BE49-F238E27FC236}">
                <a16:creationId xmlns:a16="http://schemas.microsoft.com/office/drawing/2014/main" id="{3DF95E6F-99EB-63E4-0477-9AA4B18E17E3}"/>
              </a:ext>
            </a:extLst>
          </p:cNvPr>
          <p:cNvSpPr txBox="1">
            <a:spLocks noChangeArrowheads="1"/>
          </p:cNvSpPr>
          <p:nvPr/>
        </p:nvSpPr>
        <p:spPr bwMode="auto">
          <a:xfrm>
            <a:off x="71438" y="1403350"/>
            <a:ext cx="5661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Existen </a:t>
            </a:r>
            <a:r>
              <a:rPr lang="en-GB" altLang="en-US" sz="1800" b="1">
                <a:solidFill>
                  <a:srgbClr val="FF0000"/>
                </a:solidFill>
              </a:rPr>
              <a:t>dos tipos de metilasas</a:t>
            </a:r>
            <a:r>
              <a:rPr lang="en-GB" altLang="en-US" sz="18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a:t>
            </a:r>
            <a:r>
              <a:rPr lang="en-GB" altLang="en-US" sz="1800" b="1">
                <a:solidFill>
                  <a:srgbClr val="FF0000"/>
                </a:solidFill>
              </a:rPr>
              <a:t>De  </a:t>
            </a:r>
            <a:r>
              <a:rPr lang="en-GB" altLang="en-US" sz="1800" b="1" i="1">
                <a:solidFill>
                  <a:srgbClr val="FF0000"/>
                </a:solidFill>
              </a:rPr>
              <a:t>de novo</a:t>
            </a:r>
            <a:endParaRPr lang="en-GB" altLang="en-US" sz="1800" i="1">
              <a:solidFill>
                <a:srgbClr val="FF0000"/>
              </a:solidFill>
            </a:endParaRPr>
          </a:p>
          <a:p>
            <a:pPr eaLnBrk="1" hangingPunct="1">
              <a:lnSpc>
                <a:spcPct val="104000"/>
              </a:lnSpc>
              <a:buClr>
                <a:srgbClr val="000000"/>
              </a:buClr>
              <a:buSzPct val="100000"/>
              <a:buFont typeface="Times New Roman" panose="02020603050405020304" pitchFamily="18" charset="0"/>
              <a:buNone/>
            </a:pPr>
            <a:r>
              <a:rPr lang="en-GB" altLang="en-US" sz="1800" i="1">
                <a:solidFill>
                  <a:srgbClr val="000000"/>
                </a:solidFill>
              </a:rPr>
              <a:t>		</a:t>
            </a:r>
            <a:r>
              <a:rPr lang="en-GB" altLang="en-US" sz="1800">
                <a:solidFill>
                  <a:srgbClr val="000000"/>
                </a:solidFill>
              </a:rPr>
              <a:t>Aun no caracterizada muy bien</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Presumiblemente </a:t>
            </a:r>
            <a:r>
              <a:rPr lang="en-GB" altLang="en-US" sz="1800">
                <a:solidFill>
                  <a:srgbClr val="FF0000"/>
                </a:solidFill>
              </a:rPr>
              <a:t>secuencia-específica</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a:t>
            </a:r>
            <a:r>
              <a:rPr lang="en-GB" altLang="en-US" sz="1800" b="1">
                <a:solidFill>
                  <a:srgbClr val="FF0000"/>
                </a:solidFill>
              </a:rPr>
              <a:t>De mantenimiento</a:t>
            </a:r>
            <a:endParaRPr lang="en-GB" altLang="en-US" sz="1800">
              <a:solidFill>
                <a:srgbClr val="FF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La enzima </a:t>
            </a:r>
            <a:r>
              <a:rPr lang="en-GB" altLang="en-US" sz="1800">
                <a:solidFill>
                  <a:srgbClr val="FF0000"/>
                </a:solidFill>
              </a:rPr>
              <a:t>responsable del ejemplo anterior</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a:t>
            </a:r>
            <a:r>
              <a:rPr lang="en-GB" altLang="en-US" sz="1800">
                <a:solidFill>
                  <a:srgbClr val="FF0000"/>
                </a:solidFill>
              </a:rPr>
              <a:t>Hemimetilación a metilación </a:t>
            </a:r>
            <a:r>
              <a:rPr lang="en-GB" altLang="en-US" sz="1800">
                <a:solidFill>
                  <a:srgbClr val="000000"/>
                </a:solidFill>
              </a:rPr>
              <a:t>completa</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a:t>
            </a:r>
            <a:r>
              <a:rPr lang="en-GB" altLang="en-US" sz="1800">
                <a:solidFill>
                  <a:srgbClr val="FF0000"/>
                </a:solidFill>
              </a:rPr>
              <a:t>Ubicua</a:t>
            </a:r>
            <a:r>
              <a:rPr lang="en-GB" altLang="en-US" sz="1800">
                <a:solidFill>
                  <a:srgbClr val="000000"/>
                </a:solidFill>
              </a:rPr>
              <a:t>, expresión </a:t>
            </a:r>
            <a:r>
              <a:rPr lang="en-GB" altLang="en-US" sz="1800">
                <a:solidFill>
                  <a:srgbClr val="FF0000"/>
                </a:solidFill>
              </a:rPr>
              <a:t>constitutiva</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Esencial para el desarrollo</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a:t>
            </a:r>
            <a:r>
              <a:rPr lang="en-GB" altLang="en-US" sz="1800">
                <a:solidFill>
                  <a:srgbClr val="FF0000"/>
                </a:solidFill>
              </a:rPr>
              <a:t>Deleción es embrionaria-letal</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b="1">
                <a:solidFill>
                  <a:srgbClr val="FF0000"/>
                </a:solidFill>
              </a:rPr>
              <a:t>Cuando se inserta DNA foráneo metilado a un eucariota, se respeta patrón de metilación y es perpetuado indefinidamente con fidelidad &gt;95% !</a:t>
            </a:r>
            <a:r>
              <a:rPr lang="en-GB" altLang="en-US" sz="1800">
                <a:solidFill>
                  <a:srgbClr val="000000"/>
                </a:solidFill>
              </a:rPr>
              <a:t>	</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p:txBody>
      </p:sp>
      <p:pic>
        <p:nvPicPr>
          <p:cNvPr id="128004" name="Picture 4">
            <a:extLst>
              <a:ext uri="{FF2B5EF4-FFF2-40B4-BE49-F238E27FC236}">
                <a16:creationId xmlns:a16="http://schemas.microsoft.com/office/drawing/2014/main" id="{AD8C8E3D-F0E9-D1C1-9011-97A465B4D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213" y="1154113"/>
            <a:ext cx="3455987"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a:extLst>
              <a:ext uri="{FF2B5EF4-FFF2-40B4-BE49-F238E27FC236}">
                <a16:creationId xmlns:a16="http://schemas.microsoft.com/office/drawing/2014/main" id="{C3C67DE9-0A22-DB77-B089-A871512DA7F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Metilación</a:t>
            </a:r>
          </a:p>
        </p:txBody>
      </p:sp>
      <p:sp>
        <p:nvSpPr>
          <p:cNvPr id="128002" name="Line 2">
            <a:extLst>
              <a:ext uri="{FF2B5EF4-FFF2-40B4-BE49-F238E27FC236}">
                <a16:creationId xmlns:a16="http://schemas.microsoft.com/office/drawing/2014/main" id="{55106241-612B-33CD-F02E-A71F1919C111}"/>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5" name="Picture 4">
            <a:hlinkClick r:id="rId3"/>
            <a:extLst>
              <a:ext uri="{FF2B5EF4-FFF2-40B4-BE49-F238E27FC236}">
                <a16:creationId xmlns:a16="http://schemas.microsoft.com/office/drawing/2014/main" id="{70FA4FDF-70BC-E803-064B-62131F810CA9}"/>
              </a:ext>
            </a:extLst>
          </p:cNvPr>
          <p:cNvPicPr>
            <a:picLocks noChangeAspect="1"/>
          </p:cNvPicPr>
          <p:nvPr/>
        </p:nvPicPr>
        <p:blipFill>
          <a:blip r:embed="rId4"/>
          <a:stretch>
            <a:fillRect/>
          </a:stretch>
        </p:blipFill>
        <p:spPr>
          <a:xfrm>
            <a:off x="1331640" y="1700808"/>
            <a:ext cx="6804248" cy="4357245"/>
          </a:xfrm>
          <a:prstGeom prst="rect">
            <a:avLst/>
          </a:prstGeom>
        </p:spPr>
      </p:pic>
      <p:sp>
        <p:nvSpPr>
          <p:cNvPr id="7" name="TextBox 6">
            <a:extLst>
              <a:ext uri="{FF2B5EF4-FFF2-40B4-BE49-F238E27FC236}">
                <a16:creationId xmlns:a16="http://schemas.microsoft.com/office/drawing/2014/main" id="{5FC3CED7-4AFA-B24F-FFB4-26F9B66923B0}"/>
              </a:ext>
            </a:extLst>
          </p:cNvPr>
          <p:cNvSpPr txBox="1"/>
          <p:nvPr/>
        </p:nvSpPr>
        <p:spPr>
          <a:xfrm>
            <a:off x="1296144" y="6021288"/>
            <a:ext cx="6804248" cy="369332"/>
          </a:xfrm>
          <a:prstGeom prst="rect">
            <a:avLst/>
          </a:prstGeom>
          <a:noFill/>
        </p:spPr>
        <p:txBody>
          <a:bodyPr wrap="square">
            <a:spAutoFit/>
          </a:bodyPr>
          <a:lstStyle/>
          <a:p>
            <a:pPr algn="ctr"/>
            <a:r>
              <a:rPr lang="en-GB">
                <a:solidFill>
                  <a:schemeClr val="accent2"/>
                </a:solidFill>
              </a:rPr>
              <a:t>https://www.youtube.com/watch?v=bc3wtVXyAXo</a:t>
            </a:r>
          </a:p>
        </p:txBody>
      </p:sp>
    </p:spTree>
    <p:extLst>
      <p:ext uri="{BB962C8B-B14F-4D97-AF65-F5344CB8AC3E}">
        <p14:creationId xmlns:p14="http://schemas.microsoft.com/office/powerpoint/2010/main" val="13022160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a:extLst>
              <a:ext uri="{FF2B5EF4-FFF2-40B4-BE49-F238E27FC236}">
                <a16:creationId xmlns:a16="http://schemas.microsoft.com/office/drawing/2014/main" id="{C76FC52B-16CF-0656-2476-A81875CA22FD}"/>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Metilación e Impronta Genómica</a:t>
            </a:r>
          </a:p>
        </p:txBody>
      </p:sp>
      <p:sp>
        <p:nvSpPr>
          <p:cNvPr id="130050" name="Line 2">
            <a:extLst>
              <a:ext uri="{FF2B5EF4-FFF2-40B4-BE49-F238E27FC236}">
                <a16:creationId xmlns:a16="http://schemas.microsoft.com/office/drawing/2014/main" id="{8C78CEFC-210A-63D8-D926-CB3797BB8C5D}"/>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0051" name="Text Box 3">
            <a:extLst>
              <a:ext uri="{FF2B5EF4-FFF2-40B4-BE49-F238E27FC236}">
                <a16:creationId xmlns:a16="http://schemas.microsoft.com/office/drawing/2014/main" id="{BC95D7DC-F718-0817-8A61-A3749635C979}"/>
              </a:ext>
            </a:extLst>
          </p:cNvPr>
          <p:cNvSpPr txBox="1">
            <a:spLocks noChangeArrowheads="1"/>
          </p:cNvSpPr>
          <p:nvPr/>
        </p:nvSpPr>
        <p:spPr bwMode="auto">
          <a:xfrm>
            <a:off x="71438" y="1187450"/>
            <a:ext cx="5419725" cy="519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La metilación </a:t>
            </a:r>
            <a:r>
              <a:rPr lang="en-GB" altLang="en-US" sz="1600">
                <a:solidFill>
                  <a:srgbClr val="FF0000"/>
                </a:solidFill>
              </a:rPr>
              <a:t>se puede heredar</a:t>
            </a:r>
            <a:r>
              <a:rPr lang="en-GB" altLang="en-US" sz="16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La metilación </a:t>
            </a:r>
            <a:r>
              <a:rPr lang="en-GB" altLang="en-US" sz="1600">
                <a:solidFill>
                  <a:srgbClr val="FF0000"/>
                </a:solidFill>
              </a:rPr>
              <a:t>silencia genes </a:t>
            </a:r>
            <a:r>
              <a:rPr lang="en-GB" altLang="en-US" sz="1600">
                <a:solidFill>
                  <a:srgbClr val="000000"/>
                </a:solidFill>
              </a:rPr>
              <a:t>(promotores).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FF0000"/>
                </a:solidFill>
              </a:rPr>
              <a:t>Cromosomas heredados de nuestros padres</a:t>
            </a:r>
            <a:r>
              <a:rPr lang="en-GB" altLang="en-US" sz="1600">
                <a:solidFill>
                  <a:srgbClr val="000000"/>
                </a:solidFill>
              </a:rPr>
              <a:t> por igual (50% vs 50%).</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FF0000"/>
                </a:solidFill>
              </a:rPr>
              <a:t>Metilación de genes puede silenciarlo en F1 pero no F2.</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H</a:t>
            </a:r>
            <a:r>
              <a:rPr lang="en-GB" altLang="en-US" sz="1600">
                <a:solidFill>
                  <a:srgbClr val="FF0000"/>
                </a:solidFill>
              </a:rPr>
              <a:t>erencia epigenética</a:t>
            </a:r>
            <a:r>
              <a:rPr lang="en-GB" altLang="en-US" sz="16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FF0000"/>
                </a:solidFill>
              </a:rPr>
              <a:t>Impronta genómica se </a:t>
            </a:r>
          </a:p>
          <a:p>
            <a:pPr eaLnBrk="1" hangingPunct="1">
              <a:lnSpc>
                <a:spcPct val="104000"/>
              </a:lnSpc>
              <a:buClr>
                <a:srgbClr val="000000"/>
              </a:buClr>
              <a:buSzPct val="100000"/>
              <a:buFont typeface="Times New Roman" panose="02020603050405020304" pitchFamily="18" charset="0"/>
              <a:buNone/>
            </a:pPr>
            <a:r>
              <a:rPr lang="en-GB" altLang="en-US" sz="1600">
                <a:solidFill>
                  <a:srgbClr val="FF0000"/>
                </a:solidFill>
              </a:rPr>
              <a:t>pierde durante </a:t>
            </a:r>
          </a:p>
          <a:p>
            <a:pPr eaLnBrk="1" hangingPunct="1">
              <a:lnSpc>
                <a:spcPct val="104000"/>
              </a:lnSpc>
              <a:buClr>
                <a:srgbClr val="000000"/>
              </a:buClr>
              <a:buSzPct val="100000"/>
              <a:buFont typeface="Times New Roman" panose="02020603050405020304" pitchFamily="18" charset="0"/>
              <a:buNone/>
            </a:pPr>
            <a:r>
              <a:rPr lang="en-GB" altLang="en-US" sz="1600">
                <a:solidFill>
                  <a:srgbClr val="FF0000"/>
                </a:solidFill>
              </a:rPr>
              <a:t>gametogénesis</a:t>
            </a:r>
            <a:r>
              <a:rPr lang="en-GB" altLang="en-US" sz="1600">
                <a:solidFill>
                  <a:srgbClr val="000000"/>
                </a:solidFill>
              </a:rPr>
              <a:t>.</a:t>
            </a:r>
          </a:p>
        </p:txBody>
      </p:sp>
      <p:pic>
        <p:nvPicPr>
          <p:cNvPr id="130052" name="Picture 4">
            <a:extLst>
              <a:ext uri="{FF2B5EF4-FFF2-40B4-BE49-F238E27FC236}">
                <a16:creationId xmlns:a16="http://schemas.microsoft.com/office/drawing/2014/main" id="{F662EF1D-1F29-21E7-7815-75E35A266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1144588"/>
            <a:ext cx="37226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1">
            <a:extLst>
              <a:ext uri="{FF2B5EF4-FFF2-40B4-BE49-F238E27FC236}">
                <a16:creationId xmlns:a16="http://schemas.microsoft.com/office/drawing/2014/main" id="{B631CF2E-CA24-BCD0-83AE-0542CDA31D5D}"/>
              </a:ext>
            </a:extLst>
          </p:cNvPr>
          <p:cNvSpPr/>
          <p:nvPr/>
        </p:nvSpPr>
        <p:spPr bwMode="auto">
          <a:xfrm>
            <a:off x="5364088" y="2833738"/>
            <a:ext cx="1234682" cy="3844949"/>
          </a:xfrm>
          <a:prstGeom prst="rect">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ts val="3600"/>
              </a:lnSpc>
              <a:spcBef>
                <a:spcPct val="0"/>
              </a:spcBef>
              <a:spcAft>
                <a:spcPct val="0"/>
              </a:spcAft>
              <a:buClr>
                <a:srgbClr val="000000"/>
              </a:buClr>
              <a:buSzPct val="100000"/>
              <a:buFont typeface="Times New Roman" pitchFamily="-109" charset="0"/>
              <a:buNone/>
              <a:tabLst/>
            </a:pPr>
            <a:endParaRPr kumimoji="0" lang="en-US" sz="1800" b="0" i="0" u="none" strike="noStrike" cap="none" normalizeH="0" baseline="0">
              <a:ln>
                <a:noFill/>
              </a:ln>
              <a:solidFill>
                <a:schemeClr val="bg1"/>
              </a:solidFill>
              <a:effectLst/>
              <a:latin typeface="Arial" pitchFamily="-109" charset="0"/>
            </a:endParaRPr>
          </a:p>
        </p:txBody>
      </p:sp>
      <p:pic>
        <p:nvPicPr>
          <p:cNvPr id="3" name="Picture 6" descr="undefined">
            <a:extLst>
              <a:ext uri="{FF2B5EF4-FFF2-40B4-BE49-F238E27FC236}">
                <a16:creationId xmlns:a16="http://schemas.microsoft.com/office/drawing/2014/main" id="{866666E5-4EA1-737A-4EF1-9F9372EA9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4221088"/>
            <a:ext cx="2564081" cy="2330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iagram of a family tree&#10;&#10;Description automatically generated">
            <a:extLst>
              <a:ext uri="{FF2B5EF4-FFF2-40B4-BE49-F238E27FC236}">
                <a16:creationId xmlns:a16="http://schemas.microsoft.com/office/drawing/2014/main" id="{34D200CF-6758-B922-CBF8-87D635A6CB6B}"/>
              </a:ext>
            </a:extLst>
          </p:cNvPr>
          <p:cNvPicPr>
            <a:picLocks noChangeAspect="1"/>
          </p:cNvPicPr>
          <p:nvPr/>
        </p:nvPicPr>
        <p:blipFill>
          <a:blip r:embed="rId5"/>
          <a:stretch>
            <a:fillRect/>
          </a:stretch>
        </p:blipFill>
        <p:spPr>
          <a:xfrm>
            <a:off x="861385" y="3417086"/>
            <a:ext cx="1624615" cy="160800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a:extLst>
              <a:ext uri="{FF2B5EF4-FFF2-40B4-BE49-F238E27FC236}">
                <a16:creationId xmlns:a16="http://schemas.microsoft.com/office/drawing/2014/main" id="{E056BD4C-F032-DF34-CE8D-689A3FDD386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Metilación</a:t>
            </a:r>
          </a:p>
        </p:txBody>
      </p:sp>
      <p:sp>
        <p:nvSpPr>
          <p:cNvPr id="132098" name="Line 2">
            <a:extLst>
              <a:ext uri="{FF2B5EF4-FFF2-40B4-BE49-F238E27FC236}">
                <a16:creationId xmlns:a16="http://schemas.microsoft.com/office/drawing/2014/main" id="{A790E35D-91D3-9374-71E1-9DE65894B71F}"/>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2099" name="Text Box 3">
            <a:extLst>
              <a:ext uri="{FF2B5EF4-FFF2-40B4-BE49-F238E27FC236}">
                <a16:creationId xmlns:a16="http://schemas.microsoft.com/office/drawing/2014/main" id="{8826BD8E-DA64-B60A-DA91-38BFD389022F}"/>
              </a:ext>
            </a:extLst>
          </p:cNvPr>
          <p:cNvSpPr txBox="1">
            <a:spLocks noChangeArrowheads="1"/>
          </p:cNvSpPr>
          <p:nvPr/>
        </p:nvSpPr>
        <p:spPr bwMode="auto">
          <a:xfrm>
            <a:off x="71438" y="1187450"/>
            <a:ext cx="5419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En otras palabras...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FF0000"/>
                </a:solidFill>
              </a:rPr>
              <a:t>Yo poseo un patrón de metilación que desarrollé durante mi desarrollo emrbionario </a:t>
            </a:r>
            <a:r>
              <a:rPr lang="en-GB" altLang="en-US" sz="1600">
                <a:solidFill>
                  <a:srgbClr val="000000"/>
                </a:solidFill>
              </a:rPr>
              <a:t>(patrón somático tipo masculino).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Durante mi etapa embrionaria, </a:t>
            </a:r>
            <a:r>
              <a:rPr lang="en-GB" altLang="en-US" sz="1600">
                <a:solidFill>
                  <a:srgbClr val="FF0000"/>
                </a:solidFill>
              </a:rPr>
              <a:t>mis crestas gonadales comenzaron a producir células germinales primoridales cuyos patrones de metilación fueron borrados y nuevos creados </a:t>
            </a:r>
            <a:r>
              <a:rPr lang="en-GB" altLang="en-US" sz="1600">
                <a:solidFill>
                  <a:srgbClr val="000000"/>
                </a:solidFill>
              </a:rPr>
              <a:t>(patrón germinal masculino nuevo).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Cuando mi hija era un embrión, </a:t>
            </a:r>
            <a:r>
              <a:rPr lang="en-GB" altLang="en-US" sz="1600">
                <a:solidFill>
                  <a:srgbClr val="FF0000"/>
                </a:solidFill>
              </a:rPr>
              <a:t>TODAS sus células somáticas adoptaron un patrón de metilación somático femenino</a:t>
            </a:r>
            <a:r>
              <a:rPr lang="en-GB" altLang="en-US" sz="16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Sus crestas gonadales formaron células germinales primordiales cuyos patrones de metilación fueron borrados y nuevos creados con patron femenino.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Etc.</a:t>
            </a:r>
          </a:p>
        </p:txBody>
      </p:sp>
      <p:pic>
        <p:nvPicPr>
          <p:cNvPr id="132100" name="Picture 4">
            <a:extLst>
              <a:ext uri="{FF2B5EF4-FFF2-40B4-BE49-F238E27FC236}">
                <a16:creationId xmlns:a16="http://schemas.microsoft.com/office/drawing/2014/main" id="{56C7CC21-A196-1BA6-31E3-8990BD447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1144588"/>
            <a:ext cx="37226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1">
            <a:extLst>
              <a:ext uri="{FF2B5EF4-FFF2-40B4-BE49-F238E27FC236}">
                <a16:creationId xmlns:a16="http://schemas.microsoft.com/office/drawing/2014/main" id="{94244AF3-1CEA-3C58-4783-8A0819F92BE7}"/>
              </a:ext>
            </a:extLst>
          </p:cNvPr>
          <p:cNvSpPr/>
          <p:nvPr/>
        </p:nvSpPr>
        <p:spPr bwMode="auto">
          <a:xfrm>
            <a:off x="5364088" y="2833738"/>
            <a:ext cx="1234682" cy="3844949"/>
          </a:xfrm>
          <a:prstGeom prst="rect">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ts val="3600"/>
              </a:lnSpc>
              <a:spcBef>
                <a:spcPct val="0"/>
              </a:spcBef>
              <a:spcAft>
                <a:spcPct val="0"/>
              </a:spcAft>
              <a:buClr>
                <a:srgbClr val="000000"/>
              </a:buClr>
              <a:buSzPct val="100000"/>
              <a:buFont typeface="Times New Roman" pitchFamily="-109" charset="0"/>
              <a:buNone/>
              <a:tabLst/>
            </a:pPr>
            <a:endParaRPr kumimoji="0" lang="en-US" sz="1800" b="0" i="0" u="none" strike="noStrike" cap="none" normalizeH="0" baseline="0">
              <a:ln>
                <a:noFill/>
              </a:ln>
              <a:solidFill>
                <a:schemeClr val="bg1"/>
              </a:solidFill>
              <a:effectLst/>
              <a:latin typeface="Arial" pitchFamily="-109" charset="0"/>
            </a:endParaRPr>
          </a:p>
        </p:txBody>
      </p:sp>
      <p:pic>
        <p:nvPicPr>
          <p:cNvPr id="3" name="Picture 6" descr="undefined">
            <a:extLst>
              <a:ext uri="{FF2B5EF4-FFF2-40B4-BE49-F238E27FC236}">
                <a16:creationId xmlns:a16="http://schemas.microsoft.com/office/drawing/2014/main" id="{865D20FA-32FD-AD3E-5B0A-B6FE4AE3B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960" y="3970970"/>
            <a:ext cx="2823905" cy="25671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a:extLst>
              <a:ext uri="{FF2B5EF4-FFF2-40B4-BE49-F238E27FC236}">
                <a16:creationId xmlns:a16="http://schemas.microsoft.com/office/drawing/2014/main" id="{E056BD4C-F032-DF34-CE8D-689A3FDD386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Metilación</a:t>
            </a:r>
          </a:p>
        </p:txBody>
      </p:sp>
      <p:sp>
        <p:nvSpPr>
          <p:cNvPr id="132098" name="Line 2">
            <a:extLst>
              <a:ext uri="{FF2B5EF4-FFF2-40B4-BE49-F238E27FC236}">
                <a16:creationId xmlns:a16="http://schemas.microsoft.com/office/drawing/2014/main" id="{A790E35D-91D3-9374-71E1-9DE65894B71F}"/>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2099" name="Text Box 3">
            <a:extLst>
              <a:ext uri="{FF2B5EF4-FFF2-40B4-BE49-F238E27FC236}">
                <a16:creationId xmlns:a16="http://schemas.microsoft.com/office/drawing/2014/main" id="{8826BD8E-DA64-B60A-DA91-38BFD389022F}"/>
              </a:ext>
            </a:extLst>
          </p:cNvPr>
          <p:cNvSpPr txBox="1">
            <a:spLocks noChangeArrowheads="1"/>
          </p:cNvSpPr>
          <p:nvPr/>
        </p:nvSpPr>
        <p:spPr bwMode="auto">
          <a:xfrm>
            <a:off x="71438" y="1187450"/>
            <a:ext cx="5419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En otras palabras...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FF0000"/>
                </a:solidFill>
              </a:rPr>
              <a:t>Yo poseo un patrón de metilación que desarrollé durante mi desarrollo emrbionario </a:t>
            </a:r>
            <a:r>
              <a:rPr lang="en-GB" altLang="en-US" sz="1600">
                <a:solidFill>
                  <a:srgbClr val="000000"/>
                </a:solidFill>
              </a:rPr>
              <a:t>(patrón somático tipo masculino).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Durante mi etapa embrionaria, </a:t>
            </a:r>
            <a:r>
              <a:rPr lang="en-GB" altLang="en-US" sz="1600">
                <a:solidFill>
                  <a:srgbClr val="FF0000"/>
                </a:solidFill>
              </a:rPr>
              <a:t>mis crestas gonadales comenzaron a producir células germinales primoridales cuyos patrones de metilación fueron borrados y nuevos creados </a:t>
            </a:r>
            <a:r>
              <a:rPr lang="en-GB" altLang="en-US" sz="1600">
                <a:solidFill>
                  <a:srgbClr val="000000"/>
                </a:solidFill>
              </a:rPr>
              <a:t>(patrón germinal masculino nuevo).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Cuando mi hija era un embrión, </a:t>
            </a:r>
            <a:r>
              <a:rPr lang="en-GB" altLang="en-US" sz="1600">
                <a:solidFill>
                  <a:srgbClr val="FF0000"/>
                </a:solidFill>
              </a:rPr>
              <a:t>TODAS sus células somáticas adoptaron un patrón de metilación somático femenino</a:t>
            </a:r>
            <a:r>
              <a:rPr lang="en-GB" altLang="en-US" sz="16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Sus crestas gonadales formaron células germinales primordiales cuyos patrones de metilación fueron borrados y nuevos creados con patron femenino.</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Etc.</a:t>
            </a:r>
          </a:p>
        </p:txBody>
      </p:sp>
      <p:pic>
        <p:nvPicPr>
          <p:cNvPr id="2" name="Picture 4">
            <a:extLst>
              <a:ext uri="{FF2B5EF4-FFF2-40B4-BE49-F238E27FC236}">
                <a16:creationId xmlns:a16="http://schemas.microsoft.com/office/drawing/2014/main" id="{CBCC35DA-93F8-460B-F394-EF8C404E3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1144588"/>
            <a:ext cx="3722687"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 name="Picture 2" descr="Screenshot 2019-01-24 at 18.32.19.jpg">
            <a:extLst>
              <a:ext uri="{FF2B5EF4-FFF2-40B4-BE49-F238E27FC236}">
                <a16:creationId xmlns:a16="http://schemas.microsoft.com/office/drawing/2014/main" id="{1F6BC8C5-4A64-2330-920B-ADE99E5DB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266" y="1693191"/>
            <a:ext cx="1700737" cy="1449809"/>
          </a:xfrm>
          <a:prstGeom prst="rect">
            <a:avLst/>
          </a:prstGeom>
        </p:spPr>
      </p:pic>
      <p:sp>
        <p:nvSpPr>
          <p:cNvPr id="4" name="Rectangle 3">
            <a:extLst>
              <a:ext uri="{FF2B5EF4-FFF2-40B4-BE49-F238E27FC236}">
                <a16:creationId xmlns:a16="http://schemas.microsoft.com/office/drawing/2014/main" id="{0C2B9BB1-59C3-A33C-C27F-D8C0C25EC4EB}"/>
              </a:ext>
            </a:extLst>
          </p:cNvPr>
          <p:cNvSpPr/>
          <p:nvPr/>
        </p:nvSpPr>
        <p:spPr bwMode="auto">
          <a:xfrm>
            <a:off x="7690310" y="2833738"/>
            <a:ext cx="1234682" cy="3844949"/>
          </a:xfrm>
          <a:prstGeom prst="rect">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ts val="3600"/>
              </a:lnSpc>
              <a:spcBef>
                <a:spcPct val="0"/>
              </a:spcBef>
              <a:spcAft>
                <a:spcPct val="0"/>
              </a:spcAft>
              <a:buClr>
                <a:srgbClr val="000000"/>
              </a:buClr>
              <a:buSzPct val="100000"/>
              <a:buFont typeface="Times New Roman" pitchFamily="-109" charset="0"/>
              <a:buNone/>
              <a:tabLst/>
            </a:pPr>
            <a:endParaRPr kumimoji="0" lang="en-US" sz="1800" b="0" i="0" u="none" strike="noStrike" cap="none" normalizeH="0" baseline="0">
              <a:ln>
                <a:noFill/>
              </a:ln>
              <a:solidFill>
                <a:schemeClr val="bg1"/>
              </a:solidFill>
              <a:effectLst/>
              <a:latin typeface="Arial" pitchFamily="-109" charset="0"/>
            </a:endParaRPr>
          </a:p>
        </p:txBody>
      </p:sp>
    </p:spTree>
    <p:extLst>
      <p:ext uri="{BB962C8B-B14F-4D97-AF65-F5344CB8AC3E}">
        <p14:creationId xmlns:p14="http://schemas.microsoft.com/office/powerpoint/2010/main" val="37433131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a:extLst>
              <a:ext uri="{FF2B5EF4-FFF2-40B4-BE49-F238E27FC236}">
                <a16:creationId xmlns:a16="http://schemas.microsoft.com/office/drawing/2014/main" id="{8C68FE47-1313-92B7-3718-CB73C99891EE}"/>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Impronta genómica</a:t>
            </a:r>
          </a:p>
        </p:txBody>
      </p:sp>
      <p:sp>
        <p:nvSpPr>
          <p:cNvPr id="134146" name="Line 2">
            <a:extLst>
              <a:ext uri="{FF2B5EF4-FFF2-40B4-BE49-F238E27FC236}">
                <a16:creationId xmlns:a16="http://schemas.microsoft.com/office/drawing/2014/main" id="{67367A74-3C6B-58E7-5CB2-293F2F6E2AA4}"/>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4147" name="Text Box 3">
            <a:extLst>
              <a:ext uri="{FF2B5EF4-FFF2-40B4-BE49-F238E27FC236}">
                <a16:creationId xmlns:a16="http://schemas.microsoft.com/office/drawing/2014/main" id="{566CF50A-9F11-1D7C-CC76-EA198F80DDD9}"/>
              </a:ext>
            </a:extLst>
          </p:cNvPr>
          <p:cNvSpPr txBox="1">
            <a:spLocks noChangeArrowheads="1"/>
          </p:cNvSpPr>
          <p:nvPr/>
        </p:nvSpPr>
        <p:spPr bwMode="auto">
          <a:xfrm>
            <a:off x="71438" y="1260475"/>
            <a:ext cx="3992562" cy="468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Impronta genómica:</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Describe a la diferencia en el comportamiento (expresión) que se da entre los dos alelos parentales.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La expresión de ciertos alelos depende del sexo parental del cual fueron heredados.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FF0000"/>
                </a:solidFill>
              </a:rPr>
              <a:t>Gen de IGF-II metilado en los oocitos pero no en los espermatozoides, por ende, el alelo de IGF-II que se exprese será el del padre.</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p:txBody>
      </p:sp>
      <p:pic>
        <p:nvPicPr>
          <p:cNvPr id="134148" name="Picture 4">
            <a:extLst>
              <a:ext uri="{FF2B5EF4-FFF2-40B4-BE49-F238E27FC236}">
                <a16:creationId xmlns:a16="http://schemas.microsoft.com/office/drawing/2014/main" id="{24CF231B-9F3C-D5C0-10C0-CF6774B7F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1211263"/>
            <a:ext cx="5040313"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ctángulo 5">
            <a:extLst>
              <a:ext uri="{FF2B5EF4-FFF2-40B4-BE49-F238E27FC236}">
                <a16:creationId xmlns:a16="http://schemas.microsoft.com/office/drawing/2014/main" id="{96E60834-EA9C-64E8-4CFA-07975E593F7F}"/>
              </a:ext>
            </a:extLst>
          </p:cNvPr>
          <p:cNvSpPr>
            <a:spLocks noChangeArrowheads="1"/>
          </p:cNvSpPr>
          <p:nvPr/>
        </p:nvSpPr>
        <p:spPr bwMode="auto">
          <a:xfrm>
            <a:off x="5486400" y="1371600"/>
            <a:ext cx="642938" cy="182563"/>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10000" fill="hold"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a:extLst>
              <a:ext uri="{FF2B5EF4-FFF2-40B4-BE49-F238E27FC236}">
                <a16:creationId xmlns:a16="http://schemas.microsoft.com/office/drawing/2014/main" id="{5714DA69-4944-616B-14ED-B6ADD42412CD}"/>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Impronta genómica</a:t>
            </a:r>
          </a:p>
        </p:txBody>
      </p:sp>
      <p:sp>
        <p:nvSpPr>
          <p:cNvPr id="136194" name="Line 2">
            <a:extLst>
              <a:ext uri="{FF2B5EF4-FFF2-40B4-BE49-F238E27FC236}">
                <a16:creationId xmlns:a16="http://schemas.microsoft.com/office/drawing/2014/main" id="{B4AA6701-2245-10C6-9E39-BA58A05D158F}"/>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6195" name="Text Box 3">
            <a:extLst>
              <a:ext uri="{FF2B5EF4-FFF2-40B4-BE49-F238E27FC236}">
                <a16:creationId xmlns:a16="http://schemas.microsoft.com/office/drawing/2014/main" id="{8C62E3C8-06C8-DF32-E4F4-6DAB25D7D127}"/>
              </a:ext>
            </a:extLst>
          </p:cNvPr>
          <p:cNvSpPr txBox="1">
            <a:spLocks noChangeArrowheads="1"/>
          </p:cNvSpPr>
          <p:nvPr/>
        </p:nvSpPr>
        <p:spPr bwMode="auto">
          <a:xfrm>
            <a:off x="71438" y="1260475"/>
            <a:ext cx="399256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b="1">
                <a:solidFill>
                  <a:srgbClr val="000000"/>
                </a:solidFill>
              </a:rPr>
              <a:t>Impronta genómica:</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Describe a la diferencia en el comportamiento (expresión) que se da entre los dos alelos parentales.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La expresión de ciertos alelos depende del sexo parental del cual fueron heredados.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b="1">
                <a:solidFill>
                  <a:srgbClr val="FF0000"/>
                </a:solidFill>
              </a:rPr>
              <a:t>Gen de IGF-II metilado en los oocitos pero no en los espermatozoides, por ende, el alelo de IGF-II que se exprese será el del padre.</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p:txBody>
      </p:sp>
      <p:pic>
        <p:nvPicPr>
          <p:cNvPr id="136196" name="Picture 4">
            <a:extLst>
              <a:ext uri="{FF2B5EF4-FFF2-40B4-BE49-F238E27FC236}">
                <a16:creationId xmlns:a16="http://schemas.microsoft.com/office/drawing/2014/main" id="{A9428F16-F44E-AEFB-AC7A-16294735F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1211263"/>
            <a:ext cx="5040313"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Rectángulo 6">
            <a:extLst>
              <a:ext uri="{FF2B5EF4-FFF2-40B4-BE49-F238E27FC236}">
                <a16:creationId xmlns:a16="http://schemas.microsoft.com/office/drawing/2014/main" id="{6F8D43D8-A5A6-ED8E-601D-DC2C8368113E}"/>
              </a:ext>
            </a:extLst>
          </p:cNvPr>
          <p:cNvSpPr>
            <a:spLocks noChangeArrowheads="1"/>
          </p:cNvSpPr>
          <p:nvPr/>
        </p:nvSpPr>
        <p:spPr bwMode="auto">
          <a:xfrm>
            <a:off x="5437188" y="3286125"/>
            <a:ext cx="608012" cy="198438"/>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ts val="3600"/>
              </a:lnSpc>
              <a:buClr>
                <a:srgbClr val="000000"/>
              </a:buClr>
              <a:buSzPct val="100000"/>
              <a:buFont typeface="Times New Roman" panose="02020603050405020304" pitchFamily="18" charset="0"/>
              <a:buNone/>
            </a:pPr>
            <a:endParaRPr lang="es-ES_tradnl"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10000"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a:extLst>
              <a:ext uri="{FF2B5EF4-FFF2-40B4-BE49-F238E27FC236}">
                <a16:creationId xmlns:a16="http://schemas.microsoft.com/office/drawing/2014/main" id="{2B4A7876-DE52-B82D-13A1-F47CCEAD5275}"/>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Impronta genómica</a:t>
            </a:r>
          </a:p>
        </p:txBody>
      </p:sp>
      <p:sp>
        <p:nvSpPr>
          <p:cNvPr id="138242" name="Line 2">
            <a:extLst>
              <a:ext uri="{FF2B5EF4-FFF2-40B4-BE49-F238E27FC236}">
                <a16:creationId xmlns:a16="http://schemas.microsoft.com/office/drawing/2014/main" id="{6DB249B1-A9C1-B843-6023-A931438B0AD1}"/>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43" name="Text Box 3">
            <a:extLst>
              <a:ext uri="{FF2B5EF4-FFF2-40B4-BE49-F238E27FC236}">
                <a16:creationId xmlns:a16="http://schemas.microsoft.com/office/drawing/2014/main" id="{EA2CE11E-671A-DFC8-1206-2EDA40B0032F}"/>
              </a:ext>
            </a:extLst>
          </p:cNvPr>
          <p:cNvSpPr txBox="1">
            <a:spLocks noChangeArrowheads="1"/>
          </p:cNvSpPr>
          <p:nvPr/>
        </p:nvSpPr>
        <p:spPr bwMode="auto">
          <a:xfrm>
            <a:off x="757238" y="1524000"/>
            <a:ext cx="741362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b="1">
                <a:solidFill>
                  <a:srgbClr val="000000"/>
                </a:solidFill>
              </a:rPr>
              <a:t>Impronta genómica:</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A pesar de que los alelos paternos y maternos poseen secuencias nucleotídicas idénticas, pueden presentar propiedades funcionales distintas, dependiendo del padre del que provienen.</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Estas propiedades se heredan a través de la meiosis y se perpetúan mediante la mitosis.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Descrita para insectos, mamíferos  y fanerógamas.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Ejemplo de impronta paternal típico IGF2</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Ejemplo de impronta maternal típica es </a:t>
            </a:r>
            <a:r>
              <a:rPr lang="es-ES_tradnl" altLang="en-US" sz="1800">
                <a:solidFill>
                  <a:srgbClr val="000000"/>
                </a:solidFill>
              </a:rPr>
              <a:t>H19 or CDKN1C.</a:t>
            </a: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p:txBody>
      </p:sp>
      <p:sp>
        <p:nvSpPr>
          <p:cNvPr id="138244" name="Rectángulo 5">
            <a:extLst>
              <a:ext uri="{FF2B5EF4-FFF2-40B4-BE49-F238E27FC236}">
                <a16:creationId xmlns:a16="http://schemas.microsoft.com/office/drawing/2014/main" id="{6FA858BB-622F-99AD-9F5F-BE9C7DFAA2E8}"/>
              </a:ext>
            </a:extLst>
          </p:cNvPr>
          <p:cNvSpPr>
            <a:spLocks noChangeArrowheads="1"/>
          </p:cNvSpPr>
          <p:nvPr/>
        </p:nvSpPr>
        <p:spPr bwMode="auto">
          <a:xfrm>
            <a:off x="2514600" y="5791200"/>
            <a:ext cx="63928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ts val="3600"/>
              </a:lnSpc>
              <a:buClr>
                <a:srgbClr val="000000"/>
              </a:buClr>
              <a:buSzPct val="100000"/>
              <a:buFont typeface="Times New Roman" panose="02020603050405020304" pitchFamily="18" charset="0"/>
              <a:buNone/>
            </a:pPr>
            <a:r>
              <a:rPr lang="es-ES_tradnl" altLang="en-US" sz="1300">
                <a:solidFill>
                  <a:schemeClr val="tx1"/>
                </a:solidFill>
              </a:rPr>
              <a:t>RNA largo no-codificante                      Regulador negativo de la proliferación celular</a:t>
            </a:r>
          </a:p>
        </p:txBody>
      </p:sp>
      <p:cxnSp>
        <p:nvCxnSpPr>
          <p:cNvPr id="138245" name="Conector recto de flecha 7">
            <a:extLst>
              <a:ext uri="{FF2B5EF4-FFF2-40B4-BE49-F238E27FC236}">
                <a16:creationId xmlns:a16="http://schemas.microsoft.com/office/drawing/2014/main" id="{3B30832D-2105-B2B6-9CE0-D22653B7BA1C}"/>
              </a:ext>
            </a:extLst>
          </p:cNvPr>
          <p:cNvCxnSpPr>
            <a:cxnSpLocks noChangeShapeType="1"/>
          </p:cNvCxnSpPr>
          <p:nvPr/>
        </p:nvCxnSpPr>
        <p:spPr bwMode="auto">
          <a:xfrm rot="10800000" flipV="1">
            <a:off x="3962400" y="5638800"/>
            <a:ext cx="1066800" cy="3810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8246" name="Conector recto de flecha 9">
            <a:extLst>
              <a:ext uri="{FF2B5EF4-FFF2-40B4-BE49-F238E27FC236}">
                <a16:creationId xmlns:a16="http://schemas.microsoft.com/office/drawing/2014/main" id="{21EED49F-66B9-813A-3EE4-C21B0468A58D}"/>
              </a:ext>
            </a:extLst>
          </p:cNvPr>
          <p:cNvCxnSpPr>
            <a:cxnSpLocks noChangeShapeType="1"/>
          </p:cNvCxnSpPr>
          <p:nvPr/>
        </p:nvCxnSpPr>
        <p:spPr bwMode="auto">
          <a:xfrm>
            <a:off x="6096000" y="5638800"/>
            <a:ext cx="457200" cy="3810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CF74402F-195A-549A-30CE-DAC44DCC9951}"/>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Sesiónes #6 y 7 El Nucleosoma</a:t>
            </a:r>
            <a:br>
              <a:rPr lang="en-GB" altLang="en-US" sz="1800">
                <a:solidFill>
                  <a:srgbClr val="B3B3B3"/>
                </a:solidFill>
              </a:rPr>
            </a:br>
            <a:r>
              <a:rPr lang="en-GB" altLang="en-US" sz="3200">
                <a:solidFill>
                  <a:srgbClr val="B3B3B3"/>
                </a:solidFill>
              </a:rPr>
              <a:t>Estructura nucleosomal - DNA</a:t>
            </a:r>
          </a:p>
        </p:txBody>
      </p:sp>
      <p:sp>
        <p:nvSpPr>
          <p:cNvPr id="15362" name="Rectangle 2">
            <a:extLst>
              <a:ext uri="{FF2B5EF4-FFF2-40B4-BE49-F238E27FC236}">
                <a16:creationId xmlns:a16="http://schemas.microsoft.com/office/drawing/2014/main" id="{D631BFC7-00AE-19EE-ABD7-7B1227EF9152}"/>
              </a:ext>
            </a:extLst>
          </p:cNvPr>
          <p:cNvSpPr>
            <a:spLocks noGrp="1" noChangeArrowheads="1"/>
          </p:cNvSpPr>
          <p:nvPr>
            <p:ph type="body" idx="1"/>
          </p:nvPr>
        </p:nvSpPr>
        <p:spPr>
          <a:xfrm>
            <a:off x="95250" y="1287463"/>
            <a:ext cx="6565900" cy="5699125"/>
          </a:xfrm>
        </p:spPr>
        <p:txBody>
          <a:bodyPr lIns="0" tIns="0" rIns="0" bIns="0"/>
          <a:lstStyle/>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La digestión del DNA con nucleasa micrococcica seguido de su electroforesis produce </a:t>
            </a:r>
            <a:r>
              <a:rPr lang="ja-JP" altLang="en-GB" sz="1800"/>
              <a:t>“</a:t>
            </a:r>
            <a:r>
              <a:rPr lang="en-GB" altLang="ja-JP" sz="1800"/>
              <a:t>escaleras</a:t>
            </a:r>
            <a:r>
              <a:rPr lang="ja-JP" altLang="en-GB" sz="1800"/>
              <a:t>”</a:t>
            </a:r>
            <a:r>
              <a:rPr lang="en-GB" altLang="ja-JP" sz="1800"/>
              <a:t> de hasta 10 peldaños. </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Incremento de tamaños por cada peldaño de 200 bp.</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Constituye un buen indicador de que el DNA bajo estudio está organizado en nucelosomas.</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Por otro lado, el hecho de que más del 90% de la cromatina nuclear total produzca esta escalera es evidencia de que la mayor parte de DNA se encuentra compactado en nucleosomas.</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i="1"/>
              <a:t>in vivo</a:t>
            </a:r>
            <a:r>
              <a:rPr lang="en-GB" altLang="en-US" sz="1800"/>
              <a:t> usualmente existe muy poca cantidad de DNA sin compactar.</a:t>
            </a:r>
          </a:p>
          <a:p>
            <a:pPr marL="271463" indent="-27146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Diferencias:	cifra de 200 bp es un promedio (180-200 bp)</a:t>
            </a:r>
          </a:p>
          <a:p>
            <a:pPr lvl="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154 bp en algunos hongos</a:t>
            </a:r>
          </a:p>
          <a:p>
            <a:pPr lvl="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260 bp en el esperma del erizo de mar.</a:t>
            </a:r>
          </a:p>
          <a:p>
            <a:pPr lvl="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Diferencias tisulares dentro de un organismo</a:t>
            </a:r>
          </a:p>
          <a:p>
            <a:pPr lvl="3" eaLnBrk="1" hangingPunct="1">
              <a:lnSpc>
                <a:spcPct val="100000"/>
              </a:lnSpc>
              <a:buFont typeface="Arial" panose="020B0604020202020204" pitchFamily="34" charset="0"/>
              <a:buChar char="–"/>
              <a:tabLst>
                <a:tab pos="427038"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Lst>
            </a:pPr>
            <a:r>
              <a:rPr lang="en-GB" altLang="en-US" sz="1800"/>
              <a:t>Diferencias en distintas partes del genoma</a:t>
            </a:r>
          </a:p>
        </p:txBody>
      </p:sp>
      <p:sp>
        <p:nvSpPr>
          <p:cNvPr id="15363" name="Line 3">
            <a:extLst>
              <a:ext uri="{FF2B5EF4-FFF2-40B4-BE49-F238E27FC236}">
                <a16:creationId xmlns:a16="http://schemas.microsoft.com/office/drawing/2014/main" id="{5765708D-6AC5-0C4B-A268-9FDF04AB550C}"/>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5364" name="Picture 4">
            <a:extLst>
              <a:ext uri="{FF2B5EF4-FFF2-40B4-BE49-F238E27FC236}">
                <a16:creationId xmlns:a16="http://schemas.microsoft.com/office/drawing/2014/main" id="{5A1BB237-2A8A-6B1C-4C1A-A01A43BBB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23"/>
          <a:stretch>
            <a:fillRect/>
          </a:stretch>
        </p:blipFill>
        <p:spPr bwMode="auto">
          <a:xfrm>
            <a:off x="6727825" y="1160463"/>
            <a:ext cx="2127250"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a:extLst>
              <a:ext uri="{FF2B5EF4-FFF2-40B4-BE49-F238E27FC236}">
                <a16:creationId xmlns:a16="http://schemas.microsoft.com/office/drawing/2014/main" id="{E2192361-4C72-C564-6CF7-D0EA3D6063B9}"/>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Metilación</a:t>
            </a:r>
          </a:p>
        </p:txBody>
      </p:sp>
      <p:sp>
        <p:nvSpPr>
          <p:cNvPr id="140290" name="Line 2">
            <a:extLst>
              <a:ext uri="{FF2B5EF4-FFF2-40B4-BE49-F238E27FC236}">
                <a16:creationId xmlns:a16="http://schemas.microsoft.com/office/drawing/2014/main" id="{B9BF3417-3807-D09A-3F22-39342391FEEF}"/>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0291" name="Text Box 3">
            <a:extLst>
              <a:ext uri="{FF2B5EF4-FFF2-40B4-BE49-F238E27FC236}">
                <a16:creationId xmlns:a16="http://schemas.microsoft.com/office/drawing/2014/main" id="{4F0D0499-6F93-D853-7D1A-4FAB869AE4E9}"/>
              </a:ext>
            </a:extLst>
          </p:cNvPr>
          <p:cNvSpPr txBox="1">
            <a:spLocks noChangeArrowheads="1"/>
          </p:cNvSpPr>
          <p:nvPr/>
        </p:nvSpPr>
        <p:spPr bwMode="auto">
          <a:xfrm>
            <a:off x="217488" y="1289050"/>
            <a:ext cx="5316537"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Caso de la </a:t>
            </a:r>
            <a:r>
              <a:rPr lang="en-GB" altLang="en-US" sz="1800" b="1">
                <a:solidFill>
                  <a:srgbClr val="FF0000"/>
                </a:solidFill>
              </a:rPr>
              <a:t>metilación y acetilación</a:t>
            </a:r>
            <a:r>
              <a:rPr lang="en-GB" altLang="en-US" sz="1800">
                <a:solidFill>
                  <a:srgbClr val="FF0000"/>
                </a:solidFill>
              </a:rPr>
              <a:t> </a:t>
            </a:r>
            <a:r>
              <a:rPr lang="en-GB" altLang="en-US" sz="1800">
                <a:solidFill>
                  <a:srgbClr val="000000"/>
                </a:solidFill>
              </a:rPr>
              <a:t>quizás los mejores ejemplos de herencia epigenética.</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Ya se discutió como se puede perpetuar el estado de metilación durante la replicación sin que exista un mecanismo genéticamente codificado de por medio.</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Unicamente depende de la actividad constitutiva de la </a:t>
            </a:r>
            <a:r>
              <a:rPr lang="en-GB" altLang="en-US" sz="1800" b="1">
                <a:solidFill>
                  <a:srgbClr val="FF0000"/>
                </a:solidFill>
              </a:rPr>
              <a:t>Metilasa de mantenimiento</a:t>
            </a:r>
            <a:r>
              <a:rPr lang="en-GB" altLang="en-US" sz="18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Se perpetúa a través de multiples (indefinidas) mitosis y en algunos hongos hasta en la meiosis.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b="1">
                <a:solidFill>
                  <a:srgbClr val="FF0000"/>
                </a:solidFill>
              </a:rPr>
              <a:t>En mamíferos el estado de metilación se borra para crear uno nuevo dependiendo del sexo.</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p:txBody>
      </p:sp>
      <p:pic>
        <p:nvPicPr>
          <p:cNvPr id="140292" name="Picture 4">
            <a:extLst>
              <a:ext uri="{FF2B5EF4-FFF2-40B4-BE49-F238E27FC236}">
                <a16:creationId xmlns:a16="http://schemas.microsoft.com/office/drawing/2014/main" id="{A9B078F9-4958-1DFB-C692-255DFB74F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713" y="1182688"/>
            <a:ext cx="3392487"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0293" name="Oval 5">
            <a:extLst>
              <a:ext uri="{FF2B5EF4-FFF2-40B4-BE49-F238E27FC236}">
                <a16:creationId xmlns:a16="http://schemas.microsoft.com/office/drawing/2014/main" id="{8C8AA337-FB49-9AE8-87D6-3C72220CA777}"/>
              </a:ext>
            </a:extLst>
          </p:cNvPr>
          <p:cNvSpPr>
            <a:spLocks noChangeArrowheads="1"/>
          </p:cNvSpPr>
          <p:nvPr/>
        </p:nvSpPr>
        <p:spPr bwMode="auto">
          <a:xfrm>
            <a:off x="5876925" y="3300413"/>
            <a:ext cx="641350" cy="641350"/>
          </a:xfrm>
          <a:prstGeom prst="ellipse">
            <a:avLst/>
          </a:prstGeom>
          <a:noFill/>
          <a:ln w="36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0294" name="Line 6">
            <a:extLst>
              <a:ext uri="{FF2B5EF4-FFF2-40B4-BE49-F238E27FC236}">
                <a16:creationId xmlns:a16="http://schemas.microsoft.com/office/drawing/2014/main" id="{3FB86B7C-2AC2-94F1-96D6-447D0927DA6B}"/>
              </a:ext>
            </a:extLst>
          </p:cNvPr>
          <p:cNvSpPr>
            <a:spLocks noChangeShapeType="1"/>
          </p:cNvSpPr>
          <p:nvPr/>
        </p:nvSpPr>
        <p:spPr bwMode="auto">
          <a:xfrm flipV="1">
            <a:off x="5330825" y="3721100"/>
            <a:ext cx="554038" cy="131763"/>
          </a:xfrm>
          <a:prstGeom prst="line">
            <a:avLst/>
          </a:prstGeom>
          <a:noFill/>
          <a:ln w="36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a:extLst>
              <a:ext uri="{FF2B5EF4-FFF2-40B4-BE49-F238E27FC236}">
                <a16:creationId xmlns:a16="http://schemas.microsoft.com/office/drawing/2014/main" id="{E20DEE6E-86D0-FA9C-D6DE-B1B19570E376}"/>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Acetilación</a:t>
            </a:r>
          </a:p>
        </p:txBody>
      </p:sp>
      <p:sp>
        <p:nvSpPr>
          <p:cNvPr id="142338" name="Line 2">
            <a:extLst>
              <a:ext uri="{FF2B5EF4-FFF2-40B4-BE49-F238E27FC236}">
                <a16:creationId xmlns:a16="http://schemas.microsoft.com/office/drawing/2014/main" id="{091F621F-77AA-4C76-CA2C-27759BF4E230}"/>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42339" name="Picture 3">
            <a:extLst>
              <a:ext uri="{FF2B5EF4-FFF2-40B4-BE49-F238E27FC236}">
                <a16:creationId xmlns:a16="http://schemas.microsoft.com/office/drawing/2014/main" id="{E44C768D-672C-1BD2-041F-6BC80B50F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1222375"/>
            <a:ext cx="4335462"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2340" name="Text Box 4">
            <a:extLst>
              <a:ext uri="{FF2B5EF4-FFF2-40B4-BE49-F238E27FC236}">
                <a16:creationId xmlns:a16="http://schemas.microsoft.com/office/drawing/2014/main" id="{78642D83-4635-C4D9-5C80-ACAE8C6DE7E7}"/>
              </a:ext>
            </a:extLst>
          </p:cNvPr>
          <p:cNvSpPr txBox="1">
            <a:spLocks noChangeArrowheads="1"/>
          </p:cNvSpPr>
          <p:nvPr/>
        </p:nvSpPr>
        <p:spPr bwMode="auto">
          <a:xfrm>
            <a:off x="101600" y="1289050"/>
            <a:ext cx="469106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Respecto a la acetilación ocurre algo semejante.</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Correlación entre </a:t>
            </a:r>
            <a:r>
              <a:rPr lang="en-GB" altLang="en-US" sz="1600" b="1">
                <a:solidFill>
                  <a:srgbClr val="FF0000"/>
                </a:solidFill>
              </a:rPr>
              <a:t>acetilación de colas N-terminales de H3 y H4 </a:t>
            </a:r>
            <a:r>
              <a:rPr lang="en-GB" altLang="en-US" sz="1600">
                <a:solidFill>
                  <a:srgbClr val="000000"/>
                </a:solidFill>
              </a:rPr>
              <a:t>y actividad de cromatina.</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Acetilación promotor = Transcripción activa</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b="1">
                <a:solidFill>
                  <a:srgbClr val="FF0000"/>
                </a:solidFill>
              </a:rPr>
              <a:t>Cromosomas X inactivado se encuentra desacetilado en H4</a:t>
            </a:r>
            <a:r>
              <a:rPr lang="en-GB" altLang="en-US" sz="16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Inactividad de heterocromatina en parte depende de grado de desacetilación.</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Perpetuada en mitosis y meiosis.</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600">
                <a:solidFill>
                  <a:srgbClr val="000000"/>
                </a:solidFill>
              </a:rPr>
              <a:t>Perpetuada de manera estocástica y semiconservadora.</a:t>
            </a:r>
          </a:p>
          <a:p>
            <a:pPr eaLnBrk="1" hangingPunct="1">
              <a:lnSpc>
                <a:spcPct val="104000"/>
              </a:lnSpc>
              <a:buClr>
                <a:srgbClr val="000000"/>
              </a:buClr>
              <a:buSzPct val="100000"/>
              <a:buFont typeface="Times New Roman" panose="02020603050405020304" pitchFamily="18" charset="0"/>
              <a:buNone/>
            </a:pPr>
            <a:endParaRPr lang="en-GB" altLang="en-US" sz="16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a:extLst>
              <a:ext uri="{FF2B5EF4-FFF2-40B4-BE49-F238E27FC236}">
                <a16:creationId xmlns:a16="http://schemas.microsoft.com/office/drawing/2014/main" id="{A1283BB0-9CAF-5CB5-4099-FED8AAF178DA}"/>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Acetilación</a:t>
            </a:r>
          </a:p>
        </p:txBody>
      </p:sp>
      <p:sp>
        <p:nvSpPr>
          <p:cNvPr id="144386" name="Line 2">
            <a:extLst>
              <a:ext uri="{FF2B5EF4-FFF2-40B4-BE49-F238E27FC236}">
                <a16:creationId xmlns:a16="http://schemas.microsoft.com/office/drawing/2014/main" id="{097C5BE0-28AA-B120-3A3A-77BA60A127FB}"/>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44387" name="Picture 3">
            <a:extLst>
              <a:ext uri="{FF2B5EF4-FFF2-40B4-BE49-F238E27FC236}">
                <a16:creationId xmlns:a16="http://schemas.microsoft.com/office/drawing/2014/main" id="{67ED74B1-379D-53A1-A456-821599F1F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1222375"/>
            <a:ext cx="4335462"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4388" name="Text Box 4">
            <a:extLst>
              <a:ext uri="{FF2B5EF4-FFF2-40B4-BE49-F238E27FC236}">
                <a16:creationId xmlns:a16="http://schemas.microsoft.com/office/drawing/2014/main" id="{FEE3AC7F-3274-DD26-F7C0-7568744B520A}"/>
              </a:ext>
            </a:extLst>
          </p:cNvPr>
          <p:cNvSpPr txBox="1">
            <a:spLocks noChangeArrowheads="1"/>
          </p:cNvSpPr>
          <p:nvPr/>
        </p:nvSpPr>
        <p:spPr bwMode="auto">
          <a:xfrm>
            <a:off x="101600" y="1289050"/>
            <a:ext cx="469106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Las cadenas de DNA de la progenie heredan cantidades variables de tetrámeros H3-H4 acetilados.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Se cree que la presencia de estos tetrámeros acetilados confiere la propiedad del DNA de la progenie para ser acetilado completamente.</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Proceso no tan bien conocidos como con la metilación.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a:extLst>
              <a:ext uri="{FF2B5EF4-FFF2-40B4-BE49-F238E27FC236}">
                <a16:creationId xmlns:a16="http://schemas.microsoft.com/office/drawing/2014/main" id="{94DDFE96-3A1A-91F9-8419-53CA639D7A8C}"/>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Priones</a:t>
            </a:r>
          </a:p>
        </p:txBody>
      </p:sp>
      <p:sp>
        <p:nvSpPr>
          <p:cNvPr id="146434" name="Line 2">
            <a:extLst>
              <a:ext uri="{FF2B5EF4-FFF2-40B4-BE49-F238E27FC236}">
                <a16:creationId xmlns:a16="http://schemas.microsoft.com/office/drawing/2014/main" id="{18E67E2D-CC9A-71E6-C47F-4FC689869179}"/>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6435" name="Text Box 3">
            <a:extLst>
              <a:ext uri="{FF2B5EF4-FFF2-40B4-BE49-F238E27FC236}">
                <a16:creationId xmlns:a16="http://schemas.microsoft.com/office/drawing/2014/main" id="{E7611EF7-B9EB-A4B8-367B-6F0CD96BC11E}"/>
              </a:ext>
            </a:extLst>
          </p:cNvPr>
          <p:cNvSpPr txBox="1">
            <a:spLocks noChangeArrowheads="1"/>
          </p:cNvSpPr>
          <p:nvPr/>
        </p:nvSpPr>
        <p:spPr bwMode="auto">
          <a:xfrm>
            <a:off x="71438" y="1260475"/>
            <a:ext cx="658495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Claro ejemplo de herencia epigenética dependiente de proteinas autoreplicantes o Agentes Proteináceos Infecciosos.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Ataxia neurodegenerativa en mamíferos : MCD, Scrapie, Kuru.</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Variantes espontáneas humanas Sindrome Gerstmann-Straussler, Creutzfeldt-Jakob.</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Variante adquirida (por consumo de carne de MCD) vCJD.</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Prion es una proteina resistente a las proteasas que forma depósitos amiloides en nueronas (PrP</a:t>
            </a:r>
            <a:r>
              <a:rPr lang="en-GB" altLang="en-US" sz="1800" baseline="33000">
                <a:solidFill>
                  <a:srgbClr val="000000"/>
                </a:solidFill>
              </a:rPr>
              <a:t>Sc</a:t>
            </a:r>
            <a:r>
              <a:rPr lang="en-GB" altLang="en-US" sz="1800">
                <a:solidFill>
                  <a:srgbClr val="000000"/>
                </a:solidFill>
              </a:rPr>
              <a:t>).</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Proteina normal = PrP</a:t>
            </a:r>
            <a:r>
              <a:rPr lang="en-GB" altLang="en-US" sz="1800" baseline="33000">
                <a:solidFill>
                  <a:srgbClr val="000000"/>
                </a:solidFill>
              </a:rPr>
              <a:t>C</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Genes para ambos son idénticos.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PrP</a:t>
            </a:r>
            <a:r>
              <a:rPr lang="en-GB" altLang="en-US" sz="1800" baseline="33000">
                <a:solidFill>
                  <a:srgbClr val="000000"/>
                </a:solidFill>
              </a:rPr>
              <a:t>Sc</a:t>
            </a:r>
            <a:r>
              <a:rPr lang="en-GB" altLang="en-US" sz="1800">
                <a:solidFill>
                  <a:srgbClr val="000000"/>
                </a:solidFill>
              </a:rPr>
              <a:t> autocataliza la conversión de PrP</a:t>
            </a:r>
            <a:r>
              <a:rPr lang="en-GB" altLang="en-US" sz="1800" baseline="33000">
                <a:solidFill>
                  <a:srgbClr val="000000"/>
                </a:solidFill>
              </a:rPr>
              <a:t>C</a:t>
            </a:r>
            <a:r>
              <a:rPr lang="en-GB" altLang="en-US" sz="1800">
                <a:solidFill>
                  <a:srgbClr val="000000"/>
                </a:solidFill>
              </a:rPr>
              <a:t> a PrP</a:t>
            </a:r>
            <a:r>
              <a:rPr lang="en-GB" altLang="en-US" sz="1800" baseline="33000">
                <a:solidFill>
                  <a:srgbClr val="000000"/>
                </a:solidFill>
              </a:rPr>
              <a:t>Sc</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p:txBody>
      </p:sp>
      <p:pic>
        <p:nvPicPr>
          <p:cNvPr id="146436" name="Picture 4">
            <a:extLst>
              <a:ext uri="{FF2B5EF4-FFF2-40B4-BE49-F238E27FC236}">
                <a16:creationId xmlns:a16="http://schemas.microsoft.com/office/drawing/2014/main" id="{48CC407A-DB0E-318F-6414-82117964C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38" y="1165225"/>
            <a:ext cx="23399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37" name="Picture 5">
            <a:extLst>
              <a:ext uri="{FF2B5EF4-FFF2-40B4-BE49-F238E27FC236}">
                <a16:creationId xmlns:a16="http://schemas.microsoft.com/office/drawing/2014/main" id="{81369BA9-9DFA-053C-5930-9145B74EE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56" r="11656"/>
          <a:stretch>
            <a:fillRect/>
          </a:stretch>
        </p:blipFill>
        <p:spPr bwMode="auto">
          <a:xfrm>
            <a:off x="6662738" y="2990850"/>
            <a:ext cx="16827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a:extLst>
              <a:ext uri="{FF2B5EF4-FFF2-40B4-BE49-F238E27FC236}">
                <a16:creationId xmlns:a16="http://schemas.microsoft.com/office/drawing/2014/main" id="{A05FB3FB-C1B4-FA37-397E-040062C6D4A2}"/>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Priones</a:t>
            </a:r>
          </a:p>
        </p:txBody>
      </p:sp>
      <p:sp>
        <p:nvSpPr>
          <p:cNvPr id="148482" name="Line 2">
            <a:extLst>
              <a:ext uri="{FF2B5EF4-FFF2-40B4-BE49-F238E27FC236}">
                <a16:creationId xmlns:a16="http://schemas.microsoft.com/office/drawing/2014/main" id="{4EC09D35-B986-783A-275D-44D1EB624740}"/>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48483" name="Picture 3">
            <a:extLst>
              <a:ext uri="{FF2B5EF4-FFF2-40B4-BE49-F238E27FC236}">
                <a16:creationId xmlns:a16="http://schemas.microsoft.com/office/drawing/2014/main" id="{EA092774-DCFE-E993-C759-01A01B667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271588"/>
            <a:ext cx="901065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D63EF5B0-80E1-45E0-C6DF-EC60983A6434}"/>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Priones</a:t>
            </a:r>
          </a:p>
        </p:txBody>
      </p:sp>
      <p:sp>
        <p:nvSpPr>
          <p:cNvPr id="150530" name="Line 2">
            <a:extLst>
              <a:ext uri="{FF2B5EF4-FFF2-40B4-BE49-F238E27FC236}">
                <a16:creationId xmlns:a16="http://schemas.microsoft.com/office/drawing/2014/main" id="{F889BF13-B036-616D-9747-872D2E7D65EE}"/>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0531" name="Text Box 3">
            <a:extLst>
              <a:ext uri="{FF2B5EF4-FFF2-40B4-BE49-F238E27FC236}">
                <a16:creationId xmlns:a16="http://schemas.microsoft.com/office/drawing/2014/main" id="{C8E64306-9320-248C-D398-1A854F2A5F3C}"/>
              </a:ext>
            </a:extLst>
          </p:cNvPr>
          <p:cNvSpPr txBox="1">
            <a:spLocks noChangeArrowheads="1"/>
          </p:cNvSpPr>
          <p:nvPr/>
        </p:nvSpPr>
        <p:spPr bwMode="auto">
          <a:xfrm>
            <a:off x="42863" y="1944688"/>
            <a:ext cx="489585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Diferencia estructural entre  PrP</a:t>
            </a:r>
            <a:r>
              <a:rPr lang="en-GB" altLang="en-US" sz="1800" baseline="33000">
                <a:solidFill>
                  <a:srgbClr val="000000"/>
                </a:solidFill>
              </a:rPr>
              <a:t>C</a:t>
            </a:r>
            <a:r>
              <a:rPr lang="en-GB" altLang="en-US" sz="1800">
                <a:solidFill>
                  <a:srgbClr val="000000"/>
                </a:solidFill>
              </a:rPr>
              <a:t> y PrP</a:t>
            </a:r>
            <a:r>
              <a:rPr lang="en-GB" altLang="en-US" sz="1800" baseline="33000">
                <a:solidFill>
                  <a:srgbClr val="000000"/>
                </a:solidFill>
              </a:rPr>
              <a:t>Sc</a:t>
            </a:r>
            <a:r>
              <a:rPr lang="en-GB" altLang="en-US" sz="1800">
                <a:solidFill>
                  <a:srgbClr val="000000"/>
                </a:solidFill>
              </a:rPr>
              <a:t> es mínima.</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Conformante PrP</a:t>
            </a:r>
            <a:r>
              <a:rPr lang="en-GB" altLang="en-US" sz="1800" baseline="33000">
                <a:solidFill>
                  <a:srgbClr val="000000"/>
                </a:solidFill>
              </a:rPr>
              <a:t>Sc </a:t>
            </a:r>
            <a:r>
              <a:rPr lang="en-GB" altLang="en-US" sz="1800">
                <a:solidFill>
                  <a:srgbClr val="000000"/>
                </a:solidFill>
              </a:rPr>
              <a:t>posee mayor número de hojas beta plegadas.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Ambas proteinas se encuentran glicosiladas y  unidas a la membrana por GPI.</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PrP</a:t>
            </a:r>
            <a:r>
              <a:rPr lang="en-GB" altLang="en-US" sz="1800" baseline="33000">
                <a:solidFill>
                  <a:srgbClr val="000000"/>
                </a:solidFill>
              </a:rPr>
              <a:t>Sc</a:t>
            </a:r>
            <a:r>
              <a:rPr lang="en-GB" altLang="en-US" sz="1800">
                <a:solidFill>
                  <a:srgbClr val="000000"/>
                </a:solidFill>
              </a:rPr>
              <a:t> relativamente inmune a métodos tradicionales de descontaminación (basados en estrategias desnaturalizantes y anti-DNA).</a:t>
            </a:r>
          </a:p>
        </p:txBody>
      </p:sp>
      <p:pic>
        <p:nvPicPr>
          <p:cNvPr id="150532" name="Picture 4">
            <a:extLst>
              <a:ext uri="{FF2B5EF4-FFF2-40B4-BE49-F238E27FC236}">
                <a16:creationId xmlns:a16="http://schemas.microsoft.com/office/drawing/2014/main" id="{4DEB05F6-C134-B43B-EA6B-44A607506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763" y="1993900"/>
            <a:ext cx="40671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DE88BE65-73CC-9DD0-EB45-96EB9E6A5CE2}"/>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Kuru</a:t>
            </a:r>
          </a:p>
        </p:txBody>
      </p:sp>
      <p:sp>
        <p:nvSpPr>
          <p:cNvPr id="152578" name="Line 2">
            <a:extLst>
              <a:ext uri="{FF2B5EF4-FFF2-40B4-BE49-F238E27FC236}">
                <a16:creationId xmlns:a16="http://schemas.microsoft.com/office/drawing/2014/main" id="{D08E0D84-F888-0A34-2E5E-4CB8D81260D3}"/>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52579" name="Picture 2">
            <a:hlinkClick r:id="rId3"/>
            <a:extLst>
              <a:ext uri="{FF2B5EF4-FFF2-40B4-BE49-F238E27FC236}">
                <a16:creationId xmlns:a16="http://schemas.microsoft.com/office/drawing/2014/main" id="{7B0CC19C-4961-0F41-4F4A-7DB9C44DD9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341438"/>
            <a:ext cx="4922838"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ctangle 3">
            <a:extLst>
              <a:ext uri="{FF2B5EF4-FFF2-40B4-BE49-F238E27FC236}">
                <a16:creationId xmlns:a16="http://schemas.microsoft.com/office/drawing/2014/main" id="{EB6F870A-E93E-CE4F-98FF-9A8DB4B38179}"/>
              </a:ext>
            </a:extLst>
          </p:cNvPr>
          <p:cNvSpPr>
            <a:spLocks noChangeArrowheads="1"/>
          </p:cNvSpPr>
          <p:nvPr/>
        </p:nvSpPr>
        <p:spPr bwMode="auto">
          <a:xfrm>
            <a:off x="2555875" y="58166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1200">
                <a:solidFill>
                  <a:srgbClr val="000000"/>
                </a:solidFill>
              </a:rPr>
              <a:t>https://www.youtube.com/watch?v=C8tmgpOiWRw</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a:extLst>
              <a:ext uri="{FF2B5EF4-FFF2-40B4-BE49-F238E27FC236}">
                <a16:creationId xmlns:a16="http://schemas.microsoft.com/office/drawing/2014/main" id="{4F9C618C-C403-BAEE-73FA-CC994BA4EC50}"/>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Kuru</a:t>
            </a:r>
          </a:p>
        </p:txBody>
      </p:sp>
      <p:sp>
        <p:nvSpPr>
          <p:cNvPr id="154626" name="Line 2">
            <a:extLst>
              <a:ext uri="{FF2B5EF4-FFF2-40B4-BE49-F238E27FC236}">
                <a16:creationId xmlns:a16="http://schemas.microsoft.com/office/drawing/2014/main" id="{CD2406E6-ECE8-E203-64FA-BB8DB85A5890}"/>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4627" name="Rectangle 3">
            <a:extLst>
              <a:ext uri="{FF2B5EF4-FFF2-40B4-BE49-F238E27FC236}">
                <a16:creationId xmlns:a16="http://schemas.microsoft.com/office/drawing/2014/main" id="{800DF1C9-ECCE-090E-0C46-C85B6F506323}"/>
              </a:ext>
            </a:extLst>
          </p:cNvPr>
          <p:cNvSpPr>
            <a:spLocks noChangeArrowheads="1"/>
          </p:cNvSpPr>
          <p:nvPr/>
        </p:nvSpPr>
        <p:spPr bwMode="auto">
          <a:xfrm>
            <a:off x="2555875" y="58166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1200">
                <a:solidFill>
                  <a:srgbClr val="000000"/>
                </a:solidFill>
              </a:rPr>
              <a:t>https://www.youtube.com/watch?v=_3acb8CrSH0</a:t>
            </a:r>
          </a:p>
        </p:txBody>
      </p:sp>
      <p:pic>
        <p:nvPicPr>
          <p:cNvPr id="154628" name="Picture 6">
            <a:hlinkClick r:id="rId3"/>
            <a:extLst>
              <a:ext uri="{FF2B5EF4-FFF2-40B4-BE49-F238E27FC236}">
                <a16:creationId xmlns:a16="http://schemas.microsoft.com/office/drawing/2014/main" id="{E8314248-876D-48B7-7CFD-73813C023A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341438"/>
            <a:ext cx="48958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a:extLst>
              <a:ext uri="{FF2B5EF4-FFF2-40B4-BE49-F238E27FC236}">
                <a16:creationId xmlns:a16="http://schemas.microsoft.com/office/drawing/2014/main" id="{11204653-A9C1-E5FB-96A4-A28378F53C60}"/>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Priones</a:t>
            </a:r>
          </a:p>
        </p:txBody>
      </p:sp>
      <p:sp>
        <p:nvSpPr>
          <p:cNvPr id="156674" name="Line 2">
            <a:extLst>
              <a:ext uri="{FF2B5EF4-FFF2-40B4-BE49-F238E27FC236}">
                <a16:creationId xmlns:a16="http://schemas.microsoft.com/office/drawing/2014/main" id="{47742D37-B102-989F-B3D5-094B64C072FB}"/>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6675" name="Text Box 3">
            <a:extLst>
              <a:ext uri="{FF2B5EF4-FFF2-40B4-BE49-F238E27FC236}">
                <a16:creationId xmlns:a16="http://schemas.microsoft.com/office/drawing/2014/main" id="{6F1E6F2F-2AA5-A03B-9005-1AFAADF9F07C}"/>
              </a:ext>
            </a:extLst>
          </p:cNvPr>
          <p:cNvSpPr txBox="1">
            <a:spLocks noChangeArrowheads="1"/>
          </p:cNvSpPr>
          <p:nvPr/>
        </p:nvSpPr>
        <p:spPr bwMode="auto">
          <a:xfrm>
            <a:off x="71438" y="1260475"/>
            <a:ext cx="3992562"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Existe una barrera de especie a la transmisión de priones.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Encefalopatías espongiformes:</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Bovinas</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Ovinas</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Felinas</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Murinas</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Humanas</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Visón</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Venados</a:t>
            </a: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	Ungulados exóticos (kudu)</a:t>
            </a:r>
          </a:p>
          <a:p>
            <a:pPr eaLnBrk="1" hangingPunct="1">
              <a:lnSpc>
                <a:spcPct val="104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104000"/>
              </a:lnSpc>
              <a:buClr>
                <a:srgbClr val="000000"/>
              </a:buClr>
              <a:buSzPct val="100000"/>
              <a:buFont typeface="Times New Roman" panose="02020603050405020304" pitchFamily="18" charset="0"/>
              <a:buNone/>
            </a:pPr>
            <a:r>
              <a:rPr lang="en-GB" altLang="en-US" sz="1800">
                <a:solidFill>
                  <a:srgbClr val="000000"/>
                </a:solidFill>
              </a:rPr>
              <a:t>.</a:t>
            </a:r>
          </a:p>
        </p:txBody>
      </p:sp>
      <p:pic>
        <p:nvPicPr>
          <p:cNvPr id="156676" name="Picture 4">
            <a:extLst>
              <a:ext uri="{FF2B5EF4-FFF2-40B4-BE49-F238E27FC236}">
                <a16:creationId xmlns:a16="http://schemas.microsoft.com/office/drawing/2014/main" id="{8B310AD6-45CF-0F32-3BA2-8E28C5E7B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150" y="1149350"/>
            <a:ext cx="534828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6677" name="Text Box 5">
            <a:extLst>
              <a:ext uri="{FF2B5EF4-FFF2-40B4-BE49-F238E27FC236}">
                <a16:creationId xmlns:a16="http://schemas.microsoft.com/office/drawing/2014/main" id="{A2975839-E68B-90D0-6D2D-307FA451AF96}"/>
              </a:ext>
            </a:extLst>
          </p:cNvPr>
          <p:cNvSpPr txBox="1">
            <a:spLocks noChangeArrowheads="1"/>
          </p:cNvSpPr>
          <p:nvPr/>
        </p:nvSpPr>
        <p:spPr bwMode="auto">
          <a:xfrm>
            <a:off x="192088" y="5305425"/>
            <a:ext cx="885031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GB" altLang="en-US" sz="1800">
                <a:solidFill>
                  <a:srgbClr val="000000"/>
                </a:solidFill>
              </a:rPr>
              <a:t>Para que pueda infectar un prion hace falta tener la proteina normal MUY parecida al prion en secuencia.</a:t>
            </a:r>
          </a:p>
          <a:p>
            <a:pPr eaLnBrk="1" hangingPunct="1">
              <a:lnSpc>
                <a:spcPct val="97000"/>
              </a:lnSpc>
              <a:buClr>
                <a:srgbClr val="000000"/>
              </a:buClr>
              <a:buSzPct val="100000"/>
              <a:buFont typeface="Times New Roman" panose="02020603050405020304" pitchFamily="18" charset="0"/>
              <a:buNone/>
            </a:pPr>
            <a:endParaRPr lang="en-GB" altLang="en-US" sz="1800">
              <a:solidFill>
                <a:srgbClr val="000000"/>
              </a:solidFill>
            </a:endParaRPr>
          </a:p>
          <a:p>
            <a:pPr eaLnBrk="1" hangingPunct="1">
              <a:lnSpc>
                <a:spcPct val="97000"/>
              </a:lnSpc>
              <a:buClr>
                <a:srgbClr val="000000"/>
              </a:buClr>
              <a:buSzPct val="100000"/>
              <a:buFont typeface="Times New Roman" panose="02020603050405020304" pitchFamily="18" charset="0"/>
              <a:buNone/>
            </a:pPr>
            <a:r>
              <a:rPr lang="en-GB" altLang="en-US" sz="1800">
                <a:solidFill>
                  <a:srgbClr val="000000"/>
                </a:solidFill>
              </a:rPr>
              <a:t>Los priones que infectan a los ratones no siempre infectan a los hamsters.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a:extLst>
              <a:ext uri="{FF2B5EF4-FFF2-40B4-BE49-F238E27FC236}">
                <a16:creationId xmlns:a16="http://schemas.microsoft.com/office/drawing/2014/main" id="{1445CC7E-24C6-C348-467C-E04DCE66E3BB}"/>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Herencia epigenética -  Priones</a:t>
            </a:r>
          </a:p>
        </p:txBody>
      </p:sp>
      <p:sp>
        <p:nvSpPr>
          <p:cNvPr id="158722" name="Line 2">
            <a:extLst>
              <a:ext uri="{FF2B5EF4-FFF2-40B4-BE49-F238E27FC236}">
                <a16:creationId xmlns:a16="http://schemas.microsoft.com/office/drawing/2014/main" id="{B219CE23-F77E-E9BE-A5FF-0EFA3901B939}"/>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8723" name="Text Box 3">
            <a:extLst>
              <a:ext uri="{FF2B5EF4-FFF2-40B4-BE49-F238E27FC236}">
                <a16:creationId xmlns:a16="http://schemas.microsoft.com/office/drawing/2014/main" id="{39A25743-65EC-A1E3-E99F-66165B1BDF9A}"/>
              </a:ext>
            </a:extLst>
          </p:cNvPr>
          <p:cNvSpPr txBox="1">
            <a:spLocks noChangeArrowheads="1"/>
          </p:cNvSpPr>
          <p:nvPr/>
        </p:nvSpPr>
        <p:spPr bwMode="auto">
          <a:xfrm>
            <a:off x="192088" y="1330325"/>
            <a:ext cx="885031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just" eaLnBrk="1" hangingPunct="1">
              <a:lnSpc>
                <a:spcPct val="93000"/>
              </a:lnSpc>
              <a:buClr>
                <a:srgbClr val="000000"/>
              </a:buClr>
              <a:buSzPct val="100000"/>
              <a:buFont typeface="Times New Roman" panose="02020603050405020304" pitchFamily="18" charset="0"/>
              <a:buNone/>
            </a:pPr>
            <a:r>
              <a:rPr lang="en-GB" altLang="en-US" sz="1800">
                <a:solidFill>
                  <a:srgbClr val="000000"/>
                </a:solidFill>
              </a:rPr>
              <a:t>Las enfermedades priónicas constituyen un caso extremo de transferencia epigenética de información (aunque no realmente heredable de pade a hijo) en el cual una proteina adopta una conformación nueva que le permite catalizar la conversión de proteinas normales a su conformante.l</a:t>
            </a:r>
          </a:p>
        </p:txBody>
      </p:sp>
      <p:pic>
        <p:nvPicPr>
          <p:cNvPr id="158724" name="Picture 4">
            <a:extLst>
              <a:ext uri="{FF2B5EF4-FFF2-40B4-BE49-F238E27FC236}">
                <a16:creationId xmlns:a16="http://schemas.microsoft.com/office/drawing/2014/main" id="{A18DBDD8-07E3-4C77-A59D-68EB67104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794000"/>
            <a:ext cx="23145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8725" name="Picture 5">
            <a:extLst>
              <a:ext uri="{FF2B5EF4-FFF2-40B4-BE49-F238E27FC236}">
                <a16:creationId xmlns:a16="http://schemas.microsoft.com/office/drawing/2014/main" id="{424861BE-74D5-F2D4-1C7C-565B647E9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975" y="2686050"/>
            <a:ext cx="210661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8726" name="Text Box 6">
            <a:extLst>
              <a:ext uri="{FF2B5EF4-FFF2-40B4-BE49-F238E27FC236}">
                <a16:creationId xmlns:a16="http://schemas.microsoft.com/office/drawing/2014/main" id="{6337A8A0-2639-BDF3-A9BD-FC287F979CA4}"/>
              </a:ext>
            </a:extLst>
          </p:cNvPr>
          <p:cNvSpPr txBox="1">
            <a:spLocks noChangeArrowheads="1"/>
          </p:cNvSpPr>
          <p:nvPr/>
        </p:nvSpPr>
        <p:spPr bwMode="auto">
          <a:xfrm>
            <a:off x="2811463" y="2767013"/>
            <a:ext cx="3321050"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just" eaLnBrk="1" hangingPunct="1">
              <a:lnSpc>
                <a:spcPct val="93000"/>
              </a:lnSpc>
              <a:buClr>
                <a:srgbClr val="000000"/>
              </a:buClr>
              <a:buSzPct val="100000"/>
              <a:buFont typeface="Times New Roman" panose="02020603050405020304" pitchFamily="18" charset="0"/>
              <a:buNone/>
            </a:pPr>
            <a:r>
              <a:rPr lang="en-GB" altLang="en-US" sz="1600">
                <a:solidFill>
                  <a:srgbClr val="000000"/>
                </a:solidFill>
              </a:rPr>
              <a:t>sup35 Factor de terminación de transcripción de levaduras.</a:t>
            </a:r>
          </a:p>
          <a:p>
            <a:pPr algn="just" eaLnBrk="1" hangingPunct="1">
              <a:lnSpc>
                <a:spcPct val="97000"/>
              </a:lnSpc>
              <a:buClr>
                <a:srgbClr val="000000"/>
              </a:buClr>
              <a:buSzPct val="100000"/>
              <a:buFont typeface="Times New Roman" panose="02020603050405020304" pitchFamily="18" charset="0"/>
              <a:buNone/>
            </a:pPr>
            <a:endParaRPr lang="en-GB" altLang="en-US" sz="1600">
              <a:solidFill>
                <a:srgbClr val="000000"/>
              </a:solidFill>
            </a:endParaRPr>
          </a:p>
          <a:p>
            <a:pPr algn="just" eaLnBrk="1" hangingPunct="1">
              <a:lnSpc>
                <a:spcPct val="97000"/>
              </a:lnSpc>
              <a:buClr>
                <a:srgbClr val="000000"/>
              </a:buClr>
              <a:buSzPct val="100000"/>
              <a:buFont typeface="Times New Roman" panose="02020603050405020304" pitchFamily="18" charset="0"/>
              <a:buNone/>
            </a:pPr>
            <a:r>
              <a:rPr lang="en-GB" altLang="en-US" sz="1600">
                <a:solidFill>
                  <a:srgbClr val="000000"/>
                </a:solidFill>
              </a:rPr>
              <a:t>Variante normal PSI</a:t>
            </a:r>
            <a:r>
              <a:rPr lang="en-GB" altLang="en-US" sz="1600" baseline="33000">
                <a:solidFill>
                  <a:srgbClr val="000000"/>
                </a:solidFill>
              </a:rPr>
              <a:t>-</a:t>
            </a:r>
          </a:p>
          <a:p>
            <a:pPr algn="just" eaLnBrk="1" hangingPunct="1">
              <a:lnSpc>
                <a:spcPct val="97000"/>
              </a:lnSpc>
              <a:buClr>
                <a:srgbClr val="000000"/>
              </a:buClr>
              <a:buSzPct val="100000"/>
              <a:buFont typeface="Times New Roman" panose="02020603050405020304" pitchFamily="18" charset="0"/>
              <a:buNone/>
            </a:pPr>
            <a:endParaRPr lang="en-GB" altLang="en-US" sz="1600">
              <a:solidFill>
                <a:srgbClr val="000000"/>
              </a:solidFill>
            </a:endParaRPr>
          </a:p>
          <a:p>
            <a:pPr algn="just" eaLnBrk="1" hangingPunct="1">
              <a:lnSpc>
                <a:spcPct val="97000"/>
              </a:lnSpc>
              <a:buClr>
                <a:srgbClr val="000000"/>
              </a:buClr>
              <a:buSzPct val="100000"/>
              <a:buFont typeface="Times New Roman" panose="02020603050405020304" pitchFamily="18" charset="0"/>
              <a:buNone/>
            </a:pPr>
            <a:r>
              <a:rPr lang="en-GB" altLang="en-US" sz="1600">
                <a:solidFill>
                  <a:srgbClr val="000000"/>
                </a:solidFill>
              </a:rPr>
              <a:t>Variante priónica PSI</a:t>
            </a:r>
            <a:r>
              <a:rPr lang="en-GB" altLang="en-US" sz="1600" baseline="33000">
                <a:solidFill>
                  <a:srgbClr val="000000"/>
                </a:solidFill>
              </a:rPr>
              <a:t>+</a:t>
            </a:r>
          </a:p>
          <a:p>
            <a:pPr algn="just" eaLnBrk="1" hangingPunct="1">
              <a:lnSpc>
                <a:spcPct val="97000"/>
              </a:lnSpc>
              <a:buClr>
                <a:srgbClr val="000000"/>
              </a:buClr>
              <a:buSzPct val="100000"/>
              <a:buFont typeface="Times New Roman" panose="02020603050405020304" pitchFamily="18" charset="0"/>
              <a:buNone/>
            </a:pPr>
            <a:endParaRPr lang="en-GB" altLang="en-US" sz="1600">
              <a:solidFill>
                <a:srgbClr val="000000"/>
              </a:solidFill>
            </a:endParaRPr>
          </a:p>
          <a:p>
            <a:pPr algn="just" eaLnBrk="1" hangingPunct="1">
              <a:lnSpc>
                <a:spcPct val="97000"/>
              </a:lnSpc>
              <a:buClr>
                <a:srgbClr val="000000"/>
              </a:buClr>
              <a:buSzPct val="100000"/>
              <a:buFont typeface="Times New Roman" panose="02020603050405020304" pitchFamily="18" charset="0"/>
              <a:buNone/>
            </a:pPr>
            <a:r>
              <a:rPr lang="en-GB" altLang="en-US" sz="1600">
                <a:solidFill>
                  <a:srgbClr val="000000"/>
                </a:solidFill>
              </a:rPr>
              <a:t>Cepas PSI</a:t>
            </a:r>
            <a:r>
              <a:rPr lang="en-GB" altLang="en-US" sz="1600" baseline="33000">
                <a:solidFill>
                  <a:srgbClr val="000000"/>
                </a:solidFill>
              </a:rPr>
              <a:t>-</a:t>
            </a:r>
            <a:r>
              <a:rPr lang="en-GB" altLang="en-US" sz="1600">
                <a:solidFill>
                  <a:srgbClr val="000000"/>
                </a:solidFill>
              </a:rPr>
              <a:t> + PSI</a:t>
            </a:r>
            <a:r>
              <a:rPr lang="en-GB" altLang="en-US" sz="1600" baseline="33000">
                <a:solidFill>
                  <a:srgbClr val="000000"/>
                </a:solidFill>
              </a:rPr>
              <a:t>+</a:t>
            </a:r>
            <a:r>
              <a:rPr lang="en-GB" altLang="en-US" sz="1600">
                <a:solidFill>
                  <a:srgbClr val="000000"/>
                </a:solidFill>
              </a:rPr>
              <a:t> = PSI</a:t>
            </a:r>
            <a:r>
              <a:rPr lang="en-GB" altLang="en-US" sz="1600" baseline="33000">
                <a:solidFill>
                  <a:srgbClr val="000000"/>
                </a:solidFill>
              </a:rPr>
              <a:t>+</a:t>
            </a:r>
          </a:p>
          <a:p>
            <a:pPr algn="just" eaLnBrk="1" hangingPunct="1">
              <a:lnSpc>
                <a:spcPct val="97000"/>
              </a:lnSpc>
              <a:buClr>
                <a:srgbClr val="000000"/>
              </a:buClr>
              <a:buSzPct val="100000"/>
              <a:buFont typeface="Times New Roman" panose="02020603050405020304" pitchFamily="18" charset="0"/>
              <a:buNone/>
            </a:pPr>
            <a:endParaRPr lang="en-GB" altLang="en-US" sz="1600">
              <a:solidFill>
                <a:srgbClr val="000000"/>
              </a:solidFill>
            </a:endParaRPr>
          </a:p>
          <a:p>
            <a:pPr algn="just" eaLnBrk="1" hangingPunct="1">
              <a:lnSpc>
                <a:spcPct val="97000"/>
              </a:lnSpc>
              <a:buClr>
                <a:srgbClr val="000000"/>
              </a:buClr>
              <a:buSzPct val="100000"/>
              <a:buFont typeface="Times New Roman" panose="02020603050405020304" pitchFamily="18" charset="0"/>
              <a:buNone/>
            </a:pPr>
            <a:r>
              <a:rPr lang="en-GB" altLang="en-US" sz="1600">
                <a:solidFill>
                  <a:srgbClr val="000000"/>
                </a:solidFill>
              </a:rPr>
              <a:t>Metaestable (perdida superior a tasa de mutación del DNA), no mapea a ningún locus.</a:t>
            </a:r>
          </a:p>
          <a:p>
            <a:pPr algn="just" eaLnBrk="1" hangingPunct="1">
              <a:lnSpc>
                <a:spcPct val="97000"/>
              </a:lnSpc>
              <a:buClr>
                <a:srgbClr val="000000"/>
              </a:buClr>
              <a:buSzPct val="100000"/>
              <a:buFont typeface="Times New Roman" panose="02020603050405020304" pitchFamily="18" charset="0"/>
              <a:buNone/>
            </a:pPr>
            <a:endParaRPr lang="en-GB" altLang="en-US" sz="1600">
              <a:solidFill>
                <a:srgbClr val="000000"/>
              </a:solidFill>
            </a:endParaRPr>
          </a:p>
          <a:p>
            <a:pPr algn="just" eaLnBrk="1" hangingPunct="1">
              <a:lnSpc>
                <a:spcPct val="97000"/>
              </a:lnSpc>
              <a:buClr>
                <a:srgbClr val="000000"/>
              </a:buClr>
              <a:buSzPct val="100000"/>
              <a:buFont typeface="Times New Roman" panose="02020603050405020304" pitchFamily="18" charset="0"/>
              <a:buNone/>
            </a:pPr>
            <a:r>
              <a:rPr lang="en-GB" altLang="en-US" sz="1600">
                <a:solidFill>
                  <a:srgbClr val="000000"/>
                </a:solidFill>
              </a:rPr>
              <a:t>Presencia de PSI</a:t>
            </a:r>
            <a:r>
              <a:rPr lang="en-GB" altLang="en-US" sz="1600" baseline="33000">
                <a:solidFill>
                  <a:srgbClr val="000000"/>
                </a:solidFill>
              </a:rPr>
              <a:t>+</a:t>
            </a:r>
            <a:r>
              <a:rPr lang="en-GB" altLang="en-US" sz="1600">
                <a:solidFill>
                  <a:srgbClr val="000000"/>
                </a:solidFill>
              </a:rPr>
              <a:t> lleva a que todas las PSI</a:t>
            </a:r>
            <a:r>
              <a:rPr lang="en-GB" altLang="en-US" sz="1600" baseline="33000">
                <a:solidFill>
                  <a:srgbClr val="000000"/>
                </a:solidFill>
              </a:rPr>
              <a:t>-</a:t>
            </a:r>
            <a:r>
              <a:rPr lang="en-GB" altLang="en-US" sz="1600">
                <a:solidFill>
                  <a:srgbClr val="000000"/>
                </a:solidFill>
              </a:rPr>
              <a:t> cambien conformación.</a:t>
            </a:r>
          </a:p>
          <a:p>
            <a:pPr algn="just" eaLnBrk="1" hangingPunct="1">
              <a:lnSpc>
                <a:spcPct val="97000"/>
              </a:lnSpc>
              <a:buClr>
                <a:srgbClr val="000000"/>
              </a:buClr>
              <a:buSzPct val="100000"/>
              <a:buFont typeface="Times New Roman" panose="02020603050405020304" pitchFamily="18" charset="0"/>
              <a:buNone/>
            </a:pPr>
            <a:endParaRPr lang="en-GB" altLang="en-US" sz="16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A3A3EC39-6E04-5EE8-EB5D-038FEAB7C5BC}"/>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Estructura nucleosomal - DNA</a:t>
            </a:r>
          </a:p>
        </p:txBody>
      </p:sp>
      <p:sp>
        <p:nvSpPr>
          <p:cNvPr id="17410" name="Line 2">
            <a:extLst>
              <a:ext uri="{FF2B5EF4-FFF2-40B4-BE49-F238E27FC236}">
                <a16:creationId xmlns:a16="http://schemas.microsoft.com/office/drawing/2014/main" id="{010BC7D9-C7A3-506B-AB86-30213B81FD30}"/>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7411" name="Picture 3">
            <a:extLst>
              <a:ext uri="{FF2B5EF4-FFF2-40B4-BE49-F238E27FC236}">
                <a16:creationId xmlns:a16="http://schemas.microsoft.com/office/drawing/2014/main" id="{AA4172C7-094E-AF01-43EF-F701F748E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931"/>
          <a:stretch>
            <a:fillRect/>
          </a:stretch>
        </p:blipFill>
        <p:spPr bwMode="auto">
          <a:xfrm>
            <a:off x="3684588" y="3252788"/>
            <a:ext cx="5181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2" name="Text Box 4">
            <a:extLst>
              <a:ext uri="{FF2B5EF4-FFF2-40B4-BE49-F238E27FC236}">
                <a16:creationId xmlns:a16="http://schemas.microsoft.com/office/drawing/2014/main" id="{48B781C1-F0D3-4C10-2F9C-5A1B1C79F56E}"/>
              </a:ext>
            </a:extLst>
          </p:cNvPr>
          <p:cNvSpPr txBox="1">
            <a:spLocks noChangeArrowheads="1"/>
          </p:cNvSpPr>
          <p:nvPr/>
        </p:nvSpPr>
        <p:spPr bwMode="auto">
          <a:xfrm>
            <a:off x="247650" y="1196975"/>
            <a:ext cx="8640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271463" indent="-2714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1pPr>
            <a:lvl2pPr marL="690563" indent="-233363">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2pPr>
            <a:lvl3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3pPr>
            <a:lvl4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4pPr>
            <a:lvl5pPr>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271463"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 pos="9255125"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En realidad solamente 146 bp de DNA de los 200 bp nucleosomales se encuentran unidos al coro = Particula de coro nucleosomal (y esta cifra no varía).</a:t>
            </a:r>
          </a:p>
          <a:p>
            <a:pPr eaLnBrk="1" hangingPunct="1">
              <a:spcBef>
                <a:spcPts val="800"/>
              </a:spcBef>
              <a:buClr>
                <a:srgbClr val="000000"/>
              </a:buClr>
              <a:buSzPct val="100000"/>
              <a:buFont typeface="Arial" panose="020B0604020202020204" pitchFamily="34" charset="0"/>
              <a:buChar char="•"/>
            </a:pPr>
            <a:r>
              <a:rPr lang="en-GB" altLang="en-US" sz="1800">
                <a:solidFill>
                  <a:schemeClr val="tx1"/>
                </a:solidFill>
              </a:rPr>
              <a:t>Pasos de digestión secuenciales con nucleasa microcóccica producen dichas partículas coro.</a:t>
            </a:r>
          </a:p>
          <a:p>
            <a:pPr eaLnBrk="1" hangingPunct="1">
              <a:spcBef>
                <a:spcPts val="800"/>
              </a:spcBef>
            </a:pPr>
            <a:endParaRPr lang="en-GB" altLang="en-US" sz="1800">
              <a:solidFill>
                <a:schemeClr val="tx1"/>
              </a:solidFill>
            </a:endParaRPr>
          </a:p>
          <a:p>
            <a:pPr eaLnBrk="1" hangingPunct="1">
              <a:spcBef>
                <a:spcPts val="800"/>
              </a:spcBef>
            </a:pPr>
            <a:endParaRPr lang="en-GB" altLang="en-US" sz="1800">
              <a:solidFill>
                <a:schemeClr val="tx1"/>
              </a:solidFill>
            </a:endParaRPr>
          </a:p>
          <a:p>
            <a:pPr eaLnBrk="1" hangingPunct="1">
              <a:spcBef>
                <a:spcPts val="800"/>
              </a:spcBef>
            </a:pPr>
            <a:endParaRPr lang="en-GB" altLang="en-US" sz="1800">
              <a:solidFill>
                <a:schemeClr val="tx1"/>
              </a:solidFill>
            </a:endParaRPr>
          </a:p>
          <a:p>
            <a:pPr eaLnBrk="1" hangingPunct="1">
              <a:spcBef>
                <a:spcPts val="800"/>
              </a:spcBef>
            </a:pPr>
            <a:endParaRPr lang="en-GB" altLang="en-US" sz="1800">
              <a:solidFill>
                <a:schemeClr val="tx1"/>
              </a:solidFill>
            </a:endParaRPr>
          </a:p>
          <a:p>
            <a:pPr lvl="1" eaLnBrk="1" hangingPunct="1">
              <a:spcBef>
                <a:spcPts val="700"/>
              </a:spcBef>
              <a:buClr>
                <a:srgbClr val="000000"/>
              </a:buClr>
              <a:buSzPct val="100000"/>
              <a:buFont typeface="Arial" panose="020B0604020202020204" pitchFamily="34" charset="0"/>
              <a:buAutoNum type="arabicPeriod"/>
            </a:pPr>
            <a:r>
              <a:rPr lang="en-GB" altLang="en-US" sz="1800">
                <a:solidFill>
                  <a:schemeClr val="tx1"/>
                </a:solidFill>
              </a:rPr>
              <a:t>Mononucleosomas</a:t>
            </a:r>
          </a:p>
          <a:p>
            <a:pPr lvl="1" eaLnBrk="1" hangingPunct="1">
              <a:spcBef>
                <a:spcPts val="700"/>
              </a:spcBef>
              <a:buClr>
                <a:srgbClr val="000000"/>
              </a:buClr>
              <a:buSzPct val="100000"/>
              <a:buFont typeface="Arial" panose="020B0604020202020204" pitchFamily="34" charset="0"/>
              <a:buAutoNum type="arabicPeriod"/>
            </a:pPr>
            <a:r>
              <a:rPr lang="en-GB" altLang="en-US" sz="1800">
                <a:solidFill>
                  <a:schemeClr val="tx1"/>
                </a:solidFill>
              </a:rPr>
              <a:t>Nucleosomas recortados</a:t>
            </a:r>
          </a:p>
          <a:p>
            <a:pPr lvl="1" eaLnBrk="1" hangingPunct="1">
              <a:spcBef>
                <a:spcPts val="700"/>
              </a:spcBef>
              <a:buClr>
                <a:srgbClr val="000000"/>
              </a:buClr>
              <a:buSzPct val="100000"/>
              <a:buFont typeface="Arial" panose="020B0604020202020204" pitchFamily="34" charset="0"/>
              <a:buAutoNum type="arabicPeriod"/>
            </a:pPr>
            <a:r>
              <a:rPr lang="en-GB" altLang="en-US" sz="1800">
                <a:solidFill>
                  <a:schemeClr val="tx1"/>
                </a:solidFill>
              </a:rPr>
              <a:t>Partículas de coro</a:t>
            </a:r>
          </a:p>
          <a:p>
            <a:pPr eaLnBrk="1" hangingPunct="1">
              <a:spcBef>
                <a:spcPts val="700"/>
              </a:spcBef>
            </a:pPr>
            <a:endParaRPr lang="en-GB" altLang="en-US" sz="180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1FFB5BDA-71CF-1B68-88F9-0CFB45D9A7A6}"/>
              </a:ext>
            </a:extLst>
          </p:cNvPr>
          <p:cNvSpPr>
            <a:spLocks noGrp="1" noChangeArrowheads="1"/>
          </p:cNvSpPr>
          <p:nvPr>
            <p:ph type="title"/>
          </p:nvPr>
        </p:nvSpPr>
        <p:spPr>
          <a:xfrm>
            <a:off x="0" y="0"/>
            <a:ext cx="9144000" cy="1123950"/>
          </a:xfrm>
          <a:solidFill>
            <a:srgbClr val="FFFFFF"/>
          </a:solidFill>
        </p:spPr>
        <p:txBody>
          <a:bodyPr lIns="0" tIns="0" rIns="0" bIns="0"/>
          <a:lstStyle/>
          <a:p>
            <a:pPr algn="l" eaLnBrk="1" hangingPunct="1">
              <a:lnSpc>
                <a:spcPct val="104000"/>
              </a:lnSpc>
              <a:tabLst>
                <a:tab pos="107950" algn="l"/>
                <a:tab pos="555625"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Lst>
            </a:pPr>
            <a:r>
              <a:rPr lang="en-GB" altLang="en-US" sz="1800">
                <a:solidFill>
                  <a:srgbClr val="B3B3B3"/>
                </a:solidFill>
              </a:rPr>
              <a:t>Sesiones #4 y 5 El Nucleosoma</a:t>
            </a:r>
            <a:br>
              <a:rPr lang="en-GB" altLang="en-US" sz="1800">
                <a:solidFill>
                  <a:srgbClr val="B3B3B3"/>
                </a:solidFill>
              </a:rPr>
            </a:br>
            <a:r>
              <a:rPr lang="en-GB" altLang="en-US" sz="3200">
                <a:solidFill>
                  <a:srgbClr val="B3B3B3"/>
                </a:solidFill>
              </a:rPr>
              <a:t>Estructura nucleosomal - DNA</a:t>
            </a:r>
          </a:p>
        </p:txBody>
      </p:sp>
      <p:sp>
        <p:nvSpPr>
          <p:cNvPr id="19458" name="Line 2">
            <a:extLst>
              <a:ext uri="{FF2B5EF4-FFF2-40B4-BE49-F238E27FC236}">
                <a16:creationId xmlns:a16="http://schemas.microsoft.com/office/drawing/2014/main" id="{0D5DF69D-C30C-AC5A-D309-D71B30BD0783}"/>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59" name="Text Box 3">
            <a:extLst>
              <a:ext uri="{FF2B5EF4-FFF2-40B4-BE49-F238E27FC236}">
                <a16:creationId xmlns:a16="http://schemas.microsoft.com/office/drawing/2014/main" id="{4E8183EE-1ABB-E95C-444D-DD647986D22D}"/>
              </a:ext>
            </a:extLst>
          </p:cNvPr>
          <p:cNvSpPr txBox="1">
            <a:spLocks noChangeArrowheads="1"/>
          </p:cNvSpPr>
          <p:nvPr/>
        </p:nvSpPr>
        <p:spPr bwMode="auto">
          <a:xfrm>
            <a:off x="539750" y="5400675"/>
            <a:ext cx="84597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lnSpc>
                <a:spcPts val="3600"/>
              </a:lnSpc>
              <a:buClr>
                <a:srgbClr val="000000"/>
              </a:buClr>
              <a:buSzPct val="100000"/>
              <a:buFont typeface="Times New Roman" panose="02020603050405020304" pitchFamily="18" charset="0"/>
              <a:buNone/>
            </a:pPr>
            <a:r>
              <a:rPr lang="en-GB" altLang="en-US" sz="1800">
                <a:solidFill>
                  <a:srgbClr val="000000"/>
                </a:solidFill>
              </a:rPr>
              <a:t>DNA del Coro = Longitud invariable de 146 bp, resistente a la digestión con NM</a:t>
            </a:r>
          </a:p>
          <a:p>
            <a:pPr eaLnBrk="1" hangingPunct="1">
              <a:lnSpc>
                <a:spcPts val="3600"/>
              </a:lnSpc>
              <a:buClr>
                <a:srgbClr val="000000"/>
              </a:buClr>
              <a:buSzPct val="100000"/>
              <a:buFont typeface="Times New Roman" panose="02020603050405020304" pitchFamily="18" charset="0"/>
              <a:buNone/>
            </a:pPr>
            <a:r>
              <a:rPr lang="en-GB" altLang="en-US" sz="1800">
                <a:solidFill>
                  <a:srgbClr val="000000"/>
                </a:solidFill>
              </a:rPr>
              <a:t>DNA de enlace =  Longitud variable, desde 8 bp hasta 114 bp / nucleosoma</a:t>
            </a:r>
          </a:p>
        </p:txBody>
      </p:sp>
      <p:pic>
        <p:nvPicPr>
          <p:cNvPr id="19460" name="Picture 4">
            <a:extLst>
              <a:ext uri="{FF2B5EF4-FFF2-40B4-BE49-F238E27FC236}">
                <a16:creationId xmlns:a16="http://schemas.microsoft.com/office/drawing/2014/main" id="{36D9354F-B5F9-F540-4326-642DCD43F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325" y="1557338"/>
            <a:ext cx="52578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ts val="3600"/>
          </a:lnSpc>
          <a:spcBef>
            <a:spcPct val="0"/>
          </a:spcBef>
          <a:spcAft>
            <a:spcPct val="0"/>
          </a:spcAft>
          <a:buClr>
            <a:srgbClr val="000000"/>
          </a:buClr>
          <a:buSzPct val="100000"/>
          <a:buFont typeface="Times New Roman" pitchFamily="-109" charset="0"/>
          <a:buNone/>
          <a:tabLst/>
          <a:defRPr kumimoji="0" lang="en-GB" sz="1800" b="0" i="0" u="none" strike="noStrike" cap="none" normalizeH="0" baseline="0">
            <a:ln>
              <a:noFill/>
            </a:ln>
            <a:solidFill>
              <a:schemeClr val="bg1"/>
            </a:solidFill>
            <a:effectLst/>
            <a:latin typeface="Arial" pitchFamily="-109"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ts val="3600"/>
          </a:lnSpc>
          <a:spcBef>
            <a:spcPct val="0"/>
          </a:spcBef>
          <a:spcAft>
            <a:spcPct val="0"/>
          </a:spcAft>
          <a:buClr>
            <a:srgbClr val="000000"/>
          </a:buClr>
          <a:buSzPct val="100000"/>
          <a:buFont typeface="Times New Roman" pitchFamily="-109" charset="0"/>
          <a:buNone/>
          <a:tabLst/>
          <a:defRPr kumimoji="0" lang="en-GB" sz="1800" b="0" i="0" u="none" strike="noStrike" cap="none" normalizeH="0" baseline="0">
            <a:ln>
              <a:noFill/>
            </a:ln>
            <a:solidFill>
              <a:schemeClr val="bg1"/>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627</TotalTime>
  <Words>5728</Words>
  <Application>Microsoft Office PowerPoint</Application>
  <PresentationFormat>On-screen Show (4:3)</PresentationFormat>
  <Paragraphs>797</Paragraphs>
  <Slides>79</Slides>
  <Notes>79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Optima</vt:lpstr>
      <vt:lpstr>Times New Roman</vt:lpstr>
      <vt:lpstr>Blank Presentation</vt:lpstr>
      <vt:lpstr>PowerPoint Presentation</vt:lpstr>
      <vt:lpstr>Sesiónes #6 y 7 El Nucleosoma Introducción</vt:lpstr>
      <vt:lpstr>Sesiónes #6 y 7 El Nucleosoma Estructura nucleosomal</vt:lpstr>
      <vt:lpstr>PowerPoint Presentation</vt:lpstr>
      <vt:lpstr>Sesiónes #6 y 7 El Nucleosoma Estructura nucleosomal - DNA</vt:lpstr>
      <vt:lpstr>Sesiónes #6 y 7 El Nucleosoma Estructura nucleosomal - DNA</vt:lpstr>
      <vt:lpstr>Sesiónes #6 y 7 El Nucleosoma Estructura nucleosomal - DNA</vt:lpstr>
      <vt:lpstr>Sesiones #4 y 5 El Nucleosoma Estructura nucleosomal - DNA</vt:lpstr>
      <vt:lpstr>Sesiones #4 y 5 El Nucleosoma Estructura nucleosomal - DNA</vt:lpstr>
      <vt:lpstr>Sesiones #4 y 5 El Nucleosoma Estructura nucleosomal - DNA</vt:lpstr>
      <vt:lpstr>Sesiones #4 y 5 El Nucleosoma Estructura nucleosomal - DNA</vt:lpstr>
      <vt:lpstr>Sesiones #4 y 5 El Nucleosoma Fibras de 10 y 30 nm</vt:lpstr>
      <vt:lpstr>Sesiones #4 y 5 El Nucleosoma Organización del coro</vt:lpstr>
      <vt:lpstr>Sesiones #4 y 5 El Nucleosoma Organización del coro</vt:lpstr>
      <vt:lpstr>Sesiones #4 y 5 El Nucleosoma Organización del coro</vt:lpstr>
      <vt:lpstr>Sesiones #4 y 5 El Nucleosoma Ensamblaje del coro</vt:lpstr>
      <vt:lpstr>Sesiones #4 y 5 El Nucleosoma Ensamblaje del coro</vt:lpstr>
      <vt:lpstr>Sesiones #4 y 5 El Nucleosoma Ensamblaje del coro</vt:lpstr>
      <vt:lpstr>Sesiones #4 y 5 El Nucleosoma Ensamblaje del coro</vt:lpstr>
      <vt:lpstr>Sesiones #4 y 5 El Nucleosoma Ensamblaje del coro</vt:lpstr>
      <vt:lpstr>Sesiones #4 y 5 El Nucleosoma Ensamblaje del coro</vt:lpstr>
      <vt:lpstr>Sesiones #4 y 5 El Nucleosoma Ensamblaje del coro</vt:lpstr>
      <vt:lpstr>Sesiones #4 y 5 El Nucleosoma Ensamblaje del coro</vt:lpstr>
      <vt:lpstr>Sesiones #4 y 5 El Nucleosoma Histonas</vt:lpstr>
      <vt:lpstr>Sesiones #4 y 5 El Nucleosoma Posicionamiento nucleosomal</vt:lpstr>
      <vt:lpstr>Sesiones #4 y 5 El Nucleosoma Posicionamiento nucleosomal</vt:lpstr>
      <vt:lpstr>Sesiones #4 y 5 El Nucleosoma Posicionamiento nucleosomal</vt:lpstr>
      <vt:lpstr>Sesiones #4 y 5 El Nucleosoma Posicionamiento nucleosomal</vt:lpstr>
      <vt:lpstr>Sesiones #4 y 5 El Nucleosoma Posicionamiento nucleosomal</vt:lpstr>
      <vt:lpstr>Sesiones #4 y 5 El Nucleosoma Posicionamiento nucleosomal</vt:lpstr>
      <vt:lpstr>Sesiones #4 y 5 El Nucleosoma Replicación y el nucleosoma</vt:lpstr>
      <vt:lpstr>Sesiones #4 y 5 El Nucleosoma Replicación y el nucleosoma</vt:lpstr>
      <vt:lpstr>Sesiones #4 y 5 El Nucleosoma Transcripción y el nucleosoma</vt:lpstr>
      <vt:lpstr>Sesiones #4 y 5 El Nucleosoma Transcripción y el nucleosoma</vt:lpstr>
      <vt:lpstr>Sesiones #4 y 5 El Nucleosoma Ralenti y trinquete</vt:lpstr>
      <vt:lpstr>Sesiones #4 y 5 El Nucleosoma Ralenti y trinquete</vt:lpstr>
      <vt:lpstr>Sesiones #4 y 5 El Nucleosoma Transcripción y el nucleosoma</vt:lpstr>
      <vt:lpstr>Sesiones #4 y 5 El Nucleosoma Modificaciones</vt:lpstr>
      <vt:lpstr>Sesiones #4 y 5 El Nucleosoma Modificaciones</vt:lpstr>
      <vt:lpstr>Sesiones #4 y 5 El Nucleosoma Sitios hipersensibles</vt:lpstr>
      <vt:lpstr>Sesiones #4 y 5 El Nucleosoma Sitios hipersensibles</vt:lpstr>
      <vt:lpstr>Sesiones #4 y 5 El Nucleosoma Sitios hipersensibles</vt:lpstr>
      <vt:lpstr>Sesiones #4 y 5 El Nucleosoma Heterocromatina</vt:lpstr>
      <vt:lpstr>Sesiones #4 y 5 El Nucleosoma Heterocromatina</vt:lpstr>
      <vt:lpstr>Sesiones #4 y 5 El Nucleosoma Heterocromatina</vt:lpstr>
      <vt:lpstr>Sesiones #4 y 5 El Nucleosoma Heterocromatina</vt:lpstr>
      <vt:lpstr>Sesiones #4 y 5 El Nucleosoma Heterocromatina</vt:lpstr>
      <vt:lpstr>Sesiones #4 y 5 El Nucleosoma Heterocromatina</vt:lpstr>
      <vt:lpstr>Sesiones #4 y 5 El Nucleosoma Heterocromatina</vt:lpstr>
      <vt:lpstr>Sesiones #4 y 5 El Nucleosoma Heterocromatina</vt:lpstr>
      <vt:lpstr>Sesiones #4 y 5 El Nucleosoma Heterocromatina</vt:lpstr>
      <vt:lpstr>Sesiones #4 y 5 El Nucleosoma Inactivación del cromosoma X</vt:lpstr>
      <vt:lpstr>Sesiones #4 y 5 El Nucleosoma Hipótesis del X único</vt:lpstr>
      <vt:lpstr>Sesiones #4 y 5 El Nucleosoma Hipótesis del X único</vt:lpstr>
      <vt:lpstr>Sesiones #4 y 5 El Nucleosoma Hipótesis del X único</vt:lpstr>
      <vt:lpstr>Sesiones #4 y 5 El Nucleosoma XIC y Xist</vt:lpstr>
      <vt:lpstr>Sesiones #4 y 5 El Nucleosoma XIC y Xist</vt:lpstr>
      <vt:lpstr>Sesiones #4 y 5 El Nucleosoma XIC y Xist</vt:lpstr>
      <vt:lpstr>Sesiones #4 y 5 El Nucleosoma Desarrollo de somitas</vt:lpstr>
      <vt:lpstr>Sesiones #4 y 5 El Nucleosoma Metilación</vt:lpstr>
      <vt:lpstr>Sesiones #4 y 5 El Nucleosoma Metilación</vt:lpstr>
      <vt:lpstr>Sesiones #4 y 5 El Nucleosoma Metilación</vt:lpstr>
      <vt:lpstr>Sesiones #4 y 5 El Nucleosoma Metilación</vt:lpstr>
      <vt:lpstr>Sesiones #4 y 5 El Nucleosoma Metilación e Impronta Genómica</vt:lpstr>
      <vt:lpstr>Sesiones #4 y 5 El Nucleosoma Metilación</vt:lpstr>
      <vt:lpstr>Sesiones #4 y 5 El Nucleosoma Metilación</vt:lpstr>
      <vt:lpstr>Sesiones #4 y 5 El Nucleosoma Impronta genómica</vt:lpstr>
      <vt:lpstr>Sesiones #4 y 5 El Nucleosoma Impronta genómica</vt:lpstr>
      <vt:lpstr>Sesiones #4 y 5 El Nucleosoma Impronta genómica</vt:lpstr>
      <vt:lpstr>Sesiones #4 y 5 El Nucleosoma Herencia epigenética - Metilación</vt:lpstr>
      <vt:lpstr>Sesiones #4 y 5 El Nucleosoma Herencia epigenética - Acetilación</vt:lpstr>
      <vt:lpstr>Sesiones #4 y 5 El Nucleosoma Herencia epigenética - Acetilación</vt:lpstr>
      <vt:lpstr>Sesiones #4 y 5 El Nucleosoma Herencia epigenética -  Priones</vt:lpstr>
      <vt:lpstr>Sesiones #4 y 5 El Nucleosoma Herencia epigenética -  Priones</vt:lpstr>
      <vt:lpstr>Sesiones #4 y 5 El Nucleosoma Herencia epigenética -  Priones</vt:lpstr>
      <vt:lpstr>Sesiones #4 y 5 El Nucleosoma Herencia epigenética -  Kuru</vt:lpstr>
      <vt:lpstr>Sesiones #4 y 5 El Nucleosoma Herencia epigenética -  Kuru</vt:lpstr>
      <vt:lpstr>Sesiones #4 y 5 El Nucleosoma Herencia epigenética -  Priones</vt:lpstr>
      <vt:lpstr>Sesiones #4 y 5 El Nucleosoma Herencia epigenética -  Priones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c:creator>
  <cp:lastModifiedBy>CHRISTIAN ALBERTO GARCIA SEPULVEDA</cp:lastModifiedBy>
  <cp:revision>88</cp:revision>
  <cp:lastPrinted>2009-04-22T19:24:48Z</cp:lastPrinted>
  <dcterms:created xsi:type="dcterms:W3CDTF">2009-12-08T05:26:36Z</dcterms:created>
  <dcterms:modified xsi:type="dcterms:W3CDTF">2023-11-10T18:30:00Z</dcterms:modified>
</cp:coreProperties>
</file>