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sldIdLst>
    <p:sldId id="361" r:id="rId2"/>
    <p:sldId id="257" r:id="rId3"/>
    <p:sldId id="258" r:id="rId4"/>
    <p:sldId id="375" r:id="rId5"/>
    <p:sldId id="259" r:id="rId6"/>
    <p:sldId id="260" r:id="rId7"/>
    <p:sldId id="262" r:id="rId8"/>
    <p:sldId id="263" r:id="rId9"/>
    <p:sldId id="266" r:id="rId10"/>
    <p:sldId id="267" r:id="rId11"/>
    <p:sldId id="268" r:id="rId12"/>
    <p:sldId id="269" r:id="rId13"/>
    <p:sldId id="355" r:id="rId14"/>
    <p:sldId id="362" r:id="rId15"/>
    <p:sldId id="271" r:id="rId16"/>
    <p:sldId id="273" r:id="rId17"/>
    <p:sldId id="274" r:id="rId18"/>
    <p:sldId id="275" r:id="rId19"/>
    <p:sldId id="276" r:id="rId20"/>
    <p:sldId id="363" r:id="rId21"/>
    <p:sldId id="278" r:id="rId22"/>
    <p:sldId id="279" r:id="rId23"/>
    <p:sldId id="280" r:id="rId24"/>
    <p:sldId id="281" r:id="rId25"/>
    <p:sldId id="289" r:id="rId26"/>
    <p:sldId id="295" r:id="rId27"/>
    <p:sldId id="290" r:id="rId28"/>
    <p:sldId id="342" r:id="rId29"/>
    <p:sldId id="359" r:id="rId30"/>
    <p:sldId id="370" r:id="rId31"/>
    <p:sldId id="358" r:id="rId32"/>
    <p:sldId id="369" r:id="rId33"/>
    <p:sldId id="360" r:id="rId34"/>
    <p:sldId id="347" r:id="rId35"/>
    <p:sldId id="348" r:id="rId36"/>
    <p:sldId id="349" r:id="rId37"/>
    <p:sldId id="350" r:id="rId38"/>
    <p:sldId id="365" r:id="rId39"/>
    <p:sldId id="366" r:id="rId40"/>
    <p:sldId id="372" r:id="rId41"/>
    <p:sldId id="371" r:id="rId42"/>
    <p:sldId id="373" r:id="rId43"/>
    <p:sldId id="374" r:id="rId44"/>
    <p:sldId id="367" r:id="rId45"/>
    <p:sldId id="368" r:id="rId46"/>
    <p:sldId id="336" r:id="rId47"/>
    <p:sldId id="338" r:id="rId48"/>
    <p:sldId id="337" r:id="rId49"/>
    <p:sldId id="364" r:id="rId50"/>
    <p:sldId id="264" r:id="rId51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>
      <a:lnSpc>
        <a:spcPts val="36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309"/>
    <a:srgbClr val="8F8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/>
    <p:restoredTop sz="91770" autoAdjust="0"/>
  </p:normalViewPr>
  <p:slideViewPr>
    <p:cSldViewPr snapToGrid="0">
      <p:cViewPr varScale="1">
        <p:scale>
          <a:sx n="96" d="100"/>
          <a:sy n="96" d="100"/>
        </p:scale>
        <p:origin x="-1176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96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59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0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3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4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5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6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7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8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69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0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1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2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3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4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5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6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7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8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79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0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1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2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3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4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5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6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7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8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89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0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1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2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3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4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5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6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7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8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99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100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101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" name="Rectangle 5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8892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11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102" name="Rectangle 5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8892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11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104" name="Rectangle 5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489450" cy="34226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03850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105" name="Rectangle 57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889250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-111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11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106" name="Rectangle 5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889250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C9DDCC92-76D9-C249-98B1-489F73809E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0431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9" charset="0"/>
        <a:ea typeface="ＭＳ Ｐゴシック" pitchFamily="-111" charset="-128"/>
        <a:cs typeface="ＭＳ Ｐゴシック" pitchFamily="-111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DEEAE6D-B727-C946-A65E-05382BA5B83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10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7227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D8FAA3B-FC1E-1541-8FBB-5720116EC09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662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2804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F7D0C1A-FEA6-2244-BCAC-C0BF0609ED3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867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030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7331062-6DFF-1942-8B9A-8A3CA5AE9C5A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072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6325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E24DE8A-C31F-464B-9583-5030010B45A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48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431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E24DE8A-C31F-464B-9583-5030010B45A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48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683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92DDE62-1622-D644-8713-DA55AE893713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3686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05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EE1442B-9B38-B242-AF9C-9195203F1FB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096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6535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A565A54-2F14-F145-827B-16750463675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301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31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A902D49-F44F-DB40-B4C5-EF84B389257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506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6938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D8067E2-9427-E54E-96D4-A3F522B3CD8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669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9BB167F-A844-B34E-999C-5FA95CDEF8FC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614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877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D8067E2-9427-E54E-96D4-A3F522B3CD8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4737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55AE557-1C74-2144-891E-6A1F8D000F89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12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2358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20205D-5C90-484A-8516-C3DACCFCBA76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325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55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7BCA4F2-DE28-B84B-8A53-542FD10052A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530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9584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7ED4D33-90FB-9844-A726-9DD0A396A1FB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5734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038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C024512-ECD9-5A43-81F0-EADF5390816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37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6006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16FC704-F414-C046-8FC9-A7B11F23D4B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1894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59DCC10-7291-E546-85D5-764C97F2116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578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7586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1BDF0E6-8C05-AB44-A806-39B2BC8CC62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08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083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91758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C7F1B0-144F-D644-B5E4-49A5274B604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49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49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083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80D8840-8E4F-5941-B2F2-9508AD730F8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19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899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C7F1B0-144F-D644-B5E4-49A5274B604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49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49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3358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EF13CB4-B386-0742-9893-60CC81A4474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310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107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0414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C7F1B0-144F-D644-B5E4-49A5274B604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49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493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537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0DE6858-DB32-3948-BED0-815F237FB24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69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698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344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BF5F547-34F8-1E4B-8040-6F792977880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72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8238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863ADD8-BF2A-B34A-A035-00C13B2041BE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926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2309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1A9F93-3221-B042-9A99-97C7556AD919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413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4131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8088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B16E474-8755-6A40-B44E-37CBF484E44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4336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630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67FAF50-AD40-0345-9022-03919B4C5C73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035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8002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B9CC89-D057-FB42-8EC5-532B65ED391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8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80D8840-8E4F-5941-B2F2-9508AD730F84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819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8993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B9CC89-D057-FB42-8EC5-532B65ED391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86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B9CC89-D057-FB42-8EC5-532B65ED391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86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B9CC89-D057-FB42-8EC5-532B65ED391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868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B9CC89-D057-FB42-8EC5-532B65ED391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0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868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188CC3B-2933-8340-B023-D30686ABABD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445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86822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9489266-3BC3-E544-AF65-C159BEA2007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650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6645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09B5B9D-E219-3641-B2D0-7EB0AB4BEFB7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854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4679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BD1C556-CAC0-E843-9C31-58E7AD57366D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1264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483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175E42C-DBF3-924D-8491-0DBAAEA7E2A8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1059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3770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59DCC10-7291-E546-85D5-764C97F21161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7578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045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7A3CC2A-E28A-D143-8908-80B995C31AA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024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48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C81325-7D4D-B140-88E2-CD6F719F116F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50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0484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41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42F897F-F2D2-F14E-8051-C0C3B852B9B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2292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06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F090D6F-7E17-5649-9E5A-4930EF663630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638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2466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FD87A5-3A98-BE4B-A274-31879085AFA3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843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6017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5A15896-3D04-DC46-92A9-C370D52823D2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2458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5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413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54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914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7488" y="149225"/>
            <a:ext cx="2036762" cy="67024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9225"/>
            <a:ext cx="5957888" cy="67024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357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6099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2012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220663"/>
            <a:ext cx="3997325" cy="663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06925" y="220663"/>
            <a:ext cx="3997325" cy="663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4824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1648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61864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07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6581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9405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9225"/>
            <a:ext cx="81470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0663"/>
            <a:ext cx="8147050" cy="66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015163" y="6384925"/>
            <a:ext cx="212883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C58C944D-1BC6-3641-8EDA-D7D441898206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pitchFamily="-109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4400">
          <a:solidFill>
            <a:srgbClr val="000000"/>
          </a:solidFill>
          <a:latin typeface="Arial" pitchFamily="-109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ts val="6375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ts val="5613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ts val="4575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9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tif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s://www.youtube.com/watch?v=FVuAwBGw_pQ" TargetMode="External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s://doi.org/10.1371/journal.pone.0003093" TargetMode="External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.iospress.com/articles/in-silico-biology/isb00192" TargetMode="External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hyperlink" Target="https://content.iospress.com/articles/in-silico-biology/isb0019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81000" y="3130550"/>
            <a:ext cx="36576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04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US" altLang="en-US" sz="1400" i="1">
                <a:solidFill>
                  <a:srgbClr val="000000"/>
                </a:solidFill>
                <a:latin typeface="Optima" charset="0"/>
              </a:rPr>
              <a:t>CA García Sepúlveda MD PhD</a:t>
            </a:r>
            <a:endParaRPr lang="en-GB" altLang="en-US" sz="1400" i="1">
              <a:solidFill>
                <a:srgbClr val="000000"/>
              </a:solidFill>
              <a:latin typeface="Optima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81000" y="2254250"/>
            <a:ext cx="8382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altLang="en-US" sz="5000">
                <a:solidFill>
                  <a:schemeClr val="tx1"/>
                </a:solidFill>
                <a:latin typeface="Optima" charset="0"/>
              </a:rPr>
              <a:t>Genes, Alelos y Haplotipos.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304800" y="5505450"/>
            <a:ext cx="5257800" cy="769938"/>
          </a:xfrm>
          <a:prstGeom prst="rect">
            <a:avLst/>
          </a:prstGeom>
        </p:spPr>
        <p:txBody>
          <a:bodyPr anchor="ctr"/>
          <a:lstStyle>
            <a:lvl1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defTabSz="4572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s-ES_tradnl" altLang="en-US" sz="2000">
                <a:solidFill>
                  <a:schemeClr val="tx1"/>
                </a:solidFill>
                <a:latin typeface="Optima" charset="0"/>
                <a:ea typeface="DejaVu Sans" charset="0"/>
              </a:rPr>
              <a:t>Laboratorio de Genómica Viral y Humana</a:t>
            </a:r>
            <a:r>
              <a:rPr lang="es-ES_tradnl" altLang="en-US" sz="3200">
                <a:solidFill>
                  <a:schemeClr val="tx1"/>
                </a:solidFill>
                <a:latin typeface="Optima" charset="0"/>
                <a:ea typeface="DejaVu Sans" charset="0"/>
              </a:rPr>
              <a:t/>
            </a:r>
            <a:br>
              <a:rPr lang="es-ES_tradnl" altLang="en-US" sz="3200">
                <a:solidFill>
                  <a:schemeClr val="tx1"/>
                </a:solidFill>
                <a:latin typeface="Optima" charset="0"/>
                <a:ea typeface="DejaVu Sans" charset="0"/>
              </a:rPr>
            </a:br>
            <a:r>
              <a:rPr lang="es-ES_tradnl" altLang="en-US" sz="1400">
                <a:solidFill>
                  <a:schemeClr val="tx1"/>
                </a:solidFill>
                <a:latin typeface="Optima" charset="0"/>
                <a:ea typeface="DejaVu Sans" charset="0"/>
              </a:rPr>
              <a:t>Facultad de Medicina, Universidad Autónoma de San Luis Potosí</a:t>
            </a:r>
          </a:p>
        </p:txBody>
      </p:sp>
      <p:grpSp>
        <p:nvGrpSpPr>
          <p:cNvPr id="3077" name="Agrupar 17"/>
          <p:cNvGrpSpPr>
            <a:grpSpLocks/>
          </p:cNvGrpSpPr>
          <p:nvPr/>
        </p:nvGrpSpPr>
        <p:grpSpPr bwMode="auto">
          <a:xfrm flipV="1">
            <a:off x="401638" y="6191250"/>
            <a:ext cx="4921250" cy="133350"/>
            <a:chOff x="1414188" y="971925"/>
            <a:chExt cx="7583018" cy="205494"/>
          </a:xfrm>
        </p:grpSpPr>
        <p:grpSp>
          <p:nvGrpSpPr>
            <p:cNvPr id="3081" name="Agrupar 17"/>
            <p:cNvGrpSpPr>
              <a:grpSpLocks/>
            </p:cNvGrpSpPr>
            <p:nvPr/>
          </p:nvGrpSpPr>
          <p:grpSpPr bwMode="auto">
            <a:xfrm>
              <a:off x="1414188" y="971925"/>
              <a:ext cx="3801430" cy="205494"/>
              <a:chOff x="143341" y="3429001"/>
              <a:chExt cx="9336899" cy="504725"/>
            </a:xfrm>
          </p:grpSpPr>
          <p:grpSp>
            <p:nvGrpSpPr>
              <p:cNvPr id="3093" name="Agrupar 13"/>
              <p:cNvGrpSpPr>
                <a:grpSpLocks/>
              </p:cNvGrpSpPr>
              <p:nvPr/>
            </p:nvGrpSpPr>
            <p:grpSpPr bwMode="auto">
              <a:xfrm>
                <a:off x="143341" y="3429001"/>
                <a:ext cx="6235183" cy="504725"/>
                <a:chOff x="143341" y="3429001"/>
                <a:chExt cx="6235183" cy="504725"/>
              </a:xfrm>
            </p:grpSpPr>
            <p:grpSp>
              <p:nvGrpSpPr>
                <p:cNvPr id="3097" name="Agrupar 9"/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101" name="Imagen 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02" name="Imagen 8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098" name="Agrupar 10"/>
                <p:cNvGrpSpPr>
                  <a:grpSpLocks/>
                </p:cNvGrpSpPr>
                <p:nvPr/>
              </p:nvGrpSpPr>
              <p:grpSpPr bwMode="auto">
                <a:xfrm>
                  <a:off x="3245058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99" name="Imagen 11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100" name="Imagen 3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3094" name="Agrupar 14"/>
              <p:cNvGrpSpPr>
                <a:grpSpLocks/>
              </p:cNvGrpSpPr>
              <p:nvPr/>
            </p:nvGrpSpPr>
            <p:grpSpPr bwMode="auto">
              <a:xfrm>
                <a:off x="6346774" y="3429001"/>
                <a:ext cx="3133466" cy="504725"/>
                <a:chOff x="143341" y="3429001"/>
                <a:chExt cx="3133466" cy="504725"/>
              </a:xfrm>
            </p:grpSpPr>
            <p:pic>
              <p:nvPicPr>
                <p:cNvPr id="3095" name="Imagen 32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682283" y="2890059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96" name="Imagen 16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2233141" y="2890060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082" name="Agrupar 29"/>
            <p:cNvGrpSpPr>
              <a:grpSpLocks/>
            </p:cNvGrpSpPr>
            <p:nvPr/>
          </p:nvGrpSpPr>
          <p:grpSpPr bwMode="auto">
            <a:xfrm>
              <a:off x="5195775" y="971925"/>
              <a:ext cx="3801430" cy="205494"/>
              <a:chOff x="143341" y="3429001"/>
              <a:chExt cx="9336899" cy="504725"/>
            </a:xfrm>
          </p:grpSpPr>
          <p:grpSp>
            <p:nvGrpSpPr>
              <p:cNvPr id="3083" name="Agrupar 13"/>
              <p:cNvGrpSpPr>
                <a:grpSpLocks/>
              </p:cNvGrpSpPr>
              <p:nvPr/>
            </p:nvGrpSpPr>
            <p:grpSpPr bwMode="auto">
              <a:xfrm>
                <a:off x="143341" y="3429001"/>
                <a:ext cx="6235183" cy="504725"/>
                <a:chOff x="143341" y="3429001"/>
                <a:chExt cx="6235183" cy="504725"/>
              </a:xfrm>
            </p:grpSpPr>
            <p:grpSp>
              <p:nvGrpSpPr>
                <p:cNvPr id="3087" name="Agrupar 9"/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91" name="Imagen 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92" name="Imagen 29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088" name="Agrupar 10"/>
                <p:cNvGrpSpPr>
                  <a:grpSpLocks/>
                </p:cNvGrpSpPr>
                <p:nvPr/>
              </p:nvGrpSpPr>
              <p:grpSpPr bwMode="auto">
                <a:xfrm>
                  <a:off x="3245058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3089" name="Imagen 26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90" name="Imagen 27" descr="DNA header2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3084" name="Agrupar 14"/>
              <p:cNvGrpSpPr>
                <a:grpSpLocks/>
              </p:cNvGrpSpPr>
              <p:nvPr/>
            </p:nvGrpSpPr>
            <p:grpSpPr bwMode="auto">
              <a:xfrm>
                <a:off x="6346774" y="3429001"/>
                <a:ext cx="3133466" cy="504725"/>
                <a:chOff x="143341" y="3429001"/>
                <a:chExt cx="3133466" cy="504725"/>
              </a:xfrm>
            </p:grpSpPr>
            <p:pic>
              <p:nvPicPr>
                <p:cNvPr id="3085" name="Imagen 22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682283" y="2890059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6" name="Imagen 23" descr="DNA header2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2233141" y="2890060"/>
                  <a:ext cx="504724" cy="158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3078" name="Agrupar 43"/>
          <p:cNvGrpSpPr>
            <a:grpSpLocks/>
          </p:cNvGrpSpPr>
          <p:nvPr/>
        </p:nvGrpSpPr>
        <p:grpSpPr bwMode="auto">
          <a:xfrm>
            <a:off x="304800" y="4438650"/>
            <a:ext cx="2286000" cy="1143000"/>
            <a:chOff x="261744" y="5257800"/>
            <a:chExt cx="2507777" cy="1260000"/>
          </a:xfrm>
        </p:grpSpPr>
        <p:pic>
          <p:nvPicPr>
            <p:cNvPr id="3079" name="Imagen 16" descr="Logo01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257800"/>
              <a:ext cx="1245521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n 42" descr="Logo UASLP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44" y="5257800"/>
              <a:ext cx="1186056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Regiones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reguladoras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34504" y="1287463"/>
            <a:ext cx="8801992" cy="27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Los </a:t>
            </a:r>
            <a:r>
              <a:rPr lang="en-GB" altLang="en-US" sz="1600" dirty="0" err="1">
                <a:solidFill>
                  <a:srgbClr val="FF0000"/>
                </a:solidFill>
              </a:rPr>
              <a:t>potenciadores</a:t>
            </a:r>
            <a:r>
              <a:rPr lang="en-GB" altLang="en-US" sz="1600" dirty="0">
                <a:solidFill>
                  <a:srgbClr val="FF0000"/>
                </a:solidFill>
              </a:rPr>
              <a:t> o </a:t>
            </a:r>
            <a:r>
              <a:rPr lang="ja-JP" altLang="en-GB" sz="1600" dirty="0">
                <a:solidFill>
                  <a:srgbClr val="FF0000"/>
                </a:solidFill>
              </a:rPr>
              <a:t>“</a:t>
            </a:r>
            <a:r>
              <a:rPr lang="en-GB" altLang="ja-JP" sz="1600" dirty="0">
                <a:solidFill>
                  <a:srgbClr val="FF0000"/>
                </a:solidFill>
              </a:rPr>
              <a:t>enhancers</a:t>
            </a:r>
            <a:r>
              <a:rPr lang="ja-JP" altLang="en-GB" sz="1600" dirty="0">
                <a:solidFill>
                  <a:srgbClr val="FF0000"/>
                </a:solidFill>
              </a:rPr>
              <a:t>”</a:t>
            </a:r>
            <a:r>
              <a:rPr lang="en-GB" altLang="ja-JP" sz="1600" dirty="0">
                <a:solidFill>
                  <a:srgbClr val="000000"/>
                </a:solidFill>
              </a:rPr>
              <a:t> </a:t>
            </a:r>
            <a:r>
              <a:rPr lang="en-GB" altLang="ja-JP" sz="1600" dirty="0" err="1" smtClean="0">
                <a:solidFill>
                  <a:srgbClr val="000000"/>
                </a:solidFill>
              </a:rPr>
              <a:t>mejoran</a:t>
            </a:r>
            <a:r>
              <a:rPr lang="en-GB" altLang="ja-JP" sz="1600" dirty="0" smtClean="0">
                <a:solidFill>
                  <a:srgbClr val="000000"/>
                </a:solidFill>
              </a:rPr>
              <a:t> </a:t>
            </a:r>
            <a:r>
              <a:rPr lang="en-GB" altLang="ja-JP" sz="1600" dirty="0" err="1" smtClean="0">
                <a:solidFill>
                  <a:srgbClr val="000000"/>
                </a:solidFill>
              </a:rPr>
              <a:t>capacidad</a:t>
            </a:r>
            <a:r>
              <a:rPr lang="en-GB" altLang="ja-JP" sz="1600" dirty="0" smtClean="0">
                <a:solidFill>
                  <a:srgbClr val="000000"/>
                </a:solidFill>
              </a:rPr>
              <a:t> </a:t>
            </a:r>
            <a:r>
              <a:rPr lang="en-GB" altLang="ja-JP" sz="1600" dirty="0" err="1" smtClean="0">
                <a:solidFill>
                  <a:srgbClr val="000000"/>
                </a:solidFill>
              </a:rPr>
              <a:t>transcripcional</a:t>
            </a:r>
            <a:r>
              <a:rPr lang="en-GB" altLang="ja-JP" sz="1600" dirty="0" smtClean="0">
                <a:solidFill>
                  <a:srgbClr val="000000"/>
                </a:solidFill>
              </a:rPr>
              <a:t> de genes.</a:t>
            </a:r>
            <a:endParaRPr lang="en-GB" altLang="ja-JP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P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romueven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FF0000"/>
                </a:solidFill>
              </a:rPr>
              <a:t>la </a:t>
            </a:r>
            <a:r>
              <a:rPr lang="en-GB" altLang="en-US" sz="1600" dirty="0" err="1">
                <a:solidFill>
                  <a:srgbClr val="FF0000"/>
                </a:solidFill>
              </a:rPr>
              <a:t>unión</a:t>
            </a:r>
            <a:r>
              <a:rPr lang="en-GB" altLang="en-US" sz="1600" dirty="0">
                <a:solidFill>
                  <a:srgbClr val="FF0000"/>
                </a:solidFill>
              </a:rPr>
              <a:t> de </a:t>
            </a:r>
            <a:r>
              <a:rPr lang="en-GB" altLang="en-US" sz="1600" dirty="0" err="1">
                <a:solidFill>
                  <a:srgbClr val="FF0000"/>
                </a:solidFill>
              </a:rPr>
              <a:t>otros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complejos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proteicos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involucrados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FF0000"/>
                </a:solidFill>
              </a:rPr>
              <a:t>facilitación</a:t>
            </a:r>
            <a:r>
              <a:rPr lang="en-GB" altLang="en-US" sz="1600" dirty="0">
                <a:solidFill>
                  <a:srgbClr val="FF0000"/>
                </a:solidFill>
              </a:rPr>
              <a:t> de la </a:t>
            </a:r>
            <a:r>
              <a:rPr lang="en-GB" altLang="en-US" sz="1600" dirty="0" err="1">
                <a:solidFill>
                  <a:srgbClr val="FF0000"/>
                </a:solidFill>
              </a:rPr>
              <a:t>transcripción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</a:rPr>
              <a:t>(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pueden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compensar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por</a:t>
            </a:r>
            <a:r>
              <a:rPr lang="en-GB" altLang="en-US" sz="1600" dirty="0" smtClean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pobre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de un promotor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débil</a:t>
            </a:r>
            <a:r>
              <a:rPr lang="en-GB" altLang="en-US" sz="1600" dirty="0" smtClean="0">
                <a:solidFill>
                  <a:srgbClr val="000000"/>
                </a:solidFill>
              </a:rPr>
              <a:t>).</a:t>
            </a: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Las </a:t>
            </a:r>
            <a:r>
              <a:rPr lang="en-GB" altLang="en-US" sz="1600" dirty="0" err="1">
                <a:solidFill>
                  <a:srgbClr val="FF0000"/>
                </a:solidFill>
              </a:rPr>
              <a:t>regiones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reguladoras</a:t>
            </a:r>
            <a:r>
              <a:rPr lang="en-GB" altLang="en-US" sz="1600" dirty="0">
                <a:solidFill>
                  <a:srgbClr val="FF0000"/>
                </a:solidFill>
              </a:rPr>
              <a:t> se </a:t>
            </a:r>
            <a:r>
              <a:rPr lang="en-GB" altLang="en-US" sz="1600" dirty="0" err="1">
                <a:solidFill>
                  <a:srgbClr val="FF0000"/>
                </a:solidFill>
              </a:rPr>
              <a:t>encuentran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ja-JP" altLang="en-GB" sz="1600" dirty="0">
                <a:solidFill>
                  <a:srgbClr val="FF0000"/>
                </a:solidFill>
              </a:rPr>
              <a:t>“</a:t>
            </a:r>
            <a:r>
              <a:rPr lang="en-GB" altLang="ja-JP" sz="1600" dirty="0">
                <a:solidFill>
                  <a:srgbClr val="FF0000"/>
                </a:solidFill>
              </a:rPr>
              <a:t>up-stream</a:t>
            </a:r>
            <a:r>
              <a:rPr lang="ja-JP" altLang="en-GB" sz="1600" dirty="0">
                <a:solidFill>
                  <a:srgbClr val="FF0000"/>
                </a:solidFill>
              </a:rPr>
              <a:t>”</a:t>
            </a:r>
            <a:r>
              <a:rPr lang="en-GB" altLang="ja-JP" sz="1600" dirty="0">
                <a:solidFill>
                  <a:srgbClr val="FF0000"/>
                </a:solidFill>
              </a:rPr>
              <a:t> </a:t>
            </a:r>
            <a:r>
              <a:rPr lang="en-GB" altLang="ja-JP" sz="1600" dirty="0">
                <a:solidFill>
                  <a:srgbClr val="000000"/>
                </a:solidFill>
              </a:rPr>
              <a:t>al </a:t>
            </a:r>
            <a:r>
              <a:rPr lang="en-GB" altLang="ja-JP" sz="1600" dirty="0" err="1">
                <a:solidFill>
                  <a:srgbClr val="000000"/>
                </a:solidFill>
              </a:rPr>
              <a:t>codón</a:t>
            </a:r>
            <a:r>
              <a:rPr lang="en-GB" altLang="ja-JP" sz="1600" dirty="0">
                <a:solidFill>
                  <a:srgbClr val="000000"/>
                </a:solidFill>
              </a:rPr>
              <a:t> de </a:t>
            </a:r>
            <a:r>
              <a:rPr lang="en-GB" altLang="ja-JP" sz="1600" dirty="0" err="1">
                <a:solidFill>
                  <a:srgbClr val="000000"/>
                </a:solidFill>
              </a:rPr>
              <a:t>iniciación</a:t>
            </a:r>
            <a:r>
              <a:rPr lang="en-GB" altLang="ja-JP" sz="1600" dirty="0">
                <a:solidFill>
                  <a:srgbClr val="000000"/>
                </a:solidFill>
              </a:rPr>
              <a:t> (ATG) </a:t>
            </a:r>
            <a:r>
              <a:rPr lang="en-GB" altLang="ja-JP" sz="1600" dirty="0">
                <a:solidFill>
                  <a:srgbClr val="FF0000"/>
                </a:solidFill>
              </a:rPr>
              <a:t>y </a:t>
            </a:r>
            <a:r>
              <a:rPr lang="en-GB" altLang="ja-JP" sz="1600" dirty="0" err="1">
                <a:solidFill>
                  <a:srgbClr val="FF0000"/>
                </a:solidFill>
              </a:rPr>
              <a:t>en</a:t>
            </a:r>
            <a:r>
              <a:rPr lang="en-GB" altLang="ja-JP" sz="1600" dirty="0">
                <a:solidFill>
                  <a:srgbClr val="FF0000"/>
                </a:solidFill>
              </a:rPr>
              <a:t> el </a:t>
            </a:r>
            <a:r>
              <a:rPr lang="en-GB" altLang="ja-JP" sz="1600" dirty="0" err="1">
                <a:solidFill>
                  <a:srgbClr val="FF0000"/>
                </a:solidFill>
              </a:rPr>
              <a:t>extremo</a:t>
            </a:r>
            <a:r>
              <a:rPr lang="en-GB" altLang="ja-JP" sz="1600" dirty="0">
                <a:solidFill>
                  <a:srgbClr val="FF0000"/>
                </a:solidFill>
              </a:rPr>
              <a:t> 5'</a:t>
            </a:r>
            <a:r>
              <a:rPr lang="en-GB" altLang="ja-JP" sz="1600" dirty="0">
                <a:solidFill>
                  <a:srgbClr val="000000"/>
                </a:solidFill>
              </a:rPr>
              <a:t> del gen.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Si </a:t>
            </a:r>
            <a:r>
              <a:rPr lang="en-GB" altLang="en-US" sz="1600" dirty="0" err="1">
                <a:solidFill>
                  <a:srgbClr val="000000"/>
                </a:solidFill>
              </a:rPr>
              <a:t>bien</a:t>
            </a:r>
            <a:r>
              <a:rPr lang="en-GB" altLang="en-US" sz="1600" dirty="0">
                <a:solidFill>
                  <a:srgbClr val="000000"/>
                </a:solidFill>
              </a:rPr>
              <a:t> se ha </a:t>
            </a:r>
            <a:r>
              <a:rPr lang="en-GB" altLang="en-US" sz="1600" dirty="0" err="1">
                <a:solidFill>
                  <a:srgbClr val="000000"/>
                </a:solidFill>
              </a:rPr>
              <a:t>logrado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caracterizar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muy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bien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los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promotores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procariotas</a:t>
            </a:r>
            <a:r>
              <a:rPr lang="en-GB" altLang="en-US" sz="1600" dirty="0">
                <a:solidFill>
                  <a:srgbClr val="000000"/>
                </a:solidFill>
              </a:rPr>
              <a:t>, con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eucariotas</a:t>
            </a:r>
            <a:r>
              <a:rPr lang="en-GB" altLang="en-US" sz="1600" dirty="0">
                <a:solidFill>
                  <a:srgbClr val="000000"/>
                </a:solidFill>
              </a:rPr>
              <a:t> ha </a:t>
            </a:r>
            <a:r>
              <a:rPr lang="en-GB" altLang="en-US" sz="1600" dirty="0" err="1">
                <a:solidFill>
                  <a:srgbClr val="000000"/>
                </a:solidFill>
              </a:rPr>
              <a:t>sido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difícil</a:t>
            </a:r>
            <a:r>
              <a:rPr lang="en-GB" altLang="en-US" sz="1600" dirty="0">
                <a:solidFill>
                  <a:srgbClr val="000000"/>
                </a:solidFill>
              </a:rPr>
              <a:t> dada </a:t>
            </a:r>
            <a:r>
              <a:rPr lang="en-GB" altLang="en-US" sz="1600" dirty="0" err="1">
                <a:solidFill>
                  <a:srgbClr val="000000"/>
                </a:solidFill>
              </a:rPr>
              <a:t>su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complejidad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653136"/>
            <a:ext cx="6781800" cy="1104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971600" y="4293096"/>
            <a:ext cx="2016224" cy="165618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9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09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Regiones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reguladoras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2765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90488" y="1503363"/>
            <a:ext cx="4589462" cy="370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La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mayoría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de  </a:t>
            </a:r>
            <a:r>
              <a:rPr lang="en-GB" altLang="en-US" sz="1600" dirty="0" err="1">
                <a:solidFill>
                  <a:schemeClr val="tx1"/>
                </a:solidFill>
              </a:rPr>
              <a:t>los</a:t>
            </a:r>
            <a:r>
              <a:rPr lang="en-GB" altLang="en-US" sz="1600" dirty="0">
                <a:solidFill>
                  <a:schemeClr val="tx1"/>
                </a:solidFill>
              </a:rPr>
              <a:t> genes </a:t>
            </a:r>
            <a:r>
              <a:rPr lang="en-GB" altLang="en-US" sz="1600" dirty="0" smtClean="0">
                <a:solidFill>
                  <a:schemeClr val="tx1"/>
                </a:solidFill>
              </a:rPr>
              <a:t>(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monoexonicos</a:t>
            </a:r>
            <a:r>
              <a:rPr lang="en-GB" altLang="en-US" sz="1600" dirty="0" smtClean="0">
                <a:solidFill>
                  <a:schemeClr val="tx1"/>
                </a:solidFill>
              </a:rPr>
              <a:t>)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procariotas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se </a:t>
            </a:r>
            <a:r>
              <a:rPr lang="en-GB" altLang="en-US" sz="1600" dirty="0" err="1">
                <a:solidFill>
                  <a:schemeClr val="tx1"/>
                </a:solidFill>
              </a:rPr>
              <a:t>encuentran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organizados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operones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(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policistrónicos</a:t>
            </a:r>
            <a:r>
              <a:rPr lang="en-GB" altLang="en-US" sz="1600" dirty="0" smtClean="0">
                <a:solidFill>
                  <a:schemeClr val="tx1"/>
                </a:solidFill>
              </a:rPr>
              <a:t>).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OPERON: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Grupo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de genes </a:t>
            </a:r>
            <a:r>
              <a:rPr lang="en-GB" altLang="en-US" sz="1600" dirty="0" err="1">
                <a:solidFill>
                  <a:schemeClr val="tx1"/>
                </a:solidFill>
              </a:rPr>
              <a:t>cuyos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productos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poseen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funciones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relacionadas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y </a:t>
            </a:r>
            <a:r>
              <a:rPr lang="en-GB" altLang="en-US" sz="1600" dirty="0">
                <a:solidFill>
                  <a:schemeClr val="tx1"/>
                </a:solidFill>
              </a:rPr>
              <a:t>que son </a:t>
            </a:r>
            <a:r>
              <a:rPr lang="en-GB" altLang="en-US" sz="1600" dirty="0" err="1">
                <a:solidFill>
                  <a:schemeClr val="tx1"/>
                </a:solidFill>
              </a:rPr>
              <a:t>transcritos</a:t>
            </a:r>
            <a:r>
              <a:rPr lang="en-GB" altLang="en-US" sz="1600" dirty="0">
                <a:solidFill>
                  <a:schemeClr val="tx1"/>
                </a:solidFill>
              </a:rPr>
              <a:t> de </a:t>
            </a:r>
            <a:r>
              <a:rPr lang="en-GB" altLang="en-US" sz="1600" dirty="0" err="1">
                <a:solidFill>
                  <a:schemeClr val="tx1"/>
                </a:solidFill>
              </a:rPr>
              <a:t>manera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conjunta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como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una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unidad</a:t>
            </a:r>
            <a:r>
              <a:rPr lang="en-GB" altLang="en-US" sz="16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chemeClr val="tx1"/>
                </a:solidFill>
              </a:rPr>
              <a:t>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contraste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 err="1">
                <a:solidFill>
                  <a:schemeClr val="tx1"/>
                </a:solidFill>
              </a:rPr>
              <a:t>los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eucariotas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poseen</a:t>
            </a:r>
            <a:r>
              <a:rPr lang="en-GB" altLang="en-US" sz="1600" dirty="0">
                <a:solidFill>
                  <a:schemeClr val="tx1"/>
                </a:solidFill>
              </a:rPr>
              <a:t> genes que son </a:t>
            </a:r>
            <a:r>
              <a:rPr lang="en-GB" altLang="en-US" sz="1600" dirty="0" err="1">
                <a:solidFill>
                  <a:schemeClr val="tx1"/>
                </a:solidFill>
              </a:rPr>
              <a:t>transcritos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independientemente</a:t>
            </a:r>
            <a:r>
              <a:rPr lang="en-GB" altLang="en-US" sz="1600" dirty="0" smtClean="0">
                <a:solidFill>
                  <a:schemeClr val="tx1"/>
                </a:solidFill>
              </a:rPr>
              <a:t> (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monocistrónicos</a:t>
            </a:r>
            <a:r>
              <a:rPr lang="en-GB" altLang="en-US" sz="1600" dirty="0" smtClean="0">
                <a:solidFill>
                  <a:schemeClr val="tx1"/>
                </a:solidFill>
              </a:rPr>
              <a:t>) </a:t>
            </a:r>
            <a:r>
              <a:rPr lang="en-GB" altLang="en-US" sz="1600" dirty="0" err="1">
                <a:solidFill>
                  <a:schemeClr val="tx1"/>
                </a:solidFill>
              </a:rPr>
              <a:t>pero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que se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encuentran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interrumpida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por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intrones</a:t>
            </a:r>
            <a:r>
              <a:rPr lang="en-GB" altLang="en-US" sz="1600" dirty="0" smtClean="0">
                <a:solidFill>
                  <a:schemeClr val="tx1"/>
                </a:solidFill>
              </a:rPr>
              <a:t> (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poliexónicos</a:t>
            </a:r>
            <a:r>
              <a:rPr lang="en-GB" altLang="en-US" sz="1600" dirty="0" smtClean="0">
                <a:solidFill>
                  <a:schemeClr val="tx1"/>
                </a:solidFill>
              </a:rPr>
              <a:t>).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403350"/>
            <a:ext cx="41941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Genes y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genomas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5014912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Al </a:t>
            </a:r>
            <a:r>
              <a:rPr lang="en-GB" altLang="en-US" sz="1600" dirty="0" err="1">
                <a:solidFill>
                  <a:schemeClr val="tx1"/>
                </a:solidFill>
              </a:rPr>
              <a:t>complemento</a:t>
            </a:r>
            <a:r>
              <a:rPr lang="en-GB" altLang="en-US" sz="1600" dirty="0">
                <a:solidFill>
                  <a:schemeClr val="tx1"/>
                </a:solidFill>
              </a:rPr>
              <a:t> total de genes de un </a:t>
            </a:r>
            <a:r>
              <a:rPr lang="en-GB" altLang="en-US" sz="1600" dirty="0" err="1">
                <a:solidFill>
                  <a:schemeClr val="tx1"/>
                </a:solidFill>
              </a:rPr>
              <a:t>organismo</a:t>
            </a:r>
            <a:r>
              <a:rPr lang="en-GB" altLang="en-US" sz="1600" dirty="0">
                <a:solidFill>
                  <a:schemeClr val="tx1"/>
                </a:solidFill>
              </a:rPr>
              <a:t> se le llama </a:t>
            </a:r>
            <a:r>
              <a:rPr lang="en-GB" altLang="en-US" sz="1600" dirty="0" err="1">
                <a:solidFill>
                  <a:srgbClr val="FF0309"/>
                </a:solidFill>
              </a:rPr>
              <a:t>genoma</a:t>
            </a:r>
            <a:r>
              <a:rPr lang="en-GB" altLang="en-US" sz="16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Los genes se </a:t>
            </a:r>
            <a:r>
              <a:rPr lang="en-GB" altLang="en-US" sz="1600" dirty="0" err="1">
                <a:solidFill>
                  <a:schemeClr val="tx1"/>
                </a:solidFill>
              </a:rPr>
              <a:t>localizan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regiones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bien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definidas</a:t>
            </a:r>
            <a:r>
              <a:rPr lang="en-GB" altLang="en-US" sz="1600" dirty="0">
                <a:solidFill>
                  <a:schemeClr val="tx1"/>
                </a:solidFill>
              </a:rPr>
              <a:t> de DNA </a:t>
            </a:r>
            <a:r>
              <a:rPr lang="en-GB" altLang="en-US" sz="1600" dirty="0" err="1">
                <a:solidFill>
                  <a:schemeClr val="tx1"/>
                </a:solidFill>
              </a:rPr>
              <a:t>llamados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rgbClr val="FF0309"/>
                </a:solidFill>
              </a:rPr>
              <a:t>locus</a:t>
            </a:r>
            <a:r>
              <a:rPr lang="en-GB" altLang="en-US" sz="1600" dirty="0">
                <a:solidFill>
                  <a:schemeClr val="tx1"/>
                </a:solidFill>
              </a:rPr>
              <a:t> (plural </a:t>
            </a:r>
            <a:r>
              <a:rPr lang="en-GB" altLang="en-US" sz="1600" dirty="0">
                <a:solidFill>
                  <a:srgbClr val="FF0309"/>
                </a:solidFill>
              </a:rPr>
              <a:t>loci</a:t>
            </a:r>
            <a:r>
              <a:rPr lang="en-GB" altLang="en-US" sz="1600" dirty="0">
                <a:solidFill>
                  <a:schemeClr val="tx1"/>
                </a:solidFill>
              </a:rPr>
              <a:t>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El </a:t>
            </a:r>
            <a:r>
              <a:rPr lang="en-GB" altLang="en-US" sz="1600" dirty="0" err="1">
                <a:solidFill>
                  <a:srgbClr val="FF0309"/>
                </a:solidFill>
              </a:rPr>
              <a:t>tamaño</a:t>
            </a:r>
            <a:r>
              <a:rPr lang="en-GB" altLang="en-US" sz="1600" dirty="0">
                <a:solidFill>
                  <a:srgbClr val="FF0309"/>
                </a:solidFill>
              </a:rPr>
              <a:t> del </a:t>
            </a:r>
            <a:r>
              <a:rPr lang="en-GB" altLang="en-US" sz="1600" dirty="0" err="1">
                <a:solidFill>
                  <a:srgbClr val="FF0309"/>
                </a:solidFill>
              </a:rPr>
              <a:t>genoma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generalmente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menor</a:t>
            </a:r>
            <a:r>
              <a:rPr lang="en-GB" altLang="en-US" sz="1600" dirty="0">
                <a:solidFill>
                  <a:schemeClr val="tx1"/>
                </a:solidFill>
              </a:rPr>
              <a:t> para </a:t>
            </a:r>
            <a:r>
              <a:rPr lang="en-GB" altLang="en-US" sz="1600" dirty="0" err="1">
                <a:solidFill>
                  <a:schemeClr val="tx1"/>
                </a:solidFill>
              </a:rPr>
              <a:t>los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procariotas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comparación</a:t>
            </a:r>
            <a:r>
              <a:rPr lang="en-GB" altLang="en-US" sz="1600" dirty="0">
                <a:solidFill>
                  <a:schemeClr val="tx1"/>
                </a:solidFill>
              </a:rPr>
              <a:t> a </a:t>
            </a:r>
            <a:r>
              <a:rPr lang="en-GB" altLang="en-US" sz="1600" dirty="0" err="1">
                <a:solidFill>
                  <a:schemeClr val="tx1"/>
                </a:solidFill>
              </a:rPr>
              <a:t>los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eucariotas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 err="1">
                <a:solidFill>
                  <a:schemeClr val="tx1"/>
                </a:solidFill>
              </a:rPr>
              <a:t>tanto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número</a:t>
            </a:r>
            <a:r>
              <a:rPr lang="en-GB" altLang="en-US" sz="1600" dirty="0">
                <a:solidFill>
                  <a:schemeClr val="tx1"/>
                </a:solidFill>
              </a:rPr>
              <a:t> de bp </a:t>
            </a:r>
            <a:r>
              <a:rPr lang="en-GB" altLang="en-US" sz="1600" dirty="0" err="1">
                <a:solidFill>
                  <a:schemeClr val="tx1"/>
                </a:solidFill>
              </a:rPr>
              <a:t>como</a:t>
            </a:r>
            <a:r>
              <a:rPr lang="en-GB" altLang="en-US" sz="1600" dirty="0">
                <a:solidFill>
                  <a:schemeClr val="tx1"/>
                </a:solidFill>
              </a:rPr>
              <a:t> de genes.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No obstante, </a:t>
            </a:r>
            <a:r>
              <a:rPr lang="en-GB" altLang="en-US" sz="1600" dirty="0" err="1">
                <a:solidFill>
                  <a:schemeClr val="tx1"/>
                </a:solidFill>
              </a:rPr>
              <a:t>esta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relación</a:t>
            </a:r>
            <a:r>
              <a:rPr lang="en-GB" altLang="en-US" sz="1600" dirty="0">
                <a:solidFill>
                  <a:schemeClr val="tx1"/>
                </a:solidFill>
              </a:rPr>
              <a:t> se </a:t>
            </a:r>
            <a:r>
              <a:rPr lang="en-GB" altLang="en-US" sz="1600" dirty="0" err="1">
                <a:solidFill>
                  <a:schemeClr val="tx1"/>
                </a:solidFill>
              </a:rPr>
              <a:t>rompe</a:t>
            </a:r>
            <a:r>
              <a:rPr lang="en-GB" altLang="en-US" sz="1600" dirty="0">
                <a:solidFill>
                  <a:schemeClr val="tx1"/>
                </a:solidFill>
              </a:rPr>
              <a:t> al </a:t>
            </a:r>
            <a:r>
              <a:rPr lang="en-GB" altLang="en-US" sz="1600" dirty="0" err="1">
                <a:solidFill>
                  <a:schemeClr val="tx1"/>
                </a:solidFill>
              </a:rPr>
              <a:t>contemplar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únicamente</a:t>
            </a:r>
            <a:r>
              <a:rPr lang="en-GB" altLang="en-US" sz="1600" dirty="0">
                <a:solidFill>
                  <a:schemeClr val="tx1"/>
                </a:solidFill>
              </a:rPr>
              <a:t> a </a:t>
            </a:r>
            <a:r>
              <a:rPr lang="en-GB" altLang="en-US" sz="1600" dirty="0" err="1">
                <a:solidFill>
                  <a:schemeClr val="tx1"/>
                </a:solidFill>
              </a:rPr>
              <a:t>los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organismo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eucariotas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 err="1">
                <a:solidFill>
                  <a:schemeClr val="tx1"/>
                </a:solidFill>
              </a:rPr>
              <a:t>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estos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rgbClr val="FF0309"/>
                </a:solidFill>
              </a:rPr>
              <a:t>no </a:t>
            </a:r>
            <a:r>
              <a:rPr lang="en-GB" altLang="en-US" sz="1600" dirty="0" err="1">
                <a:solidFill>
                  <a:srgbClr val="FF0309"/>
                </a:solidFill>
              </a:rPr>
              <a:t>existe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rgbClr val="FF0309"/>
                </a:solidFill>
              </a:rPr>
              <a:t>una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rgbClr val="FF0309"/>
                </a:solidFill>
              </a:rPr>
              <a:t>proporción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rgbClr val="FF0309"/>
                </a:solidFill>
              </a:rPr>
              <a:t>directa</a:t>
            </a:r>
            <a:r>
              <a:rPr lang="en-GB" altLang="en-US" sz="1600" dirty="0">
                <a:solidFill>
                  <a:srgbClr val="FF0309"/>
                </a:solidFill>
              </a:rPr>
              <a:t> entre </a:t>
            </a:r>
            <a:r>
              <a:rPr lang="en-GB" altLang="en-US" sz="1600" dirty="0" err="1">
                <a:solidFill>
                  <a:srgbClr val="FF0309"/>
                </a:solidFill>
              </a:rPr>
              <a:t>complejidad</a:t>
            </a:r>
            <a:r>
              <a:rPr lang="en-GB" altLang="en-US" sz="1600" dirty="0">
                <a:solidFill>
                  <a:srgbClr val="FF0309"/>
                </a:solidFill>
              </a:rPr>
              <a:t> </a:t>
            </a:r>
            <a:r>
              <a:rPr lang="en-GB" altLang="en-US" sz="1600" dirty="0" err="1">
                <a:solidFill>
                  <a:srgbClr val="FF0309"/>
                </a:solidFill>
              </a:rPr>
              <a:t>genómica</a:t>
            </a:r>
            <a:r>
              <a:rPr lang="en-GB" altLang="en-US" sz="1600" dirty="0">
                <a:solidFill>
                  <a:srgbClr val="FF0309"/>
                </a:solidFill>
              </a:rPr>
              <a:t> y </a:t>
            </a:r>
            <a:r>
              <a:rPr lang="en-GB" altLang="en-US" sz="1600" dirty="0" err="1">
                <a:solidFill>
                  <a:srgbClr val="FF0309"/>
                </a:solidFill>
              </a:rPr>
              <a:t>complejidad</a:t>
            </a:r>
            <a:r>
              <a:rPr lang="en-GB" altLang="en-US" sz="1600" dirty="0">
                <a:solidFill>
                  <a:srgbClr val="FF0309"/>
                </a:solidFill>
              </a:rPr>
              <a:t> del </a:t>
            </a:r>
            <a:r>
              <a:rPr lang="en-GB" altLang="en-US" sz="1600" dirty="0" err="1">
                <a:solidFill>
                  <a:srgbClr val="FF0309"/>
                </a:solidFill>
              </a:rPr>
              <a:t>organismo</a:t>
            </a:r>
            <a:r>
              <a:rPr lang="en-GB" altLang="en-US" sz="16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Uno de </a:t>
            </a:r>
            <a:r>
              <a:rPr lang="en-GB" altLang="en-US" sz="1600" dirty="0" err="1">
                <a:solidFill>
                  <a:schemeClr val="tx1"/>
                </a:solidFill>
              </a:rPr>
              <a:t>los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genomas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más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grandes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descubierto</a:t>
            </a:r>
            <a:r>
              <a:rPr lang="en-GB" altLang="en-US" sz="1600" dirty="0">
                <a:solidFill>
                  <a:schemeClr val="tx1"/>
                </a:solidFill>
              </a:rPr>
              <a:t> a la </a:t>
            </a:r>
            <a:r>
              <a:rPr lang="en-GB" altLang="en-US" sz="1600" dirty="0" err="1">
                <a:solidFill>
                  <a:schemeClr val="tx1"/>
                </a:solidFill>
              </a:rPr>
              <a:t>fecha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pertenece</a:t>
            </a:r>
            <a:r>
              <a:rPr lang="en-GB" altLang="en-US" sz="1600" dirty="0">
                <a:solidFill>
                  <a:schemeClr val="tx1"/>
                </a:solidFill>
              </a:rPr>
              <a:t> a </a:t>
            </a:r>
            <a:r>
              <a:rPr lang="en-GB" altLang="en-US" sz="1600" dirty="0" smtClean="0">
                <a:solidFill>
                  <a:srgbClr val="FF0309"/>
                </a:solidFill>
              </a:rPr>
              <a:t>Amoeba </a:t>
            </a:r>
            <a:r>
              <a:rPr lang="en-GB" altLang="en-US" sz="1600" dirty="0" err="1" smtClean="0">
                <a:solidFill>
                  <a:srgbClr val="FF0309"/>
                </a:solidFill>
              </a:rPr>
              <a:t>dubia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con &gt;670 mil </a:t>
            </a:r>
            <a:r>
              <a:rPr lang="en-GB" altLang="en-US" sz="1600" dirty="0" err="1">
                <a:solidFill>
                  <a:schemeClr val="tx1"/>
                </a:solidFill>
              </a:rPr>
              <a:t>millones</a:t>
            </a:r>
            <a:r>
              <a:rPr lang="en-GB" altLang="en-US" sz="1600" dirty="0">
                <a:solidFill>
                  <a:schemeClr val="tx1"/>
                </a:solidFill>
              </a:rPr>
              <a:t> de bases (ca 200 x mayor a </a:t>
            </a:r>
            <a:r>
              <a:rPr lang="en-GB" altLang="en-US" sz="1600" dirty="0" err="1">
                <a:solidFill>
                  <a:schemeClr val="tx1"/>
                </a:solidFill>
              </a:rPr>
              <a:t>Hosa</a:t>
            </a:r>
            <a:r>
              <a:rPr lang="en-GB" altLang="en-US" sz="1600" dirty="0">
                <a:solidFill>
                  <a:schemeClr val="tx1"/>
                </a:solidFill>
              </a:rPr>
              <a:t>).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439863"/>
            <a:ext cx="40100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873" y="3861048"/>
            <a:ext cx="3161327" cy="25922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Genes y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genomas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2897336" cy="49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chemeClr val="tx1"/>
                </a:solidFill>
              </a:rPr>
              <a:t>Originalmente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se </a:t>
            </a:r>
            <a:r>
              <a:rPr lang="en-GB" altLang="en-US" sz="1600" dirty="0" err="1">
                <a:solidFill>
                  <a:schemeClr val="tx1"/>
                </a:solidFill>
              </a:rPr>
              <a:t>pensaba</a:t>
            </a:r>
            <a:r>
              <a:rPr lang="en-GB" altLang="en-US" sz="1600" dirty="0">
                <a:solidFill>
                  <a:schemeClr val="tx1"/>
                </a:solidFill>
              </a:rPr>
              <a:t> que </a:t>
            </a:r>
            <a:r>
              <a:rPr lang="en-GB" altLang="en-US" sz="1600" dirty="0" err="1">
                <a:solidFill>
                  <a:schemeClr val="tx1"/>
                </a:solidFill>
              </a:rPr>
              <a:t>Hosa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poseía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alrededor</a:t>
            </a:r>
            <a:r>
              <a:rPr lang="en-GB" altLang="en-US" sz="1600" dirty="0">
                <a:solidFill>
                  <a:schemeClr val="tx1"/>
                </a:solidFill>
              </a:rPr>
              <a:t> de 100,000 </a:t>
            </a:r>
            <a:r>
              <a:rPr lang="en-GB" altLang="en-US" sz="1600" dirty="0" smtClean="0">
                <a:solidFill>
                  <a:schemeClr val="tx1"/>
                </a:solidFill>
              </a:rPr>
              <a:t>genes.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chemeClr val="tx1"/>
                </a:solidFill>
              </a:rPr>
              <a:t>Tras</a:t>
            </a:r>
            <a:r>
              <a:rPr lang="en-GB" altLang="en-US" sz="1600" dirty="0" smtClean="0">
                <a:solidFill>
                  <a:schemeClr val="tx1"/>
                </a:solidFill>
              </a:rPr>
              <a:t> primer </a:t>
            </a:r>
            <a:r>
              <a:rPr lang="en-GB" altLang="en-US" sz="1600" dirty="0" err="1">
                <a:solidFill>
                  <a:schemeClr val="tx1"/>
                </a:solidFill>
              </a:rPr>
              <a:t>borrador</a:t>
            </a:r>
            <a:r>
              <a:rPr lang="en-GB" altLang="en-US" sz="1600" dirty="0">
                <a:solidFill>
                  <a:schemeClr val="tx1"/>
                </a:solidFill>
              </a:rPr>
              <a:t> del HGP el </a:t>
            </a:r>
            <a:r>
              <a:rPr lang="en-GB" altLang="en-US" sz="1600" dirty="0" err="1">
                <a:solidFill>
                  <a:schemeClr val="tx1"/>
                </a:solidFill>
              </a:rPr>
              <a:t>número</a:t>
            </a:r>
            <a:r>
              <a:rPr lang="en-GB" altLang="en-US" sz="1600" dirty="0">
                <a:solidFill>
                  <a:schemeClr val="tx1"/>
                </a:solidFill>
              </a:rPr>
              <a:t> se </a:t>
            </a:r>
            <a:r>
              <a:rPr lang="en-GB" altLang="en-US" sz="1600" dirty="0" err="1">
                <a:solidFill>
                  <a:schemeClr val="tx1"/>
                </a:solidFill>
              </a:rPr>
              <a:t>redujo</a:t>
            </a:r>
            <a:r>
              <a:rPr lang="en-GB" altLang="en-US" sz="1600" dirty="0">
                <a:solidFill>
                  <a:schemeClr val="tx1"/>
                </a:solidFill>
              </a:rPr>
              <a:t> a </a:t>
            </a:r>
            <a:r>
              <a:rPr lang="en-GB" altLang="en-US" sz="1600" dirty="0" smtClean="0">
                <a:solidFill>
                  <a:schemeClr val="tx1"/>
                </a:solidFill>
              </a:rPr>
              <a:t>30,000.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chemeClr val="tx1"/>
                </a:solidFill>
              </a:rPr>
              <a:t>Actualmente</a:t>
            </a:r>
            <a:r>
              <a:rPr lang="en-GB" altLang="en-US" sz="1600" dirty="0" smtClean="0">
                <a:solidFill>
                  <a:schemeClr val="tx1"/>
                </a:solidFill>
              </a:rPr>
              <a:t> se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piensa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existen</a:t>
            </a:r>
            <a:r>
              <a:rPr lang="en-GB" altLang="en-US" sz="1600" dirty="0" smtClean="0">
                <a:solidFill>
                  <a:schemeClr val="tx1"/>
                </a:solidFill>
              </a:rPr>
              <a:t> entre 19 mil a 20 mil genes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</a:t>
            </a:r>
            <a:r>
              <a:rPr lang="en-GB" altLang="en-US" sz="1600" dirty="0" smtClean="0">
                <a:solidFill>
                  <a:schemeClr val="tx1"/>
                </a:solidFill>
              </a:rPr>
              <a:t> el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genoma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humano</a:t>
            </a:r>
            <a:r>
              <a:rPr lang="en-GB" altLang="en-US" sz="16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La </a:t>
            </a:r>
            <a:r>
              <a:rPr lang="en-GB" altLang="en-US" sz="1600" dirty="0" err="1">
                <a:solidFill>
                  <a:schemeClr val="tx1"/>
                </a:solidFill>
              </a:rPr>
              <a:t>densidad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génica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promedio</a:t>
            </a:r>
            <a:r>
              <a:rPr lang="en-GB" altLang="en-US" sz="1600" dirty="0" smtClean="0">
                <a:solidFill>
                  <a:schemeClr val="tx1"/>
                </a:solidFill>
              </a:rPr>
              <a:t>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nuestro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genoma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</a:t>
            </a:r>
            <a:r>
              <a:rPr lang="en-GB" altLang="en-US" sz="1600" dirty="0" smtClean="0">
                <a:solidFill>
                  <a:schemeClr val="tx1"/>
                </a:solidFill>
              </a:rPr>
              <a:t> de 12-15 genes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por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Mbp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La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densidad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génica</a:t>
            </a:r>
            <a:r>
              <a:rPr lang="en-GB" altLang="en-US" sz="1600" dirty="0" smtClean="0">
                <a:solidFill>
                  <a:schemeClr val="tx1"/>
                </a:solidFill>
              </a:rPr>
              <a:t> del </a:t>
            </a:r>
            <a:r>
              <a:rPr lang="en-GB" altLang="en-US" sz="1600" dirty="0" err="1">
                <a:solidFill>
                  <a:schemeClr val="tx1"/>
                </a:solidFill>
              </a:rPr>
              <a:t>C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omplejo</a:t>
            </a:r>
            <a:r>
              <a:rPr lang="en-GB" altLang="en-US" sz="1600" dirty="0" smtClean="0">
                <a:solidFill>
                  <a:schemeClr val="tx1"/>
                </a:solidFill>
              </a:rPr>
              <a:t> Mayor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Histocompatibilidad</a:t>
            </a:r>
            <a:r>
              <a:rPr lang="en-GB" altLang="en-US" sz="1600" dirty="0" smtClean="0">
                <a:solidFill>
                  <a:schemeClr val="tx1"/>
                </a:solidFill>
              </a:rPr>
              <a:t> (MHC)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</a:t>
            </a:r>
            <a:r>
              <a:rPr lang="en-GB" altLang="en-US" sz="1600" dirty="0" smtClean="0">
                <a:solidFill>
                  <a:schemeClr val="tx1"/>
                </a:solidFill>
              </a:rPr>
              <a:t>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aprox</a:t>
            </a:r>
            <a:r>
              <a:rPr lang="en-GB" altLang="en-US" sz="1600" dirty="0" smtClean="0">
                <a:solidFill>
                  <a:schemeClr val="tx1"/>
                </a:solidFill>
              </a:rPr>
              <a:t> 45 genes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por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Mbp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240" y="1412776"/>
            <a:ext cx="6087906" cy="30645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Genes y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genomas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23528" y="1653282"/>
            <a:ext cx="2537296" cy="31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La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densidad</a:t>
            </a:r>
            <a:r>
              <a:rPr lang="en-GB" altLang="en-US" sz="1600" dirty="0" smtClean="0">
                <a:solidFill>
                  <a:schemeClr val="tx1"/>
                </a:solidFill>
              </a:rPr>
              <a:t> de genes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más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baja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regiones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pericentroméricas</a:t>
            </a:r>
            <a:r>
              <a:rPr lang="en-GB" altLang="en-US" sz="1600" dirty="0" smtClean="0">
                <a:solidFill>
                  <a:schemeClr val="tx1"/>
                </a:solidFill>
              </a:rPr>
              <a:t> y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subteloméricas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chemeClr val="tx1"/>
                </a:solidFill>
              </a:rPr>
              <a:t>En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cromosomas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acrocentricos</a:t>
            </a:r>
            <a:r>
              <a:rPr lang="en-GB" altLang="en-US" sz="1600" dirty="0" smtClean="0">
                <a:solidFill>
                  <a:schemeClr val="tx1"/>
                </a:solidFill>
              </a:rPr>
              <a:t>, las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antenas</a:t>
            </a:r>
            <a:r>
              <a:rPr lang="en-GB" altLang="en-US" sz="1600" dirty="0" smtClean="0">
                <a:solidFill>
                  <a:schemeClr val="tx1"/>
                </a:solidFill>
              </a:rPr>
              <a:t> del DNA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satelital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estan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separadas</a:t>
            </a:r>
            <a:r>
              <a:rPr lang="en-GB" altLang="en-US" sz="1600" dirty="0" smtClean="0">
                <a:solidFill>
                  <a:schemeClr val="tx1"/>
                </a:solidFill>
              </a:rPr>
              <a:t> del resto del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cromosoma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por</a:t>
            </a:r>
            <a:r>
              <a:rPr lang="en-GB" altLang="en-US" sz="1600" dirty="0" smtClean="0">
                <a:solidFill>
                  <a:schemeClr val="tx1"/>
                </a:solidFill>
              </a:rPr>
              <a:t> “</a:t>
            </a:r>
            <a:r>
              <a:rPr lang="en-GB" altLang="en-US" sz="1600" dirty="0" smtClean="0">
                <a:solidFill>
                  <a:srgbClr val="FF0000"/>
                </a:solidFill>
              </a:rPr>
              <a:t>knobs</a:t>
            </a:r>
            <a:r>
              <a:rPr lang="en-GB" altLang="en-US" sz="1600" dirty="0" smtClean="0">
                <a:solidFill>
                  <a:schemeClr val="tx1"/>
                </a:solidFill>
              </a:rPr>
              <a:t>” con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baja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densidad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génica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509266"/>
            <a:ext cx="5721423" cy="2867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17578"/>
            <a:ext cx="927100" cy="2063750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 bwMode="auto">
          <a:xfrm flipV="1">
            <a:off x="3491880" y="3741514"/>
            <a:ext cx="396044" cy="1116124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Elbow Connector 15"/>
          <p:cNvCxnSpPr/>
          <p:nvPr/>
        </p:nvCxnSpPr>
        <p:spPr bwMode="auto">
          <a:xfrm flipV="1">
            <a:off x="3347864" y="3741514"/>
            <a:ext cx="2628292" cy="1404156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Elbow Connector 17"/>
          <p:cNvCxnSpPr/>
          <p:nvPr/>
        </p:nvCxnSpPr>
        <p:spPr bwMode="auto">
          <a:xfrm flipV="1">
            <a:off x="3491880" y="3741514"/>
            <a:ext cx="4428492" cy="2052228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061342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Nomenclatura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3767336" cy="501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Human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Genome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Organization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(HUGO) Gene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Nomenclature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Committee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(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HGNC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).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algn="just"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Responsable de aprobar símbolos únicos para genes humanos para permitir la comunicación científica no ambigua.</a:t>
            </a:r>
          </a:p>
          <a:p>
            <a:pPr algn="just"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Repositorio en línea de nomenclatura de genes aprobados (mas de 39,000).</a:t>
            </a:r>
            <a:endParaRPr lang="es-ES_tradnl" altLang="en-US" sz="1600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</a:pPr>
            <a:r>
              <a:rPr lang="es-ES_tradnl" altLang="en-US" sz="1600" dirty="0">
                <a:solidFill>
                  <a:schemeClr val="tx1"/>
                </a:solidFill>
              </a:rPr>
              <a:t>I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ncluyendo a:</a:t>
            </a:r>
            <a:endParaRPr lang="es-ES_tradnl" altLang="en-US" sz="1600" dirty="0">
              <a:solidFill>
                <a:schemeClr val="tx1"/>
              </a:solidFill>
            </a:endParaRPr>
          </a:p>
          <a:p>
            <a:pPr marL="285750" indent="-285750" algn="just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chemeClr val="tx1"/>
                </a:solidFill>
              </a:rPr>
              <a:t>Codificantes para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proteinas</a:t>
            </a:r>
            <a:endParaRPr lang="es-ES_tradnl" altLang="en-US" sz="1600" dirty="0" smtClean="0">
              <a:solidFill>
                <a:schemeClr val="tx1"/>
              </a:solidFill>
            </a:endParaRPr>
          </a:p>
          <a:p>
            <a:pPr marL="285750" indent="-285750" algn="just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chemeClr val="tx1"/>
                </a:solidFill>
              </a:rPr>
              <a:t>Genes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ncRNA</a:t>
            </a:r>
            <a:endParaRPr lang="es-ES_tradnl" altLang="en-US" sz="1600" dirty="0" smtClean="0">
              <a:solidFill>
                <a:schemeClr val="tx1"/>
              </a:solidFill>
            </a:endParaRPr>
          </a:p>
          <a:p>
            <a:pPr marL="285750" indent="-285750" algn="just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err="1" smtClean="0">
                <a:solidFill>
                  <a:schemeClr val="tx1"/>
                </a:solidFill>
              </a:rPr>
              <a:t>Pseudogenes</a:t>
            </a:r>
            <a:endParaRPr lang="es-ES_tradnl" altLang="en-US" sz="1600" dirty="0" smtClean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Múltiples herramientas y </a:t>
            </a:r>
          </a:p>
          <a:p>
            <a:pPr algn="just"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capacidades de búsqueda </a:t>
            </a:r>
          </a:p>
          <a:p>
            <a:pPr algn="just"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y minado de datos.</a:t>
            </a:r>
          </a:p>
        </p:txBody>
      </p:sp>
      <p:sp>
        <p:nvSpPr>
          <p:cNvPr id="35845" name="Rectángulo 5"/>
          <p:cNvSpPr>
            <a:spLocks noChangeArrowheads="1"/>
          </p:cNvSpPr>
          <p:nvPr/>
        </p:nvSpPr>
        <p:spPr bwMode="auto">
          <a:xfrm>
            <a:off x="5652120" y="4005064"/>
            <a:ext cx="235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altLang="en-US">
                <a:solidFill>
                  <a:srgbClr val="FF0000"/>
                </a:solidFill>
              </a:rPr>
              <a:t>www.genenames.org</a:t>
            </a:r>
            <a:endParaRPr lang="es-ES_tradnl" alt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4525222" cy="2941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437112"/>
            <a:ext cx="5652120" cy="17914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Dogma Central de la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BioMol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548957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Propuesto inicialmente por Francis Crick en 1958 y replanteado en 1970.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Como en el dogma de fe, corresponde a un conjunto de normas o creencias indispensables para comprender el concepto de flujo de la información genética a través de biopolímeros y en organismos vivos (de acuerdo a nuestros conocimientos actuales)...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 b="1">
                <a:solidFill>
                  <a:srgbClr val="000000"/>
                </a:solidFill>
              </a:rPr>
              <a:t>3x3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Propone</a:t>
            </a:r>
            <a:r>
              <a:rPr lang="en-GB" altLang="en-US" sz="1600" b="1">
                <a:solidFill>
                  <a:srgbClr val="000000"/>
                </a:solidFill>
              </a:rPr>
              <a:t> 3 clases de biopolímeros</a:t>
            </a:r>
            <a:r>
              <a:rPr lang="en-GB" altLang="en-US" sz="1600">
                <a:solidFill>
                  <a:srgbClr val="000000"/>
                </a:solidFill>
              </a:rPr>
              <a:t>: DNA, RNA y polipéptidos.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Propone </a:t>
            </a:r>
            <a:r>
              <a:rPr lang="en-GB" altLang="en-US" sz="1600" b="1">
                <a:solidFill>
                  <a:srgbClr val="000000"/>
                </a:solidFill>
              </a:rPr>
              <a:t>3  modalidades</a:t>
            </a:r>
            <a:r>
              <a:rPr lang="en-GB" altLang="en-US" sz="1600">
                <a:solidFill>
                  <a:srgbClr val="000000"/>
                </a:solidFill>
              </a:rPr>
              <a:t> de transferencia de información entre estos biopolímeros: </a:t>
            </a:r>
            <a:r>
              <a:rPr lang="en-GB" altLang="en-US" sz="1600">
                <a:solidFill>
                  <a:srgbClr val="0000FF"/>
                </a:solidFill>
              </a:rPr>
              <a:t>modalidad general</a:t>
            </a:r>
            <a:r>
              <a:rPr lang="en-GB" altLang="en-US" sz="1600">
                <a:solidFill>
                  <a:srgbClr val="000000"/>
                </a:solidFill>
              </a:rPr>
              <a:t>, </a:t>
            </a:r>
            <a:r>
              <a:rPr lang="en-GB" altLang="en-US" sz="1600">
                <a:solidFill>
                  <a:srgbClr val="FF0000"/>
                </a:solidFill>
              </a:rPr>
              <a:t>especial</a:t>
            </a:r>
            <a:r>
              <a:rPr lang="en-GB" altLang="en-US" sz="1600">
                <a:solidFill>
                  <a:srgbClr val="000000"/>
                </a:solidFill>
              </a:rPr>
              <a:t> y modalidad desconocida.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Cada modalidad posee</a:t>
            </a:r>
            <a:r>
              <a:rPr lang="en-GB" altLang="en-US" sz="1600" b="1">
                <a:solidFill>
                  <a:srgbClr val="000000"/>
                </a:solidFill>
              </a:rPr>
              <a:t> 3 direcciones</a:t>
            </a:r>
            <a:r>
              <a:rPr lang="en-GB" altLang="en-US" sz="1600">
                <a:solidFill>
                  <a:srgbClr val="000000"/>
                </a:solidFill>
              </a:rPr>
              <a:t> de transferencia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800225"/>
            <a:ext cx="36401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Dogma Central de la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BioMol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0488" y="1143000"/>
            <a:ext cx="72898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11200" algn="l"/>
                <a:tab pos="1435100" algn="l"/>
                <a:tab pos="2159000" algn="l"/>
                <a:tab pos="2882900" algn="l"/>
                <a:tab pos="3606800" algn="l"/>
                <a:tab pos="4343400" algn="l"/>
                <a:tab pos="5054600" algn="l"/>
                <a:tab pos="5778500" algn="l"/>
                <a:tab pos="6502400" algn="l"/>
                <a:tab pos="7226300" algn="l"/>
                <a:tab pos="7624763" algn="l"/>
                <a:tab pos="8074025" algn="l"/>
                <a:tab pos="8523288" algn="l"/>
                <a:tab pos="8972550" algn="l"/>
                <a:tab pos="9421813" algn="l"/>
                <a:tab pos="9871075" algn="l"/>
                <a:tab pos="10321925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FF"/>
                </a:solidFill>
              </a:rPr>
              <a:t>Las tres direcciones generales son: 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FF"/>
                </a:solidFill>
              </a:rPr>
              <a:t>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FF"/>
                </a:solidFill>
              </a:rPr>
              <a:t>	</a:t>
            </a:r>
            <a:r>
              <a:rPr lang="en-GB" altLang="en-US" sz="1400">
                <a:solidFill>
                  <a:srgbClr val="0000FF"/>
                </a:solidFill>
              </a:rPr>
              <a:t>de DNA a DNA (Replicación).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FF"/>
                </a:solidFill>
              </a:rPr>
              <a:t>	de DNA a RNA (Transcripción).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FF"/>
                </a:solidFill>
              </a:rPr>
              <a:t>	de RNA a AA (Traducción).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4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   * Ocurren de manera normal en la mayoría de las células.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FF0000"/>
                </a:solidFill>
              </a:rPr>
              <a:t>Las tres direcciones especiales son: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FF0000"/>
                </a:solidFill>
              </a:rPr>
              <a:t>	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FF0000"/>
                </a:solidFill>
              </a:rPr>
              <a:t>	de RNA a RNA (Replicación de RNA).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FF0000"/>
                </a:solidFill>
              </a:rPr>
              <a:t>	de RNA a DNA (Retro-transcripción).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FF0000"/>
                </a:solidFill>
              </a:rPr>
              <a:t>	de DNA a AA (Solo in vitro).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4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   *Ocurren de manera extraordinaria, pero ocurren.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Las tres direcciones desconocidas son:	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	</a:t>
            </a:r>
            <a:r>
              <a:rPr lang="en-GB" altLang="en-US" sz="1400">
                <a:solidFill>
                  <a:srgbClr val="000000"/>
                </a:solidFill>
              </a:rPr>
              <a:t>de AA a DNA (Evolución inteligente).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	de AA a RNA (Otra forma de evolución inteligente).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	de AA a AA (controversia de priones).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4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400">
                <a:solidFill>
                  <a:srgbClr val="000000"/>
                </a:solidFill>
              </a:rPr>
              <a:t>   * Actualmente se piensa que no ocurren nunca.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1800225"/>
            <a:ext cx="36401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Polimorfismo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genético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4403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23528" y="1261723"/>
            <a:ext cx="5256584" cy="486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La genética Mendeliana distinguía dos tipos de variantes: el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Wild-</a:t>
            </a:r>
            <a:r>
              <a:rPr lang="es-ES_tradnl" altLang="en-US" sz="1600" dirty="0" err="1" smtClean="0">
                <a:solidFill>
                  <a:srgbClr val="FF0000"/>
                </a:solidFill>
              </a:rPr>
              <a:t>type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 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(normalmente circulante) y el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Mutante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(el menos común).</a:t>
            </a:r>
          </a:p>
          <a:p>
            <a:pPr eaLnBrk="1" hangingPunct="1">
              <a:lnSpc>
                <a:spcPct val="117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Algunos genes poseen mas de una variantes llamados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alelos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No siempre es correcto emplear el término </a:t>
            </a:r>
            <a:r>
              <a:rPr lang="es-ES_tradnl" altLang="ja-JP" sz="1600" dirty="0" smtClean="0">
                <a:solidFill>
                  <a:schemeClr val="tx1"/>
                </a:solidFill>
              </a:rPr>
              <a:t>“wild-</a:t>
            </a:r>
            <a:r>
              <a:rPr lang="es-ES_tradnl" altLang="ja-JP" sz="1600" dirty="0" err="1" smtClean="0">
                <a:solidFill>
                  <a:schemeClr val="tx1"/>
                </a:solidFill>
              </a:rPr>
              <a:t>type</a:t>
            </a:r>
            <a:r>
              <a:rPr lang="es-ES_tradnl" altLang="ja-JP" sz="1600" dirty="0" smtClean="0">
                <a:solidFill>
                  <a:schemeClr val="tx1"/>
                </a:solidFill>
              </a:rPr>
              <a:t>”.</a:t>
            </a:r>
          </a:p>
          <a:p>
            <a:pPr eaLnBrk="1" hangingPunct="1">
              <a:lnSpc>
                <a:spcPct val="117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FF0000"/>
                </a:solidFill>
              </a:rPr>
              <a:t>Polimorfismo o </a:t>
            </a:r>
            <a:r>
              <a:rPr lang="es-ES_tradnl" altLang="en-US" sz="1600" dirty="0" err="1" smtClean="0">
                <a:solidFill>
                  <a:srgbClr val="FF0000"/>
                </a:solidFill>
              </a:rPr>
              <a:t>alelismo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 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= hace referencia a la existencia de múltiples variantes de un gen.</a:t>
            </a:r>
          </a:p>
          <a:p>
            <a:pPr eaLnBrk="1" hangingPunct="1">
              <a:lnSpc>
                <a:spcPct val="117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Una mutación se considera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polimórfismo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cuando se le encuentra en más de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1%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de la población </a:t>
            </a:r>
            <a:r>
              <a:rPr lang="es-ES_tradnl" altLang="en-US" sz="1600" dirty="0">
                <a:solidFill>
                  <a:schemeClr val="tx1"/>
                </a:solidFill>
              </a:rPr>
              <a:t>(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fijación poblacional).</a:t>
            </a:r>
          </a:p>
          <a:p>
            <a:pPr eaLnBrk="1" hangingPunct="1">
              <a:lnSpc>
                <a:spcPct val="117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Los polimorfismos mas comunes implican el cambio de una sola bp (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Single </a:t>
            </a:r>
            <a:r>
              <a:rPr lang="es-ES_tradnl" altLang="en-US" sz="1600" dirty="0" err="1" smtClean="0">
                <a:solidFill>
                  <a:srgbClr val="FF0000"/>
                </a:solidFill>
              </a:rPr>
              <a:t>Nucleotide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 </a:t>
            </a:r>
            <a:r>
              <a:rPr lang="es-ES_tradnl" altLang="en-US" sz="1600" dirty="0" err="1" smtClean="0">
                <a:solidFill>
                  <a:srgbClr val="FF0000"/>
                </a:solidFill>
              </a:rPr>
              <a:t>Polymorphism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).</a:t>
            </a:r>
            <a:endParaRPr lang="es-ES_tradnl" alt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79" t="2968" r="5312" b="4436"/>
          <a:stretch/>
        </p:blipFill>
        <p:spPr>
          <a:xfrm>
            <a:off x="6156176" y="3789040"/>
            <a:ext cx="2571751" cy="2657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268760"/>
            <a:ext cx="3131840" cy="23488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Polimorfismo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genético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y RFLP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9512" y="1484784"/>
            <a:ext cx="4894509" cy="466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Las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enzimas</a:t>
            </a:r>
            <a:r>
              <a:rPr lang="en-GB" altLang="en-US" sz="1600" dirty="0" smtClean="0">
                <a:solidFill>
                  <a:schemeClr val="tx1"/>
                </a:solidFill>
              </a:rPr>
              <a:t>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restricción</a:t>
            </a:r>
            <a:r>
              <a:rPr lang="en-GB" altLang="en-US" sz="1600" dirty="0" smtClean="0">
                <a:solidFill>
                  <a:schemeClr val="tx1"/>
                </a:solidFill>
              </a:rPr>
              <a:t> (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endonucleasas</a:t>
            </a:r>
            <a:r>
              <a:rPr lang="en-GB" altLang="en-US" sz="1600" dirty="0" smtClean="0">
                <a:solidFill>
                  <a:schemeClr val="tx1"/>
                </a:solidFill>
              </a:rPr>
              <a:t>)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cortan</a:t>
            </a:r>
            <a:r>
              <a:rPr lang="en-GB" altLang="en-US" sz="1600" dirty="0" smtClean="0">
                <a:solidFill>
                  <a:schemeClr val="tx1"/>
                </a:solidFill>
              </a:rPr>
              <a:t> el DNA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solamente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presencia</a:t>
            </a:r>
            <a:r>
              <a:rPr lang="en-GB" altLang="en-US" sz="1600" dirty="0" smtClean="0">
                <a:solidFill>
                  <a:schemeClr val="tx1"/>
                </a:solidFill>
              </a:rPr>
              <a:t>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secuencias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específicas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La digestion de DNA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genómico</a:t>
            </a:r>
            <a:r>
              <a:rPr lang="en-GB" altLang="en-US" sz="1600" dirty="0" smtClean="0">
                <a:solidFill>
                  <a:schemeClr val="tx1"/>
                </a:solidFill>
              </a:rPr>
              <a:t> con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enzimas</a:t>
            </a:r>
            <a:r>
              <a:rPr lang="en-GB" altLang="en-US" sz="1600" dirty="0" smtClean="0">
                <a:solidFill>
                  <a:schemeClr val="tx1"/>
                </a:solidFill>
              </a:rPr>
              <a:t>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restricción</a:t>
            </a:r>
            <a:r>
              <a:rPr lang="en-GB" altLang="en-US" sz="1600" dirty="0" smtClean="0">
                <a:solidFill>
                  <a:schemeClr val="tx1"/>
                </a:solidFill>
              </a:rPr>
              <a:t> produce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fragmentos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visualizables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electroforesis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chemeClr val="tx1"/>
                </a:solidFill>
              </a:rPr>
              <a:t>Algunos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polimorfismos</a:t>
            </a:r>
            <a:r>
              <a:rPr lang="en-GB" altLang="en-US" sz="1600" dirty="0" smtClean="0">
                <a:solidFill>
                  <a:schemeClr val="tx1"/>
                </a:solidFill>
              </a:rPr>
              <a:t> (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mutaciones</a:t>
            </a:r>
            <a:r>
              <a:rPr lang="en-GB" altLang="en-US" sz="1600" dirty="0" smtClean="0">
                <a:solidFill>
                  <a:schemeClr val="tx1"/>
                </a:solidFill>
              </a:rPr>
              <a:t>)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modifican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estos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sitios</a:t>
            </a:r>
            <a:r>
              <a:rPr lang="en-GB" altLang="en-US" sz="1600" dirty="0" smtClean="0">
                <a:solidFill>
                  <a:schemeClr val="tx1"/>
                </a:solidFill>
              </a:rPr>
              <a:t>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restricción</a:t>
            </a:r>
            <a:r>
              <a:rPr lang="en-GB" altLang="en-US" sz="1600" dirty="0" smtClean="0">
                <a:solidFill>
                  <a:schemeClr val="tx1"/>
                </a:solidFill>
              </a:rPr>
              <a:t> y el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patrón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electroforético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generado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a lo que se llama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Polimorfismos</a:t>
            </a:r>
            <a:r>
              <a:rPr lang="en-GB" altLang="en-US" sz="1600" dirty="0" smtClean="0">
                <a:solidFill>
                  <a:srgbClr val="FF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Longitud</a:t>
            </a:r>
            <a:r>
              <a:rPr lang="en-GB" altLang="en-US" sz="1600" dirty="0" smtClean="0">
                <a:solidFill>
                  <a:srgbClr val="FF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Fragmentos</a:t>
            </a:r>
            <a:r>
              <a:rPr lang="en-GB" altLang="en-US" sz="1600" dirty="0" smtClean="0">
                <a:solidFill>
                  <a:srgbClr val="FF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Restricción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(RFLP).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dirty="0" err="1" smtClean="0">
                <a:solidFill>
                  <a:schemeClr val="tx1"/>
                </a:solidFill>
              </a:rPr>
              <a:t>En</a:t>
            </a:r>
            <a:r>
              <a:rPr lang="en-GB" altLang="en-US" sz="1600" dirty="0" smtClean="0">
                <a:solidFill>
                  <a:schemeClr val="tx1"/>
                </a:solidFill>
              </a:rPr>
              <a:t> un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inicio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esto</a:t>
            </a:r>
            <a:r>
              <a:rPr lang="en-GB" altLang="en-US" sz="1600" dirty="0" smtClean="0">
                <a:solidFill>
                  <a:schemeClr val="tx1"/>
                </a:solidFill>
              </a:rPr>
              <a:t> se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aprovechaba</a:t>
            </a:r>
            <a:r>
              <a:rPr lang="en-GB" altLang="en-US" sz="1600" dirty="0" smtClean="0">
                <a:solidFill>
                  <a:schemeClr val="tx1"/>
                </a:solidFill>
              </a:rPr>
              <a:t> para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realizar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pruebas</a:t>
            </a:r>
            <a:r>
              <a:rPr lang="en-GB" altLang="en-US" sz="1600" dirty="0" smtClean="0">
                <a:solidFill>
                  <a:srgbClr val="FF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paternidad</a:t>
            </a:r>
            <a:r>
              <a:rPr lang="en-GB" altLang="en-US" sz="1600" dirty="0" smtClean="0">
                <a:solidFill>
                  <a:srgbClr val="FF0000"/>
                </a:solidFill>
              </a:rPr>
              <a:t> y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autentificación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identidad</a:t>
            </a:r>
            <a:r>
              <a:rPr lang="en-GB" altLang="en-US" sz="1600" dirty="0" smtClean="0">
                <a:solidFill>
                  <a:schemeClr val="tx1"/>
                </a:solidFill>
              </a:rPr>
              <a:t> (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por</a:t>
            </a:r>
            <a:r>
              <a:rPr lang="en-GB" altLang="en-US" sz="1600" dirty="0" smtClean="0">
                <a:solidFill>
                  <a:schemeClr val="tx1"/>
                </a:solidFill>
              </a:rPr>
              <a:t> que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hemos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acumulado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distintos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tipos</a:t>
            </a:r>
            <a:r>
              <a:rPr lang="en-GB" altLang="en-US" sz="1600" dirty="0" smtClean="0">
                <a:solidFill>
                  <a:schemeClr val="tx1"/>
                </a:solidFill>
              </a:rPr>
              <a:t> 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mutaciones</a:t>
            </a:r>
            <a:r>
              <a:rPr lang="en-GB" altLang="en-US" sz="1600" dirty="0" smtClean="0">
                <a:solidFill>
                  <a:schemeClr val="tx1"/>
                </a:solidFill>
              </a:rPr>
              <a:t> que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nos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hacen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individuos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diferentes</a:t>
            </a:r>
            <a:r>
              <a:rPr lang="en-GB" altLang="en-US" sz="1600" dirty="0" smtClean="0">
                <a:solidFill>
                  <a:schemeClr val="tx1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276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3685" r="12025" b="18470"/>
          <a:stretch/>
        </p:blipFill>
        <p:spPr>
          <a:xfrm>
            <a:off x="5436096" y="1268760"/>
            <a:ext cx="3329508" cy="21145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Historia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27000" y="1790700"/>
            <a:ext cx="71104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 </a:t>
            </a:r>
            <a:r>
              <a:rPr lang="en-GB" altLang="en-US" sz="1600" dirty="0" err="1">
                <a:solidFill>
                  <a:srgbClr val="000000"/>
                </a:solidFill>
              </a:rPr>
              <a:t>existencia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pero</a:t>
            </a:r>
            <a:r>
              <a:rPr lang="en-GB" altLang="en-US" sz="1600" dirty="0">
                <a:solidFill>
                  <a:srgbClr val="000000"/>
                </a:solidFill>
              </a:rPr>
              <a:t> no el </a:t>
            </a:r>
            <a:r>
              <a:rPr lang="en-GB" altLang="en-US" sz="1600" dirty="0" err="1">
                <a:solidFill>
                  <a:srgbClr val="000000"/>
                </a:solidFill>
              </a:rPr>
              <a:t>nombre</a:t>
            </a:r>
            <a:r>
              <a:rPr lang="en-GB" altLang="en-US" sz="1600" dirty="0">
                <a:solidFill>
                  <a:srgbClr val="000000"/>
                </a:solidFill>
              </a:rPr>
              <a:t>) de los genes </a:t>
            </a:r>
            <a:r>
              <a:rPr lang="en-GB" altLang="en-US" sz="1600" dirty="0" err="1">
                <a:solidFill>
                  <a:srgbClr val="000000"/>
                </a:solidFill>
              </a:rPr>
              <a:t>fue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propuesta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FF0000"/>
                </a:solidFill>
              </a:rPr>
              <a:t>Gregory Mendel (1882-1884).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Mendel </a:t>
            </a:r>
            <a:r>
              <a:rPr lang="en-GB" altLang="en-US" sz="1600" dirty="0" err="1">
                <a:solidFill>
                  <a:srgbClr val="000000"/>
                </a:solidFill>
              </a:rPr>
              <a:t>manejaba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conceptos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cruciales</a:t>
            </a:r>
            <a:r>
              <a:rPr lang="en-GB" altLang="en-US" sz="1600" dirty="0">
                <a:solidFill>
                  <a:srgbClr val="000000"/>
                </a:solidFill>
              </a:rPr>
              <a:t>: </a:t>
            </a:r>
            <a:r>
              <a:rPr lang="en-GB" altLang="en-US" sz="1600" dirty="0" err="1">
                <a:solidFill>
                  <a:srgbClr val="FF0000"/>
                </a:solidFill>
              </a:rPr>
              <a:t>segregación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independiente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de </a:t>
            </a:r>
            <a:r>
              <a:rPr lang="en-GB" altLang="en-US" sz="1600" dirty="0" err="1">
                <a:solidFill>
                  <a:srgbClr val="000000"/>
                </a:solidFill>
              </a:rPr>
              <a:t>cromosomas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distinción</a:t>
            </a:r>
            <a:r>
              <a:rPr lang="en-GB" altLang="en-US" sz="1600" dirty="0">
                <a:solidFill>
                  <a:srgbClr val="000000"/>
                </a:solidFill>
              </a:rPr>
              <a:t> entre </a:t>
            </a:r>
            <a:r>
              <a:rPr lang="en-GB" altLang="en-US" sz="1600" dirty="0" err="1">
                <a:solidFill>
                  <a:srgbClr val="FF0000"/>
                </a:solidFill>
              </a:rPr>
              <a:t>rasgos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recesivos</a:t>
            </a:r>
            <a:r>
              <a:rPr lang="en-GB" altLang="en-US" sz="1600" dirty="0">
                <a:solidFill>
                  <a:srgbClr val="FF0000"/>
                </a:solidFill>
              </a:rPr>
              <a:t> y </a:t>
            </a:r>
            <a:r>
              <a:rPr lang="en-GB" altLang="en-US" sz="1600" dirty="0" err="1">
                <a:solidFill>
                  <a:srgbClr val="FF0000"/>
                </a:solidFill>
              </a:rPr>
              <a:t>dominantes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diferencia</a:t>
            </a:r>
            <a:r>
              <a:rPr lang="en-GB" altLang="en-US" sz="1600" dirty="0">
                <a:solidFill>
                  <a:srgbClr val="000000"/>
                </a:solidFill>
              </a:rPr>
              <a:t> entre </a:t>
            </a:r>
            <a:r>
              <a:rPr lang="en-GB" altLang="en-US" sz="1600" dirty="0" err="1">
                <a:solidFill>
                  <a:srgbClr val="FF0000"/>
                </a:solidFill>
              </a:rPr>
              <a:t>homocigotos</a:t>
            </a:r>
            <a:r>
              <a:rPr lang="en-GB" altLang="en-US" sz="1600" dirty="0">
                <a:solidFill>
                  <a:srgbClr val="FF0000"/>
                </a:solidFill>
              </a:rPr>
              <a:t> y </a:t>
            </a:r>
            <a:r>
              <a:rPr lang="en-GB" altLang="en-US" sz="1600" dirty="0" err="1">
                <a:solidFill>
                  <a:srgbClr val="FF0000"/>
                </a:solidFill>
              </a:rPr>
              <a:t>heterocigotos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al </a:t>
            </a:r>
            <a:r>
              <a:rPr lang="en-GB" altLang="en-US" sz="1600" dirty="0" err="1">
                <a:solidFill>
                  <a:srgbClr val="000000"/>
                </a:solidFill>
              </a:rPr>
              <a:t>igual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diferencia</a:t>
            </a:r>
            <a:r>
              <a:rPr lang="en-GB" altLang="en-US" sz="1600" dirty="0">
                <a:solidFill>
                  <a:srgbClr val="000000"/>
                </a:solidFill>
              </a:rPr>
              <a:t> entre </a:t>
            </a:r>
            <a:r>
              <a:rPr lang="en-GB" altLang="en-US" sz="1600" dirty="0" err="1">
                <a:solidFill>
                  <a:srgbClr val="FF0000"/>
                </a:solidFill>
              </a:rPr>
              <a:t>genotipo</a:t>
            </a:r>
            <a:r>
              <a:rPr lang="en-GB" altLang="en-US" sz="1600" dirty="0">
                <a:solidFill>
                  <a:srgbClr val="FF0000"/>
                </a:solidFill>
              </a:rPr>
              <a:t> y </a:t>
            </a:r>
            <a:r>
              <a:rPr lang="en-GB" altLang="en-US" sz="1600" dirty="0" err="1">
                <a:solidFill>
                  <a:srgbClr val="FF0000"/>
                </a:solidFill>
              </a:rPr>
              <a:t>fenotipo</a:t>
            </a:r>
            <a:r>
              <a:rPr lang="en-GB" altLang="en-US" sz="1600" dirty="0">
                <a:solidFill>
                  <a:srgbClr val="FF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FF0000"/>
                </a:solidFill>
              </a:rPr>
              <a:t>Hugo de </a:t>
            </a:r>
            <a:r>
              <a:rPr lang="en-GB" altLang="en-US" sz="1600" dirty="0" err="1">
                <a:solidFill>
                  <a:srgbClr val="FF0000"/>
                </a:solidFill>
              </a:rPr>
              <a:t>Vries</a:t>
            </a:r>
            <a:r>
              <a:rPr lang="en-GB" altLang="en-US" sz="1600" dirty="0">
                <a:solidFill>
                  <a:srgbClr val="FF0000"/>
                </a:solidFill>
              </a:rPr>
              <a:t> en 1889 </a:t>
            </a:r>
            <a:r>
              <a:rPr lang="en-GB" altLang="en-US" sz="1600" dirty="0" err="1">
                <a:solidFill>
                  <a:srgbClr val="000000"/>
                </a:solidFill>
              </a:rPr>
              <a:t>tuvo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</a:rPr>
              <a:t>decencia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poco</a:t>
            </a:r>
            <a:r>
              <a:rPr lang="en-GB" altLang="en-US" sz="1600" dirty="0">
                <a:solidFill>
                  <a:srgbClr val="000000"/>
                </a:solidFill>
              </a:rPr>
              <a:t> usual de hoy en </a:t>
            </a:r>
            <a:r>
              <a:rPr lang="en-GB" altLang="en-US" sz="1600" dirty="0" err="1">
                <a:solidFill>
                  <a:srgbClr val="000000"/>
                </a:solidFill>
              </a:rPr>
              <a:t>día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ceder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crédito</a:t>
            </a:r>
            <a:r>
              <a:rPr lang="en-GB" altLang="en-US" sz="1600" dirty="0">
                <a:solidFill>
                  <a:srgbClr val="000000"/>
                </a:solidFill>
              </a:rPr>
              <a:t> a Mendel </a:t>
            </a:r>
            <a:r>
              <a:rPr lang="en-GB" altLang="en-US" sz="1600" dirty="0" err="1">
                <a:solidFill>
                  <a:srgbClr val="000000"/>
                </a:solidFill>
              </a:rPr>
              <a:t>pero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propuso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término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ja-JP" altLang="en-GB" sz="1600" dirty="0">
                <a:solidFill>
                  <a:srgbClr val="FF0000"/>
                </a:solidFill>
              </a:rPr>
              <a:t>“</a:t>
            </a:r>
            <a:r>
              <a:rPr lang="en-GB" altLang="ja-JP" sz="1600" dirty="0" err="1">
                <a:solidFill>
                  <a:srgbClr val="FF0000"/>
                </a:solidFill>
              </a:rPr>
              <a:t>pangen</a:t>
            </a:r>
            <a:r>
              <a:rPr lang="ja-JP" altLang="en-GB" sz="1600" dirty="0">
                <a:solidFill>
                  <a:srgbClr val="FF0000"/>
                </a:solidFill>
              </a:rPr>
              <a:t>”</a:t>
            </a:r>
            <a:r>
              <a:rPr lang="en-GB" altLang="ja-JP" sz="1600" dirty="0">
                <a:solidFill>
                  <a:srgbClr val="FF0000"/>
                </a:solidFill>
              </a:rPr>
              <a:t> </a:t>
            </a:r>
            <a:r>
              <a:rPr lang="en-GB" altLang="ja-JP" sz="1600" dirty="0" err="1">
                <a:solidFill>
                  <a:srgbClr val="000000"/>
                </a:solidFill>
              </a:rPr>
              <a:t>para</a:t>
            </a:r>
            <a:r>
              <a:rPr lang="en-GB" altLang="ja-JP" sz="1600" dirty="0">
                <a:solidFill>
                  <a:srgbClr val="000000"/>
                </a:solidFill>
              </a:rPr>
              <a:t> </a:t>
            </a:r>
            <a:r>
              <a:rPr lang="en-GB" altLang="ja-JP" sz="1600" dirty="0" err="1">
                <a:solidFill>
                  <a:srgbClr val="000000"/>
                </a:solidFill>
              </a:rPr>
              <a:t>describir</a:t>
            </a:r>
            <a:r>
              <a:rPr lang="en-GB" altLang="ja-JP" sz="1600" dirty="0">
                <a:solidFill>
                  <a:srgbClr val="000000"/>
                </a:solidFill>
              </a:rPr>
              <a:t> la </a:t>
            </a:r>
            <a:r>
              <a:rPr lang="en-GB" altLang="ja-JP" sz="1600" dirty="0" err="1">
                <a:solidFill>
                  <a:srgbClr val="000000"/>
                </a:solidFill>
              </a:rPr>
              <a:t>unidad</a:t>
            </a:r>
            <a:r>
              <a:rPr lang="en-GB" altLang="ja-JP" sz="1600" dirty="0">
                <a:solidFill>
                  <a:srgbClr val="000000"/>
                </a:solidFill>
              </a:rPr>
              <a:t> </a:t>
            </a:r>
            <a:r>
              <a:rPr lang="en-GB" altLang="ja-JP" sz="1600" dirty="0" err="1">
                <a:solidFill>
                  <a:srgbClr val="000000"/>
                </a:solidFill>
              </a:rPr>
              <a:t>mínima</a:t>
            </a:r>
            <a:r>
              <a:rPr lang="en-GB" altLang="ja-JP" sz="1600" dirty="0">
                <a:solidFill>
                  <a:srgbClr val="000000"/>
                </a:solidFill>
              </a:rPr>
              <a:t> de la </a:t>
            </a:r>
            <a:r>
              <a:rPr lang="en-GB" altLang="ja-JP" sz="1600" dirty="0" err="1">
                <a:solidFill>
                  <a:srgbClr val="000000"/>
                </a:solidFill>
              </a:rPr>
              <a:t>herencia</a:t>
            </a:r>
            <a:r>
              <a:rPr lang="en-GB" altLang="ja-JP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FF0000"/>
                </a:solidFill>
              </a:rPr>
              <a:t>William </a:t>
            </a:r>
            <a:r>
              <a:rPr lang="en-GB" altLang="en-US" sz="1600" dirty="0" err="1">
                <a:solidFill>
                  <a:srgbClr val="FF0000"/>
                </a:solidFill>
              </a:rPr>
              <a:t>Johannsen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abrevió</a:t>
            </a:r>
            <a:r>
              <a:rPr lang="en-GB" altLang="en-US" sz="1600" dirty="0">
                <a:solidFill>
                  <a:srgbClr val="000000"/>
                </a:solidFill>
              </a:rPr>
              <a:t> el </a:t>
            </a:r>
            <a:r>
              <a:rPr lang="en-GB" altLang="en-US" sz="1600" dirty="0" err="1">
                <a:solidFill>
                  <a:srgbClr val="000000"/>
                </a:solidFill>
              </a:rPr>
              <a:t>término</a:t>
            </a:r>
            <a:r>
              <a:rPr lang="en-GB" altLang="en-US" sz="1600" dirty="0">
                <a:solidFill>
                  <a:srgbClr val="000000"/>
                </a:solidFill>
              </a:rPr>
              <a:t> a </a:t>
            </a:r>
            <a:r>
              <a:rPr lang="en-GB" altLang="en-US" sz="1600" dirty="0">
                <a:solidFill>
                  <a:srgbClr val="FF0000"/>
                </a:solidFill>
              </a:rPr>
              <a:t>gen </a:t>
            </a:r>
            <a:r>
              <a:rPr lang="en-GB" altLang="en-US" sz="1600" dirty="0">
                <a:solidFill>
                  <a:srgbClr val="000000"/>
                </a:solidFill>
              </a:rPr>
              <a:t>dos </a:t>
            </a:r>
            <a:r>
              <a:rPr lang="en-GB" altLang="en-US" sz="1600" dirty="0" err="1">
                <a:solidFill>
                  <a:srgbClr val="000000"/>
                </a:solidFill>
              </a:rPr>
              <a:t>décadas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después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FF0000"/>
                </a:solidFill>
              </a:rPr>
              <a:t>1920, Thomas Hunt Morgan </a:t>
            </a:r>
            <a:r>
              <a:rPr lang="en-GB" altLang="en-US" sz="1600" dirty="0" err="1">
                <a:solidFill>
                  <a:srgbClr val="000000"/>
                </a:solidFill>
              </a:rPr>
              <a:t>demostró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los genes </a:t>
            </a:r>
            <a:r>
              <a:rPr lang="en-GB" altLang="en-US" sz="1600" dirty="0" err="1">
                <a:solidFill>
                  <a:srgbClr val="000000"/>
                </a:solidFill>
              </a:rPr>
              <a:t>residían</a:t>
            </a:r>
            <a:r>
              <a:rPr lang="en-GB" altLang="en-US" sz="1600" dirty="0">
                <a:solidFill>
                  <a:srgbClr val="000000"/>
                </a:solidFill>
              </a:rPr>
              <a:t> en los </a:t>
            </a:r>
            <a:r>
              <a:rPr lang="en-GB" altLang="en-US" sz="1600" dirty="0" err="1">
                <a:solidFill>
                  <a:srgbClr val="FF0000"/>
                </a:solidFill>
              </a:rPr>
              <a:t>cromosomas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(y en </a:t>
            </a:r>
            <a:r>
              <a:rPr lang="en-GB" altLang="en-US" sz="1600" dirty="0" err="1">
                <a:solidFill>
                  <a:srgbClr val="000000"/>
                </a:solidFill>
              </a:rPr>
              <a:t>sitios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específicos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dentro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ellos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llamados</a:t>
            </a:r>
            <a:r>
              <a:rPr lang="en-GB" altLang="en-US" sz="1600" dirty="0">
                <a:solidFill>
                  <a:srgbClr val="000000"/>
                </a:solidFill>
              </a:rPr>
              <a:t> locus).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1255713"/>
            <a:ext cx="1271587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2957513"/>
            <a:ext cx="130651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4965700"/>
            <a:ext cx="1223962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Polimorfismo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genético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y RFLP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670943" cy="48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801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b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Polimorfismo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genético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y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epidemiología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molecular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5017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79512" y="1340768"/>
            <a:ext cx="3545408" cy="495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FF0000"/>
                </a:solidFill>
              </a:rPr>
              <a:t>Epidemiología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: Estudio de los patrones, causas y efectos de enfermedades en una población.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Establece asociaciones entre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factores de riesgo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y la ocurrencia de enfermedades.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FF0000"/>
                </a:solidFill>
              </a:rPr>
              <a:t>Epidemiología Molecular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: Establece asociaciones entre características genéticas y la ocurrencia de enfermedades.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Características genéticas:</a:t>
            </a: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Genes</a:t>
            </a: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Alelos</a:t>
            </a: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err="1" smtClean="0">
                <a:solidFill>
                  <a:srgbClr val="000000"/>
                </a:solidFill>
              </a:rPr>
              <a:t>Haplotipos</a:t>
            </a:r>
            <a:endParaRPr lang="es-ES_tradnl" altLang="en-US" sz="16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Polimorfismos (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SNPs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53" y="3789040"/>
            <a:ext cx="5450847" cy="2657377"/>
          </a:xfrm>
          <a:prstGeom prst="rect">
            <a:avLst/>
          </a:prstGeom>
        </p:spPr>
      </p:pic>
      <p:pic>
        <p:nvPicPr>
          <p:cNvPr id="50197" name="Picture 501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900" y="1231094"/>
            <a:ext cx="5105400" cy="24328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Polimorfismo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del MHC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0488" y="1216025"/>
            <a:ext cx="8824912" cy="25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El Complejo Mayor de Histocompatibilidad (MHC) es una región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grande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(3.6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Mbp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) y el sistema genético más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polimórfico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conocido.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Primer región en ser secuenciada a alta profundidad.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Mayor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densidad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genica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del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genomca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(42 genes/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Mbp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).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El MHC se divide en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tres regiones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: clase II, clase III y clase I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Caracterizado por ser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Complejo, Polimórfico y </a:t>
            </a:r>
            <a:r>
              <a:rPr lang="es-ES_tradnl" altLang="en-US" sz="1600" dirty="0" err="1" smtClean="0">
                <a:solidFill>
                  <a:srgbClr val="FF0309"/>
                </a:solidFill>
              </a:rPr>
              <a:t>Codominante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.</a:t>
            </a:r>
            <a:endParaRPr lang="es-ES_tradnl" alt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5588"/>
          <a:stretch/>
        </p:blipFill>
        <p:spPr>
          <a:xfrm>
            <a:off x="850900" y="3983866"/>
            <a:ext cx="7366000" cy="21502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Polimorfismo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del MHC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54274" name="Line 2"/>
          <p:cNvSpPr>
            <a:spLocks noChangeShapeType="1"/>
          </p:cNvSpPr>
          <p:nvPr/>
        </p:nvSpPr>
        <p:spPr bwMode="auto">
          <a:xfrm>
            <a:off x="95250" y="10668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5738" y="1255713"/>
            <a:ext cx="3492500" cy="521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Dos repositorios en línea de información sobre la diversidad genética del MHC en humanos y otros animales.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800" dirty="0" smtClean="0">
                <a:solidFill>
                  <a:srgbClr val="000000"/>
                </a:solidFill>
              </a:rPr>
              <a:t>IMGT</a:t>
            </a:r>
          </a:p>
          <a:p>
            <a:pPr eaLnBrk="1" hangingPunct="1">
              <a:lnSpc>
                <a:spcPct val="104000"/>
              </a:lnSpc>
            </a:pPr>
            <a:r>
              <a:rPr lang="en-US" sz="1600" dirty="0" err="1" smtClean="0">
                <a:solidFill>
                  <a:schemeClr val="tx1"/>
                </a:solidFill>
              </a:rPr>
              <a:t>www.imgt.org</a:t>
            </a:r>
            <a:endParaRPr 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US" sz="1600" dirty="0" err="1" smtClean="0">
                <a:solidFill>
                  <a:schemeClr val="tx1"/>
                </a:solidFill>
              </a:rPr>
              <a:t>Primera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histórica</a:t>
            </a:r>
            <a:endParaRPr 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err="1" smtClean="0">
                <a:solidFill>
                  <a:srgbClr val="000000"/>
                </a:solidFill>
              </a:rPr>
              <a:t>Immunopolymorphism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Database</a:t>
            </a: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400" dirty="0" err="1" smtClean="0">
                <a:solidFill>
                  <a:srgbClr val="000000"/>
                </a:solidFill>
              </a:rPr>
              <a:t>www.ebi.ac.uk</a:t>
            </a:r>
            <a:r>
              <a:rPr lang="es-ES_tradnl" altLang="en-US" sz="1400" dirty="0" smtClean="0">
                <a:solidFill>
                  <a:srgbClr val="000000"/>
                </a:solidFill>
              </a:rPr>
              <a:t>/</a:t>
            </a:r>
            <a:r>
              <a:rPr lang="es-ES_tradnl" altLang="en-US" sz="1400" dirty="0" err="1" smtClean="0">
                <a:solidFill>
                  <a:srgbClr val="000000"/>
                </a:solidFill>
              </a:rPr>
              <a:t>ipd</a:t>
            </a:r>
            <a:r>
              <a:rPr lang="es-ES_tradnl" altLang="en-US" sz="1400" dirty="0" smtClean="0">
                <a:solidFill>
                  <a:srgbClr val="000000"/>
                </a:solidFill>
              </a:rPr>
              <a:t>/</a:t>
            </a:r>
            <a:r>
              <a:rPr lang="es-ES_tradnl" altLang="en-US" sz="1400" dirty="0" err="1" smtClean="0">
                <a:solidFill>
                  <a:srgbClr val="000000"/>
                </a:solidFill>
              </a:rPr>
              <a:t>imgt</a:t>
            </a:r>
            <a:r>
              <a:rPr lang="es-ES_tradnl" altLang="en-US" sz="1400" dirty="0" smtClean="0">
                <a:solidFill>
                  <a:srgbClr val="000000"/>
                </a:solidFill>
              </a:rPr>
              <a:t>/</a:t>
            </a:r>
            <a:r>
              <a:rPr lang="es-ES_tradnl" altLang="en-US" sz="1400" dirty="0" err="1" smtClean="0">
                <a:solidFill>
                  <a:srgbClr val="000000"/>
                </a:solidFill>
              </a:rPr>
              <a:t>hla</a:t>
            </a:r>
            <a:r>
              <a:rPr lang="es-ES_tradnl" altLang="en-US" sz="1400" dirty="0" smtClean="0">
                <a:solidFill>
                  <a:srgbClr val="000000"/>
                </a:solidFill>
              </a:rPr>
              <a:t>/</a:t>
            </a:r>
            <a:r>
              <a:rPr lang="es-ES_tradnl" altLang="en-US" sz="1400" dirty="0" err="1" smtClean="0">
                <a:solidFill>
                  <a:srgbClr val="000000"/>
                </a:solidFill>
              </a:rPr>
              <a:t>index.html</a:t>
            </a:r>
            <a:endParaRPr lang="es-ES_tradnl" altLang="en-US" sz="1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Mejor curada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Incluye herramientas potentes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Secciones: 	</a:t>
            </a: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HLA</a:t>
            </a: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KIR</a:t>
            </a: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MHC (otros animales)</a:t>
            </a: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HPA (Antígenos plaquetarios)</a:t>
            </a:r>
            <a:endParaRPr lang="es-ES_tradnl" altLang="en-US" sz="1600" dirty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4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ESTDAB (Líneas tumorales)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844184"/>
            <a:ext cx="4404146" cy="2950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50" y="1155700"/>
            <a:ext cx="5041900" cy="2692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Polimorfismo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del MHC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4410075" cy="47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b="1" dirty="0" smtClean="0">
                <a:solidFill>
                  <a:srgbClr val="000000"/>
                </a:solidFill>
              </a:rPr>
              <a:t>MHC clase I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Codifica para proteínas de HLA Clase I involucradas en la presentación de péptidos endógenos (incluyendo a patógenos intracelulares). 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HLA-A, HLA-B y HLA-C</a:t>
            </a: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b="1" dirty="0" smtClean="0">
                <a:solidFill>
                  <a:srgbClr val="000000"/>
                </a:solidFill>
              </a:rPr>
              <a:t>MHC clase II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Codifica para proteínas de HLA de Clase II involucradas en la presentación de antígenos exógenos a células inmunes. 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HLA-DP, HLA-DQ y HLA-DR.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Participa en selección de pareja!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b="1" dirty="0" smtClean="0">
                <a:solidFill>
                  <a:srgbClr val="000000"/>
                </a:solidFill>
              </a:rPr>
              <a:t>MHC clase III</a:t>
            </a: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Codifica para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proteínas más primitivas del sistema inmune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, incluyendo a algunas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citocinas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 y a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proteinas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 del complemento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.</a:t>
            </a:r>
            <a:endParaRPr lang="es-ES_tradnl" altLang="en-US" sz="1600" dirty="0">
              <a:solidFill>
                <a:srgbClr val="FF030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07" y="1250360"/>
            <a:ext cx="4434893" cy="2445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06" y="3949699"/>
            <a:ext cx="2817294" cy="23187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Naturaleza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interrumpida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genes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eucariotas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7270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3757611" cy="54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Los </a:t>
            </a:r>
            <a:r>
              <a:rPr lang="es-ES_tradnl" altLang="en-US" sz="1600" b="1" dirty="0" smtClean="0">
                <a:solidFill>
                  <a:srgbClr val="FF0309"/>
                </a:solidFill>
              </a:rPr>
              <a:t>exones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son las secuencias que son exportadas del núcleo para ser traducidas hacia proteínas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Los </a:t>
            </a:r>
            <a:r>
              <a:rPr lang="es-ES_tradnl" altLang="en-US" sz="1600" b="1" dirty="0" err="1" smtClean="0">
                <a:solidFill>
                  <a:srgbClr val="FF0309"/>
                </a:solidFill>
              </a:rPr>
              <a:t>intrones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forman parte del transcrito primario pero se quedan </a:t>
            </a:r>
            <a:r>
              <a:rPr lang="es-ES_tradnl" altLang="ja-JP" sz="1600" dirty="0" smtClean="0">
                <a:solidFill>
                  <a:srgbClr val="000000"/>
                </a:solidFill>
              </a:rPr>
              <a:t>dentro del núcleo.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Debido a que los </a:t>
            </a:r>
            <a:r>
              <a:rPr lang="es-ES_tradnl" altLang="en-US" sz="1600" dirty="0" err="1" smtClean="0">
                <a:solidFill>
                  <a:srgbClr val="FF0309"/>
                </a:solidFill>
              </a:rPr>
              <a:t>intrones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no codifican para proteínas,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pueden acumular mutaciones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sin impacto funcional.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Como los exones son traducidos a proteínas, cambios en el DNA son menos tolerados y ejercen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presión selectiva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Presión selectiva = visibilidad del conductor.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Mutaciones = bichos</a:t>
            </a: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5" b="6242"/>
          <a:stretch/>
        </p:blipFill>
        <p:spPr bwMode="auto">
          <a:xfrm>
            <a:off x="4306888" y="1244600"/>
            <a:ext cx="4194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3136899"/>
            <a:ext cx="4610100" cy="34575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Naturaleza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interrumpida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de genes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eucariotas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8294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7" name="Text Box 15"/>
          <p:cNvSpPr txBox="1">
            <a:spLocks noChangeArrowheads="1"/>
          </p:cNvSpPr>
          <p:nvPr/>
        </p:nvSpPr>
        <p:spPr bwMode="auto">
          <a:xfrm>
            <a:off x="90488" y="1287463"/>
            <a:ext cx="8909050" cy="206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Las secuencias espaciadoras permiten amortiguar el daño exógeno a regiones codificantes (genomas eucariotas permiten tal despilfarro).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ja-JP" sz="1600" dirty="0" smtClean="0">
                <a:solidFill>
                  <a:srgbClr val="000000"/>
                </a:solidFill>
              </a:rPr>
              <a:t>Los procariotas no se pueden dar ese lujo .</a:t>
            </a:r>
          </a:p>
          <a:p>
            <a:pPr eaLnBrk="1" hangingPunct="1">
              <a:lnSpc>
                <a:spcPct val="100000"/>
              </a:lnSpc>
            </a:pPr>
            <a:endParaRPr lang="es-ES_tradnl" altLang="ja-JP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¿Quién ha aguantado mejor el paso del tiempo, los jeroglíficos egipcios densamente escritos en papiro (procariotas) o aquellos tallados en piedras grandes (eucariotas)?</a:t>
            </a: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1648320"/>
            <a:ext cx="3073400" cy="1181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400" y="6108700"/>
            <a:ext cx="396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tx1"/>
                </a:solidFill>
              </a:rPr>
              <a:t>Glifos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Narmer</a:t>
            </a:r>
            <a:r>
              <a:rPr lang="en-US" dirty="0" smtClean="0">
                <a:solidFill>
                  <a:schemeClr val="tx1"/>
                </a:solidFill>
              </a:rPr>
              <a:t>, 3200 AC (5216 </a:t>
            </a:r>
            <a:r>
              <a:rPr lang="en-US" dirty="0" err="1" smtClean="0">
                <a:solidFill>
                  <a:schemeClr val="tx1"/>
                </a:solidFill>
              </a:rPr>
              <a:t>ya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3447869"/>
            <a:ext cx="3632200" cy="25610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"/>
          <a:stretch/>
        </p:blipFill>
        <p:spPr>
          <a:xfrm>
            <a:off x="4967742" y="3378200"/>
            <a:ext cx="3546016" cy="26543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13300" y="6108700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tx1"/>
                </a:solidFill>
              </a:rPr>
              <a:t>Iliada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papiro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Siglo</a:t>
            </a:r>
            <a:r>
              <a:rPr lang="en-US" dirty="0" smtClean="0">
                <a:solidFill>
                  <a:schemeClr val="tx1"/>
                </a:solidFill>
              </a:rPr>
              <a:t> III DC (1716 </a:t>
            </a:r>
            <a:r>
              <a:rPr lang="en-US" dirty="0" err="1" smtClean="0">
                <a:solidFill>
                  <a:schemeClr val="tx1"/>
                </a:solidFill>
              </a:rPr>
              <a:t>ya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Naturaleza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interrumpida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genes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eucariotas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7475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0489" y="1287463"/>
            <a:ext cx="4900611" cy="42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Los 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genes interrumpidos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son objeto de un proceso no observado en procariotas: el </a:t>
            </a:r>
            <a:r>
              <a:rPr lang="es-ES_tradnl" altLang="en-US" sz="1600" dirty="0" err="1" smtClean="0">
                <a:solidFill>
                  <a:srgbClr val="FF0309"/>
                </a:solidFill>
              </a:rPr>
              <a:t>splicing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 nuclear.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FF0309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Los </a:t>
            </a:r>
            <a:r>
              <a:rPr lang="es-ES_tradnl" altLang="en-US" sz="1600" dirty="0" err="1" smtClean="0">
                <a:solidFill>
                  <a:srgbClr val="FF0309"/>
                </a:solidFill>
              </a:rPr>
              <a:t>intrones</a:t>
            </a:r>
            <a:r>
              <a:rPr lang="es-ES_tradnl" altLang="en-US" sz="1600" dirty="0" smtClean="0">
                <a:solidFill>
                  <a:srgbClr val="FF0309"/>
                </a:solidFill>
              </a:rPr>
              <a:t> son escindidos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del transcrito primario 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para formar un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mRNA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maduro.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Por norma general, los exones son pequeños (entre 50 y 300 bp) en comparación a los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intrones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 (1000 bp o mas).</a:t>
            </a:r>
          </a:p>
          <a:p>
            <a:pPr eaLnBrk="1" hangingPunct="1">
              <a:lnSpc>
                <a:spcPct val="117000"/>
              </a:lnSpc>
            </a:pPr>
            <a:endParaRPr lang="es-ES_tradnl" altLang="en-US" sz="1600" dirty="0" smtClean="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El número y tamaño de los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intrones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 varía enormemente entre especie pero no la de los exones (ni su orden). 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99" y="1287462"/>
            <a:ext cx="3435351" cy="265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50" y="3848100"/>
            <a:ext cx="2984500" cy="284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Función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los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1981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550275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Originalmente</a:t>
            </a:r>
            <a:r>
              <a:rPr lang="en-GB" altLang="en-US" sz="1600">
                <a:solidFill>
                  <a:srgbClr val="000000"/>
                </a:solidFill>
              </a:rPr>
              <a:t> se pensaba que representaban fragmentos de secuencia de DNA cuya expresión había dejado de ser útil para la proteína a la cual ayudaban a codificar: </a:t>
            </a:r>
            <a:r>
              <a:rPr lang="en-GB" altLang="en-US" sz="1600" b="1">
                <a:solidFill>
                  <a:srgbClr val="000000"/>
                </a:solidFill>
              </a:rPr>
              <a:t>hipótesis de </a:t>
            </a:r>
            <a:r>
              <a:rPr lang="ja-JP" altLang="en-GB" sz="1600" b="1">
                <a:solidFill>
                  <a:srgbClr val="000000"/>
                </a:solidFill>
              </a:rPr>
              <a:t>“</a:t>
            </a:r>
            <a:r>
              <a:rPr lang="en-GB" altLang="ja-JP" sz="1600" b="1">
                <a:solidFill>
                  <a:srgbClr val="000000"/>
                </a:solidFill>
              </a:rPr>
              <a:t>secuencia vieja</a:t>
            </a:r>
            <a:r>
              <a:rPr lang="ja-JP" altLang="en-GB" sz="1600" b="1">
                <a:solidFill>
                  <a:srgbClr val="000000"/>
                </a:solidFill>
              </a:rPr>
              <a:t>”</a:t>
            </a:r>
            <a:r>
              <a:rPr lang="en-GB" altLang="ja-JP" sz="1600" b="1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Posteriormente</a:t>
            </a:r>
            <a:r>
              <a:rPr lang="en-GB" altLang="en-US" sz="1600">
                <a:solidFill>
                  <a:srgbClr val="000000"/>
                </a:solidFill>
              </a:rPr>
              <a:t> se pensó que los intrones correspondían a </a:t>
            </a:r>
            <a:r>
              <a:rPr lang="ja-JP" altLang="en-GB" sz="1600" b="1">
                <a:solidFill>
                  <a:srgbClr val="000000"/>
                </a:solidFill>
              </a:rPr>
              <a:t>“</a:t>
            </a:r>
            <a:r>
              <a:rPr lang="en-GB" altLang="ja-JP" sz="1600" b="1">
                <a:solidFill>
                  <a:srgbClr val="000000"/>
                </a:solidFill>
              </a:rPr>
              <a:t>DNA basura</a:t>
            </a:r>
            <a:r>
              <a:rPr lang="ja-JP" altLang="en-GB" sz="1600" b="1">
                <a:solidFill>
                  <a:srgbClr val="000000"/>
                </a:solidFill>
              </a:rPr>
              <a:t>”</a:t>
            </a:r>
            <a:r>
              <a:rPr lang="en-GB" altLang="ja-JP" sz="1600">
                <a:solidFill>
                  <a:srgbClr val="000000"/>
                </a:solidFill>
              </a:rPr>
              <a:t> o</a:t>
            </a:r>
            <a:r>
              <a:rPr lang="en-GB" altLang="ja-JP" sz="1600" b="1">
                <a:solidFill>
                  <a:srgbClr val="000000"/>
                </a:solidFill>
              </a:rPr>
              <a:t> </a:t>
            </a:r>
            <a:r>
              <a:rPr lang="ja-JP" altLang="en-GB" sz="1600" b="1">
                <a:solidFill>
                  <a:srgbClr val="000000"/>
                </a:solidFill>
              </a:rPr>
              <a:t>“</a:t>
            </a:r>
            <a:r>
              <a:rPr lang="en-GB" altLang="ja-JP" sz="1600" b="1">
                <a:solidFill>
                  <a:srgbClr val="000000"/>
                </a:solidFill>
              </a:rPr>
              <a:t>DNA espaciador</a:t>
            </a:r>
            <a:r>
              <a:rPr lang="ja-JP" altLang="en-GB" sz="1600" b="1">
                <a:solidFill>
                  <a:srgbClr val="000000"/>
                </a:solidFill>
              </a:rPr>
              <a:t>”</a:t>
            </a:r>
            <a:r>
              <a:rPr lang="en-GB" altLang="ja-JP" sz="1600" b="1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Hoy</a:t>
            </a:r>
            <a:r>
              <a:rPr lang="en-GB" altLang="en-US" sz="1600">
                <a:solidFill>
                  <a:srgbClr val="000000"/>
                </a:solidFill>
              </a:rPr>
              <a:t> en día sabemos que </a:t>
            </a:r>
            <a:r>
              <a:rPr lang="en-GB" altLang="en-US" sz="1600" b="1">
                <a:solidFill>
                  <a:srgbClr val="000000"/>
                </a:solidFill>
              </a:rPr>
              <a:t>algunos intrones poseen funciones regulatorias</a:t>
            </a:r>
            <a:r>
              <a:rPr lang="en-GB" altLang="en-US" sz="1600">
                <a:solidFill>
                  <a:srgbClr val="000000"/>
                </a:solidFill>
              </a:rPr>
              <a:t>, </a:t>
            </a:r>
            <a:r>
              <a:rPr lang="en-GB" altLang="en-US" sz="1600" b="1">
                <a:solidFill>
                  <a:srgbClr val="000000"/>
                </a:solidFill>
              </a:rPr>
              <a:t>espliceosomales</a:t>
            </a:r>
            <a:r>
              <a:rPr lang="en-GB" altLang="en-US" sz="1600">
                <a:solidFill>
                  <a:srgbClr val="000000"/>
                </a:solidFill>
              </a:rPr>
              <a:t> e incluso </a:t>
            </a:r>
            <a:r>
              <a:rPr lang="en-GB" altLang="en-US" sz="1600" b="1">
                <a:solidFill>
                  <a:srgbClr val="000000"/>
                </a:solidFill>
              </a:rPr>
              <a:t>auto-catalíticas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intrones </a:t>
            </a:r>
            <a:r>
              <a:rPr lang="en-GB" altLang="en-US" sz="1600" b="1">
                <a:solidFill>
                  <a:srgbClr val="000000"/>
                </a:solidFill>
              </a:rPr>
              <a:t>no son muy bien comprendidos</a:t>
            </a:r>
            <a:r>
              <a:rPr lang="en-GB" altLang="en-US" sz="1600">
                <a:solidFill>
                  <a:srgbClr val="000000"/>
                </a:solidFill>
              </a:rPr>
              <a:t> pero </a:t>
            </a:r>
            <a:r>
              <a:rPr lang="en-GB" altLang="en-US" sz="1600" b="1">
                <a:solidFill>
                  <a:srgbClr val="000000"/>
                </a:solidFill>
              </a:rPr>
              <a:t>sabemos</a:t>
            </a:r>
            <a:r>
              <a:rPr lang="en-GB" altLang="en-US" sz="1600">
                <a:solidFill>
                  <a:srgbClr val="000000"/>
                </a:solidFill>
              </a:rPr>
              <a:t> un poco más sobre su </a:t>
            </a:r>
            <a:r>
              <a:rPr lang="en-GB" altLang="en-US" sz="1600" b="1">
                <a:solidFill>
                  <a:srgbClr val="000000"/>
                </a:solidFill>
              </a:rPr>
              <a:t>participación en el splicing nuclear</a:t>
            </a:r>
            <a:r>
              <a:rPr lang="en-GB" altLang="en-US" sz="1600">
                <a:solidFill>
                  <a:srgbClr val="000000"/>
                </a:solidFill>
              </a:rPr>
              <a:t> que de cualquier otra función (contienen secuencias que son reconocidas por maquinaria espliceosomal).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Fueron </a:t>
            </a:r>
            <a:r>
              <a:rPr lang="en-GB" altLang="en-US" sz="1600" b="1">
                <a:solidFill>
                  <a:srgbClr val="000000"/>
                </a:solidFill>
              </a:rPr>
              <a:t>descubiertos</a:t>
            </a:r>
            <a:r>
              <a:rPr lang="en-GB" altLang="en-US" sz="1600">
                <a:solidFill>
                  <a:srgbClr val="000000"/>
                </a:solidFill>
              </a:rPr>
              <a:t> y llamados </a:t>
            </a:r>
            <a:r>
              <a:rPr lang="ja-JP" altLang="en-GB" sz="1600" b="1">
                <a:solidFill>
                  <a:srgbClr val="000000"/>
                </a:solidFill>
              </a:rPr>
              <a:t>“</a:t>
            </a:r>
            <a:r>
              <a:rPr lang="en-GB" altLang="ja-JP" sz="1600" b="1">
                <a:solidFill>
                  <a:srgbClr val="FF0000"/>
                </a:solidFill>
              </a:rPr>
              <a:t>secuencias de intervalo</a:t>
            </a:r>
            <a:r>
              <a:rPr lang="ja-JP" altLang="en-GB" sz="1600" b="1">
                <a:solidFill>
                  <a:srgbClr val="000000"/>
                </a:solidFill>
              </a:rPr>
              <a:t>”</a:t>
            </a:r>
            <a:r>
              <a:rPr lang="en-GB" altLang="ja-JP" sz="1600">
                <a:solidFill>
                  <a:srgbClr val="000000"/>
                </a:solidFill>
              </a:rPr>
              <a:t> por Phillip Allen Sharp y Richard J. Roberts (Nobel de Fisiología y Medicina del 1993).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En 1978, Walter Gilbert propuso cambiar el nombre a intrones para acomodarse a la nomenclatura de biomol de entonces (cistrón, replicón, operón)...proponiendo además el de exón para las secuencias que serían expresadas.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Clasificación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los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2390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488" y="1287463"/>
            <a:ext cx="8824912" cy="1814428"/>
            <a:chOff x="90488" y="1287463"/>
            <a:chExt cx="8824912" cy="1814428"/>
          </a:xfrm>
        </p:grpSpPr>
        <p:sp>
          <p:nvSpPr>
            <p:cNvPr id="123907" name="Text Box 3"/>
            <p:cNvSpPr txBox="1">
              <a:spLocks noChangeArrowheads="1"/>
            </p:cNvSpPr>
            <p:nvPr/>
          </p:nvSpPr>
          <p:spPr bwMode="auto">
            <a:xfrm>
              <a:off x="90488" y="1287463"/>
              <a:ext cx="8824912" cy="181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err="1" smtClean="0">
                  <a:solidFill>
                    <a:srgbClr val="FF0000"/>
                  </a:solidFill>
                </a:rPr>
                <a:t>Nucleares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GB" altLang="en-US" sz="1600" dirty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Tambien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llamados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espliceosomales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requieren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>
                  <a:solidFill>
                    <a:schemeClr val="tx1"/>
                  </a:solidFill>
                </a:rPr>
                <a:t>snRNA</a:t>
              </a:r>
              <a:r>
                <a:rPr lang="ja-JP" altLang="en-GB" sz="1600" dirty="0">
                  <a:solidFill>
                    <a:schemeClr val="tx1"/>
                  </a:solidFill>
                </a:rPr>
                <a:t>’</a:t>
              </a:r>
              <a:r>
                <a:rPr lang="en-GB" altLang="ja-JP" sz="1600" dirty="0">
                  <a:solidFill>
                    <a:schemeClr val="tx1"/>
                  </a:solidFill>
                </a:rPr>
                <a:t>s para </a:t>
              </a:r>
              <a:r>
                <a:rPr lang="en-GB" altLang="ja-JP" sz="1600" dirty="0" err="1">
                  <a:solidFill>
                    <a:schemeClr val="tx1"/>
                  </a:solidFill>
                </a:rPr>
                <a:t>ser</a:t>
              </a:r>
              <a:r>
                <a:rPr lang="en-GB" altLang="ja-JP" sz="1600" dirty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escindidos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transcrito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primario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o pre-mRNA (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pre-mRNA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forman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hnRNA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)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         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Autocatalíticos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se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escinden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pre-mRNA sin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intervencion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        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Son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ribozimas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y un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tipo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poco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frecuente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intrones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III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Parecidos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a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grupo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II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compartir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estructura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secundaria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conservada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" name="Right Brace 1"/>
            <p:cNvSpPr/>
            <p:nvPr/>
          </p:nvSpPr>
          <p:spPr bwMode="auto">
            <a:xfrm>
              <a:off x="1143746" y="2129865"/>
              <a:ext cx="253253" cy="394447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9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09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Historia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30200" y="1524000"/>
            <a:ext cx="53848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Morgan y colaboradores </a:t>
            </a:r>
            <a:r>
              <a:rPr lang="en-GB" altLang="en-US" sz="1600">
                <a:solidFill>
                  <a:srgbClr val="000000"/>
                </a:solidFill>
              </a:rPr>
              <a:t>mapearon por primera vez los genes de los cromosomas de Drosófila.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1928, Griffith </a:t>
            </a:r>
            <a:r>
              <a:rPr lang="en-GB" altLang="en-US" sz="1600">
                <a:solidFill>
                  <a:srgbClr val="000000"/>
                </a:solidFill>
              </a:rPr>
              <a:t>demostró que los genes podían ser transferidos (</a:t>
            </a:r>
            <a:r>
              <a:rPr lang="en-GB" altLang="en-US" sz="1600">
                <a:solidFill>
                  <a:srgbClr val="FF0000"/>
                </a:solidFill>
              </a:rPr>
              <a:t>principio transformante</a:t>
            </a:r>
            <a:r>
              <a:rPr lang="en-GB" altLang="en-US" sz="160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1941, George Wells Beadle y Edward Lawrie Tatum</a:t>
            </a:r>
            <a:r>
              <a:rPr lang="en-GB" altLang="en-US" sz="1600">
                <a:solidFill>
                  <a:srgbClr val="000000"/>
                </a:solidFill>
              </a:rPr>
              <a:t> demostraron que las </a:t>
            </a:r>
            <a:r>
              <a:rPr lang="en-GB" altLang="en-US" sz="1600">
                <a:solidFill>
                  <a:srgbClr val="FF0000"/>
                </a:solidFill>
              </a:rPr>
              <a:t>mutaciones génicas </a:t>
            </a:r>
            <a:r>
              <a:rPr lang="en-GB" altLang="en-US" sz="1600">
                <a:solidFill>
                  <a:srgbClr val="000000"/>
                </a:solidFill>
              </a:rPr>
              <a:t>inducen cambios metabólicos = </a:t>
            </a:r>
            <a:r>
              <a:rPr lang="en-GB" altLang="en-US" sz="1600">
                <a:solidFill>
                  <a:srgbClr val="FF0000"/>
                </a:solidFill>
              </a:rPr>
              <a:t>un gen una enzima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1944, Oswald Avery, Collin Macleod y Maclyn McCarty </a:t>
            </a:r>
            <a:r>
              <a:rPr lang="en-GB" altLang="en-US" sz="1600">
                <a:solidFill>
                  <a:srgbClr val="000000"/>
                </a:solidFill>
              </a:rPr>
              <a:t>mostraron que el </a:t>
            </a:r>
            <a:r>
              <a:rPr lang="en-GB" altLang="en-US" sz="1600">
                <a:solidFill>
                  <a:srgbClr val="FF0000"/>
                </a:solidFill>
              </a:rPr>
              <a:t>DNA </a:t>
            </a:r>
            <a:r>
              <a:rPr lang="en-GB" altLang="en-US" sz="1600">
                <a:solidFill>
                  <a:srgbClr val="000000"/>
                </a:solidFill>
              </a:rPr>
              <a:t>es el sustrato físico de la información genética.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FF0000"/>
                </a:solidFill>
              </a:rPr>
              <a:t>1953, Watson y Crick </a:t>
            </a:r>
            <a:r>
              <a:rPr lang="en-GB" altLang="en-US" sz="1600">
                <a:solidFill>
                  <a:srgbClr val="000000"/>
                </a:solidFill>
              </a:rPr>
              <a:t>exponen modelo de doble hélice del DNA y como funciona.</a:t>
            </a:r>
          </a:p>
        </p:txBody>
      </p:sp>
      <p:pic>
        <p:nvPicPr>
          <p:cNvPr id="717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484313"/>
            <a:ext cx="31257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Clasificación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los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2390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ángulo 5"/>
          <p:cNvSpPr>
            <a:spLocks noChangeArrowheads="1"/>
          </p:cNvSpPr>
          <p:nvPr/>
        </p:nvSpPr>
        <p:spPr bwMode="auto">
          <a:xfrm>
            <a:off x="76200" y="1268413"/>
            <a:ext cx="1104900" cy="368300"/>
          </a:xfrm>
          <a:prstGeom prst="rect">
            <a:avLst/>
          </a:prstGeom>
          <a:noFill/>
          <a:ln>
            <a:solidFill>
              <a:srgbClr val="FF0309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ES_tradnl" alt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8" y="3213100"/>
            <a:ext cx="2603042" cy="33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3791788"/>
            <a:ext cx="3746500" cy="2792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0488" y="1287463"/>
            <a:ext cx="8824912" cy="1814428"/>
            <a:chOff x="90488" y="1287463"/>
            <a:chExt cx="8824912" cy="1814428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90488" y="1287463"/>
              <a:ext cx="8824912" cy="181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err="1" smtClean="0">
                  <a:solidFill>
                    <a:srgbClr val="FF0000"/>
                  </a:solidFill>
                </a:rPr>
                <a:t>Nucleares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GB" altLang="en-US" sz="1600" dirty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Tambien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llamados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espliceosomales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requieren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>
                  <a:solidFill>
                    <a:schemeClr val="tx1"/>
                  </a:solidFill>
                </a:rPr>
                <a:t>snRNA</a:t>
              </a:r>
              <a:r>
                <a:rPr lang="ja-JP" altLang="en-GB" sz="1600" dirty="0">
                  <a:solidFill>
                    <a:schemeClr val="tx1"/>
                  </a:solidFill>
                </a:rPr>
                <a:t>’</a:t>
              </a:r>
              <a:r>
                <a:rPr lang="en-GB" altLang="ja-JP" sz="1600" dirty="0">
                  <a:solidFill>
                    <a:schemeClr val="tx1"/>
                  </a:solidFill>
                </a:rPr>
                <a:t>s para </a:t>
              </a:r>
              <a:r>
                <a:rPr lang="en-GB" altLang="ja-JP" sz="1600" dirty="0" err="1">
                  <a:solidFill>
                    <a:schemeClr val="tx1"/>
                  </a:solidFill>
                </a:rPr>
                <a:t>ser</a:t>
              </a:r>
              <a:r>
                <a:rPr lang="en-GB" altLang="ja-JP" sz="1600" dirty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escindidos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transcrito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primario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o pre-mRNA (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pre-mRNA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forman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hnRNA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)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         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Autocatalíticos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se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escinden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pre-mRNA sin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intervencion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        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Son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ribozimas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y un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tipo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poco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frecuente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intrones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III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Parecidos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a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grupo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II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compartir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estructura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secundaria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conservada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ight Brace 12"/>
            <p:cNvSpPr/>
            <p:nvPr/>
          </p:nvSpPr>
          <p:spPr bwMode="auto">
            <a:xfrm>
              <a:off x="1143746" y="2129865"/>
              <a:ext cx="253253" cy="394447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9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6933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Espliceosoma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Nucleares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3005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550275" cy="90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0052" name="Rectángulo 9"/>
          <p:cNvSpPr>
            <a:spLocks noChangeArrowheads="1"/>
          </p:cNvSpPr>
          <p:nvPr/>
        </p:nvSpPr>
        <p:spPr bwMode="auto">
          <a:xfrm>
            <a:off x="228600" y="2971800"/>
            <a:ext cx="83058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Casi todos </a:t>
            </a:r>
            <a:r>
              <a:rPr lang="en-GB" altLang="en-US" sz="1600" b="1">
                <a:solidFill>
                  <a:srgbClr val="FF0000"/>
                </a:solidFill>
              </a:rPr>
              <a:t>comienzan con GU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 b="1">
                <a:solidFill>
                  <a:srgbClr val="FF0000"/>
                </a:solidFill>
              </a:rPr>
              <a:t>y terminan en AG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(</a:t>
            </a:r>
            <a:r>
              <a:rPr lang="en-GB" altLang="en-US" sz="1600" b="1">
                <a:solidFill>
                  <a:srgbClr val="000000"/>
                </a:solidFill>
              </a:rPr>
              <a:t>regla GU-AG</a:t>
            </a:r>
            <a:r>
              <a:rPr lang="en-GB" altLang="en-US" sz="1600">
                <a:solidFill>
                  <a:srgbClr val="000000"/>
                </a:solidFill>
              </a:rPr>
              <a:t>) lo que permite identificar de manera presuntiva las fronteras exón/intrónicas.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chemeClr val="tx1"/>
                </a:solidFill>
              </a:rPr>
              <a:t>Espliceosoma requiere de la existencia de secuencias conservadas presentes en todo hnRNA de  para su función: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	- Sitio consenso 5´.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	- Sequencia de ramificación.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	- Tracto polipirimidina.</a:t>
            </a: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	- Sitio consenso 3´.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¿Donde se lleva a cabo el splicing DNA/RNA?</a:t>
            </a:r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848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00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4267200"/>
            <a:ext cx="396081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Clasificación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los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2390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Rectángulo 6"/>
          <p:cNvSpPr>
            <a:spLocks noChangeArrowheads="1"/>
          </p:cNvSpPr>
          <p:nvPr/>
        </p:nvSpPr>
        <p:spPr bwMode="auto">
          <a:xfrm>
            <a:off x="127000" y="3632200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 dirty="0" smtClean="0">
                <a:solidFill>
                  <a:srgbClr val="000000"/>
                </a:solidFill>
              </a:rPr>
              <a:t>Ambos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utilizan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purina</a:t>
            </a:r>
            <a:r>
              <a:rPr lang="en-GB" altLang="en-US" sz="1800" dirty="0" smtClean="0">
                <a:solidFill>
                  <a:srgbClr val="000000"/>
                </a:solidFill>
              </a:rPr>
              <a:t> para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sitio</a:t>
            </a:r>
            <a:r>
              <a:rPr lang="en-GB" altLang="en-US" sz="1800" dirty="0" smtClean="0">
                <a:solidFill>
                  <a:srgbClr val="000000"/>
                </a:solidFill>
              </a:rPr>
              <a:t> de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ramificación</a:t>
            </a:r>
            <a:r>
              <a:rPr lang="en-GB" altLang="en-US" sz="18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dirty="0" err="1" smtClean="0">
                <a:solidFill>
                  <a:srgbClr val="000000"/>
                </a:solidFill>
              </a:rPr>
              <a:t>Grupo</a:t>
            </a:r>
            <a:r>
              <a:rPr lang="en-GB" altLang="en-US" sz="1800" dirty="0" smtClean="0">
                <a:solidFill>
                  <a:srgbClr val="000000"/>
                </a:solidFill>
              </a:rPr>
              <a:t> 1 =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Guanina</a:t>
            </a:r>
            <a:endParaRPr lang="en-GB" altLang="en-US" sz="18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dirty="0" err="1" smtClean="0">
                <a:solidFill>
                  <a:srgbClr val="000000"/>
                </a:solidFill>
              </a:rPr>
              <a:t>Grupo</a:t>
            </a:r>
            <a:r>
              <a:rPr lang="en-GB" altLang="en-US" sz="1800" dirty="0" smtClean="0">
                <a:solidFill>
                  <a:srgbClr val="000000"/>
                </a:solidFill>
              </a:rPr>
              <a:t> 2 =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Adenina</a:t>
            </a:r>
            <a:endParaRPr lang="en-GB" altLang="en-US" sz="18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dirty="0" err="1" smtClean="0">
                <a:solidFill>
                  <a:srgbClr val="000000"/>
                </a:solidFill>
              </a:rPr>
              <a:t>Difieren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800" dirty="0" smtClean="0">
                <a:solidFill>
                  <a:srgbClr val="000000"/>
                </a:solidFill>
              </a:rPr>
              <a:t> el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producto</a:t>
            </a:r>
            <a:r>
              <a:rPr lang="en-GB" altLang="en-US" sz="1800" dirty="0" smtClean="0">
                <a:solidFill>
                  <a:srgbClr val="000000"/>
                </a:solidFill>
              </a:rPr>
              <a:t> final (linear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grupo</a:t>
            </a:r>
            <a:r>
              <a:rPr lang="en-GB" altLang="en-US" sz="1800" dirty="0" smtClean="0">
                <a:solidFill>
                  <a:srgbClr val="000000"/>
                </a:solidFill>
              </a:rPr>
              <a:t> 1,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circulo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grupo</a:t>
            </a:r>
            <a:r>
              <a:rPr lang="en-GB" altLang="en-US" sz="1800" dirty="0" smtClean="0">
                <a:solidFill>
                  <a:srgbClr val="000000"/>
                </a:solidFill>
              </a:rPr>
              <a:t> 2)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"/>
          <a:stretch/>
        </p:blipFill>
        <p:spPr bwMode="auto">
          <a:xfrm>
            <a:off x="4394200" y="3060525"/>
            <a:ext cx="4114800" cy="36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76200" y="2017712"/>
            <a:ext cx="1016000" cy="623887"/>
          </a:xfrm>
          <a:prstGeom prst="rect">
            <a:avLst/>
          </a:prstGeom>
          <a:noFill/>
          <a:ln>
            <a:solidFill>
              <a:srgbClr val="FF0309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ES_tradnl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0488" y="1287463"/>
            <a:ext cx="8824912" cy="1814428"/>
            <a:chOff x="90488" y="1287463"/>
            <a:chExt cx="8824912" cy="1814428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90488" y="1287463"/>
              <a:ext cx="8824912" cy="181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err="1" smtClean="0">
                  <a:solidFill>
                    <a:srgbClr val="FF0000"/>
                  </a:solidFill>
                </a:rPr>
                <a:t>Nucleares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GB" altLang="en-US" sz="1600" dirty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Tambien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llamados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espliceosomales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requieren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>
                  <a:solidFill>
                    <a:schemeClr val="tx1"/>
                  </a:solidFill>
                </a:rPr>
                <a:t>snRNA</a:t>
              </a:r>
              <a:r>
                <a:rPr lang="ja-JP" altLang="en-GB" sz="1600" dirty="0">
                  <a:solidFill>
                    <a:schemeClr val="tx1"/>
                  </a:solidFill>
                </a:rPr>
                <a:t>’</a:t>
              </a:r>
              <a:r>
                <a:rPr lang="en-GB" altLang="ja-JP" sz="1600" dirty="0">
                  <a:solidFill>
                    <a:schemeClr val="tx1"/>
                  </a:solidFill>
                </a:rPr>
                <a:t>s para </a:t>
              </a:r>
              <a:r>
                <a:rPr lang="en-GB" altLang="ja-JP" sz="1600" dirty="0" err="1">
                  <a:solidFill>
                    <a:schemeClr val="tx1"/>
                  </a:solidFill>
                </a:rPr>
                <a:t>ser</a:t>
              </a:r>
              <a:r>
                <a:rPr lang="en-GB" altLang="ja-JP" sz="1600" dirty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escindidos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transcrito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primario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o pre-mRNA (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pre-mRNA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forman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hnRNA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)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         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Autocatalíticos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se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escinden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pre-mRNA sin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intervencion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        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Son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ribozimas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y un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tipo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poco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frecuente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intrones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III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Parecidos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a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grupo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II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compartir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estructura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secundaria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conservada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ight Brace 12"/>
            <p:cNvSpPr/>
            <p:nvPr/>
          </p:nvSpPr>
          <p:spPr bwMode="auto">
            <a:xfrm>
              <a:off x="1143746" y="2129865"/>
              <a:ext cx="253253" cy="394447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9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976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Clasificación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los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2595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0488" y="1287463"/>
            <a:ext cx="8824912" cy="1814428"/>
            <a:chOff x="90488" y="1287463"/>
            <a:chExt cx="8824912" cy="1814428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90488" y="1287463"/>
              <a:ext cx="8824912" cy="1814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eaLnBrk="0" fontAlgn="base" hangingPunct="0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err="1" smtClean="0">
                  <a:solidFill>
                    <a:srgbClr val="FF0000"/>
                  </a:solidFill>
                </a:rPr>
                <a:t>Nucleares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GB" altLang="en-US" sz="1600" dirty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Tambien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llamados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espliceosomales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requieren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>
                  <a:solidFill>
                    <a:schemeClr val="tx1"/>
                  </a:solidFill>
                </a:rPr>
                <a:t>snRNA</a:t>
              </a:r>
              <a:r>
                <a:rPr lang="ja-JP" altLang="en-GB" sz="1600" dirty="0">
                  <a:solidFill>
                    <a:schemeClr val="tx1"/>
                  </a:solidFill>
                </a:rPr>
                <a:t>’</a:t>
              </a:r>
              <a:r>
                <a:rPr lang="en-GB" altLang="ja-JP" sz="1600" dirty="0">
                  <a:solidFill>
                    <a:schemeClr val="tx1"/>
                  </a:solidFill>
                </a:rPr>
                <a:t>s para </a:t>
              </a:r>
              <a:r>
                <a:rPr lang="en-GB" altLang="ja-JP" sz="1600" dirty="0" err="1">
                  <a:solidFill>
                    <a:schemeClr val="tx1"/>
                  </a:solidFill>
                </a:rPr>
                <a:t>ser</a:t>
              </a:r>
              <a:r>
                <a:rPr lang="en-GB" altLang="ja-JP" sz="1600" dirty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escindidos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transcrito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primario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o pre-mRNA (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pre-mRNA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forman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ja-JP" sz="1600" dirty="0" err="1" smtClean="0">
                  <a:solidFill>
                    <a:schemeClr val="tx1"/>
                  </a:solidFill>
                </a:rPr>
                <a:t>hnRNA</a:t>
              </a:r>
              <a:r>
                <a:rPr lang="en-GB" altLang="ja-JP" sz="1600" dirty="0" smtClean="0">
                  <a:solidFill>
                    <a:schemeClr val="tx1"/>
                  </a:solidFill>
                </a:rPr>
                <a:t>)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         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Autocatalíticos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, se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escinden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pre-mRNA sin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intervencion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espliceosoma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        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Son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ribozimas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y un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tipo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poco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frecuente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intrones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</a:p>
            <a:p>
              <a:pPr eaLnBrk="1" hangingPunct="1">
                <a:lnSpc>
                  <a:spcPct val="100000"/>
                </a:lnSpc>
              </a:pPr>
              <a:endParaRPr lang="en-GB" altLang="en-US" sz="1600" dirty="0" smtClean="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</a:pPr>
              <a:r>
                <a:rPr lang="en-GB" altLang="en-US" sz="1600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sz="1600" dirty="0" err="1" smtClean="0">
                  <a:solidFill>
                    <a:srgbClr val="FF0000"/>
                  </a:solidFill>
                </a:rPr>
                <a:t>Grupo</a:t>
              </a:r>
              <a:r>
                <a:rPr lang="en-GB" altLang="en-US" sz="1600" dirty="0" smtClean="0">
                  <a:solidFill>
                    <a:srgbClr val="FF0000"/>
                  </a:solidFill>
                </a:rPr>
                <a:t> III 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–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Parecidos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a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los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del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grupo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II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por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compartir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estructura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secundaria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 </a:t>
              </a:r>
              <a:r>
                <a:rPr lang="en-GB" altLang="en-US" sz="1600" dirty="0" err="1" smtClean="0">
                  <a:solidFill>
                    <a:schemeClr val="tx1"/>
                  </a:solidFill>
                </a:rPr>
                <a:t>conservada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.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ight Brace 12"/>
            <p:cNvSpPr/>
            <p:nvPr/>
          </p:nvSpPr>
          <p:spPr bwMode="auto">
            <a:xfrm>
              <a:off x="1143746" y="2129865"/>
              <a:ext cx="253253" cy="394447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9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09" charset="0"/>
              </a:endParaRPr>
            </a:p>
          </p:txBody>
        </p:sp>
      </p:grpSp>
      <p:sp>
        <p:nvSpPr>
          <p:cNvPr id="14" name="Rectángulo 5"/>
          <p:cNvSpPr>
            <a:spLocks noChangeArrowheads="1"/>
          </p:cNvSpPr>
          <p:nvPr/>
        </p:nvSpPr>
        <p:spPr bwMode="auto">
          <a:xfrm>
            <a:off x="203200" y="2716213"/>
            <a:ext cx="952500" cy="368300"/>
          </a:xfrm>
          <a:prstGeom prst="rect">
            <a:avLst/>
          </a:prstGeom>
          <a:noFill/>
          <a:ln>
            <a:solidFill>
              <a:srgbClr val="FF0309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s-ES_tradnl" altLang="en-US"/>
          </a:p>
        </p:txBody>
      </p:sp>
      <p:sp>
        <p:nvSpPr>
          <p:cNvPr id="15" name="Rectángulo 6"/>
          <p:cNvSpPr>
            <a:spLocks noChangeArrowheads="1"/>
          </p:cNvSpPr>
          <p:nvPr/>
        </p:nvSpPr>
        <p:spPr bwMode="auto">
          <a:xfrm>
            <a:off x="127000" y="3632200"/>
            <a:ext cx="4343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sz="1800" dirty="0" smtClean="0">
                <a:solidFill>
                  <a:srgbClr val="000000"/>
                </a:solidFill>
              </a:rPr>
              <a:t>Al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igual</a:t>
            </a:r>
            <a:r>
              <a:rPr lang="en-GB" altLang="en-US" sz="1800" dirty="0" smtClean="0">
                <a:solidFill>
                  <a:srgbClr val="000000"/>
                </a:solidFill>
              </a:rPr>
              <a:t> que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intrones</a:t>
            </a:r>
            <a:r>
              <a:rPr lang="en-GB" altLang="en-US" sz="1800" dirty="0" smtClean="0">
                <a:solidFill>
                  <a:srgbClr val="000000"/>
                </a:solidFill>
              </a:rPr>
              <a:t> del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grupo</a:t>
            </a:r>
            <a:r>
              <a:rPr lang="en-GB" altLang="en-US" sz="1800" dirty="0" smtClean="0">
                <a:solidFill>
                  <a:srgbClr val="000000"/>
                </a:solidFill>
              </a:rPr>
              <a:t> 2 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producen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circulo</a:t>
            </a:r>
            <a:r>
              <a:rPr lang="en-GB" altLang="en-US" sz="1800" dirty="0" smtClean="0">
                <a:solidFill>
                  <a:srgbClr val="000000"/>
                </a:solidFill>
              </a:rPr>
              <a:t> de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escisión</a:t>
            </a:r>
            <a:r>
              <a:rPr lang="en-GB" altLang="en-US" sz="18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dirty="0" err="1" smtClean="0">
                <a:solidFill>
                  <a:srgbClr val="000000"/>
                </a:solidFill>
              </a:rPr>
              <a:t>Presentes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cloroplastos</a:t>
            </a:r>
            <a:r>
              <a:rPr lang="en-GB" altLang="en-US" sz="1800" dirty="0" smtClean="0">
                <a:solidFill>
                  <a:srgbClr val="000000"/>
                </a:solidFill>
              </a:rPr>
              <a:t> y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protistas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euglénidos</a:t>
            </a:r>
            <a:r>
              <a:rPr lang="en-GB" altLang="en-US" sz="18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800" dirty="0" err="1" smtClean="0">
                <a:solidFill>
                  <a:srgbClr val="000000"/>
                </a:solidFill>
              </a:rPr>
              <a:t>Ancestro</a:t>
            </a:r>
            <a:r>
              <a:rPr lang="en-GB" altLang="en-US" sz="1800" dirty="0" smtClean="0">
                <a:solidFill>
                  <a:srgbClr val="000000"/>
                </a:solidFill>
              </a:rPr>
              <a:t> del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espliceosoma</a:t>
            </a:r>
            <a:r>
              <a:rPr lang="en-GB" altLang="en-US" sz="18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054234"/>
            <a:ext cx="3873500" cy="12988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Origen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los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3619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39725" y="1530350"/>
            <a:ext cx="82645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Como </a:t>
            </a:r>
            <a:r>
              <a:rPr lang="en-GB" altLang="en-US" sz="1600" dirty="0" err="1">
                <a:solidFill>
                  <a:srgbClr val="000000"/>
                </a:solidFill>
              </a:rPr>
              <a:t>ya</a:t>
            </a:r>
            <a:r>
              <a:rPr lang="en-GB" altLang="en-US" sz="1600" dirty="0">
                <a:solidFill>
                  <a:srgbClr val="000000"/>
                </a:solidFill>
              </a:rPr>
              <a:t> se </a:t>
            </a:r>
            <a:r>
              <a:rPr lang="en-GB" altLang="en-US" sz="1600" dirty="0" err="1">
                <a:solidFill>
                  <a:srgbClr val="000000"/>
                </a:solidFill>
              </a:rPr>
              <a:t>dijo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procariotas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tienen</a:t>
            </a:r>
            <a:r>
              <a:rPr lang="en-GB" altLang="en-US" sz="1600" dirty="0">
                <a:solidFill>
                  <a:srgbClr val="000000"/>
                </a:solidFill>
              </a:rPr>
              <a:t> genes mono-</a:t>
            </a:r>
            <a:r>
              <a:rPr lang="en-GB" altLang="en-US" sz="1600" dirty="0" err="1">
                <a:solidFill>
                  <a:srgbClr val="000000"/>
                </a:solidFill>
              </a:rPr>
              <a:t>exónicos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continuos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mientras</a:t>
            </a:r>
            <a:r>
              <a:rPr lang="en-GB" altLang="en-US" sz="1600" dirty="0">
                <a:solidFill>
                  <a:srgbClr val="000000"/>
                </a:solidFill>
              </a:rPr>
              <a:t> que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eucariotas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suelen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tener</a:t>
            </a:r>
            <a:r>
              <a:rPr lang="en-GB" altLang="en-US" sz="1600" dirty="0">
                <a:solidFill>
                  <a:srgbClr val="000000"/>
                </a:solidFill>
              </a:rPr>
              <a:t> genes </a:t>
            </a:r>
            <a:r>
              <a:rPr lang="en-GB" altLang="en-US" sz="1600" dirty="0" err="1">
                <a:solidFill>
                  <a:srgbClr val="000000"/>
                </a:solidFill>
              </a:rPr>
              <a:t>poliexónicos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interrumpidos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Si </a:t>
            </a:r>
            <a:r>
              <a:rPr lang="en-GB" altLang="en-US" sz="1600" dirty="0" err="1">
                <a:solidFill>
                  <a:srgbClr val="000000"/>
                </a:solidFill>
              </a:rPr>
              <a:t>bien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tenemos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buena</a:t>
            </a:r>
            <a:r>
              <a:rPr lang="en-GB" altLang="en-US" sz="1600" dirty="0">
                <a:solidFill>
                  <a:srgbClr val="000000"/>
                </a:solidFill>
              </a:rPr>
              <a:t> idea </a:t>
            </a:r>
            <a:r>
              <a:rPr lang="en-GB" altLang="en-US" sz="1600" dirty="0" err="1">
                <a:solidFill>
                  <a:srgbClr val="000000"/>
                </a:solidFill>
              </a:rPr>
              <a:t>acerca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como</a:t>
            </a:r>
            <a:r>
              <a:rPr lang="en-GB" altLang="en-US" sz="1600" dirty="0">
                <a:solidFill>
                  <a:srgbClr val="000000"/>
                </a:solidFill>
              </a:rPr>
              <a:t> y de </a:t>
            </a:r>
            <a:r>
              <a:rPr lang="en-GB" altLang="en-US" sz="1600" dirty="0" err="1">
                <a:solidFill>
                  <a:srgbClr val="000000"/>
                </a:solidFill>
              </a:rPr>
              <a:t>donde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surgieron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intrones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grupos</a:t>
            </a:r>
            <a:r>
              <a:rPr lang="en-GB" altLang="en-US" sz="1600" dirty="0">
                <a:solidFill>
                  <a:srgbClr val="000000"/>
                </a:solidFill>
              </a:rPr>
              <a:t> I, II y III (</a:t>
            </a:r>
            <a:r>
              <a:rPr lang="en-GB" altLang="en-US" sz="1600" dirty="0" err="1">
                <a:solidFill>
                  <a:srgbClr val="000000"/>
                </a:solidFill>
              </a:rPr>
              <a:t>precursores</a:t>
            </a:r>
            <a:r>
              <a:rPr lang="en-GB" altLang="en-US" sz="1600" dirty="0">
                <a:solidFill>
                  <a:srgbClr val="000000"/>
                </a:solidFill>
              </a:rPr>
              <a:t> del </a:t>
            </a:r>
            <a:r>
              <a:rPr lang="en-GB" altLang="en-US" sz="1600" dirty="0" err="1">
                <a:solidFill>
                  <a:srgbClr val="000000"/>
                </a:solidFill>
              </a:rPr>
              <a:t>espliceosoma</a:t>
            </a:r>
            <a:r>
              <a:rPr lang="en-GB" altLang="en-US" sz="1600" dirty="0">
                <a:solidFill>
                  <a:srgbClr val="000000"/>
                </a:solidFill>
              </a:rPr>
              <a:t>), el </a:t>
            </a:r>
            <a:r>
              <a:rPr lang="en-GB" altLang="en-US" sz="1600" dirty="0" err="1">
                <a:solidFill>
                  <a:srgbClr val="000000"/>
                </a:solidFill>
              </a:rPr>
              <a:t>origen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intrones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nucleares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más</a:t>
            </a:r>
            <a:r>
              <a:rPr lang="en-GB" altLang="en-US" sz="1600" dirty="0">
                <a:solidFill>
                  <a:srgbClr val="000000"/>
                </a:solidFill>
              </a:rPr>
              <a:t> controversial.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Existen</a:t>
            </a:r>
            <a:r>
              <a:rPr lang="en-GB" altLang="en-US" sz="1600" dirty="0">
                <a:solidFill>
                  <a:srgbClr val="000000"/>
                </a:solidFill>
              </a:rPr>
              <a:t> dos </a:t>
            </a:r>
            <a:r>
              <a:rPr lang="en-GB" altLang="en-US" sz="1600" dirty="0" err="1">
                <a:solidFill>
                  <a:srgbClr val="000000"/>
                </a:solidFill>
              </a:rPr>
              <a:t>teorías</a:t>
            </a:r>
            <a:r>
              <a:rPr lang="en-GB" altLang="en-US" sz="1600" dirty="0">
                <a:solidFill>
                  <a:srgbClr val="000000"/>
                </a:solidFill>
              </a:rPr>
              <a:t> que </a:t>
            </a:r>
            <a:r>
              <a:rPr lang="en-GB" altLang="en-US" sz="1600" dirty="0" err="1">
                <a:solidFill>
                  <a:srgbClr val="000000"/>
                </a:solidFill>
              </a:rPr>
              <a:t>explican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su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origen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filogénetico</a:t>
            </a:r>
            <a:r>
              <a:rPr lang="en-GB" altLang="en-US" sz="1600" dirty="0">
                <a:solidFill>
                  <a:srgbClr val="000000"/>
                </a:solidFill>
              </a:rPr>
              <a:t>, la de </a:t>
            </a:r>
            <a:r>
              <a:rPr lang="en-GB" altLang="en-US" sz="1600" dirty="0" err="1">
                <a:solidFill>
                  <a:srgbClr val="000000"/>
                </a:solidFill>
              </a:rPr>
              <a:t>intrones-tempranos</a:t>
            </a:r>
            <a:r>
              <a:rPr lang="en-GB" altLang="en-US" sz="1600" dirty="0">
                <a:solidFill>
                  <a:srgbClr val="000000"/>
                </a:solidFill>
              </a:rPr>
              <a:t> y la de </a:t>
            </a:r>
            <a:r>
              <a:rPr lang="en-GB" altLang="en-US" sz="1600" dirty="0" err="1">
                <a:solidFill>
                  <a:srgbClr val="000000"/>
                </a:solidFill>
              </a:rPr>
              <a:t>intrones-tardíos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tempranos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550275" cy="90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80963" y="1279525"/>
            <a:ext cx="87407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En tiempos ancestrales los </a:t>
            </a:r>
            <a:r>
              <a:rPr lang="en-GB" altLang="en-US" sz="1600" b="1">
                <a:solidFill>
                  <a:srgbClr val="000000"/>
                </a:solidFill>
              </a:rPr>
              <a:t>genomas primordiales (progenotes=ancestro primordial de procariotas y eucariotas)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n-GB" altLang="en-US" sz="1600" b="1">
                <a:solidFill>
                  <a:srgbClr val="000000"/>
                </a:solidFill>
              </a:rPr>
              <a:t>contenian </a:t>
            </a:r>
            <a:r>
              <a:rPr lang="en-GB" altLang="en-US" sz="1600" b="1">
                <a:solidFill>
                  <a:srgbClr val="FF0000"/>
                </a:solidFill>
              </a:rPr>
              <a:t>intrones que fueron eliminados </a:t>
            </a:r>
            <a:r>
              <a:rPr lang="en-GB" altLang="en-US" sz="1600">
                <a:solidFill>
                  <a:srgbClr val="000000"/>
                </a:solidFill>
              </a:rPr>
              <a:t>poco a poco por los procariotas hasta desaparecer por completo de dicha rama del árbol de la vida.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Propuesta por Walter-Gilbert </a:t>
            </a:r>
            <a:r>
              <a:rPr lang="en-GB" altLang="en-US" sz="1600" b="1">
                <a:solidFill>
                  <a:srgbClr val="000000"/>
                </a:solidFill>
              </a:rPr>
              <a:t>sugiriendo que </a:t>
            </a:r>
            <a:r>
              <a:rPr lang="en-GB" altLang="en-US" sz="1600" b="1">
                <a:solidFill>
                  <a:srgbClr val="FF0000"/>
                </a:solidFill>
              </a:rPr>
              <a:t>procariotas los fueron eliminando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en su </a:t>
            </a:r>
            <a:r>
              <a:rPr lang="en-GB" altLang="en-US" sz="1600" b="1">
                <a:solidFill>
                  <a:srgbClr val="FF0000"/>
                </a:solidFill>
              </a:rPr>
              <a:t>esfuerzo minimalista por optimizar recursos</a:t>
            </a:r>
            <a:r>
              <a:rPr lang="en-GB" altLang="en-US" sz="1600">
                <a:solidFill>
                  <a:srgbClr val="000000"/>
                </a:solidFill>
              </a:rPr>
              <a:t> y acelerar crecimiento.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060700"/>
            <a:ext cx="5240338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90488" y="3352800"/>
            <a:ext cx="33686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8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Lado bonito</a:t>
            </a:r>
            <a:r>
              <a:rPr lang="en-GB" altLang="en-US" sz="1600">
                <a:solidFill>
                  <a:srgbClr val="000000"/>
                </a:solidFill>
              </a:rPr>
              <a:t>: la presencia de </a:t>
            </a:r>
            <a:r>
              <a:rPr lang="en-GB" altLang="en-US" sz="1600">
                <a:solidFill>
                  <a:srgbClr val="FF0000"/>
                </a:solidFill>
              </a:rPr>
              <a:t>intrones tempranos hubiese permitido evolucionar </a:t>
            </a:r>
            <a:r>
              <a:rPr lang="en-GB" altLang="en-US" sz="1600">
                <a:solidFill>
                  <a:srgbClr val="000000"/>
                </a:solidFill>
              </a:rPr>
              <a:t>rasgos (proteínas)</a:t>
            </a:r>
            <a:r>
              <a:rPr lang="en-GB" altLang="en-US" sz="1600">
                <a:solidFill>
                  <a:srgbClr val="FF0000"/>
                </a:solidFill>
              </a:rPr>
              <a:t> altamente especializadas</a:t>
            </a:r>
            <a:r>
              <a:rPr lang="en-GB" altLang="en-US" sz="1600">
                <a:solidFill>
                  <a:srgbClr val="000000"/>
                </a:solidFill>
              </a:rPr>
              <a:t> ya que los exones se podrían intercambiar relativamente fácil y re-barajar para formar proteínas innovadoras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tempranos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4029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550275" cy="90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179388" y="1277938"/>
            <a:ext cx="882015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Actualmente solo los eucariotas poseen intrones nucleares, </a:t>
            </a:r>
            <a:r>
              <a:rPr lang="en-GB" altLang="en-US" sz="1600">
                <a:solidFill>
                  <a:srgbClr val="000000"/>
                </a:solidFill>
              </a:rPr>
              <a:t>un reflejo de la filosofía adaptativa de sus genomas (expansibles).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FF0000"/>
                </a:solidFill>
              </a:rPr>
              <a:t>Lado feo</a:t>
            </a:r>
            <a:r>
              <a:rPr lang="en-GB" altLang="en-US" sz="1600" b="1">
                <a:solidFill>
                  <a:srgbClr val="000000"/>
                </a:solidFill>
              </a:rPr>
              <a:t>: </a:t>
            </a:r>
            <a:r>
              <a:rPr lang="en-GB" altLang="en-US" sz="1600">
                <a:solidFill>
                  <a:srgbClr val="000000"/>
                </a:solidFill>
              </a:rPr>
              <a:t>Difícil explicar el éxito para </a:t>
            </a:r>
            <a:r>
              <a:rPr lang="en-GB" altLang="en-US" sz="1600" b="1">
                <a:solidFill>
                  <a:srgbClr val="000000"/>
                </a:solidFill>
              </a:rPr>
              <a:t>eliminar toda evidencia</a:t>
            </a:r>
            <a:r>
              <a:rPr lang="en-GB" altLang="en-US" sz="1600">
                <a:solidFill>
                  <a:srgbClr val="000000"/>
                </a:solidFill>
              </a:rPr>
              <a:t> de intrones entre los procariotas.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Quizás el mejor ejemplar residual de este eslabón perdido sean las </a:t>
            </a:r>
            <a:r>
              <a:rPr lang="en-GB" altLang="en-US" sz="1600" b="1">
                <a:solidFill>
                  <a:srgbClr val="000000"/>
                </a:solidFill>
              </a:rPr>
              <a:t>mitocondrias y cloroplasto</a:t>
            </a:r>
            <a:r>
              <a:rPr lang="en-GB" altLang="en-US" sz="1600">
                <a:solidFill>
                  <a:srgbClr val="000000"/>
                </a:solidFill>
              </a:rPr>
              <a:t>s, los cuales poseen muchas </a:t>
            </a:r>
            <a:r>
              <a:rPr lang="en-GB" altLang="en-US" sz="1600" b="1">
                <a:solidFill>
                  <a:srgbClr val="000000"/>
                </a:solidFill>
              </a:rPr>
              <a:t>semejanzas con los procariotas</a:t>
            </a:r>
            <a:r>
              <a:rPr lang="en-GB" altLang="en-US" sz="1600">
                <a:solidFill>
                  <a:srgbClr val="000000"/>
                </a:solidFill>
              </a:rPr>
              <a:t> sin embargo </a:t>
            </a:r>
            <a:r>
              <a:rPr lang="en-GB" altLang="en-US" sz="1600" b="1">
                <a:solidFill>
                  <a:srgbClr val="000000"/>
                </a:solidFill>
              </a:rPr>
              <a:t>poseen intrones nucleares</a:t>
            </a:r>
            <a:r>
              <a:rPr lang="en-GB" altLang="en-US" sz="1600">
                <a:solidFill>
                  <a:srgbClr val="000000"/>
                </a:solidFill>
              </a:rPr>
              <a:t> en sus genomas. </a:t>
            </a:r>
            <a:r>
              <a:rPr lang="en-GB" altLang="en-US" sz="1600">
                <a:solidFill>
                  <a:srgbClr val="FF0000"/>
                </a:solidFill>
              </a:rPr>
              <a:t>¿Pudieron estos endosimibiontes haber infectado a células eucariotas antes de que los procariotas comenzaran a deshacerse de sus intrones?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422775"/>
            <a:ext cx="23526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4422775"/>
            <a:ext cx="36528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Intrones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tardíos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4233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550275" cy="90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136525" y="1174750"/>
            <a:ext cx="3103563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En tiempo ancestrales los </a:t>
            </a:r>
            <a:r>
              <a:rPr lang="en-GB" altLang="en-US" sz="1600" b="1">
                <a:solidFill>
                  <a:srgbClr val="FF0000"/>
                </a:solidFill>
              </a:rPr>
              <a:t>progenotes contenian solo exones</a:t>
            </a:r>
            <a:r>
              <a:rPr lang="en-GB" altLang="en-US" sz="1600">
                <a:solidFill>
                  <a:srgbClr val="FF0000"/>
                </a:solidFill>
              </a:rPr>
              <a:t>,</a:t>
            </a:r>
            <a:r>
              <a:rPr lang="en-GB" altLang="en-US" sz="1600" b="1">
                <a:solidFill>
                  <a:srgbClr val="FF0000"/>
                </a:solidFill>
              </a:rPr>
              <a:t> y fueron incorporando intrones </a:t>
            </a:r>
            <a:r>
              <a:rPr lang="en-GB" altLang="en-US" sz="1600">
                <a:solidFill>
                  <a:srgbClr val="000000"/>
                </a:solidFill>
              </a:rPr>
              <a:t>después de la especiación procariota/eucariota.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Teoría </a:t>
            </a:r>
            <a:r>
              <a:rPr lang="en-GB" altLang="en-US" sz="1600" b="1">
                <a:solidFill>
                  <a:srgbClr val="FF0000"/>
                </a:solidFill>
              </a:rPr>
              <a:t>no explica de manera tan sensual el proceso evolutivo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pero </a:t>
            </a:r>
            <a:r>
              <a:rPr lang="en-GB" altLang="en-US" sz="1600" b="1">
                <a:solidFill>
                  <a:srgbClr val="FF0000"/>
                </a:solidFill>
              </a:rPr>
              <a:t>se ajusta mejor que la otra al panorama actual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(intrones nucleares solamente presentes en eucariotas).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>
                <a:solidFill>
                  <a:srgbClr val="000000"/>
                </a:solidFill>
              </a:rPr>
              <a:t>Propone que los </a:t>
            </a:r>
            <a:r>
              <a:rPr lang="en-GB" altLang="en-US" sz="1600" b="1">
                <a:solidFill>
                  <a:srgbClr val="FF0000"/>
                </a:solidFill>
              </a:rPr>
              <a:t>intrones surgieron de transposones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o elementos transferibles que infectaron a células eucariotas aprovechando el boom de la creación de esta nueva rama del árbol de la vida.</a:t>
            </a:r>
          </a:p>
        </p:txBody>
      </p:sp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85950"/>
            <a:ext cx="558006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5651500" y="4895850"/>
            <a:ext cx="360363" cy="360363"/>
          </a:xfrm>
          <a:prstGeom prst="ellipse">
            <a:avLst/>
          </a:prstGeom>
          <a:noFill/>
          <a:ln w="72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alt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Tamaños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9933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4570412" cy="162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Filogenéticamente los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genomas tienden a crecer 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principalmente a expensas de los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intrones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El tamaño de los exones no varía mucho</a:t>
            </a:r>
            <a:r>
              <a:rPr lang="is-IS" altLang="en-US" sz="1600" dirty="0" smtClean="0">
                <a:solidFill>
                  <a:srgbClr val="000000"/>
                </a:solidFill>
              </a:rPr>
              <a:t>…</a:t>
            </a: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1231900"/>
            <a:ext cx="4254500" cy="3227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482849"/>
            <a:ext cx="3892550" cy="42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727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Tamaños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137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878238" cy="60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b="1" dirty="0">
                <a:solidFill>
                  <a:srgbClr val="000000"/>
                </a:solidFill>
              </a:rPr>
              <a:t>La mayor parte de los </a:t>
            </a:r>
            <a:r>
              <a:rPr lang="en-GB" altLang="en-US" sz="1600" b="1" dirty="0" err="1">
                <a:solidFill>
                  <a:srgbClr val="000000"/>
                </a:solidFill>
              </a:rPr>
              <a:t>intrones</a:t>
            </a:r>
            <a:r>
              <a:rPr lang="en-GB" altLang="en-US" sz="1600" dirty="0">
                <a:solidFill>
                  <a:srgbClr val="000000"/>
                </a:solidFill>
              </a:rPr>
              <a:t> de los </a:t>
            </a:r>
            <a:r>
              <a:rPr lang="en-GB" altLang="en-US" sz="1600" dirty="0" err="1">
                <a:solidFill>
                  <a:srgbClr val="000000"/>
                </a:solidFill>
              </a:rPr>
              <a:t>vertebrados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</a:rPr>
              <a:t>&lt; 2 kb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pero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cerca</a:t>
            </a:r>
            <a:r>
              <a:rPr lang="en-GB" altLang="en-US" sz="1600" dirty="0">
                <a:solidFill>
                  <a:srgbClr val="000000"/>
                </a:solidFill>
              </a:rPr>
              <a:t> de un </a:t>
            </a:r>
            <a:r>
              <a:rPr lang="en-GB" altLang="en-US" sz="1600" b="1" dirty="0">
                <a:solidFill>
                  <a:srgbClr val="000000"/>
                </a:solidFill>
              </a:rPr>
              <a:t>10% de los </a:t>
            </a:r>
            <a:r>
              <a:rPr lang="en-GB" altLang="en-US" sz="1600" b="1" dirty="0" err="1">
                <a:solidFill>
                  <a:srgbClr val="000000"/>
                </a:solidFill>
              </a:rPr>
              <a:t>intrones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miden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</a:rPr>
              <a:t>&gt; 10 </a:t>
            </a:r>
            <a:r>
              <a:rPr lang="en-GB" altLang="en-US" sz="1600" b="1" dirty="0" err="1">
                <a:solidFill>
                  <a:srgbClr val="000000"/>
                </a:solidFill>
              </a:rPr>
              <a:t>kbp</a:t>
            </a:r>
            <a:r>
              <a:rPr lang="en-GB" altLang="en-US" sz="1600" b="1" dirty="0">
                <a:solidFill>
                  <a:srgbClr val="000000"/>
                </a:solidFill>
              </a:rPr>
              <a:t> y hasta 60 kbps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  <a:endParaRPr lang="en-GB" alt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6" y="2101886"/>
            <a:ext cx="7834407" cy="42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237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Fun facts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30200" y="1524000"/>
            <a:ext cx="5384800" cy="341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19 865 human </a:t>
            </a:r>
            <a:r>
              <a:rPr lang="en-GB" altLang="en-US" sz="1600" dirty="0" smtClean="0">
                <a:solidFill>
                  <a:srgbClr val="000000"/>
                </a:solidFill>
              </a:rPr>
              <a:t>genes.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Haploid </a:t>
            </a:r>
            <a:r>
              <a:rPr lang="en-GB" altLang="en-US" sz="1600" dirty="0">
                <a:solidFill>
                  <a:srgbClr val="000000"/>
                </a:solidFill>
              </a:rPr>
              <a:t>human </a:t>
            </a:r>
            <a:r>
              <a:rPr lang="en-GB" altLang="en-US" sz="1600" dirty="0" smtClean="0">
                <a:solidFill>
                  <a:srgbClr val="000000"/>
                </a:solidFill>
              </a:rPr>
              <a:t>genomes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</a:rPr>
              <a:t>(germ line)) </a:t>
            </a:r>
            <a:r>
              <a:rPr lang="en-GB" altLang="en-US" sz="1600" dirty="0">
                <a:solidFill>
                  <a:srgbClr val="000000"/>
                </a:solidFill>
              </a:rPr>
              <a:t>consist of three billion DNA base </a:t>
            </a:r>
            <a:r>
              <a:rPr lang="en-GB" altLang="en-US" sz="1600" dirty="0" smtClean="0">
                <a:solidFill>
                  <a:srgbClr val="000000"/>
                </a:solidFill>
              </a:rPr>
              <a:t>pairs 3,000,000,000.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Diploid </a:t>
            </a:r>
            <a:r>
              <a:rPr lang="en-GB" altLang="en-US" sz="1600" dirty="0">
                <a:solidFill>
                  <a:srgbClr val="000000"/>
                </a:solidFill>
              </a:rPr>
              <a:t>genomes </a:t>
            </a:r>
            <a:r>
              <a:rPr lang="en-GB" altLang="en-US" sz="1600" dirty="0" smtClean="0">
                <a:solidFill>
                  <a:srgbClr val="000000"/>
                </a:solidFill>
              </a:rPr>
              <a:t>(somatic </a:t>
            </a:r>
            <a:r>
              <a:rPr lang="en-GB" altLang="en-US" sz="1600" dirty="0">
                <a:solidFill>
                  <a:srgbClr val="000000"/>
                </a:solidFill>
              </a:rPr>
              <a:t>cells) have twice </a:t>
            </a:r>
            <a:r>
              <a:rPr lang="en-GB" altLang="en-US" sz="1600" dirty="0" smtClean="0">
                <a:solidFill>
                  <a:srgbClr val="000000"/>
                </a:solidFill>
              </a:rPr>
              <a:t>as much.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Differences </a:t>
            </a:r>
            <a:r>
              <a:rPr lang="en-GB" altLang="en-US" sz="1600" dirty="0">
                <a:solidFill>
                  <a:srgbClr val="000000"/>
                </a:solidFill>
              </a:rPr>
              <a:t>among the genomes of human individuals </a:t>
            </a:r>
            <a:r>
              <a:rPr lang="en-GB" altLang="en-US" sz="1600" dirty="0" smtClean="0">
                <a:solidFill>
                  <a:srgbClr val="000000"/>
                </a:solidFill>
              </a:rPr>
              <a:t>are on </a:t>
            </a:r>
            <a:r>
              <a:rPr lang="en-GB" altLang="en-US" sz="1600" dirty="0">
                <a:solidFill>
                  <a:srgbClr val="000000"/>
                </a:solidFill>
              </a:rPr>
              <a:t>the order of 0.1</a:t>
            </a:r>
            <a:r>
              <a:rPr lang="en-GB" altLang="en-US" sz="1600" dirty="0" smtClean="0">
                <a:solidFill>
                  <a:srgbClr val="000000"/>
                </a:solidFill>
              </a:rPr>
              <a:t>%.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Differences </a:t>
            </a:r>
            <a:r>
              <a:rPr lang="en-GB" altLang="en-US" sz="1600" dirty="0" smtClean="0">
                <a:solidFill>
                  <a:srgbClr val="000000"/>
                </a:solidFill>
              </a:rPr>
              <a:t>between human genome and Bonobo Chimps is on </a:t>
            </a:r>
            <a:r>
              <a:rPr lang="en-GB" altLang="en-US" sz="1600" dirty="0">
                <a:solidFill>
                  <a:srgbClr val="000000"/>
                </a:solidFill>
              </a:rPr>
              <a:t>the order of </a:t>
            </a:r>
            <a:r>
              <a:rPr lang="en-GB" altLang="en-US" sz="1600" dirty="0" smtClean="0">
                <a:solidFill>
                  <a:srgbClr val="000000"/>
                </a:solidFill>
              </a:rPr>
              <a:t>4%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678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Tamaños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137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878238" cy="111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A motif discovered </a:t>
            </a:r>
            <a:r>
              <a:rPr lang="en-GB" altLang="en-US" sz="1600" dirty="0">
                <a:solidFill>
                  <a:srgbClr val="000000"/>
                </a:solidFill>
              </a:rPr>
              <a:t>in A. </a:t>
            </a:r>
            <a:r>
              <a:rPr lang="en-GB" altLang="en-US" sz="1600" dirty="0" smtClean="0">
                <a:solidFill>
                  <a:srgbClr val="000000"/>
                </a:solidFill>
              </a:rPr>
              <a:t>thaliana( </a:t>
            </a:r>
            <a:r>
              <a:rPr lang="en-GB" altLang="en-US" sz="1600" dirty="0">
                <a:solidFill>
                  <a:srgbClr val="000000"/>
                </a:solidFill>
              </a:rPr>
              <a:t>preferentially </a:t>
            </a:r>
            <a:r>
              <a:rPr lang="en-GB" altLang="en-US" sz="1600" dirty="0" smtClean="0">
                <a:solidFill>
                  <a:srgbClr val="000000"/>
                </a:solidFill>
              </a:rPr>
              <a:t>in </a:t>
            </a:r>
            <a:r>
              <a:rPr lang="en-GB" altLang="en-US" sz="1600" dirty="0">
                <a:solidFill>
                  <a:srgbClr val="000000"/>
                </a:solidFill>
              </a:rPr>
              <a:t>early </a:t>
            </a:r>
            <a:r>
              <a:rPr lang="en-GB" altLang="en-US" sz="1600" dirty="0" smtClean="0">
                <a:solidFill>
                  <a:srgbClr val="000000"/>
                </a:solidFill>
              </a:rPr>
              <a:t>introns) has been postulated </a:t>
            </a:r>
            <a:r>
              <a:rPr lang="en-GB" altLang="en-US" sz="1600" dirty="0">
                <a:solidFill>
                  <a:srgbClr val="000000"/>
                </a:solidFill>
              </a:rPr>
              <a:t>to be involved in the process of intron mediated enhancement (IME) of gene </a:t>
            </a:r>
            <a:r>
              <a:rPr lang="en-GB" altLang="en-US" sz="1600" dirty="0" smtClean="0">
                <a:solidFill>
                  <a:srgbClr val="000000"/>
                </a:solidFill>
              </a:rPr>
              <a:t>expression.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Increased </a:t>
            </a:r>
            <a:r>
              <a:rPr lang="en-GB" altLang="en-US" sz="1600" dirty="0">
                <a:solidFill>
                  <a:srgbClr val="000000"/>
                </a:solidFill>
              </a:rPr>
              <a:t>lengths of first introns might </a:t>
            </a:r>
            <a:r>
              <a:rPr lang="en-GB" altLang="en-US" sz="1600" dirty="0" smtClean="0">
                <a:solidFill>
                  <a:srgbClr val="000000"/>
                </a:solidFill>
              </a:rPr>
              <a:t>be </a:t>
            </a:r>
            <a:r>
              <a:rPr lang="en-GB" altLang="en-US" sz="1600" dirty="0">
                <a:solidFill>
                  <a:srgbClr val="000000"/>
                </a:solidFill>
              </a:rPr>
              <a:t>due to an enrichment of this motif.</a:t>
            </a:r>
            <a:endParaRPr lang="en-GB" alt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2" y="2605826"/>
            <a:ext cx="4306871" cy="2858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444" y="6048256"/>
            <a:ext cx="5154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Longer First Introns Are a General Property of Eukaryotic Gene Structure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Keith R. </a:t>
            </a:r>
            <a:r>
              <a:rPr lang="en-US" sz="1200" dirty="0" err="1">
                <a:solidFill>
                  <a:srgbClr val="000000"/>
                </a:solidFill>
              </a:rPr>
              <a:t>Bradnam</a:t>
            </a:r>
            <a:r>
              <a:rPr lang="en-US" sz="1200" dirty="0">
                <a:solidFill>
                  <a:srgbClr val="000000"/>
                </a:solidFill>
              </a:rPr>
              <a:t> , Ian </a:t>
            </a:r>
            <a:r>
              <a:rPr lang="en-US" sz="1200" dirty="0" err="1" smtClean="0">
                <a:solidFill>
                  <a:srgbClr val="000000"/>
                </a:solidFill>
              </a:rPr>
              <a:t>Korf</a:t>
            </a:r>
            <a:r>
              <a:rPr lang="en-US" sz="1200" dirty="0" smtClean="0">
                <a:solidFill>
                  <a:srgbClr val="000000"/>
                </a:solidFill>
              </a:rPr>
              <a:t> PLOS One August </a:t>
            </a:r>
            <a:r>
              <a:rPr lang="en-US" sz="1200" dirty="0">
                <a:solidFill>
                  <a:srgbClr val="000000"/>
                </a:solidFill>
              </a:rPr>
              <a:t>29, </a:t>
            </a:r>
            <a:r>
              <a:rPr lang="en-US" sz="1200" dirty="0" smtClean="0">
                <a:solidFill>
                  <a:srgbClr val="000000"/>
                </a:solidFill>
              </a:rPr>
              <a:t>2008</a:t>
            </a:r>
          </a:p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rgbClr val="000000"/>
                </a:solidFill>
                <a:hlinkClick r:id="rId4"/>
              </a:rPr>
              <a:t>https</a:t>
            </a:r>
            <a:r>
              <a:rPr lang="en-US" sz="1200" dirty="0">
                <a:solidFill>
                  <a:srgbClr val="000000"/>
                </a:solidFill>
                <a:hlinkClick r:id="rId4"/>
              </a:rPr>
              <a:t>://doi.org/10.1371/journal.pone.</a:t>
            </a:r>
            <a:r>
              <a:rPr lang="en-US" sz="1200" dirty="0" smtClean="0">
                <a:solidFill>
                  <a:srgbClr val="000000"/>
                </a:solidFill>
                <a:hlinkClick r:id="rId4"/>
              </a:rPr>
              <a:t>0003093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842" y="2632732"/>
            <a:ext cx="4147198" cy="28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67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Tamaños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137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6920463" cy="290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El </a:t>
            </a:r>
            <a:r>
              <a:rPr lang="en-GB" altLang="en-US" sz="1600" dirty="0" err="1">
                <a:solidFill>
                  <a:srgbClr val="000000"/>
                </a:solidFill>
              </a:rPr>
              <a:t>tamaño</a:t>
            </a:r>
            <a:r>
              <a:rPr lang="en-GB" altLang="en-US" sz="1600" dirty="0">
                <a:solidFill>
                  <a:srgbClr val="000000"/>
                </a:solidFill>
              </a:rPr>
              <a:t> de los </a:t>
            </a:r>
            <a:r>
              <a:rPr lang="en-GB" altLang="en-US" sz="1600" b="1" dirty="0" err="1">
                <a:solidFill>
                  <a:srgbClr val="000000"/>
                </a:solidFill>
              </a:rPr>
              <a:t>exones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suele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ser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relativamente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constante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En </a:t>
            </a:r>
            <a:r>
              <a:rPr lang="en-GB" altLang="en-US" sz="1600" b="1" dirty="0" err="1">
                <a:solidFill>
                  <a:srgbClr val="000000"/>
                </a:solidFill>
              </a:rPr>
              <a:t>hongos</a:t>
            </a:r>
            <a:r>
              <a:rPr lang="en-GB" altLang="en-US" sz="1600" dirty="0">
                <a:solidFill>
                  <a:srgbClr val="000000"/>
                </a:solidFill>
              </a:rPr>
              <a:t> la mayor parte de los </a:t>
            </a:r>
            <a:r>
              <a:rPr lang="en-GB" altLang="en-US" sz="1600" b="1" dirty="0" err="1">
                <a:solidFill>
                  <a:srgbClr val="000000"/>
                </a:solidFill>
              </a:rPr>
              <a:t>exones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miden</a:t>
            </a:r>
            <a:r>
              <a:rPr lang="en-GB" altLang="en-US" sz="1600" b="1" dirty="0">
                <a:solidFill>
                  <a:srgbClr val="000000"/>
                </a:solidFill>
              </a:rPr>
              <a:t> &lt; 150 bp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codifican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proteínas</a:t>
            </a:r>
            <a:r>
              <a:rPr lang="en-GB" altLang="en-US" sz="1600" dirty="0">
                <a:solidFill>
                  <a:srgbClr val="000000"/>
                </a:solidFill>
              </a:rPr>
              <a:t> de</a:t>
            </a:r>
            <a:r>
              <a:rPr lang="en-GB" altLang="en-US" sz="1600" b="1" dirty="0">
                <a:solidFill>
                  <a:srgbClr val="000000"/>
                </a:solidFill>
              </a:rPr>
              <a:t> ± 40 </a:t>
            </a:r>
            <a:r>
              <a:rPr lang="en-GB" altLang="en-US" sz="1600" b="1" dirty="0" err="1">
                <a:solidFill>
                  <a:srgbClr val="000000"/>
                </a:solidFill>
              </a:rPr>
              <a:t>aminoácidos</a:t>
            </a:r>
            <a:r>
              <a:rPr lang="en-GB" altLang="en-US" sz="1600" dirty="0">
                <a:solidFill>
                  <a:srgbClr val="000000"/>
                </a:solidFill>
              </a:rPr>
              <a:t>), </a:t>
            </a:r>
            <a:r>
              <a:rPr lang="en-GB" altLang="en-US" sz="1600" dirty="0" err="1">
                <a:solidFill>
                  <a:srgbClr val="000000"/>
                </a:solidFill>
              </a:rPr>
              <a:t>pero</a:t>
            </a:r>
            <a:r>
              <a:rPr lang="en-GB" altLang="en-US" sz="1600" dirty="0">
                <a:solidFill>
                  <a:srgbClr val="000000"/>
                </a:solidFill>
              </a:rPr>
              <a:t> un </a:t>
            </a:r>
            <a:r>
              <a:rPr lang="en-GB" altLang="en-US" sz="1600" dirty="0" err="1">
                <a:solidFill>
                  <a:srgbClr val="000000"/>
                </a:solidFill>
              </a:rPr>
              <a:t>porcentaje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importante</a:t>
            </a:r>
            <a:r>
              <a:rPr lang="en-GB" altLang="en-US" sz="1600" dirty="0">
                <a:solidFill>
                  <a:srgbClr val="000000"/>
                </a:solidFill>
              </a:rPr>
              <a:t> de sus genes son </a:t>
            </a:r>
            <a:r>
              <a:rPr lang="en-GB" altLang="en-US" sz="1600" b="1" dirty="0" err="1">
                <a:solidFill>
                  <a:srgbClr val="000000"/>
                </a:solidFill>
              </a:rPr>
              <a:t>monoexónicos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En los </a:t>
            </a:r>
            <a:r>
              <a:rPr lang="en-GB" altLang="en-US" sz="1600" b="1" dirty="0" err="1">
                <a:solidFill>
                  <a:srgbClr val="000000"/>
                </a:solidFill>
              </a:rPr>
              <a:t>vertebrados</a:t>
            </a:r>
            <a:r>
              <a:rPr lang="en-GB" altLang="en-US" sz="1600" dirty="0">
                <a:solidFill>
                  <a:srgbClr val="000000"/>
                </a:solidFill>
              </a:rPr>
              <a:t>, la mayor parte de los </a:t>
            </a:r>
            <a:r>
              <a:rPr lang="en-GB" altLang="en-US" sz="1600" b="1" dirty="0" err="1">
                <a:solidFill>
                  <a:srgbClr val="000000"/>
                </a:solidFill>
              </a:rPr>
              <a:t>exones</a:t>
            </a:r>
            <a:r>
              <a:rPr lang="en-GB" altLang="en-US" sz="1600" dirty="0">
                <a:solidFill>
                  <a:srgbClr val="000000"/>
                </a:solidFill>
              </a:rPr>
              <a:t> son entre </a:t>
            </a:r>
            <a:r>
              <a:rPr lang="en-GB" altLang="en-US" sz="1600" b="1" dirty="0">
                <a:solidFill>
                  <a:srgbClr val="000000"/>
                </a:solidFill>
              </a:rPr>
              <a:t>150 y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</a:rPr>
              <a:t>300 bp </a:t>
            </a:r>
            <a:r>
              <a:rPr lang="en-GB" altLang="en-US" sz="1600" dirty="0">
                <a:solidFill>
                  <a:srgbClr val="000000"/>
                </a:solidFill>
              </a:rPr>
              <a:t>(</a:t>
            </a:r>
            <a:r>
              <a:rPr lang="en-GB" altLang="en-US" sz="1600" dirty="0" err="1">
                <a:solidFill>
                  <a:srgbClr val="000000"/>
                </a:solidFill>
              </a:rPr>
              <a:t>codificando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para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proteínas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</a:rPr>
              <a:t>entre 50 y 100 </a:t>
            </a:r>
            <a:r>
              <a:rPr lang="en-GB" altLang="en-US" sz="1600" b="1" dirty="0" err="1">
                <a:solidFill>
                  <a:srgbClr val="000000"/>
                </a:solidFill>
              </a:rPr>
              <a:t>aa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Existe</a:t>
            </a:r>
            <a:r>
              <a:rPr lang="en-GB" altLang="en-US" sz="1600" dirty="0">
                <a:solidFill>
                  <a:srgbClr val="000000"/>
                </a:solidFill>
              </a:rPr>
              <a:t> mayor </a:t>
            </a:r>
            <a:r>
              <a:rPr lang="en-GB" altLang="en-US" sz="1600" dirty="0" err="1">
                <a:solidFill>
                  <a:srgbClr val="000000"/>
                </a:solidFill>
              </a:rPr>
              <a:t>diversidad</a:t>
            </a:r>
            <a:r>
              <a:rPr lang="en-GB" altLang="en-US" sz="1600" dirty="0">
                <a:solidFill>
                  <a:srgbClr val="000000"/>
                </a:solidFill>
              </a:rPr>
              <a:t> en </a:t>
            </a:r>
            <a:r>
              <a:rPr lang="en-GB" altLang="en-US" sz="1600" dirty="0" err="1">
                <a:solidFill>
                  <a:srgbClr val="000000"/>
                </a:solidFill>
              </a:rPr>
              <a:t>cuanto</a:t>
            </a:r>
            <a:r>
              <a:rPr lang="en-GB" altLang="en-US" sz="1600" dirty="0">
                <a:solidFill>
                  <a:srgbClr val="000000"/>
                </a:solidFill>
              </a:rPr>
              <a:t> al </a:t>
            </a:r>
            <a:r>
              <a:rPr lang="en-GB" altLang="en-US" sz="1600" dirty="0" err="1">
                <a:solidFill>
                  <a:srgbClr val="000000"/>
                </a:solidFill>
              </a:rPr>
              <a:t>número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</a:rPr>
              <a:t>de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exones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poseen</a:t>
            </a:r>
            <a:r>
              <a:rPr lang="en-GB" altLang="en-US" sz="1600" dirty="0">
                <a:solidFill>
                  <a:srgbClr val="000000"/>
                </a:solidFill>
              </a:rPr>
              <a:t> los genes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  <a:endParaRPr lang="en-GB" altLang="en-US" sz="1600" dirty="0">
              <a:solidFill>
                <a:srgbClr val="000000"/>
              </a:solidFill>
            </a:endParaRP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87450"/>
            <a:ext cx="209232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259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Tamaños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137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7954" y="6211669"/>
            <a:ext cx="5158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An analysis on gene architecture in human and mouse </a:t>
            </a:r>
            <a:r>
              <a:rPr lang="en-US" sz="1200" dirty="0" smtClean="0">
                <a:solidFill>
                  <a:srgbClr val="000000"/>
                </a:solidFill>
              </a:rPr>
              <a:t>genomes</a:t>
            </a:r>
          </a:p>
          <a:p>
            <a:pPr>
              <a:lnSpc>
                <a:spcPct val="100000"/>
              </a:lnSpc>
            </a:pPr>
            <a:r>
              <a:rPr lang="en-US" sz="1200" dirty="0" err="1" smtClean="0">
                <a:solidFill>
                  <a:srgbClr val="000000"/>
                </a:solidFill>
              </a:rPr>
              <a:t>Msakharkar</a:t>
            </a:r>
            <a:r>
              <a:rPr lang="en-US" sz="1200" dirty="0" smtClean="0">
                <a:solidFill>
                  <a:srgbClr val="000000"/>
                </a:solidFill>
              </a:rPr>
              <a:t>, BS </a:t>
            </a:r>
            <a:r>
              <a:rPr lang="en-US" sz="1200" dirty="0" err="1" smtClean="0">
                <a:solidFill>
                  <a:srgbClr val="000000"/>
                </a:solidFill>
              </a:rPr>
              <a:t>Perumal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et </a:t>
            </a:r>
            <a:r>
              <a:rPr lang="en-US" sz="1200" dirty="0">
                <a:solidFill>
                  <a:srgbClr val="000000"/>
                </a:solidFill>
              </a:rPr>
              <a:t>al February 2005In </a:t>
            </a:r>
            <a:r>
              <a:rPr lang="en-US" sz="1200" dirty="0" err="1">
                <a:solidFill>
                  <a:srgbClr val="000000"/>
                </a:solidFill>
              </a:rPr>
              <a:t>silico</a:t>
            </a:r>
            <a:r>
              <a:rPr lang="en-US" sz="1200" dirty="0">
                <a:solidFill>
                  <a:srgbClr val="000000"/>
                </a:solidFill>
              </a:rPr>
              <a:t> biology 5(4):347-</a:t>
            </a:r>
            <a:r>
              <a:rPr lang="en-US" sz="1200" dirty="0" smtClean="0">
                <a:solidFill>
                  <a:srgbClr val="000000"/>
                </a:solidFill>
              </a:rPr>
              <a:t>65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hlinkClick r:id="rId3"/>
              </a:rPr>
              <a:t>https://content.iospress.com/articles/in-silico-biology/</a:t>
            </a:r>
            <a:r>
              <a:rPr lang="en-US" sz="1200" dirty="0" smtClean="0">
                <a:solidFill>
                  <a:srgbClr val="000000"/>
                </a:solidFill>
                <a:hlinkClick r:id="rId3"/>
              </a:rPr>
              <a:t>isb00192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121" b="50422"/>
          <a:stretch/>
        </p:blipFill>
        <p:spPr>
          <a:xfrm>
            <a:off x="648180" y="1336211"/>
            <a:ext cx="7778189" cy="4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745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Tamaños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137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3336"/>
          <a:stretch/>
        </p:blipFill>
        <p:spPr>
          <a:xfrm>
            <a:off x="641844" y="1349438"/>
            <a:ext cx="7817180" cy="4709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954" y="6211669"/>
            <a:ext cx="5158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An analysis on gene architecture in human and mouse </a:t>
            </a:r>
            <a:r>
              <a:rPr lang="en-US" sz="1200" dirty="0" smtClean="0">
                <a:solidFill>
                  <a:srgbClr val="000000"/>
                </a:solidFill>
              </a:rPr>
              <a:t>genomes</a:t>
            </a:r>
          </a:p>
          <a:p>
            <a:pPr>
              <a:lnSpc>
                <a:spcPct val="100000"/>
              </a:lnSpc>
            </a:pPr>
            <a:r>
              <a:rPr lang="en-US" sz="1200" dirty="0" err="1" smtClean="0">
                <a:solidFill>
                  <a:srgbClr val="000000"/>
                </a:solidFill>
              </a:rPr>
              <a:t>Msakharkar</a:t>
            </a:r>
            <a:r>
              <a:rPr lang="en-US" sz="1200" dirty="0" smtClean="0">
                <a:solidFill>
                  <a:srgbClr val="000000"/>
                </a:solidFill>
              </a:rPr>
              <a:t>, BS </a:t>
            </a:r>
            <a:r>
              <a:rPr lang="en-US" sz="1200" dirty="0" err="1" smtClean="0">
                <a:solidFill>
                  <a:srgbClr val="000000"/>
                </a:solidFill>
              </a:rPr>
              <a:t>Perumal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et </a:t>
            </a:r>
            <a:r>
              <a:rPr lang="en-US" sz="1200" dirty="0">
                <a:solidFill>
                  <a:srgbClr val="000000"/>
                </a:solidFill>
              </a:rPr>
              <a:t>al February 2005In </a:t>
            </a:r>
            <a:r>
              <a:rPr lang="en-US" sz="1200" dirty="0" err="1">
                <a:solidFill>
                  <a:srgbClr val="000000"/>
                </a:solidFill>
              </a:rPr>
              <a:t>silico</a:t>
            </a:r>
            <a:r>
              <a:rPr lang="en-US" sz="1200" dirty="0">
                <a:solidFill>
                  <a:srgbClr val="000000"/>
                </a:solidFill>
              </a:rPr>
              <a:t> biology 5(4):347-</a:t>
            </a:r>
            <a:r>
              <a:rPr lang="en-US" sz="1200" dirty="0" smtClean="0">
                <a:solidFill>
                  <a:srgbClr val="000000"/>
                </a:solidFill>
              </a:rPr>
              <a:t>65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hlinkClick r:id="rId4"/>
              </a:rPr>
              <a:t>https://content.iospress.com/articles/in-silico-biology/</a:t>
            </a:r>
            <a:r>
              <a:rPr lang="en-US" sz="1200" dirty="0" smtClean="0">
                <a:solidFill>
                  <a:srgbClr val="000000"/>
                </a:solidFill>
                <a:hlinkClick r:id="rId4"/>
              </a:rPr>
              <a:t>isb00192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71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Número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342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76213" y="1917700"/>
            <a:ext cx="42306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Evolución de eucariotas superiores ha dependido en parte de la expansión genómica.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Expansión genómica se vale de recombinación y exon shuffling.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Cabe esperar que cuanto más complejo (filogenéticamente hablando: nuevo) sea un organismo, </a:t>
            </a:r>
            <a:r>
              <a:rPr lang="en-GB" altLang="en-US" sz="1600" b="1">
                <a:solidFill>
                  <a:srgbClr val="000000"/>
                </a:solidFill>
              </a:rPr>
              <a:t>mayor variedad en tipo y número de exones debe tener.</a:t>
            </a: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Esto </a:t>
            </a:r>
            <a:r>
              <a:rPr lang="en-GB" altLang="en-US" sz="1600">
                <a:solidFill>
                  <a:srgbClr val="FF0000"/>
                </a:solidFill>
              </a:rPr>
              <a:t>se ve reflejado en el número de exones que forman parte de sus genes</a:t>
            </a:r>
            <a:r>
              <a:rPr lang="en-GB" altLang="en-US" sz="16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822450"/>
            <a:ext cx="4535487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850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Número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exones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547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4697412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Las </a:t>
            </a:r>
            <a:r>
              <a:rPr lang="en-GB" altLang="en-US" sz="1600" b="1" dirty="0" err="1">
                <a:solidFill>
                  <a:srgbClr val="000000"/>
                </a:solidFill>
              </a:rPr>
              <a:t>levaduras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poseen</a:t>
            </a:r>
            <a:r>
              <a:rPr lang="en-GB" altLang="en-US" sz="1600" dirty="0">
                <a:solidFill>
                  <a:srgbClr val="000000"/>
                </a:solidFill>
              </a:rPr>
              <a:t> un </a:t>
            </a:r>
            <a:r>
              <a:rPr lang="en-GB" altLang="en-US" sz="1600" dirty="0" err="1">
                <a:solidFill>
                  <a:srgbClr val="000000"/>
                </a:solidFill>
              </a:rPr>
              <a:t>número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importante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b="1" dirty="0">
                <a:solidFill>
                  <a:srgbClr val="000000"/>
                </a:solidFill>
              </a:rPr>
              <a:t>genes </a:t>
            </a:r>
            <a:r>
              <a:rPr lang="en-GB" altLang="en-US" sz="1600" b="1" dirty="0" err="1">
                <a:solidFill>
                  <a:srgbClr val="000000"/>
                </a:solidFill>
              </a:rPr>
              <a:t>monoexónicos</a:t>
            </a:r>
            <a:r>
              <a:rPr lang="en-GB" altLang="en-US" sz="1600" b="1" dirty="0">
                <a:solidFill>
                  <a:srgbClr val="000000"/>
                </a:solidFill>
              </a:rPr>
              <a:t> (ca 95%)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esta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proporción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menor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insectos</a:t>
            </a:r>
            <a:r>
              <a:rPr lang="en-GB" altLang="en-US" sz="1600" b="1" dirty="0">
                <a:solidFill>
                  <a:srgbClr val="000000"/>
                </a:solidFill>
              </a:rPr>
              <a:t> (ca 20%)</a:t>
            </a:r>
            <a:r>
              <a:rPr lang="en-GB" altLang="en-US" sz="1600" dirty="0">
                <a:solidFill>
                  <a:srgbClr val="000000"/>
                </a:solidFill>
              </a:rPr>
              <a:t> y mucho </a:t>
            </a:r>
            <a:r>
              <a:rPr lang="en-GB" altLang="en-US" sz="1600" dirty="0" err="1">
                <a:solidFill>
                  <a:srgbClr val="000000"/>
                </a:solidFill>
              </a:rPr>
              <a:t>menor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mamíferos</a:t>
            </a:r>
            <a:r>
              <a:rPr lang="en-GB" altLang="en-US" sz="1600" b="1" dirty="0">
                <a:solidFill>
                  <a:srgbClr val="000000"/>
                </a:solidFill>
              </a:rPr>
              <a:t> ( ca 5%)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Mientras</a:t>
            </a:r>
            <a:r>
              <a:rPr lang="en-GB" altLang="en-US" sz="1600" dirty="0">
                <a:solidFill>
                  <a:srgbClr val="000000"/>
                </a:solidFill>
              </a:rPr>
              <a:t> que la mayor parte de las </a:t>
            </a:r>
            <a:r>
              <a:rPr lang="en-GB" altLang="en-US" sz="1600" b="1" dirty="0" err="1">
                <a:solidFill>
                  <a:srgbClr val="000000"/>
                </a:solidFill>
              </a:rPr>
              <a:t>levaduras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poseen</a:t>
            </a:r>
            <a:r>
              <a:rPr lang="en-GB" altLang="en-US" sz="1600" dirty="0">
                <a:solidFill>
                  <a:srgbClr val="000000"/>
                </a:solidFill>
              </a:rPr>
              <a:t> genes de </a:t>
            </a:r>
            <a:r>
              <a:rPr lang="en-GB" altLang="en-US" sz="1600" b="1" dirty="0">
                <a:solidFill>
                  <a:srgbClr val="000000"/>
                </a:solidFill>
              </a:rPr>
              <a:t>entre 2 y 5 </a:t>
            </a:r>
            <a:r>
              <a:rPr lang="en-GB" altLang="en-US" sz="1600" b="1" dirty="0" err="1">
                <a:solidFill>
                  <a:srgbClr val="000000"/>
                </a:solidFill>
              </a:rPr>
              <a:t>exones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insectos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muestran</a:t>
            </a:r>
            <a:r>
              <a:rPr lang="en-GB" altLang="en-US" sz="1600" dirty="0">
                <a:solidFill>
                  <a:srgbClr val="000000"/>
                </a:solidFill>
              </a:rPr>
              <a:t> mayor </a:t>
            </a:r>
            <a:r>
              <a:rPr lang="en-GB" altLang="en-US" sz="1600" dirty="0" err="1">
                <a:solidFill>
                  <a:srgbClr val="000000"/>
                </a:solidFill>
              </a:rPr>
              <a:t>número</a:t>
            </a:r>
            <a:r>
              <a:rPr lang="en-GB" altLang="en-US" sz="1600" dirty="0">
                <a:solidFill>
                  <a:srgbClr val="000000"/>
                </a:solidFill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</a:rPr>
              <a:t>exones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gen (</a:t>
            </a:r>
            <a:r>
              <a:rPr lang="en-GB" altLang="en-US" sz="1600" b="1" dirty="0" err="1">
                <a:solidFill>
                  <a:srgbClr val="000000"/>
                </a:solidFill>
              </a:rPr>
              <a:t>desde</a:t>
            </a:r>
            <a:r>
              <a:rPr lang="en-GB" altLang="en-US" sz="1600" b="1" dirty="0">
                <a:solidFill>
                  <a:srgbClr val="000000"/>
                </a:solidFill>
              </a:rPr>
              <a:t> solo 2 hasta de 30 </a:t>
            </a:r>
            <a:r>
              <a:rPr lang="en-GB" altLang="en-US" sz="1600" b="1" dirty="0" err="1">
                <a:solidFill>
                  <a:srgbClr val="000000"/>
                </a:solidFill>
              </a:rPr>
              <a:t>exones</a:t>
            </a:r>
            <a:r>
              <a:rPr lang="en-GB" altLang="en-US" sz="1600" dirty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Entre </a:t>
            </a:r>
            <a:r>
              <a:rPr lang="en-GB" altLang="en-US" sz="1600" dirty="0" err="1">
                <a:solidFill>
                  <a:srgbClr val="000000"/>
                </a:solidFill>
              </a:rPr>
              <a:t>nosotros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mamíferos</a:t>
            </a:r>
            <a:r>
              <a:rPr lang="en-GB" altLang="en-US" sz="1600" dirty="0">
                <a:solidFill>
                  <a:srgbClr val="000000"/>
                </a:solidFill>
              </a:rPr>
              <a:t>, la </a:t>
            </a:r>
            <a:r>
              <a:rPr lang="en-GB" altLang="en-US" sz="1600" dirty="0" err="1">
                <a:solidFill>
                  <a:srgbClr val="000000"/>
                </a:solidFill>
              </a:rPr>
              <a:t>diversidad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mucho superior: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Desde</a:t>
            </a:r>
            <a:r>
              <a:rPr lang="en-GB" altLang="en-US" sz="1600" dirty="0">
                <a:solidFill>
                  <a:srgbClr val="000000"/>
                </a:solidFill>
              </a:rPr>
              <a:t> solo 2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gen hasta 60.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b="1" dirty="0">
                <a:solidFill>
                  <a:srgbClr val="000000"/>
                </a:solidFill>
              </a:rPr>
              <a:t>Lo </a:t>
            </a:r>
            <a:r>
              <a:rPr lang="en-GB" altLang="en-US" sz="1600" b="1" dirty="0" err="1">
                <a:solidFill>
                  <a:srgbClr val="000000"/>
                </a:solidFill>
              </a:rPr>
              <a:t>más</a:t>
            </a:r>
            <a:r>
              <a:rPr lang="en-GB" altLang="en-US" sz="1600" b="1" dirty="0">
                <a:solidFill>
                  <a:srgbClr val="000000"/>
                </a:solidFill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</a:rPr>
              <a:t>común</a:t>
            </a:r>
            <a:r>
              <a:rPr lang="en-GB" altLang="en-US" sz="1600" b="1" dirty="0">
                <a:solidFill>
                  <a:srgbClr val="000000"/>
                </a:solidFill>
              </a:rPr>
              <a:t> entre </a:t>
            </a:r>
            <a:r>
              <a:rPr lang="en-GB" altLang="en-US" sz="1600" b="1" dirty="0" err="1">
                <a:solidFill>
                  <a:srgbClr val="000000"/>
                </a:solidFill>
              </a:rPr>
              <a:t>nosotros</a:t>
            </a:r>
            <a:r>
              <a:rPr lang="en-GB" altLang="en-US" sz="1600" b="1" dirty="0">
                <a:solidFill>
                  <a:srgbClr val="000000"/>
                </a:solidFill>
              </a:rPr>
              <a:t> son </a:t>
            </a:r>
            <a:r>
              <a:rPr lang="en-GB" altLang="en-US" sz="1600" b="1" dirty="0" err="1">
                <a:solidFill>
                  <a:srgbClr val="000000"/>
                </a:solidFill>
              </a:rPr>
              <a:t>los</a:t>
            </a:r>
            <a:r>
              <a:rPr lang="en-GB" altLang="en-US" sz="1600" b="1" dirty="0">
                <a:solidFill>
                  <a:srgbClr val="000000"/>
                </a:solidFill>
              </a:rPr>
              <a:t> genes de 5 y 9 </a:t>
            </a:r>
            <a:r>
              <a:rPr lang="en-GB" altLang="en-US" sz="1600" b="1" dirty="0" err="1">
                <a:solidFill>
                  <a:srgbClr val="000000"/>
                </a:solidFill>
              </a:rPr>
              <a:t>exones</a:t>
            </a:r>
            <a:r>
              <a:rPr lang="en-GB" altLang="en-US" sz="16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1212850"/>
            <a:ext cx="3810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42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Un gen </a:t>
            </a:r>
            <a:r>
              <a:rPr lang="en-GB" altLang="en-US" sz="3200" dirty="0">
                <a:solidFill>
                  <a:srgbClr val="B3B3B3"/>
                </a:solidFill>
                <a:latin typeface="OpenSymbol" charset="0"/>
                <a:ea typeface="ＭＳ Ｐゴシック" charset="-128"/>
              </a:rPr>
              <a:t>≠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Una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proteina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752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52400" y="1295400"/>
            <a:ext cx="8839200" cy="505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Un gen,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una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enzima</a:t>
            </a:r>
            <a:r>
              <a:rPr lang="en-GB" altLang="en-US" sz="1600" dirty="0" smtClean="0">
                <a:solidFill>
                  <a:srgbClr val="000000"/>
                </a:solidFill>
              </a:rPr>
              <a:t> - George Beadle y Edward </a:t>
            </a:r>
            <a:r>
              <a:rPr lang="en-GB" altLang="en-US" sz="1600" dirty="0">
                <a:solidFill>
                  <a:srgbClr val="000000"/>
                </a:solidFill>
              </a:rPr>
              <a:t>T</a:t>
            </a:r>
            <a:r>
              <a:rPr lang="en-GB" altLang="en-US" sz="1600" dirty="0" smtClean="0">
                <a:solidFill>
                  <a:srgbClr val="000000"/>
                </a:solidFill>
              </a:rPr>
              <a:t>atum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600" dirty="0" smtClean="0">
                <a:solidFill>
                  <a:srgbClr val="000000"/>
                </a:solidFill>
              </a:rPr>
              <a:t> EUA,  1941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Quizá</a:t>
            </a:r>
            <a:r>
              <a:rPr lang="en-GB" altLang="en-US" sz="1600" dirty="0" smtClean="0">
                <a:solidFill>
                  <a:srgbClr val="000000"/>
                </a:solidFill>
              </a:rPr>
              <a:t> no,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mejor</a:t>
            </a:r>
            <a:r>
              <a:rPr lang="en-GB" altLang="en-US" sz="1600" dirty="0" smtClean="0">
                <a:solidFill>
                  <a:srgbClr val="000000"/>
                </a:solidFill>
              </a:rPr>
              <a:t> un gen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una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proteina</a:t>
            </a:r>
            <a:r>
              <a:rPr lang="is-IS" altLang="en-US" sz="1600" dirty="0" smtClean="0">
                <a:solidFill>
                  <a:srgbClr val="000000"/>
                </a:solidFill>
              </a:rPr>
              <a:t>…</a:t>
            </a:r>
            <a:endParaRPr lang="en-GB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Tampoco</a:t>
            </a:r>
            <a:r>
              <a:rPr lang="en-GB" altLang="en-US" sz="1600" dirty="0" smtClean="0">
                <a:solidFill>
                  <a:srgbClr val="000000"/>
                </a:solidFill>
              </a:rPr>
              <a:t>, Vernon Ingram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demuestra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participación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varias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proteinas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Hb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600" dirty="0" smtClean="0">
                <a:solidFill>
                  <a:srgbClr val="000000"/>
                </a:solidFill>
              </a:rPr>
              <a:t> 1956 y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propone</a:t>
            </a:r>
            <a:r>
              <a:rPr lang="en-GB" altLang="en-US" sz="1600" dirty="0" smtClean="0">
                <a:solidFill>
                  <a:srgbClr val="000000"/>
                </a:solidFill>
              </a:rPr>
              <a:t> Un gen, un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polipéptido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Nope, a finales de 1972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ya</a:t>
            </a:r>
            <a:r>
              <a:rPr lang="en-GB" altLang="en-US" sz="1600" dirty="0" smtClean="0">
                <a:solidFill>
                  <a:srgbClr val="000000"/>
                </a:solidFill>
              </a:rPr>
              <a:t> se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sabía</a:t>
            </a:r>
            <a:r>
              <a:rPr lang="en-GB" altLang="en-US" sz="1600" dirty="0" smtClean="0">
                <a:solidFill>
                  <a:srgbClr val="000000"/>
                </a:solidFill>
              </a:rPr>
              <a:t> que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existian</a:t>
            </a:r>
            <a:r>
              <a:rPr lang="en-GB" altLang="en-US" sz="1600" dirty="0" smtClean="0">
                <a:solidFill>
                  <a:srgbClr val="000000"/>
                </a:solidFill>
              </a:rPr>
              <a:t> genes no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traducidos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pero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si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transcritos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98%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nuestro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genoma</a:t>
            </a:r>
            <a:r>
              <a:rPr lang="en-GB" altLang="en-US" sz="1600" dirty="0" smtClean="0">
                <a:solidFill>
                  <a:srgbClr val="000000"/>
                </a:solidFill>
              </a:rPr>
              <a:t> no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traducido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</a:rPr>
              <a:t>(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promotores</a:t>
            </a:r>
            <a:r>
              <a:rPr lang="en-GB" altLang="en-US" sz="1600" dirty="0" smtClean="0">
                <a:solidFill>
                  <a:srgbClr val="000000"/>
                </a:solidFill>
              </a:rPr>
              <a:t>,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intrones</a:t>
            </a:r>
            <a:r>
              <a:rPr lang="en-GB" altLang="en-US" sz="1600" dirty="0" smtClean="0">
                <a:solidFill>
                  <a:srgbClr val="000000"/>
                </a:solidFill>
              </a:rPr>
              <a:t>, pseudogenes,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transposones</a:t>
            </a:r>
            <a:r>
              <a:rPr lang="en-GB" altLang="en-US" sz="1600" dirty="0" smtClean="0">
                <a:solidFill>
                  <a:srgbClr val="000000"/>
                </a:solidFill>
              </a:rPr>
              <a:t>,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microsatelites</a:t>
            </a:r>
            <a:r>
              <a:rPr lang="en-GB" altLang="en-US" sz="1600" dirty="0">
                <a:solidFill>
                  <a:srgbClr val="000000"/>
                </a:solidFill>
              </a:rPr>
              <a:t>,</a:t>
            </a:r>
            <a:r>
              <a:rPr lang="en-GB" altLang="en-US" sz="1600" dirty="0" smtClean="0">
                <a:solidFill>
                  <a:srgbClr val="000000"/>
                </a:solidFill>
              </a:rPr>
              <a:t> DNA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repetitivo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</a:rPr>
              <a:t>y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telómeros</a:t>
            </a:r>
            <a:r>
              <a:rPr lang="en-GB" altLang="en-US" sz="1600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600" dirty="0" smtClean="0">
                <a:solidFill>
                  <a:srgbClr val="000000"/>
                </a:solidFill>
              </a:rPr>
              <a:t> 2012 el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proyecto</a:t>
            </a:r>
            <a:r>
              <a:rPr lang="en-GB" altLang="en-US" sz="1600" dirty="0" smtClean="0">
                <a:solidFill>
                  <a:srgbClr val="000000"/>
                </a:solidFill>
              </a:rPr>
              <a:t> ENCODE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definió</a:t>
            </a:r>
            <a:r>
              <a:rPr lang="en-GB" altLang="en-US" sz="1600" dirty="0" smtClean="0">
                <a:solidFill>
                  <a:srgbClr val="000000"/>
                </a:solidFill>
              </a:rPr>
              <a:t> que el 76%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este</a:t>
            </a:r>
            <a:r>
              <a:rPr lang="en-GB" altLang="en-US" sz="1600" dirty="0" smtClean="0">
                <a:solidFill>
                  <a:srgbClr val="000000"/>
                </a:solidFill>
              </a:rPr>
              <a:t> “DNA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basura</a:t>
            </a:r>
            <a:r>
              <a:rPr lang="en-GB" altLang="en-US" sz="1600" dirty="0" smtClean="0">
                <a:solidFill>
                  <a:srgbClr val="000000"/>
                </a:solidFill>
              </a:rPr>
              <a:t>” era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transcrito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Así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mismo</a:t>
            </a:r>
            <a:r>
              <a:rPr lang="en-GB" altLang="en-US" sz="1600" dirty="0" smtClean="0">
                <a:solidFill>
                  <a:srgbClr val="000000"/>
                </a:solidFill>
              </a:rPr>
              <a:t>,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una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secuencia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de DNA </a:t>
            </a:r>
            <a:r>
              <a:rPr lang="en-GB" altLang="en-US" sz="1600" dirty="0" err="1">
                <a:solidFill>
                  <a:srgbClr val="000000"/>
                </a:solidFill>
              </a:rPr>
              <a:t>puede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codificiar</a:t>
            </a:r>
            <a:r>
              <a:rPr lang="en-GB" altLang="en-US" sz="1600" dirty="0" smtClean="0">
                <a:solidFill>
                  <a:srgbClr val="000000"/>
                </a:solidFill>
              </a:rPr>
              <a:t>  para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más</a:t>
            </a:r>
            <a:r>
              <a:rPr lang="en-GB" altLang="en-US" sz="1600" dirty="0" smtClean="0">
                <a:solidFill>
                  <a:srgbClr val="000000"/>
                </a:solidFill>
              </a:rPr>
              <a:t> de un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transcrito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 dirty="0" err="1">
                <a:solidFill>
                  <a:srgbClr val="000000"/>
                </a:solidFill>
              </a:rPr>
              <a:t>Mecanismos</a:t>
            </a:r>
            <a:r>
              <a:rPr lang="en-GB" altLang="en-US" sz="1800" dirty="0">
                <a:solidFill>
                  <a:srgbClr val="000000"/>
                </a:solidFill>
              </a:rPr>
              <a:t>: 	</a:t>
            </a:r>
            <a:r>
              <a:rPr lang="en-GB" altLang="en-US" sz="1800" dirty="0" smtClean="0">
                <a:solidFill>
                  <a:srgbClr val="000000"/>
                </a:solidFill>
              </a:rPr>
              <a:t>Marcos de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lectura</a:t>
            </a:r>
            <a:r>
              <a:rPr lang="en-GB" altLang="en-US" sz="1800" dirty="0" smtClean="0">
                <a:solidFill>
                  <a:srgbClr val="000000"/>
                </a:solidFill>
              </a:rPr>
              <a:t>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alternativos</a:t>
            </a:r>
            <a:endParaRPr lang="en-GB" altLang="en-US" sz="18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 dirty="0">
                <a:solidFill>
                  <a:srgbClr val="000000"/>
                </a:solidFill>
              </a:rPr>
              <a:t>	</a:t>
            </a:r>
            <a:r>
              <a:rPr lang="en-GB" altLang="en-US" sz="1800" dirty="0" smtClean="0">
                <a:solidFill>
                  <a:srgbClr val="000000"/>
                </a:solidFill>
              </a:rPr>
              <a:t>				Genes </a:t>
            </a:r>
            <a:r>
              <a:rPr lang="en-GB" altLang="en-US" sz="1800" dirty="0" err="1" smtClean="0">
                <a:solidFill>
                  <a:srgbClr val="000000"/>
                </a:solidFill>
              </a:rPr>
              <a:t>empalmados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 dirty="0">
                <a:solidFill>
                  <a:srgbClr val="000000"/>
                </a:solidFill>
              </a:rPr>
              <a:t>				</a:t>
            </a:r>
            <a:r>
              <a:rPr lang="en-GB" altLang="en-US" sz="1800" dirty="0" smtClean="0">
                <a:solidFill>
                  <a:srgbClr val="000000"/>
                </a:solidFill>
              </a:rPr>
              <a:t>	Splicing </a:t>
            </a:r>
            <a:r>
              <a:rPr lang="en-GB" altLang="en-US" sz="1800" dirty="0" err="1">
                <a:solidFill>
                  <a:srgbClr val="000000"/>
                </a:solidFill>
              </a:rPr>
              <a:t>alternativo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U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so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distintos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marcos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de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lectura</a:t>
            </a: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 (ORFs)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1161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926512" cy="188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Como el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código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genético</a:t>
            </a:r>
            <a:r>
              <a:rPr lang="en-GB" altLang="en-US" sz="1600" dirty="0" smtClean="0">
                <a:solidFill>
                  <a:srgbClr val="000000"/>
                </a:solidFill>
              </a:rPr>
              <a:t> se lee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tripletes</a:t>
            </a:r>
            <a:r>
              <a:rPr lang="en-GB" altLang="en-US" sz="1600" dirty="0" smtClean="0">
                <a:solidFill>
                  <a:srgbClr val="000000"/>
                </a:solidFill>
              </a:rPr>
              <a:t>,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una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secuencia</a:t>
            </a:r>
            <a:r>
              <a:rPr lang="en-GB" altLang="en-US" sz="1600" dirty="0" smtClean="0">
                <a:solidFill>
                  <a:srgbClr val="000000"/>
                </a:solidFill>
              </a:rPr>
              <a:t> de DNA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posee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tres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marcos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lectura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potenciales</a:t>
            </a:r>
            <a:r>
              <a:rPr lang="en-GB" altLang="en-US" sz="1600" dirty="0" smtClean="0">
                <a:solidFill>
                  <a:srgbClr val="000000"/>
                </a:solidFill>
              </a:rPr>
              <a:t> (ORFs).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Solo se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consideran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abiertos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cuando</a:t>
            </a:r>
            <a:r>
              <a:rPr lang="en-GB" altLang="en-US" sz="1600" dirty="0" smtClean="0">
                <a:solidFill>
                  <a:srgbClr val="000000"/>
                </a:solidFill>
              </a:rPr>
              <a:t> hay un AUG (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codón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iniciación</a:t>
            </a:r>
            <a:r>
              <a:rPr lang="en-GB" altLang="en-US" sz="1600" dirty="0" smtClean="0">
                <a:solidFill>
                  <a:srgbClr val="000000"/>
                </a:solidFill>
              </a:rPr>
              <a:t>) y un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codón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termino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41600"/>
            <a:ext cx="3846921" cy="3498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686050"/>
            <a:ext cx="36957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Genes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empalmados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09570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3780681"/>
            <a:ext cx="2844799" cy="2628105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2088" y="1427163"/>
            <a:ext cx="4291012" cy="501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Uso de una misma secuencia de DNA para codificar para dos polipéptidos distintos.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Dos genes en una misma secuencia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nt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Empalme en paralelo</a:t>
            </a:r>
            <a:br>
              <a:rPr lang="es-ES_tradnl" altLang="en-US" sz="1600" dirty="0" smtClean="0">
                <a:solidFill>
                  <a:srgbClr val="000000"/>
                </a:solidFill>
              </a:rPr>
            </a:br>
            <a:endParaRPr lang="es-ES_tradnl" altLang="en-US" sz="16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En fase (usa mismo marco de lectura)</a:t>
            </a:r>
            <a:br>
              <a:rPr lang="es-ES_tradnl" altLang="en-US" sz="1600" dirty="0" smtClean="0">
                <a:solidFill>
                  <a:srgbClr val="000000"/>
                </a:solidFill>
              </a:rPr>
            </a:br>
            <a:endParaRPr lang="es-ES_tradnl" altLang="en-US" sz="16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Fuera de fase (usa distinto marco de lectura)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Empalme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antiparalelo</a:t>
            </a:r>
            <a:endParaRPr lang="es-ES_tradnl" altLang="en-US" sz="16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Convergente</a:t>
            </a:r>
            <a:br>
              <a:rPr lang="es-ES_tradnl" altLang="en-US" sz="1600" dirty="0" smtClean="0">
                <a:solidFill>
                  <a:srgbClr val="000000"/>
                </a:solidFill>
              </a:rPr>
            </a:br>
            <a:endParaRPr lang="es-ES_tradnl" altLang="en-US" sz="16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Divergente</a:t>
            </a:r>
            <a:br>
              <a:rPr lang="es-ES_tradnl" altLang="en-US" sz="1600" dirty="0" smtClean="0">
                <a:solidFill>
                  <a:srgbClr val="000000"/>
                </a:solidFill>
              </a:rPr>
            </a:br>
            <a:endParaRPr lang="es-ES_tradnl" altLang="en-US" sz="1600" dirty="0" smtClean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buFont typeface="Arial" charset="0"/>
              <a:buChar char="•"/>
            </a:pPr>
            <a:r>
              <a:rPr lang="es-ES_tradnl" altLang="en-US" sz="1600" dirty="0" smtClean="0">
                <a:solidFill>
                  <a:srgbClr val="000000"/>
                </a:solidFill>
              </a:rPr>
              <a:t>Anidado</a:t>
            </a:r>
          </a:p>
          <a:p>
            <a:pPr eaLnBrk="1" hangingPunct="1">
              <a:lnSpc>
                <a:spcPct val="100000"/>
              </a:lnSpc>
            </a:pPr>
            <a:endParaRPr lang="es-ES_tradnl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70" y="1257300"/>
            <a:ext cx="4437730" cy="24669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smtClean="0">
                <a:solidFill>
                  <a:srgbClr val="B3B3B3"/>
                </a:solidFill>
                <a:ea typeface="ＭＳ Ｐゴシック" charset="-128"/>
              </a:rPr>
              <a:t>Splicing </a:t>
            </a:r>
            <a:r>
              <a:rPr lang="en-GB" altLang="en-US" sz="3200" dirty="0" err="1" smtClean="0">
                <a:solidFill>
                  <a:srgbClr val="B3B3B3"/>
                </a:solidFill>
                <a:ea typeface="ＭＳ Ｐゴシック" charset="-128"/>
              </a:rPr>
              <a:t>alternativo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7475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90489" y="1287463"/>
            <a:ext cx="3287711" cy="40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rgbClr val="000000"/>
                </a:solidFill>
              </a:rPr>
              <a:t>Mecanismo para generar distintas </a:t>
            </a:r>
            <a:r>
              <a:rPr lang="es-ES_tradnl" altLang="en-US" sz="1600" dirty="0" err="1" smtClean="0">
                <a:solidFill>
                  <a:srgbClr val="000000"/>
                </a:solidFill>
              </a:rPr>
              <a:t>isoformas</a:t>
            </a:r>
            <a:r>
              <a:rPr lang="es-ES_tradnl" altLang="en-US" sz="1600" dirty="0" smtClean="0">
                <a:solidFill>
                  <a:srgbClr val="000000"/>
                </a:solidFill>
              </a:rPr>
              <a:t> con mismo gen.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Depende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arreglos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alternativos</a:t>
            </a:r>
            <a:r>
              <a:rPr lang="en-GB" altLang="en-US" sz="1600" dirty="0" smtClean="0">
                <a:solidFill>
                  <a:srgbClr val="FF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exones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Depende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maquinaria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espliceosomal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El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contenido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exones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puede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ser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mutuamente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excluyente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</a:rPr>
              <a:t>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tal</a:t>
            </a:r>
            <a:r>
              <a:rPr lang="en-GB" altLang="en-US" sz="1600" dirty="0" smtClean="0">
                <a:solidFill>
                  <a:srgbClr val="000000"/>
                </a:solidFill>
              </a:rPr>
              <a:t> forma que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nunca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sean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unidos</a:t>
            </a:r>
            <a:r>
              <a:rPr lang="en-GB" altLang="en-US" sz="1600" dirty="0" smtClean="0">
                <a:solidFill>
                  <a:srgbClr val="000000"/>
                </a:solidFill>
              </a:rPr>
              <a:t> dos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exones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en</a:t>
            </a:r>
            <a:r>
              <a:rPr lang="en-GB" altLang="en-US" sz="1600" dirty="0" smtClean="0">
                <a:solidFill>
                  <a:srgbClr val="000000"/>
                </a:solidFill>
              </a:rPr>
              <a:t> el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mismo</a:t>
            </a:r>
            <a:r>
              <a:rPr lang="en-GB" altLang="en-US" sz="1600" dirty="0" smtClean="0">
                <a:solidFill>
                  <a:srgbClr val="000000"/>
                </a:solidFill>
              </a:rPr>
              <a:t> mRNA.</a:t>
            </a:r>
          </a:p>
          <a:p>
            <a:pPr eaLnBrk="1" hangingPunct="1">
              <a:lnSpc>
                <a:spcPct val="100000"/>
              </a:lnSpc>
            </a:pPr>
            <a:endParaRPr lang="en-GB" alt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GB" altLang="en-US" sz="1600" dirty="0" err="1" smtClean="0">
                <a:solidFill>
                  <a:srgbClr val="000000"/>
                </a:solidFill>
              </a:rPr>
              <a:t>Ejemplo</a:t>
            </a:r>
            <a:r>
              <a:rPr lang="en-GB" altLang="en-US" sz="1600" dirty="0" smtClean="0">
                <a:solidFill>
                  <a:srgbClr val="000000"/>
                </a:solidFill>
              </a:rPr>
              <a:t>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Troponina</a:t>
            </a:r>
            <a:r>
              <a:rPr lang="en-GB" altLang="en-US" sz="1600" dirty="0" smtClean="0">
                <a:solidFill>
                  <a:srgbClr val="000000"/>
                </a:solidFill>
              </a:rPr>
              <a:t> T 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60" y="1185386"/>
            <a:ext cx="5669240" cy="3094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84618"/>
            <a:ext cx="4178300" cy="228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611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Definición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de un gen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1520" y="1700808"/>
            <a:ext cx="8568952" cy="185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800" dirty="0" err="1">
                <a:solidFill>
                  <a:schemeClr val="tx1"/>
                </a:solidFill>
              </a:rPr>
              <a:t>Región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física</a:t>
            </a:r>
            <a:r>
              <a:rPr lang="en-GB" altLang="en-US" sz="1800" dirty="0">
                <a:solidFill>
                  <a:schemeClr val="tx1"/>
                </a:solidFill>
              </a:rPr>
              <a:t> localizable de </a:t>
            </a:r>
            <a:r>
              <a:rPr lang="en-GB" altLang="en-US" sz="1800" dirty="0" err="1">
                <a:solidFill>
                  <a:schemeClr val="tx1"/>
                </a:solidFill>
              </a:rPr>
              <a:t>una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secuencia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genómica</a:t>
            </a:r>
            <a:r>
              <a:rPr lang="en-GB" altLang="en-US" sz="1800" dirty="0">
                <a:solidFill>
                  <a:schemeClr val="tx1"/>
                </a:solidFill>
              </a:rPr>
              <a:t> (DNA o RNA) que </a:t>
            </a:r>
            <a:r>
              <a:rPr lang="en-GB" altLang="en-US" sz="1800" dirty="0" err="1">
                <a:solidFill>
                  <a:schemeClr val="tx1"/>
                </a:solidFill>
              </a:rPr>
              <a:t>corresponde</a:t>
            </a:r>
            <a:r>
              <a:rPr lang="en-GB" altLang="en-US" sz="1800" dirty="0">
                <a:solidFill>
                  <a:schemeClr val="tx1"/>
                </a:solidFill>
              </a:rPr>
              <a:t> a la </a:t>
            </a:r>
            <a:r>
              <a:rPr lang="en-GB" altLang="en-US" sz="1800" dirty="0" err="1">
                <a:solidFill>
                  <a:schemeClr val="tx1"/>
                </a:solidFill>
              </a:rPr>
              <a:t>unidad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básica</a:t>
            </a:r>
            <a:r>
              <a:rPr lang="en-GB" altLang="en-US" sz="1800" dirty="0">
                <a:solidFill>
                  <a:schemeClr val="tx1"/>
                </a:solidFill>
              </a:rPr>
              <a:t> de la </a:t>
            </a:r>
            <a:r>
              <a:rPr lang="en-GB" altLang="en-US" sz="1800" dirty="0" err="1">
                <a:solidFill>
                  <a:schemeClr val="tx1"/>
                </a:solidFill>
              </a:rPr>
              <a:t>herencia</a:t>
            </a:r>
            <a:r>
              <a:rPr lang="en-GB" altLang="en-US" sz="1800" dirty="0">
                <a:solidFill>
                  <a:schemeClr val="tx1"/>
                </a:solidFill>
              </a:rPr>
              <a:t>, que </a:t>
            </a:r>
            <a:r>
              <a:rPr lang="en-GB" altLang="en-US" sz="1800" dirty="0" err="1">
                <a:solidFill>
                  <a:schemeClr val="tx1"/>
                </a:solidFill>
              </a:rPr>
              <a:t>posee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regiones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regulatorias</a:t>
            </a:r>
            <a:r>
              <a:rPr lang="en-GB" altLang="en-US" sz="1800" dirty="0">
                <a:solidFill>
                  <a:schemeClr val="tx1"/>
                </a:solidFill>
              </a:rPr>
              <a:t>, </a:t>
            </a:r>
            <a:r>
              <a:rPr lang="en-GB" altLang="en-US" sz="1800" dirty="0" err="1">
                <a:solidFill>
                  <a:schemeClr val="tx1"/>
                </a:solidFill>
              </a:rPr>
              <a:t>regiones</a:t>
            </a:r>
            <a:r>
              <a:rPr lang="en-GB" altLang="en-US" sz="1800" dirty="0">
                <a:solidFill>
                  <a:schemeClr val="tx1"/>
                </a:solidFill>
              </a:rPr>
              <a:t> que </a:t>
            </a:r>
            <a:r>
              <a:rPr lang="en-GB" altLang="en-US" sz="1800" dirty="0" err="1">
                <a:solidFill>
                  <a:schemeClr val="tx1"/>
                </a:solidFill>
              </a:rPr>
              <a:t>serán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transcritas</a:t>
            </a:r>
            <a:r>
              <a:rPr lang="en-GB" altLang="en-US" sz="1800" dirty="0">
                <a:solidFill>
                  <a:schemeClr val="tx1"/>
                </a:solidFill>
              </a:rPr>
              <a:t> y </a:t>
            </a:r>
            <a:r>
              <a:rPr lang="en-GB" altLang="en-US" sz="1800" dirty="0" err="1">
                <a:solidFill>
                  <a:schemeClr val="tx1"/>
                </a:solidFill>
              </a:rPr>
              <a:t>otras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secuencias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funcionales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8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800" dirty="0" err="1">
                <a:solidFill>
                  <a:schemeClr val="tx1"/>
                </a:solidFill>
              </a:rPr>
              <a:t>Gertsein</a:t>
            </a:r>
            <a:r>
              <a:rPr lang="en-GB" altLang="en-US" sz="1800" dirty="0">
                <a:solidFill>
                  <a:schemeClr val="tx1"/>
                </a:solidFill>
              </a:rPr>
              <a:t> ha </a:t>
            </a:r>
            <a:r>
              <a:rPr lang="en-GB" altLang="en-US" sz="1800" dirty="0" err="1">
                <a:solidFill>
                  <a:schemeClr val="tx1"/>
                </a:solidFill>
              </a:rPr>
              <a:t>expandido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definición</a:t>
            </a:r>
            <a:r>
              <a:rPr lang="en-GB" altLang="en-US" sz="1800" dirty="0">
                <a:solidFill>
                  <a:schemeClr val="tx1"/>
                </a:solidFill>
              </a:rPr>
              <a:t> para </a:t>
            </a:r>
            <a:r>
              <a:rPr lang="en-GB" altLang="en-US" sz="1800" dirty="0" err="1">
                <a:solidFill>
                  <a:schemeClr val="tx1"/>
                </a:solidFill>
              </a:rPr>
              <a:t>incluir</a:t>
            </a:r>
            <a:r>
              <a:rPr lang="en-GB" altLang="en-US" sz="1800" dirty="0">
                <a:solidFill>
                  <a:schemeClr val="tx1"/>
                </a:solidFill>
              </a:rPr>
              <a:t> a </a:t>
            </a:r>
            <a:r>
              <a:rPr lang="en-GB" altLang="en-US" sz="1800" dirty="0" err="1">
                <a:solidFill>
                  <a:schemeClr val="tx1"/>
                </a:solidFill>
              </a:rPr>
              <a:t>los</a:t>
            </a:r>
            <a:r>
              <a:rPr lang="en-GB" altLang="en-US" sz="1800" dirty="0">
                <a:solidFill>
                  <a:schemeClr val="tx1"/>
                </a:solidFill>
              </a:rPr>
              <a:t> genes no-</a:t>
            </a:r>
            <a:r>
              <a:rPr lang="en-GB" altLang="en-US" sz="1800" dirty="0" err="1">
                <a:solidFill>
                  <a:schemeClr val="tx1"/>
                </a:solidFill>
              </a:rPr>
              <a:t>codificantes</a:t>
            </a:r>
            <a:r>
              <a:rPr lang="en-GB" altLang="en-US" sz="1800" dirty="0">
                <a:solidFill>
                  <a:schemeClr val="tx1"/>
                </a:solidFill>
              </a:rPr>
              <a:t> (de </a:t>
            </a:r>
            <a:r>
              <a:rPr lang="en-GB" altLang="en-US" sz="1800" dirty="0" err="1">
                <a:solidFill>
                  <a:schemeClr val="tx1"/>
                </a:solidFill>
              </a:rPr>
              <a:t>proteínas</a:t>
            </a:r>
            <a:r>
              <a:rPr lang="en-GB" altLang="en-US" sz="1800" dirty="0">
                <a:solidFill>
                  <a:schemeClr val="tx1"/>
                </a:solidFill>
              </a:rPr>
              <a:t>) de </a:t>
            </a:r>
            <a:r>
              <a:rPr lang="en-GB" altLang="en-US" sz="1800" dirty="0" smtClean="0">
                <a:solidFill>
                  <a:schemeClr val="tx1"/>
                </a:solidFill>
              </a:rPr>
              <a:t>RNA</a:t>
            </a:r>
            <a:r>
              <a:rPr lang="en-GB" altLang="en-US" sz="1800" dirty="0">
                <a:solidFill>
                  <a:schemeClr val="tx1"/>
                </a:solidFill>
              </a:rPr>
              <a:t>.</a:t>
            </a:r>
            <a:r>
              <a:rPr lang="en-GB" altLang="en-US" sz="1800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501008"/>
            <a:ext cx="6527800" cy="2882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miRNA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260475"/>
            <a:ext cx="37195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87313" y="4876800"/>
            <a:ext cx="8624887" cy="122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8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Las </a:t>
            </a:r>
            <a:r>
              <a:rPr lang="en-GB" altLang="en-US" sz="1600" dirty="0" err="1">
                <a:solidFill>
                  <a:srgbClr val="000000"/>
                </a:solidFill>
              </a:rPr>
              <a:t>moléculas</a:t>
            </a:r>
            <a:r>
              <a:rPr lang="en-GB" altLang="en-US" sz="1600" dirty="0">
                <a:solidFill>
                  <a:srgbClr val="000000"/>
                </a:solidFill>
              </a:rPr>
              <a:t> de miRNA </a:t>
            </a:r>
            <a:r>
              <a:rPr lang="en-GB" altLang="en-US" sz="1600" dirty="0" err="1">
                <a:solidFill>
                  <a:srgbClr val="000000"/>
                </a:solidFill>
              </a:rPr>
              <a:t>maduras</a:t>
            </a:r>
            <a:r>
              <a:rPr lang="en-GB" altLang="en-US" sz="1600" dirty="0">
                <a:solidFill>
                  <a:srgbClr val="000000"/>
                </a:solidFill>
              </a:rPr>
              <a:t> son </a:t>
            </a:r>
            <a:r>
              <a:rPr lang="en-GB" altLang="en-US" sz="1600" dirty="0" err="1">
                <a:solidFill>
                  <a:srgbClr val="FF0000"/>
                </a:solidFill>
              </a:rPr>
              <a:t>parcialmente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complementarias</a:t>
            </a:r>
            <a:r>
              <a:rPr lang="en-GB" altLang="en-US" sz="1600" dirty="0">
                <a:solidFill>
                  <a:srgbClr val="FF0000"/>
                </a:solidFill>
              </a:rPr>
              <a:t> a </a:t>
            </a:r>
            <a:r>
              <a:rPr lang="en-GB" altLang="en-US" sz="1600" dirty="0" err="1">
                <a:solidFill>
                  <a:srgbClr val="FF0000"/>
                </a:solidFill>
              </a:rPr>
              <a:t>uno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más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smtClean="0">
                <a:solidFill>
                  <a:srgbClr val="FF0000"/>
                </a:solidFill>
              </a:rPr>
              <a:t>mRNA</a:t>
            </a:r>
            <a:r>
              <a:rPr lang="en-GB" altLang="en-US" sz="1600" dirty="0" smtClean="0">
                <a:solidFill>
                  <a:srgbClr val="000000"/>
                </a:solidFill>
              </a:rPr>
              <a:t>.</a:t>
            </a: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3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8000"/>
              </a:lnSpc>
            </a:pPr>
            <a:r>
              <a:rPr lang="en-GB" altLang="en-US" sz="1600" dirty="0" err="1" smtClean="0">
                <a:solidFill>
                  <a:schemeClr val="tx1"/>
                </a:solidFill>
              </a:rPr>
              <a:t>Descritos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en</a:t>
            </a:r>
            <a:r>
              <a:rPr lang="en-GB" altLang="en-US" sz="1600" dirty="0">
                <a:solidFill>
                  <a:schemeClr val="tx1"/>
                </a:solidFill>
              </a:rPr>
              <a:t> 1993 </a:t>
            </a:r>
            <a:r>
              <a:rPr lang="en-GB" altLang="en-US" sz="1600" dirty="0" err="1">
                <a:solidFill>
                  <a:schemeClr val="tx1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Lee y </a:t>
            </a:r>
            <a:r>
              <a:rPr lang="en-GB" altLang="en-US" sz="1600" dirty="0" smtClean="0">
                <a:solidFill>
                  <a:srgbClr val="000000"/>
                </a:solidFill>
              </a:rPr>
              <a:t>cols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aunque</a:t>
            </a:r>
            <a:r>
              <a:rPr lang="en-GB" altLang="en-US" sz="1600" dirty="0" smtClean="0">
                <a:solidFill>
                  <a:srgbClr val="000000"/>
                </a:solidFill>
              </a:rPr>
              <a:t> el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término</a:t>
            </a:r>
            <a:r>
              <a:rPr lang="en-GB" altLang="en-US" sz="1600" dirty="0" smtClean="0">
                <a:solidFill>
                  <a:srgbClr val="000000"/>
                </a:solidFill>
              </a:rPr>
              <a:t> RNA 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interferencia</a:t>
            </a:r>
            <a:r>
              <a:rPr lang="en-GB" altLang="en-US" sz="1600" dirty="0" smtClean="0">
                <a:solidFill>
                  <a:srgbClr val="000000"/>
                </a:solidFill>
              </a:rPr>
              <a:t> se 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uso</a:t>
            </a:r>
            <a:r>
              <a:rPr lang="en-GB" altLang="en-US" sz="1600" dirty="0" smtClean="0">
                <a:solidFill>
                  <a:srgbClr val="000000"/>
                </a:solidFill>
              </a:rPr>
              <a:t> hasta el 2001.</a:t>
            </a:r>
            <a:endParaRPr lang="en-GB" altLang="en-US" sz="1600" dirty="0">
              <a:solidFill>
                <a:srgbClr val="000000"/>
              </a:solidFill>
            </a:endParaRPr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5395912" cy="31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rgbClr val="000000"/>
                </a:solidFill>
              </a:rPr>
              <a:t>Los miRNA </a:t>
            </a:r>
            <a:r>
              <a:rPr lang="en-GB" altLang="en-US" sz="1600" dirty="0" smtClean="0">
                <a:solidFill>
                  <a:srgbClr val="000000"/>
                </a:solidFill>
              </a:rPr>
              <a:t>son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ssRNA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pequeños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000000"/>
                </a:solidFill>
              </a:rPr>
              <a:t>de entre </a:t>
            </a:r>
            <a:r>
              <a:rPr lang="en-GB" altLang="en-US" sz="1600" dirty="0">
                <a:solidFill>
                  <a:srgbClr val="FF0000"/>
                </a:solidFill>
              </a:rPr>
              <a:t>20 y 30 bp </a:t>
            </a:r>
            <a:r>
              <a:rPr lang="en-GB" altLang="en-US" sz="1600" dirty="0">
                <a:solidFill>
                  <a:srgbClr val="000000"/>
                </a:solidFill>
              </a:rPr>
              <a:t>que </a:t>
            </a:r>
            <a:r>
              <a:rPr lang="en-GB" altLang="en-US" sz="1600" dirty="0" err="1">
                <a:solidFill>
                  <a:srgbClr val="000000"/>
                </a:solidFill>
              </a:rPr>
              <a:t>participan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</a:rPr>
              <a:t> la </a:t>
            </a:r>
            <a:r>
              <a:rPr lang="en-GB" altLang="en-US" sz="1600" dirty="0" err="1">
                <a:solidFill>
                  <a:srgbClr val="FF0000"/>
                </a:solidFill>
              </a:rPr>
              <a:t>regulación</a:t>
            </a:r>
            <a:r>
              <a:rPr lang="en-GB" altLang="en-US" sz="1600" dirty="0">
                <a:solidFill>
                  <a:srgbClr val="FF0000"/>
                </a:solidFill>
              </a:rPr>
              <a:t> de la </a:t>
            </a:r>
            <a:r>
              <a:rPr lang="en-GB" altLang="en-US" sz="1600" dirty="0" err="1">
                <a:solidFill>
                  <a:srgbClr val="FF0000"/>
                </a:solidFill>
              </a:rPr>
              <a:t>expresión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g</a:t>
            </a:r>
            <a:r>
              <a:rPr lang="en-GB" altLang="en-US" sz="1600" dirty="0" err="1">
                <a:solidFill>
                  <a:srgbClr val="000000"/>
                </a:solidFill>
              </a:rPr>
              <a:t>énica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Codificados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FF0000"/>
                </a:solidFill>
              </a:rPr>
              <a:t>genes de RNA </a:t>
            </a:r>
            <a:r>
              <a:rPr lang="en-GB" altLang="en-US" sz="1600" dirty="0">
                <a:solidFill>
                  <a:srgbClr val="000000"/>
                </a:solidFill>
              </a:rPr>
              <a:t>(o DNA no </a:t>
            </a:r>
            <a:r>
              <a:rPr lang="en-GB" altLang="en-US" sz="1600" dirty="0" err="1">
                <a:solidFill>
                  <a:srgbClr val="000000"/>
                </a:solidFill>
              </a:rPr>
              <a:t>codificante</a:t>
            </a:r>
            <a:r>
              <a:rPr lang="en-GB" altLang="en-US" sz="1600" dirty="0">
                <a:solidFill>
                  <a:srgbClr val="000000"/>
                </a:solidFill>
              </a:rPr>
              <a:t>) </a:t>
            </a:r>
            <a:r>
              <a:rPr lang="en-GB" altLang="en-US" sz="1600" dirty="0" err="1">
                <a:solidFill>
                  <a:srgbClr val="000000"/>
                </a:solidFill>
              </a:rPr>
              <a:t>pero</a:t>
            </a:r>
            <a:r>
              <a:rPr lang="en-GB" altLang="en-US" sz="1600" dirty="0">
                <a:solidFill>
                  <a:srgbClr val="000000"/>
                </a:solidFill>
              </a:rPr>
              <a:t> no </a:t>
            </a:r>
            <a:r>
              <a:rPr lang="en-GB" altLang="en-US" sz="1600" dirty="0" err="1">
                <a:solidFill>
                  <a:srgbClr val="000000"/>
                </a:solidFill>
              </a:rPr>
              <a:t>traducidos</a:t>
            </a:r>
            <a:r>
              <a:rPr lang="en-GB" altLang="en-US" sz="1600" dirty="0">
                <a:solidFill>
                  <a:srgbClr val="000000"/>
                </a:solidFill>
              </a:rPr>
              <a:t> a </a:t>
            </a:r>
            <a:r>
              <a:rPr lang="en-GB" altLang="en-US" sz="1600" dirty="0" err="1">
                <a:solidFill>
                  <a:srgbClr val="000000"/>
                </a:solidFill>
              </a:rPr>
              <a:t>proteínas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Pasan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smtClean="0">
                <a:solidFill>
                  <a:srgbClr val="000000"/>
                </a:solidFill>
              </a:rPr>
              <a:t>de </a:t>
            </a:r>
            <a:r>
              <a:rPr lang="en-GB" altLang="en-US" sz="1600" dirty="0" err="1">
                <a:solidFill>
                  <a:srgbClr val="000000"/>
                </a:solidFill>
              </a:rPr>
              <a:t>transcritos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primarios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FF0000"/>
                </a:solidFill>
              </a:rPr>
              <a:t>pri</a:t>
            </a:r>
            <a:r>
              <a:rPr lang="en-GB" altLang="en-US" sz="1600" dirty="0">
                <a:solidFill>
                  <a:srgbClr val="FF0000"/>
                </a:solidFill>
              </a:rPr>
              <a:t>-miRNA</a:t>
            </a:r>
            <a:r>
              <a:rPr lang="en-GB" altLang="en-US" sz="1600" dirty="0">
                <a:solidFill>
                  <a:srgbClr val="000000"/>
                </a:solidFill>
              </a:rPr>
              <a:t>) a </a:t>
            </a:r>
            <a:r>
              <a:rPr lang="en-GB" altLang="en-US" sz="1600" dirty="0" err="1">
                <a:solidFill>
                  <a:srgbClr val="000000"/>
                </a:solidFill>
              </a:rPr>
              <a:t>formar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estructuras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secundarias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complejas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>
                <a:solidFill>
                  <a:srgbClr val="FF0000"/>
                </a:solidFill>
              </a:rPr>
              <a:t>pre-miRNA</a:t>
            </a:r>
            <a:r>
              <a:rPr lang="en-GB" altLang="en-US" sz="1600" dirty="0">
                <a:solidFill>
                  <a:srgbClr val="000000"/>
                </a:solidFill>
              </a:rPr>
              <a:t>) que son </a:t>
            </a:r>
            <a:r>
              <a:rPr lang="en-GB" altLang="en-US" sz="1600" dirty="0" err="1">
                <a:solidFill>
                  <a:srgbClr val="000000"/>
                </a:solidFill>
              </a:rPr>
              <a:t>modificadas</a:t>
            </a:r>
            <a:r>
              <a:rPr lang="en-GB" altLang="en-US" sz="1600" dirty="0">
                <a:solidFill>
                  <a:srgbClr val="000000"/>
                </a:solidFill>
              </a:rPr>
              <a:t> para </a:t>
            </a:r>
            <a:r>
              <a:rPr lang="en-GB" altLang="en-US" sz="1600" dirty="0" err="1">
                <a:solidFill>
                  <a:srgbClr val="000000"/>
                </a:solidFill>
              </a:rPr>
              <a:t>formar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>
                <a:solidFill>
                  <a:srgbClr val="FF0000"/>
                </a:solidFill>
              </a:rPr>
              <a:t>miRNA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maduro</a:t>
            </a:r>
            <a:r>
              <a:rPr lang="en-GB" altLang="en-US" sz="16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FF0000"/>
                </a:solidFill>
              </a:rPr>
              <a:t>miRNA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maduro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interactua</a:t>
            </a:r>
            <a:r>
              <a:rPr lang="en-GB" altLang="en-US" sz="1600" dirty="0" smtClean="0">
                <a:solidFill>
                  <a:srgbClr val="000000"/>
                </a:solidFill>
              </a:rPr>
              <a:t> y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regula</a:t>
            </a:r>
            <a:r>
              <a:rPr lang="en-GB" altLang="en-US" sz="1600" dirty="0" smtClean="0">
                <a:solidFill>
                  <a:srgbClr val="000000"/>
                </a:solidFill>
              </a:rPr>
              <a:t> al mRNA </a:t>
            </a:r>
            <a:r>
              <a:rPr lang="en-GB" altLang="en-US" sz="1600" dirty="0">
                <a:solidFill>
                  <a:srgbClr val="000000"/>
                </a:solidFill>
              </a:rPr>
              <a:t>de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otro</a:t>
            </a:r>
            <a:r>
              <a:rPr lang="en-GB" altLang="en-US" sz="1600" dirty="0" smtClean="0">
                <a:solidFill>
                  <a:srgbClr val="000000"/>
                </a:solidFill>
              </a:rPr>
              <a:t> gen para el que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es</a:t>
            </a:r>
            <a:r>
              <a:rPr lang="en-GB" altLang="en-US" sz="1600" dirty="0" smtClean="0">
                <a:solidFill>
                  <a:srgbClr val="00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000000"/>
                </a:solidFill>
              </a:rPr>
              <a:t>complementario</a:t>
            </a:r>
            <a:r>
              <a:rPr lang="en-GB" altLang="en-US" sz="1600" dirty="0">
                <a:solidFill>
                  <a:srgbClr val="000000"/>
                </a:solidFill>
              </a:rPr>
              <a:t>.</a:t>
            </a:r>
            <a:r>
              <a:rPr lang="en-GB" altLang="en-US" sz="1600" dirty="0" smtClean="0">
                <a:solidFill>
                  <a:srgbClr val="000000"/>
                </a:solidFill>
              </a:rPr>
              <a:t>            </a:t>
            </a:r>
            <a:endParaRPr lang="en-GB" alt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Cis- y Trans-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0488" y="1368425"/>
            <a:ext cx="8657976" cy="322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Gen =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Cistrón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= Grupo de complementación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s-ES_tradnl" altLang="en-US" sz="1600" dirty="0" smtClean="0">
                <a:solidFill>
                  <a:schemeClr val="tx1"/>
                </a:solidFill>
              </a:rPr>
              <a:t>Una región de DNA posee 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efecto </a:t>
            </a:r>
            <a:r>
              <a:rPr lang="es-ES_tradnl" altLang="en-US" sz="1600" dirty="0" err="1" smtClean="0">
                <a:solidFill>
                  <a:srgbClr val="FF0000"/>
                </a:solidFill>
              </a:rPr>
              <a:t>cis</a:t>
            </a:r>
            <a:r>
              <a:rPr lang="es-ES_tradnl" altLang="en-US" sz="1600" dirty="0" smtClean="0">
                <a:solidFill>
                  <a:srgbClr val="FF0000"/>
                </a:solidFill>
              </a:rPr>
              <a:t>- 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cuando afecta el funcionamiento (expresión, replicación, etc.) de secuencias físicamente contiguas a ella (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sinténicas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) sin necesidad de una proteína (o RNA) intermediario... </a:t>
            </a:r>
            <a:r>
              <a:rPr lang="es-ES_tradnl" altLang="en-US" sz="1600" dirty="0" err="1" smtClean="0">
                <a:solidFill>
                  <a:schemeClr val="tx1"/>
                </a:solidFill>
              </a:rPr>
              <a:t>P.Ej.</a:t>
            </a:r>
            <a:r>
              <a:rPr lang="es-ES_tradnl" altLang="en-US" sz="1600" dirty="0" smtClean="0">
                <a:solidFill>
                  <a:schemeClr val="tx1"/>
                </a:solidFill>
              </a:rPr>
              <a:t> El promotor de un gen.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rgbClr val="000000"/>
                </a:solidFill>
              </a:rPr>
              <a:t>Una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secuencia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ejerce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efecto</a:t>
            </a:r>
            <a:r>
              <a:rPr lang="en-GB" altLang="en-US" sz="1600" dirty="0" smtClean="0">
                <a:solidFill>
                  <a:srgbClr val="FF0000"/>
                </a:solidFill>
              </a:rPr>
              <a:t> trans-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cuando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actua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sbre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otra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secuencia</a:t>
            </a:r>
            <a:r>
              <a:rPr lang="en-GB" altLang="en-US" sz="1600" dirty="0" smtClean="0">
                <a:solidFill>
                  <a:schemeClr val="tx1"/>
                </a:solidFill>
              </a:rPr>
              <a:t> (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sinténica</a:t>
            </a:r>
            <a:r>
              <a:rPr lang="en-GB" altLang="en-US" sz="1600" dirty="0" smtClean="0">
                <a:solidFill>
                  <a:schemeClr val="tx1"/>
                </a:solidFill>
              </a:rPr>
              <a:t> o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nço</a:t>
            </a:r>
            <a:r>
              <a:rPr lang="en-GB" altLang="en-US" sz="1600" dirty="0" smtClean="0">
                <a:solidFill>
                  <a:schemeClr val="tx1"/>
                </a:solidFill>
              </a:rPr>
              <a:t>) a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través</a:t>
            </a:r>
            <a:r>
              <a:rPr lang="en-GB" altLang="en-US" sz="1600" dirty="0" smtClean="0">
                <a:solidFill>
                  <a:schemeClr val="tx1"/>
                </a:solidFill>
              </a:rPr>
              <a:t> de un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intermediario</a:t>
            </a:r>
            <a:r>
              <a:rPr lang="en-GB" altLang="en-US" sz="1600" dirty="0" smtClean="0">
                <a:solidFill>
                  <a:schemeClr val="tx1"/>
                </a:solidFill>
              </a:rPr>
              <a:t> (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proteina</a:t>
            </a:r>
            <a:r>
              <a:rPr lang="en-GB" altLang="en-US" sz="1600" dirty="0" smtClean="0">
                <a:solidFill>
                  <a:schemeClr val="tx1"/>
                </a:solidFill>
              </a:rPr>
              <a:t> o RNA). 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P.Ej</a:t>
            </a:r>
            <a:r>
              <a:rPr lang="en-GB" altLang="en-US" sz="1600" dirty="0" smtClean="0">
                <a:solidFill>
                  <a:schemeClr val="tx1"/>
                </a:solidFill>
              </a:rPr>
              <a:t>., Genes que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codifican</a:t>
            </a:r>
            <a:r>
              <a:rPr lang="en-GB" altLang="en-US" sz="1600" dirty="0" smtClean="0">
                <a:solidFill>
                  <a:schemeClr val="tx1"/>
                </a:solidFill>
              </a:rPr>
              <a:t> para TF.</a:t>
            </a: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s-ES_tradnl" altLang="en-US" sz="1600" dirty="0" smtClean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endParaRPr lang="es-ES_tradnl" altLang="en-US" sz="1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s-ES_tradnl" altLang="en-US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293096"/>
            <a:ext cx="5557912" cy="19897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Genes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eucariotas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0488" y="1250950"/>
            <a:ext cx="9053512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Consisten</a:t>
            </a:r>
            <a:r>
              <a:rPr lang="en-GB" altLang="en-US" sz="1600" dirty="0">
                <a:solidFill>
                  <a:srgbClr val="000000"/>
                </a:solidFill>
              </a:rPr>
              <a:t> en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secuencia</a:t>
            </a:r>
            <a:r>
              <a:rPr lang="en-GB" altLang="en-US" sz="1600" dirty="0">
                <a:solidFill>
                  <a:srgbClr val="FF0000"/>
                </a:solidFill>
              </a:rPr>
              <a:t> de DNA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contiene</a:t>
            </a:r>
            <a:r>
              <a:rPr lang="en-GB" altLang="en-US" sz="1600" dirty="0">
                <a:solidFill>
                  <a:srgbClr val="000000"/>
                </a:solidFill>
              </a:rPr>
              <a:t> un </a:t>
            </a:r>
            <a:r>
              <a:rPr lang="en-GB" altLang="en-US" sz="1600" dirty="0" err="1">
                <a:solidFill>
                  <a:srgbClr val="FF0000"/>
                </a:solidFill>
              </a:rPr>
              <a:t>promotor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encargado</a:t>
            </a:r>
            <a:r>
              <a:rPr lang="en-GB" altLang="en-US" sz="1600" dirty="0">
                <a:solidFill>
                  <a:srgbClr val="000000"/>
                </a:solidFill>
              </a:rPr>
              <a:t> de regular la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expresión</a:t>
            </a:r>
            <a:r>
              <a:rPr lang="en-GB" altLang="en-US" sz="1600" dirty="0">
                <a:solidFill>
                  <a:srgbClr val="000000"/>
                </a:solidFill>
              </a:rPr>
              <a:t>) del gen, al </a:t>
            </a:r>
            <a:r>
              <a:rPr lang="en-GB" altLang="en-US" sz="1600" dirty="0" err="1">
                <a:solidFill>
                  <a:srgbClr val="000000"/>
                </a:solidFill>
              </a:rPr>
              <a:t>igual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secuencia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que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codifica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para</a:t>
            </a:r>
            <a:r>
              <a:rPr lang="en-GB" altLang="en-US" sz="1600" dirty="0">
                <a:solidFill>
                  <a:srgbClr val="000000"/>
                </a:solidFill>
              </a:rPr>
              <a:t> un </a:t>
            </a:r>
            <a:r>
              <a:rPr lang="en-GB" altLang="en-US" sz="1600" dirty="0" err="1">
                <a:solidFill>
                  <a:srgbClr val="000000"/>
                </a:solidFill>
              </a:rPr>
              <a:t>producto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determinado</a:t>
            </a:r>
            <a:r>
              <a:rPr lang="en-GB" altLang="en-US" sz="1600" dirty="0">
                <a:solidFill>
                  <a:srgbClr val="000000"/>
                </a:solidFill>
              </a:rPr>
              <a:t> (</a:t>
            </a:r>
            <a:r>
              <a:rPr lang="en-GB" altLang="en-US" sz="1600" dirty="0" err="1">
                <a:solidFill>
                  <a:srgbClr val="000000"/>
                </a:solidFill>
              </a:rPr>
              <a:t>proteína</a:t>
            </a:r>
            <a:r>
              <a:rPr lang="en-GB" altLang="en-US" sz="1600" dirty="0">
                <a:solidFill>
                  <a:srgbClr val="000000"/>
                </a:solidFill>
              </a:rPr>
              <a:t> o RNA).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err="1">
                <a:solidFill>
                  <a:srgbClr val="000000"/>
                </a:solidFill>
              </a:rPr>
              <a:t>Cuando</a:t>
            </a:r>
            <a:r>
              <a:rPr lang="en-GB" altLang="en-US" sz="1600" dirty="0">
                <a:solidFill>
                  <a:srgbClr val="000000"/>
                </a:solidFill>
              </a:rPr>
              <a:t> el gen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activado</a:t>
            </a:r>
            <a:r>
              <a:rPr lang="en-GB" altLang="en-US" sz="1600" dirty="0">
                <a:solidFill>
                  <a:srgbClr val="000000"/>
                </a:solidFill>
              </a:rPr>
              <a:t>, la </a:t>
            </a:r>
            <a:r>
              <a:rPr lang="en-GB" altLang="en-US" sz="1600" dirty="0" err="1">
                <a:solidFill>
                  <a:srgbClr val="FF0000"/>
                </a:solidFill>
              </a:rPr>
              <a:t>región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codificante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es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transcrita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para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producir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una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copia</a:t>
            </a:r>
            <a:r>
              <a:rPr lang="en-GB" altLang="en-US" sz="1600" dirty="0">
                <a:solidFill>
                  <a:srgbClr val="FF0000"/>
                </a:solidFill>
              </a:rPr>
              <a:t> de RNA </a:t>
            </a:r>
            <a:r>
              <a:rPr lang="en-GB" altLang="en-US" sz="1600" dirty="0" err="1">
                <a:solidFill>
                  <a:srgbClr val="000000"/>
                </a:solidFill>
              </a:rPr>
              <a:t>que</a:t>
            </a:r>
            <a:r>
              <a:rPr lang="en-GB" altLang="en-US" sz="1600" dirty="0">
                <a:solidFill>
                  <a:srgbClr val="000000"/>
                </a:solidFill>
              </a:rPr>
              <a:t> en </a:t>
            </a:r>
            <a:r>
              <a:rPr lang="en-GB" altLang="en-US" sz="1600" dirty="0" err="1">
                <a:solidFill>
                  <a:srgbClr val="000000"/>
                </a:solidFill>
              </a:rPr>
              <a:t>algunos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casos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posee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actividad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i="1" dirty="0">
                <a:solidFill>
                  <a:srgbClr val="000000"/>
                </a:solidFill>
              </a:rPr>
              <a:t>per se</a:t>
            </a:r>
            <a:r>
              <a:rPr lang="en-GB" altLang="en-US" sz="1600" dirty="0">
                <a:solidFill>
                  <a:srgbClr val="000000"/>
                </a:solidFill>
              </a:rPr>
              <a:t> y en </a:t>
            </a:r>
            <a:r>
              <a:rPr lang="en-GB" altLang="en-US" sz="1600" dirty="0" err="1">
                <a:solidFill>
                  <a:srgbClr val="000000"/>
                </a:solidFill>
              </a:rPr>
              <a:t>otros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es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</a:rPr>
              <a:t>posteriormente</a:t>
            </a:r>
            <a:r>
              <a:rPr lang="en-GB" altLang="en-US" sz="1600" dirty="0">
                <a:solidFill>
                  <a:srgbClr val="00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traducida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hacia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una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proteína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027" y="1911239"/>
            <a:ext cx="5054600" cy="381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92200"/>
            <a:ext cx="58721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Productos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génicos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4613" y="4164013"/>
            <a:ext cx="89249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En la mayoría de los casos </a:t>
            </a:r>
            <a:r>
              <a:rPr lang="en-GB" altLang="en-US" sz="1600">
                <a:solidFill>
                  <a:srgbClr val="FF0000"/>
                </a:solidFill>
              </a:rPr>
              <a:t>el RNA transcrito constituye un producto intermediario </a:t>
            </a:r>
            <a:r>
              <a:rPr lang="en-GB" altLang="en-US" sz="1600">
                <a:solidFill>
                  <a:srgbClr val="000000"/>
                </a:solidFill>
              </a:rPr>
              <a:t>en el proceso de manufactura de proteínas, pero en algunos casos el </a:t>
            </a:r>
            <a:r>
              <a:rPr lang="en-GB" altLang="en-US" sz="1600">
                <a:solidFill>
                  <a:srgbClr val="FF0000"/>
                </a:solidFill>
              </a:rPr>
              <a:t>RNA mismo posee actividad funcional </a:t>
            </a:r>
            <a:r>
              <a:rPr lang="en-GB" altLang="en-US" sz="1600">
                <a:solidFill>
                  <a:srgbClr val="000000"/>
                </a:solidFill>
              </a:rPr>
              <a:t>(rRNA o miRNA).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Los </a:t>
            </a:r>
            <a:r>
              <a:rPr lang="en-GB" altLang="en-US" sz="1600">
                <a:solidFill>
                  <a:srgbClr val="FF0000"/>
                </a:solidFill>
              </a:rPr>
              <a:t>rRNA de ribozimas </a:t>
            </a:r>
            <a:r>
              <a:rPr lang="en-GB" altLang="en-US" sz="1600">
                <a:solidFill>
                  <a:srgbClr val="000000"/>
                </a:solidFill>
              </a:rPr>
              <a:t>poseen </a:t>
            </a:r>
            <a:r>
              <a:rPr lang="en-GB" altLang="en-US" sz="1600" b="1">
                <a:solidFill>
                  <a:srgbClr val="FF0000"/>
                </a:solidFill>
              </a:rPr>
              <a:t>actividad catalítica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mientras que los </a:t>
            </a:r>
            <a:r>
              <a:rPr lang="en-GB" altLang="en-US" sz="1600">
                <a:solidFill>
                  <a:srgbClr val="FF0000"/>
                </a:solidFill>
              </a:rPr>
              <a:t>miRNA </a:t>
            </a:r>
            <a:r>
              <a:rPr lang="en-GB" altLang="en-US" sz="1600">
                <a:solidFill>
                  <a:srgbClr val="000000"/>
                </a:solidFill>
              </a:rPr>
              <a:t>poseen </a:t>
            </a:r>
            <a:r>
              <a:rPr lang="en-GB" altLang="en-US" sz="1600" b="1">
                <a:solidFill>
                  <a:srgbClr val="FF0000"/>
                </a:solidFill>
              </a:rPr>
              <a:t>actividad reguladora</a:t>
            </a:r>
            <a:r>
              <a:rPr lang="en-GB" altLang="en-US" sz="1600">
                <a:solidFill>
                  <a:srgbClr val="FF0000"/>
                </a:solidFill>
              </a:rPr>
              <a:t>.</a:t>
            </a:r>
          </a:p>
          <a:p>
            <a:pPr eaLnBrk="1" hangingPunct="1">
              <a:lnSpc>
                <a:spcPct val="117000"/>
              </a:lnSpc>
            </a:pPr>
            <a:endParaRPr lang="en-GB" altLang="en-US" sz="1600">
              <a:solidFill>
                <a:srgbClr val="000000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>
                <a:solidFill>
                  <a:srgbClr val="000000"/>
                </a:solidFill>
              </a:rPr>
              <a:t>A estos genes se les denomina </a:t>
            </a:r>
            <a:r>
              <a:rPr lang="en-GB" altLang="en-US" sz="1600" b="1">
                <a:solidFill>
                  <a:srgbClr val="FF0000"/>
                </a:solidFill>
              </a:rPr>
              <a:t>genes de RNA</a:t>
            </a:r>
            <a:r>
              <a:rPr lang="en-GB" altLang="en-US" sz="1600">
                <a:solidFill>
                  <a:srgbClr val="FF0000"/>
                </a:solidFill>
              </a:rPr>
              <a:t> </a:t>
            </a:r>
            <a:r>
              <a:rPr lang="en-GB" altLang="en-US" sz="1600">
                <a:solidFill>
                  <a:srgbClr val="000000"/>
                </a:solidFill>
              </a:rPr>
              <a:t>o DNA no-codificante (por carecer de sustrato protéico).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3950"/>
          </a:xfrm>
          <a:solidFill>
            <a:srgbClr val="FFFFFF"/>
          </a:solidFill>
        </p:spPr>
        <p:txBody>
          <a:bodyPr lIns="0" tIns="0" rIns="0" bIns="0"/>
          <a:lstStyle/>
          <a:p>
            <a:pPr algn="l" eaLnBrk="1" hangingPunct="1">
              <a:lnSpc>
                <a:spcPct val="104000"/>
              </a:lnSpc>
              <a:tabLst>
                <a:tab pos="77788" algn="l"/>
                <a:tab pos="525463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</a:tabLst>
            </a:pPr>
            <a:r>
              <a:rPr lang="en-GB" altLang="en-US" sz="1800" dirty="0" err="1" smtClean="0">
                <a:solidFill>
                  <a:srgbClr val="B3B3B3"/>
                </a:solidFill>
                <a:ea typeface="ＭＳ Ｐゴシック" charset="-128"/>
              </a:rPr>
              <a:t>Tema</a:t>
            </a:r>
            <a:r>
              <a:rPr lang="en-GB" altLang="en-US" sz="1800" dirty="0" smtClean="0">
                <a:solidFill>
                  <a:srgbClr val="B3B3B3"/>
                </a:solidFill>
                <a:ea typeface="ＭＳ Ｐゴシック" charset="-128"/>
              </a:rPr>
              <a:t> 7</a:t>
            </a:r>
            <a: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  <a:t/>
            </a:r>
            <a:br>
              <a:rPr lang="en-GB" altLang="en-US" sz="1800" dirty="0">
                <a:solidFill>
                  <a:srgbClr val="B3B3B3"/>
                </a:solidFill>
                <a:ea typeface="ＭＳ Ｐゴシック" charset="-128"/>
              </a:rPr>
            </a:b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Regiones</a:t>
            </a:r>
            <a:r>
              <a:rPr lang="en-GB" altLang="en-US" sz="3200" dirty="0">
                <a:solidFill>
                  <a:srgbClr val="B3B3B3"/>
                </a:solidFill>
                <a:ea typeface="ＭＳ Ｐゴシック" charset="-128"/>
              </a:rPr>
              <a:t> </a:t>
            </a:r>
            <a:r>
              <a:rPr lang="en-GB" altLang="en-US" sz="3200" dirty="0" err="1">
                <a:solidFill>
                  <a:srgbClr val="B3B3B3"/>
                </a:solidFill>
                <a:ea typeface="ＭＳ Ｐゴシック" charset="-128"/>
              </a:rPr>
              <a:t>reguladoras</a:t>
            </a:r>
            <a:endParaRPr lang="en-GB" altLang="en-US" sz="3200" dirty="0">
              <a:solidFill>
                <a:srgbClr val="B3B3B3"/>
              </a:solidFill>
              <a:ea typeface="ＭＳ Ｐゴシック" charset="-128"/>
            </a:endParaRP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107950" y="1079500"/>
            <a:ext cx="8820150" cy="1588"/>
          </a:xfrm>
          <a:prstGeom prst="line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0488" y="1287463"/>
            <a:ext cx="8874000" cy="22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Gen </a:t>
            </a:r>
            <a:r>
              <a:rPr lang="en-GB" altLang="en-US" sz="1600" dirty="0" smtClean="0">
                <a:solidFill>
                  <a:schemeClr val="tx1"/>
                </a:solidFill>
              </a:rPr>
              <a:t>=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Región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reguladora</a:t>
            </a:r>
            <a:r>
              <a:rPr lang="en-GB" altLang="en-US" sz="1600" dirty="0" smtClean="0">
                <a:solidFill>
                  <a:schemeClr val="tx1"/>
                </a:solidFill>
              </a:rPr>
              <a:t> +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Región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Codificante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Los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promotores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coro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permiten</a:t>
            </a:r>
            <a:r>
              <a:rPr lang="en-GB" altLang="en-US" sz="1600" dirty="0" smtClean="0">
                <a:solidFill>
                  <a:schemeClr val="tx1"/>
                </a:solidFill>
              </a:rPr>
              <a:t> la </a:t>
            </a:r>
            <a:r>
              <a:rPr lang="en-GB" altLang="en-US" sz="1600" dirty="0" err="1">
                <a:solidFill>
                  <a:schemeClr val="tx1"/>
                </a:solidFill>
              </a:rPr>
              <a:t>unión</a:t>
            </a:r>
            <a:r>
              <a:rPr lang="en-GB" altLang="en-US" sz="1600" dirty="0">
                <a:solidFill>
                  <a:schemeClr val="tx1"/>
                </a:solidFill>
              </a:rPr>
              <a:t> de la </a:t>
            </a:r>
            <a:r>
              <a:rPr lang="en-GB" altLang="en-US" sz="1600" dirty="0" err="1">
                <a:solidFill>
                  <a:schemeClr val="tx1"/>
                </a:solidFill>
              </a:rPr>
              <a:t>maquinaria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transcripcional</a:t>
            </a:r>
            <a:r>
              <a:rPr lang="en-GB" altLang="en-US" sz="1600" dirty="0" smtClean="0">
                <a:solidFill>
                  <a:schemeClr val="tx1"/>
                </a:solidFill>
              </a:rPr>
              <a:t> (RNA Pol).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17000"/>
              </a:lnSpc>
            </a:pPr>
            <a:endParaRPr lang="en-GB" altLang="en-US" sz="1600" dirty="0">
              <a:solidFill>
                <a:schemeClr val="tx1"/>
              </a:solidFill>
              <a:latin typeface="Century Schoolbook L" charset="0"/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>
                <a:solidFill>
                  <a:schemeClr val="tx1"/>
                </a:solidFill>
              </a:rPr>
              <a:t>Los </a:t>
            </a:r>
            <a:r>
              <a:rPr lang="en-GB" altLang="en-US" sz="1600" dirty="0" err="1">
                <a:solidFill>
                  <a:schemeClr val="tx1"/>
                </a:solidFill>
              </a:rPr>
              <a:t>promotores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poseen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secuencias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rgbClr val="FF0000"/>
                </a:solidFill>
              </a:rPr>
              <a:t>consenso</a:t>
            </a: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relativamente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conservadas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4000"/>
              </a:lnSpc>
            </a:pPr>
            <a:endParaRPr lang="en-GB" altLang="en-US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04000"/>
              </a:lnSpc>
            </a:pPr>
            <a:r>
              <a:rPr lang="en-GB" altLang="en-US" sz="1600" dirty="0" smtClean="0">
                <a:solidFill>
                  <a:schemeClr val="tx1"/>
                </a:solidFill>
              </a:rPr>
              <a:t>La </a:t>
            </a:r>
            <a:r>
              <a:rPr lang="en-GB" altLang="en-US" sz="1600" dirty="0" err="1" smtClean="0">
                <a:solidFill>
                  <a:srgbClr val="FF0000"/>
                </a:solidFill>
              </a:rPr>
              <a:t>afinidad</a:t>
            </a:r>
            <a:r>
              <a:rPr lang="en-GB" altLang="en-US" sz="1600" dirty="0" smtClean="0">
                <a:solidFill>
                  <a:srgbClr val="FF0000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de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estos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elementos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por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>
                <a:solidFill>
                  <a:schemeClr val="tx1"/>
                </a:solidFill>
              </a:rPr>
              <a:t>la </a:t>
            </a:r>
            <a:r>
              <a:rPr lang="en-GB" altLang="en-US" sz="1600" dirty="0" err="1">
                <a:solidFill>
                  <a:schemeClr val="tx1"/>
                </a:solidFill>
              </a:rPr>
              <a:t>maquinaria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transcripcional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determina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su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potencia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smtClean="0">
                <a:solidFill>
                  <a:schemeClr val="tx1"/>
                </a:solidFill>
              </a:rPr>
              <a:t>(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promotores</a:t>
            </a:r>
            <a:r>
              <a:rPr lang="en-GB" altLang="en-US" sz="1600" dirty="0" smtClean="0">
                <a:solidFill>
                  <a:schemeClr val="tx1"/>
                </a:solidFill>
              </a:rPr>
              <a:t>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fuertes</a:t>
            </a:r>
            <a:r>
              <a:rPr lang="en-GB" altLang="en-US" sz="1600" dirty="0" smtClean="0">
                <a:solidFill>
                  <a:schemeClr val="tx1"/>
                </a:solidFill>
              </a:rPr>
              <a:t> vs. </a:t>
            </a:r>
            <a:r>
              <a:rPr lang="en-GB" altLang="en-US" sz="1600" dirty="0" err="1" smtClean="0">
                <a:solidFill>
                  <a:schemeClr val="tx1"/>
                </a:solidFill>
              </a:rPr>
              <a:t>débiles</a:t>
            </a:r>
            <a:r>
              <a:rPr lang="en-GB" altLang="en-US" sz="1600" dirty="0" smtClean="0">
                <a:solidFill>
                  <a:schemeClr val="tx1"/>
                </a:solidFill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573016"/>
            <a:ext cx="6372200" cy="29152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9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3768</Words>
  <Application>Microsoft Macintosh PowerPoint</Application>
  <PresentationFormat>On-screen Show (4:3)</PresentationFormat>
  <Paragraphs>508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Blank Presentation</vt:lpstr>
      <vt:lpstr>PowerPoint Presentation</vt:lpstr>
      <vt:lpstr>Tema 7 Historia</vt:lpstr>
      <vt:lpstr>Tema 7 Historia</vt:lpstr>
      <vt:lpstr>Tema 7 Fun facts</vt:lpstr>
      <vt:lpstr>Tema 7 Definición de un gen</vt:lpstr>
      <vt:lpstr>Tema 7 Cis- y Trans-</vt:lpstr>
      <vt:lpstr>Tema 7 Genes eucariotas</vt:lpstr>
      <vt:lpstr>Tema 7 Productos génicos</vt:lpstr>
      <vt:lpstr>Tema 7 Regiones reguladoras</vt:lpstr>
      <vt:lpstr>Tema 7 Regiones reguladoras</vt:lpstr>
      <vt:lpstr>Tema 7 Regiones reguladoras</vt:lpstr>
      <vt:lpstr>Tema 7 Genes y genomas</vt:lpstr>
      <vt:lpstr>Tema 7 Genes y genomas</vt:lpstr>
      <vt:lpstr>Tema 7 Genes y genomas</vt:lpstr>
      <vt:lpstr>Tema 7 Nomenclatura</vt:lpstr>
      <vt:lpstr>Tema 7 Dogma Central de la BioMol</vt:lpstr>
      <vt:lpstr>Tema 7 Dogma Central de la BioMol</vt:lpstr>
      <vt:lpstr>Tema 7 Polimorfismo genético</vt:lpstr>
      <vt:lpstr>Tema 7 Polimorfismo genético y RFLP</vt:lpstr>
      <vt:lpstr>Tema 7 Polimorfismo genético y RFLP</vt:lpstr>
      <vt:lpstr>Tema 7 Polimorfismo genético y epidemiología molecular</vt:lpstr>
      <vt:lpstr>Tema 7 Polimorfismo del MHC</vt:lpstr>
      <vt:lpstr>Tema 7 Polimorfismo del MHC</vt:lpstr>
      <vt:lpstr>Tema 7 Polimorfismo del MHC</vt:lpstr>
      <vt:lpstr>Tema 7 Naturaleza interrumpida de genes eucariotas</vt:lpstr>
      <vt:lpstr>Tema 7 Naturaleza interrumpida de genes eucariotas</vt:lpstr>
      <vt:lpstr>Tema 7 Naturaleza interrumpida de genes eucariotas</vt:lpstr>
      <vt:lpstr>Tema 7 Función de los intrones</vt:lpstr>
      <vt:lpstr>Tema 7 Clasificación de los intrones</vt:lpstr>
      <vt:lpstr>Tema 7 Clasificación de los intrones</vt:lpstr>
      <vt:lpstr>Tema 7 Espliceosoma e Intrones Nucleares</vt:lpstr>
      <vt:lpstr>Tema 7 Clasificación de los intrones</vt:lpstr>
      <vt:lpstr>Tema 7 Clasificación de los intrones</vt:lpstr>
      <vt:lpstr>Tema 7 Origen de los intrones</vt:lpstr>
      <vt:lpstr>Tema 7 Intrones tempranos</vt:lpstr>
      <vt:lpstr>Tema 7 Intrones tempranos</vt:lpstr>
      <vt:lpstr>Tema 7 Intrones tardíos</vt:lpstr>
      <vt:lpstr>Tema 7 Tamaños de exones</vt:lpstr>
      <vt:lpstr>Tema 7 Tamaños de exones</vt:lpstr>
      <vt:lpstr>Tema 7 Tamaños de exones</vt:lpstr>
      <vt:lpstr>Tema 7 Tamaños de exones</vt:lpstr>
      <vt:lpstr>Tema 7 Tamaños de exones</vt:lpstr>
      <vt:lpstr>Tema 7 Tamaños de exones</vt:lpstr>
      <vt:lpstr>Tema 7 Número de exones</vt:lpstr>
      <vt:lpstr>Tema 7 Número de exones</vt:lpstr>
      <vt:lpstr>Tema 7 Un gen ≠ Una proteina</vt:lpstr>
      <vt:lpstr>Tema 7 Uso de distintos marcos de lectura (ORFs)</vt:lpstr>
      <vt:lpstr>Tema 7 Genes empalmados</vt:lpstr>
      <vt:lpstr>Tema 7 Splicing alternativo</vt:lpstr>
      <vt:lpstr>Tema 7 miRNA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CA Garcia-Sepulveda</cp:lastModifiedBy>
  <cp:revision>180</cp:revision>
  <cp:lastPrinted>2009-04-22T19:24:48Z</cp:lastPrinted>
  <dcterms:created xsi:type="dcterms:W3CDTF">2010-01-11T04:18:17Z</dcterms:created>
  <dcterms:modified xsi:type="dcterms:W3CDTF">2018-10-02T15:47:59Z</dcterms:modified>
</cp:coreProperties>
</file>