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350" r:id="rId2"/>
    <p:sldId id="260" r:id="rId3"/>
    <p:sldId id="261" r:id="rId4"/>
    <p:sldId id="262" r:id="rId5"/>
    <p:sldId id="263" r:id="rId6"/>
    <p:sldId id="266" r:id="rId7"/>
    <p:sldId id="267" r:id="rId8"/>
    <p:sldId id="351" r:id="rId9"/>
    <p:sldId id="269" r:id="rId10"/>
    <p:sldId id="276" r:id="rId11"/>
    <p:sldId id="277" r:id="rId12"/>
    <p:sldId id="286" r:id="rId13"/>
    <p:sldId id="288" r:id="rId14"/>
    <p:sldId id="289" r:id="rId15"/>
    <p:sldId id="346" r:id="rId16"/>
    <p:sldId id="347" r:id="rId17"/>
    <p:sldId id="294" r:id="rId18"/>
    <p:sldId id="352" r:id="rId19"/>
    <p:sldId id="300" r:id="rId20"/>
    <p:sldId id="301" r:id="rId21"/>
    <p:sldId id="353" r:id="rId22"/>
    <p:sldId id="303" r:id="rId23"/>
    <p:sldId id="309" r:id="rId24"/>
    <p:sldId id="310" r:id="rId25"/>
    <p:sldId id="316" r:id="rId26"/>
    <p:sldId id="321" r:id="rId27"/>
    <p:sldId id="354" r:id="rId28"/>
    <p:sldId id="336" r:id="rId29"/>
    <p:sldId id="339" r:id="rId30"/>
    <p:sldId id="340" r:id="rId31"/>
    <p:sldId id="341" r:id="rId32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32316"/>
    <a:srgbClr val="EE0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2"/>
    <p:restoredTop sz="95559"/>
  </p:normalViewPr>
  <p:slideViewPr>
    <p:cSldViewPr snapToGrid="0">
      <p:cViewPr varScale="1">
        <p:scale>
          <a:sx n="108" d="100"/>
          <a:sy n="108" d="100"/>
        </p:scale>
        <p:origin x="584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72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7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8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9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0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1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2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3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4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5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6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7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8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9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0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1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2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3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4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5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6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7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8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9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0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1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2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3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4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5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" name="Rectangle 4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98775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6" name="Rectangle 4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898775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98" name="Rectangle 4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498975" cy="3424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13375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99" name="Rectangle 5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898775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00" name="Rectangle 5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898775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DB7CD832-00E6-8B4B-9FAD-D5F7775932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7420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22F0595-E7FC-8846-939D-78FC6D26497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0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55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4A210E-8EAC-1A41-836E-AF09B752811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70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20DBE43-D169-B845-AA91-0552ED58890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301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41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2228F5E-8A8C-AD45-AA68-A59AFE6B8F3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43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AFE6AF1-AB5F-E54C-BE0E-F8882C4C27E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676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900507-0B5C-9848-97D9-D23C50C1ECF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734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23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79F2E2C-E443-5848-996E-49AAC3DC56C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93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349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8321E37-2349-904C-A1D6-F3515B35E44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14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05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12BDC8-A1FF-0844-AF23-EEB81BCAB6F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758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691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AA08887-EA48-FC4B-BA93-98453379A49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987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069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6C906F-850D-F84E-BFF5-B1193D4D5C4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192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05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541F812-E1AA-504F-9268-555461FF36B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29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4105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780DBE2-7EE7-D148-A851-4B6ADD83D16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05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780DBE2-7EE7-D148-A851-4B6ADD83D16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3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46B762F-B79E-4547-96DE-E6D18007E09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80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06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A82EFAD-2DCB-E643-9BA7-964B84462B0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035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909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ECE10F-19FD-C845-BA0B-F46F127E4AC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73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E0DD1B-B614-F842-B756-8FCF432F18D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1469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505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E3CD61-0665-5E45-B44C-A1AD0922F60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49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7263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E3CD61-0665-5E45-B44C-A1AD0922F60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49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403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D206D6-64ED-B54E-BFC0-8E740F636AD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5565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92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B11E00-A99E-2746-93F5-C926FA413DB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17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225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9FB38D-7A06-474A-BB6C-CBF53BA6D9F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34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7616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9D95D44-82D6-4F44-A8CE-D7630671EAF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3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38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730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6F447C6-CE18-4E43-83CA-816EE6D7208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589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34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A02458E-AB89-D946-AA15-1CCD97E31F0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38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8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E223342-A0B2-7449-8254-BC7A6D8335B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843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606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E6647D7-810B-894A-ABD0-BE6020930C5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9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49CA1B9-E618-0640-AE9C-8CC4662AA4C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381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49CA1B9-E618-0640-AE9C-8CC4662AA4C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8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5DCC010-41E2-0849-A2B9-E03A454985B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7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14963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33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154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973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75425" y="149225"/>
            <a:ext cx="2038350" cy="6704013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9225"/>
            <a:ext cx="5965825" cy="6704013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8569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6448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94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20663"/>
            <a:ext cx="4002088" cy="663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11688" y="220663"/>
            <a:ext cx="4002087" cy="663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5481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6419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68827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1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502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348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"/>
            <a:ext cx="81565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663"/>
            <a:ext cx="8156575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6422738-F6C6-814E-AE84-FCD045CDB6CE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575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VefaI0Lrg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81000" y="3130550"/>
            <a:ext cx="365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04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en-US" sz="1400" i="1">
                <a:solidFill>
                  <a:srgbClr val="000000"/>
                </a:solidFill>
                <a:latin typeface="Optima" charset="0"/>
              </a:rPr>
              <a:t>CA García Sepúlveda MD PhD</a:t>
            </a:r>
            <a:endParaRPr lang="en-GB" altLang="en-US" sz="1400" i="1">
              <a:solidFill>
                <a:srgbClr val="000000"/>
              </a:solidFill>
              <a:latin typeface="Optima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81000" y="1517650"/>
            <a:ext cx="83820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charset="0"/>
              </a:rPr>
              <a:t>Replicación Procariota 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charset="0"/>
              </a:rPr>
              <a:t>y Eucariota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304800" y="5505450"/>
            <a:ext cx="5257800" cy="769938"/>
          </a:xfrm>
          <a:prstGeom prst="rect">
            <a:avLst/>
          </a:prstGeom>
        </p:spPr>
        <p:txBody>
          <a:bodyPr anchor="ctr"/>
          <a:lstStyle>
            <a:lvl1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s-ES_tradnl" altLang="en-US" sz="2000">
                <a:solidFill>
                  <a:schemeClr val="tx1"/>
                </a:solidFill>
                <a:latin typeface="Optima" charset="0"/>
                <a:ea typeface="DejaVu Sans" charset="0"/>
              </a:rPr>
              <a:t>Laboratorio de Genómica Viral y Humana</a:t>
            </a:r>
            <a:br>
              <a:rPr lang="es-ES_tradnl" altLang="en-US" sz="3200">
                <a:solidFill>
                  <a:schemeClr val="tx1"/>
                </a:solidFill>
                <a:latin typeface="Optima" charset="0"/>
                <a:ea typeface="DejaVu Sans" charset="0"/>
              </a:rPr>
            </a:br>
            <a:r>
              <a:rPr lang="es-ES_tradnl" altLang="en-US" sz="1400">
                <a:solidFill>
                  <a:schemeClr val="tx1"/>
                </a:solidFill>
                <a:latin typeface="Optima" charset="0"/>
                <a:ea typeface="DejaVu Sans" charset="0"/>
              </a:rPr>
              <a:t>Facultad de Medicina, Universidad Autónoma de San Luis Potosí</a:t>
            </a:r>
          </a:p>
        </p:txBody>
      </p:sp>
      <p:grpSp>
        <p:nvGrpSpPr>
          <p:cNvPr id="3077" name="Agrupar 17"/>
          <p:cNvGrpSpPr>
            <a:grpSpLocks/>
          </p:cNvGrpSpPr>
          <p:nvPr/>
        </p:nvGrpSpPr>
        <p:grpSpPr bwMode="auto">
          <a:xfrm flipV="1">
            <a:off x="401638" y="6191250"/>
            <a:ext cx="4921250" cy="133350"/>
            <a:chOff x="1414188" y="971925"/>
            <a:chExt cx="7583018" cy="205494"/>
          </a:xfrm>
        </p:grpSpPr>
        <p:grpSp>
          <p:nvGrpSpPr>
            <p:cNvPr id="3081" name="Agrupar 17"/>
            <p:cNvGrpSpPr>
              <a:grpSpLocks/>
            </p:cNvGrpSpPr>
            <p:nvPr/>
          </p:nvGrpSpPr>
          <p:grpSpPr bwMode="auto">
            <a:xfrm>
              <a:off x="1414188" y="971925"/>
              <a:ext cx="3801430" cy="205494"/>
              <a:chOff x="143341" y="3429001"/>
              <a:chExt cx="9336899" cy="504725"/>
            </a:xfrm>
          </p:grpSpPr>
          <p:grpSp>
            <p:nvGrpSpPr>
              <p:cNvPr id="3093" name="Agrupar 13"/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3097" name="Agrupar 9"/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101" name="Imagen 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02" name="Imagen 8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098" name="Agrupar 10"/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9" name="Imagen 11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00" name="Imagen 3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94" name="Agrupar 14"/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3095" name="Imagen 32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96" name="Imagen 16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082" name="Agrupar 29"/>
            <p:cNvGrpSpPr>
              <a:grpSpLocks/>
            </p:cNvGrpSpPr>
            <p:nvPr/>
          </p:nvGrpSpPr>
          <p:grpSpPr bwMode="auto">
            <a:xfrm>
              <a:off x="5195775" y="971925"/>
              <a:ext cx="3801430" cy="205494"/>
              <a:chOff x="143341" y="3429001"/>
              <a:chExt cx="9336899" cy="504725"/>
            </a:xfrm>
          </p:grpSpPr>
          <p:grpSp>
            <p:nvGrpSpPr>
              <p:cNvPr id="3083" name="Agrupar 13"/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3087" name="Agrupar 9"/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1" name="Imagen 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2" name="Imagen 29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088" name="Agrupar 10"/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89" name="Imagen 26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0" name="Imagen 2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84" name="Agrupar 14"/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3085" name="Imagen 22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6" name="Imagen 23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3078" name="Agrupar 43"/>
          <p:cNvGrpSpPr>
            <a:grpSpLocks/>
          </p:cNvGrpSpPr>
          <p:nvPr/>
        </p:nvGrpSpPr>
        <p:grpSpPr bwMode="auto">
          <a:xfrm>
            <a:off x="304800" y="4438650"/>
            <a:ext cx="2286000" cy="1143000"/>
            <a:chOff x="261744" y="5257800"/>
            <a:chExt cx="2507777" cy="1260000"/>
          </a:xfrm>
        </p:grpSpPr>
        <p:pic>
          <p:nvPicPr>
            <p:cNvPr id="3079" name="Imagen 16" descr="Logo0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257800"/>
              <a:ext cx="1245521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n 42" descr="Logo UASLP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44" y="5257800"/>
              <a:ext cx="118605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Familias de DNA Polimerasas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8750" y="1447800"/>
            <a:ext cx="8826500" cy="314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Las DNA pol </a:t>
            </a:r>
            <a:r>
              <a:rPr lang="en-GB" altLang="en-US" sz="1600" dirty="0" err="1">
                <a:solidFill>
                  <a:srgbClr val="000000"/>
                </a:solidFill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estructuras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altamente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conservadas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entre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diferentes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seres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vivos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(y virus).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conservación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características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estructurales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usualmente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indicativa</a:t>
            </a:r>
            <a:r>
              <a:rPr lang="en-GB" altLang="en-US" sz="1600" dirty="0">
                <a:solidFill>
                  <a:srgbClr val="FF0000"/>
                </a:solidFill>
              </a:rPr>
              <a:t> de </a:t>
            </a:r>
            <a:r>
              <a:rPr lang="en-GB" altLang="en-US" sz="1600" dirty="0" err="1">
                <a:solidFill>
                  <a:srgbClr val="FF0000"/>
                </a:solidFill>
              </a:rPr>
              <a:t>una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función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esencial</a:t>
            </a:r>
            <a:r>
              <a:rPr lang="en-GB" altLang="en-US" sz="1600" dirty="0">
                <a:solidFill>
                  <a:srgbClr val="FF0000"/>
                </a:solidFill>
              </a:rPr>
              <a:t>, vital e </a:t>
            </a:r>
            <a:r>
              <a:rPr lang="en-GB" altLang="en-US" sz="1600" dirty="0" err="1">
                <a:solidFill>
                  <a:srgbClr val="FF0000"/>
                </a:solidFill>
              </a:rPr>
              <a:t>irreemplazable</a:t>
            </a:r>
            <a:r>
              <a:rPr lang="en-GB" altLang="en-US" sz="1600" dirty="0">
                <a:solidFill>
                  <a:srgbClr val="FF0000"/>
                </a:solidFill>
              </a:rPr>
              <a:t> para la </a:t>
            </a:r>
            <a:r>
              <a:rPr lang="en-GB" altLang="en-US" sz="1600" dirty="0" err="1">
                <a:solidFill>
                  <a:srgbClr val="FF0000"/>
                </a:solidFill>
              </a:rPr>
              <a:t>célula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FF0000"/>
                </a:solidFill>
              </a:rPr>
              <a:t>Algunos</a:t>
            </a:r>
            <a:r>
              <a:rPr lang="en-GB" altLang="en-US" sz="1600" dirty="0">
                <a:solidFill>
                  <a:srgbClr val="FF0000"/>
                </a:solidFill>
              </a:rPr>
              <a:t> virus </a:t>
            </a:r>
            <a:r>
              <a:rPr lang="en-GB" altLang="en-US" sz="1600" dirty="0" err="1">
                <a:solidFill>
                  <a:srgbClr val="FF0000"/>
                </a:solidFill>
              </a:rPr>
              <a:t>codifican</a:t>
            </a:r>
            <a:r>
              <a:rPr lang="en-GB" altLang="en-US" sz="1600" dirty="0">
                <a:solidFill>
                  <a:srgbClr val="FF0000"/>
                </a:solidFill>
              </a:rPr>
              <a:t> DNA pols </a:t>
            </a:r>
            <a:r>
              <a:rPr lang="en-GB" altLang="en-US" sz="1600" dirty="0">
                <a:solidFill>
                  <a:srgbClr val="000000"/>
                </a:solidFill>
              </a:rPr>
              <a:t>lo que les </a:t>
            </a:r>
            <a:r>
              <a:rPr lang="en-GB" altLang="en-US" sz="1600" dirty="0" err="1">
                <a:solidFill>
                  <a:srgbClr val="000000"/>
                </a:solidFill>
              </a:rPr>
              <a:t>brinda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capacidad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replicar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manera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selectiva</a:t>
            </a:r>
            <a:r>
              <a:rPr lang="en-GB" altLang="en-US" sz="1600" dirty="0">
                <a:solidFill>
                  <a:srgbClr val="000000"/>
                </a:solidFill>
              </a:rPr>
              <a:t> el DNA viral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vez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depender</a:t>
            </a:r>
            <a:r>
              <a:rPr lang="en-GB" altLang="en-US" sz="1600" dirty="0">
                <a:solidFill>
                  <a:srgbClr val="000000"/>
                </a:solidFill>
              </a:rPr>
              <a:t> del </a:t>
            </a:r>
            <a:r>
              <a:rPr lang="en-GB" altLang="en-US" sz="1600" dirty="0" err="1">
                <a:solidFill>
                  <a:srgbClr val="000000"/>
                </a:solidFill>
              </a:rPr>
              <a:t>hospedero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ello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Los </a:t>
            </a:r>
            <a:r>
              <a:rPr lang="en-GB" altLang="en-US" sz="1600" dirty="0">
                <a:solidFill>
                  <a:srgbClr val="FF0000"/>
                </a:solidFill>
              </a:rPr>
              <a:t>retrovirus </a:t>
            </a:r>
            <a:r>
              <a:rPr lang="en-GB" altLang="en-US" sz="1600" dirty="0" err="1">
                <a:solidFill>
                  <a:srgbClr val="000000"/>
                </a:solidFill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DNA </a:t>
            </a:r>
            <a:r>
              <a:rPr lang="en-GB" altLang="en-US" sz="1600" dirty="0" err="1">
                <a:solidFill>
                  <a:srgbClr val="FF0000"/>
                </a:solidFill>
              </a:rPr>
              <a:t>polimerasa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única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entre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organismos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portadores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ácidos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nucleicos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llamada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transcriptasa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inversa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DNA </a:t>
            </a:r>
            <a:r>
              <a:rPr lang="en-GB" altLang="en-US" sz="1600" dirty="0" err="1">
                <a:solidFill>
                  <a:srgbClr val="FF0000"/>
                </a:solidFill>
              </a:rPr>
              <a:t>polimerasa</a:t>
            </a:r>
            <a:r>
              <a:rPr lang="en-GB" altLang="en-US" sz="1600" dirty="0">
                <a:solidFill>
                  <a:srgbClr val="FF0000"/>
                </a:solidFill>
              </a:rPr>
              <a:t> RNA </a:t>
            </a:r>
            <a:r>
              <a:rPr lang="en-GB" altLang="en-US" sz="1600" dirty="0" err="1">
                <a:solidFill>
                  <a:srgbClr val="FF0000"/>
                </a:solidFill>
              </a:rPr>
              <a:t>dependiente</a:t>
            </a:r>
            <a:r>
              <a:rPr lang="en-GB" altLang="en-US" sz="1600" dirty="0">
                <a:solidFill>
                  <a:srgbClr val="FF0000"/>
                </a:solidFill>
              </a:rPr>
              <a:t> (</a:t>
            </a:r>
            <a:r>
              <a:rPr lang="en-GB" altLang="en-US" sz="1600" dirty="0" err="1">
                <a:solidFill>
                  <a:srgbClr val="FF0000"/>
                </a:solidFill>
              </a:rPr>
              <a:t>RdDp</a:t>
            </a:r>
            <a:r>
              <a:rPr lang="en-GB" altLang="en-US" sz="1600" dirty="0">
                <a:solidFill>
                  <a:srgbClr val="FF0000"/>
                </a:solidFill>
              </a:rPr>
              <a:t>)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Familias de DNA Polimerasas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9027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Filogenia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secuencias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nt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clasifica</a:t>
            </a:r>
            <a:r>
              <a:rPr lang="en-GB" altLang="en-US" sz="1600" dirty="0">
                <a:solidFill>
                  <a:srgbClr val="000000"/>
                </a:solidFill>
              </a:rPr>
              <a:t> a DNA pol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7 </a:t>
            </a:r>
            <a:r>
              <a:rPr lang="en-GB" altLang="en-US" sz="1600" dirty="0" err="1">
                <a:solidFill>
                  <a:srgbClr val="000000"/>
                </a:solidFill>
              </a:rPr>
              <a:t>familias</a:t>
            </a:r>
            <a:r>
              <a:rPr lang="en-GB" altLang="en-US" sz="1600" dirty="0">
                <a:solidFill>
                  <a:srgbClr val="000000"/>
                </a:solidFill>
              </a:rPr>
              <a:t>  </a:t>
            </a:r>
            <a:r>
              <a:rPr lang="en-GB" altLang="en-US" sz="1600" dirty="0" err="1">
                <a:solidFill>
                  <a:srgbClr val="000000"/>
                </a:solidFill>
              </a:rPr>
              <a:t>distintas</a:t>
            </a:r>
            <a:r>
              <a:rPr lang="en-GB" altLang="en-US" sz="1600" dirty="0">
                <a:solidFill>
                  <a:srgbClr val="000000"/>
                </a:solidFill>
              </a:rPr>
              <a:t>: A, B, C, D, X, Y y RT.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Familia</a:t>
            </a:r>
            <a:r>
              <a:rPr lang="en-GB" altLang="en-US" sz="1600" b="1" dirty="0">
                <a:solidFill>
                  <a:srgbClr val="000000"/>
                </a:solidFill>
              </a:rPr>
              <a:t> A 	</a:t>
            </a:r>
            <a:r>
              <a:rPr lang="en-GB" altLang="en-US" sz="1600" dirty="0" err="1">
                <a:solidFill>
                  <a:srgbClr val="000000"/>
                </a:solidFill>
              </a:rPr>
              <a:t>Replicasas</a:t>
            </a:r>
            <a:r>
              <a:rPr lang="en-GB" altLang="en-US" sz="1600" dirty="0">
                <a:solidFill>
                  <a:srgbClr val="000000"/>
                </a:solidFill>
              </a:rPr>
              <a:t> (T7 y la </a:t>
            </a:r>
            <a:r>
              <a:rPr lang="en-GB" altLang="en-US" sz="1600" dirty="0" err="1">
                <a:solidFill>
                  <a:srgbClr val="000000"/>
                </a:solidFill>
              </a:rPr>
              <a:t>mitocondrial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</a:t>
            </a:r>
            <a:r>
              <a:rPr lang="en-GB" altLang="en-US" sz="1600" dirty="0">
                <a:solidFill>
                  <a:srgbClr val="000000"/>
                </a:solidFill>
              </a:rPr>
              <a:t>) y de </a:t>
            </a:r>
            <a:r>
              <a:rPr lang="en-GB" altLang="en-US" sz="1600" dirty="0" err="1">
                <a:solidFill>
                  <a:srgbClr val="000000"/>
                </a:solidFill>
              </a:rPr>
              <a:t>reparación</a:t>
            </a:r>
            <a:r>
              <a:rPr lang="en-GB" altLang="en-US" sz="1600" dirty="0">
                <a:solidFill>
                  <a:srgbClr val="000000"/>
                </a:solidFill>
              </a:rPr>
              <a:t> (DNA pol I </a:t>
            </a:r>
            <a:r>
              <a:rPr lang="en-GB" altLang="en-US" sz="1600" dirty="0" err="1">
                <a:solidFill>
                  <a:srgbClr val="000000"/>
                </a:solidFill>
              </a:rPr>
              <a:t>bacteriana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			</a:t>
            </a:r>
            <a:r>
              <a:rPr lang="en-GB" altLang="en-US" sz="1600" dirty="0" err="1">
                <a:solidFill>
                  <a:srgbClr val="000000"/>
                </a:solidFill>
              </a:rPr>
              <a:t>Involucradas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reparación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escisión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 err="1">
                <a:solidFill>
                  <a:srgbClr val="000000"/>
                </a:solidFill>
              </a:rPr>
              <a:t>procesamiento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fragmentos</a:t>
            </a:r>
            <a:r>
              <a:rPr lang="en-GB" altLang="en-US" sz="1600" dirty="0">
                <a:solidFill>
                  <a:srgbClr val="000000"/>
                </a:solidFill>
              </a:rPr>
              <a:t> Okazaki.</a:t>
            </a: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76200" y="2427512"/>
            <a:ext cx="8915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Familia</a:t>
            </a:r>
            <a:r>
              <a:rPr lang="en-GB" altLang="en-US" sz="1600" b="1" dirty="0">
                <a:solidFill>
                  <a:srgbClr val="000000"/>
                </a:solidFill>
              </a:rPr>
              <a:t> B	</a:t>
            </a:r>
            <a:r>
              <a:rPr lang="en-GB" altLang="en-US" sz="1600" dirty="0" err="1">
                <a:solidFill>
                  <a:srgbClr val="000000"/>
                </a:solidFill>
              </a:rPr>
              <a:t>Replicasas</a:t>
            </a:r>
            <a:r>
              <a:rPr lang="en-GB" altLang="en-US" sz="1600" dirty="0">
                <a:solidFill>
                  <a:srgbClr val="000000"/>
                </a:solidFill>
              </a:rPr>
              <a:t> (DNA pol </a:t>
            </a:r>
            <a:r>
              <a:rPr lang="en-GB" altLang="en-US" sz="1600" dirty="0" err="1">
                <a:solidFill>
                  <a:srgbClr val="000000"/>
                </a:solidFill>
              </a:rPr>
              <a:t>eucariotas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tarSymbol" charset="0"/>
                <a:sym typeface="Symbol" charset="2"/>
              </a:rPr>
              <a:t>, , </a:t>
            </a:r>
            <a:r>
              <a:rPr lang="en-GB" altLang="en-US" sz="1600" dirty="0">
                <a:solidFill>
                  <a:srgbClr val="000000"/>
                </a:solidFill>
              </a:rPr>
              <a:t> y la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, </a:t>
            </a:r>
            <a:r>
              <a:rPr lang="en-GB" altLang="en-US" sz="1600" dirty="0">
                <a:solidFill>
                  <a:srgbClr val="000000"/>
                </a:solidFill>
              </a:rPr>
              <a:t>DNA pol </a:t>
            </a:r>
            <a:r>
              <a:rPr lang="en-GB" altLang="en-US" sz="1600" dirty="0" err="1">
                <a:solidFill>
                  <a:srgbClr val="000000"/>
                </a:solidFill>
              </a:rPr>
              <a:t>virales</a:t>
            </a:r>
            <a:r>
              <a:rPr lang="en-GB" altLang="en-US" sz="1600" dirty="0">
                <a:solidFill>
                  <a:srgbClr val="000000"/>
                </a:solidFill>
              </a:rPr>
              <a:t>/</a:t>
            </a:r>
            <a:r>
              <a:rPr lang="en-GB" altLang="en-US" sz="1600" dirty="0" err="1">
                <a:solidFill>
                  <a:srgbClr val="000000"/>
                </a:solidFill>
              </a:rPr>
              <a:t>fagos</a:t>
            </a:r>
            <a:r>
              <a:rPr lang="en-GB" altLang="en-US" sz="1600" dirty="0">
                <a:solidFill>
                  <a:srgbClr val="000000"/>
                </a:solidFill>
              </a:rPr>
              <a:t> (T4 y </a:t>
            </a:r>
            <a:r>
              <a:rPr lang="en-GB" altLang="en-US" sz="1600" dirty="0">
                <a:solidFill>
                  <a:srgbClr val="000000"/>
                </a:solidFill>
                <a:latin typeface="StarSymbol" charset="0"/>
              </a:rPr>
              <a:t>ϕ</a:t>
            </a:r>
            <a:r>
              <a:rPr lang="en-GB" altLang="en-US" sz="1600" dirty="0">
                <a:solidFill>
                  <a:srgbClr val="000000"/>
                </a:solidFill>
              </a:rPr>
              <a:t>29).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2100" dirty="0">
                <a:solidFill>
                  <a:srgbClr val="000000"/>
                </a:solidFill>
              </a:rPr>
              <a:t>				</a:t>
            </a:r>
            <a:r>
              <a:rPr lang="en-GB" altLang="en-US" sz="1600" dirty="0" err="1">
                <a:solidFill>
                  <a:srgbClr val="000000"/>
                </a:solidFill>
              </a:rPr>
              <a:t>Síntesis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líder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 err="1">
                <a:solidFill>
                  <a:srgbClr val="000000"/>
                </a:solidFill>
              </a:rPr>
              <a:t>retardada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			Alta </a:t>
            </a:r>
            <a:r>
              <a:rPr lang="en-GB" altLang="en-US" sz="1600" dirty="0" err="1">
                <a:solidFill>
                  <a:srgbClr val="000000"/>
                </a:solidFill>
              </a:rPr>
              <a:t>fidelidad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exonucleasa</a:t>
            </a:r>
            <a:r>
              <a:rPr lang="en-GB" altLang="en-US" sz="1600" dirty="0">
                <a:solidFill>
                  <a:srgbClr val="000000"/>
                </a:solidFill>
              </a:rPr>
              <a:t> 3'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5', </a:t>
            </a:r>
            <a:r>
              <a:rPr lang="en-GB" altLang="en-US" sz="1600" dirty="0" err="1">
                <a:solidFill>
                  <a:srgbClr val="000000"/>
                </a:solidFill>
              </a:rPr>
              <a:t>excepto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tarSymbol" charset="0"/>
                <a:sym typeface="Symbol" charset="2"/>
              </a:rPr>
              <a:t>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>
                <a:solidFill>
                  <a:srgbClr val="000000"/>
                </a:solidFill>
                <a:latin typeface="StarSymbol" charset="0"/>
                <a:sym typeface="Symbol" charset="2"/>
              </a:rPr>
              <a:t>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76200" y="3370942"/>
            <a:ext cx="7831138" cy="80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Familia</a:t>
            </a:r>
            <a:r>
              <a:rPr lang="en-GB" altLang="en-US" sz="1600" b="1" dirty="0">
                <a:solidFill>
                  <a:srgbClr val="000000"/>
                </a:solidFill>
              </a:rPr>
              <a:t> C	</a:t>
            </a:r>
            <a:r>
              <a:rPr lang="en-GB" altLang="en-US" sz="1600" dirty="0" err="1">
                <a:solidFill>
                  <a:srgbClr val="000000"/>
                </a:solidFill>
              </a:rPr>
              <a:t>Principales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replicasas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procariotas</a:t>
            </a:r>
            <a:r>
              <a:rPr lang="en-GB" altLang="en-US" sz="1600" dirty="0">
                <a:solidFill>
                  <a:srgbClr val="000000"/>
                </a:solidFill>
              </a:rPr>
              <a:t> (DNA pol III).</a:t>
            </a:r>
            <a:endParaRPr lang="en-GB" altLang="en-US" sz="11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1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Familia</a:t>
            </a:r>
            <a:r>
              <a:rPr lang="en-GB" altLang="en-US" sz="1600" b="1" dirty="0">
                <a:solidFill>
                  <a:srgbClr val="000000"/>
                </a:solidFill>
              </a:rPr>
              <a:t> D	</a:t>
            </a:r>
            <a:r>
              <a:rPr lang="en-GB" altLang="en-US" sz="1600" dirty="0" err="1">
                <a:solidFill>
                  <a:srgbClr val="000000"/>
                </a:solidFill>
              </a:rPr>
              <a:t>Replicasas</a:t>
            </a:r>
            <a:r>
              <a:rPr lang="en-GB" altLang="en-US" sz="1600" dirty="0">
                <a:solidFill>
                  <a:srgbClr val="000000"/>
                </a:solidFill>
              </a:rPr>
              <a:t> mal </a:t>
            </a:r>
            <a:r>
              <a:rPr lang="en-GB" altLang="en-US" sz="1600" dirty="0" err="1">
                <a:solidFill>
                  <a:srgbClr val="000000"/>
                </a:solidFill>
              </a:rPr>
              <a:t>caracterizadas</a:t>
            </a:r>
            <a:r>
              <a:rPr lang="en-GB" altLang="en-US" sz="1600" dirty="0">
                <a:solidFill>
                  <a:srgbClr val="000000"/>
                </a:solidFill>
              </a:rPr>
              <a:t> de Archaea.</a:t>
            </a:r>
          </a:p>
        </p:txBody>
      </p:sp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76200" y="4256767"/>
            <a:ext cx="9067800" cy="15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Familia</a:t>
            </a:r>
            <a:r>
              <a:rPr lang="en-GB" altLang="en-US" sz="1600" b="1" dirty="0">
                <a:solidFill>
                  <a:srgbClr val="000000"/>
                </a:solidFill>
              </a:rPr>
              <a:t> X	</a:t>
            </a:r>
            <a:r>
              <a:rPr lang="en-GB" altLang="en-US" sz="1600" dirty="0">
                <a:solidFill>
                  <a:srgbClr val="000000"/>
                </a:solidFill>
              </a:rPr>
              <a:t> 	DNA pol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</a:rPr>
              <a:t>b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involucrada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reparación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escisión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tramos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cortos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2100" dirty="0">
                <a:solidFill>
                  <a:srgbClr val="000000"/>
                </a:solidFill>
              </a:rPr>
              <a:t>				</a:t>
            </a:r>
            <a:r>
              <a:rPr lang="en-GB" altLang="en-US" sz="1600" dirty="0">
                <a:solidFill>
                  <a:srgbClr val="000000"/>
                </a:solidFill>
              </a:rPr>
              <a:t>DNA pol </a:t>
            </a:r>
            <a:r>
              <a:rPr lang="en-GB" altLang="en-US" sz="1600" dirty="0" err="1">
                <a:solidFill>
                  <a:srgbClr val="000000"/>
                </a:solidFill>
                <a:latin typeface="Symbol" charset="2"/>
              </a:rPr>
              <a:t>l,</a:t>
            </a:r>
            <a:r>
              <a:rPr lang="en-GB" altLang="en-US" sz="1600" dirty="0" err="1">
                <a:solidFill>
                  <a:srgbClr val="000000"/>
                </a:solidFill>
                <a:latin typeface="Symbol" pitchFamily="2" charset="2"/>
              </a:rPr>
              <a:t>y</a:t>
            </a:r>
            <a:r>
              <a:rPr lang="en-GB" altLang="en-US" sz="1600" dirty="0">
                <a:solidFill>
                  <a:srgbClr val="000000"/>
                </a:solidFill>
                <a:latin typeface="Symbol" pitchFamily="2" charset="2"/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1600" dirty="0">
                <a:solidFill>
                  <a:srgbClr val="000000"/>
                </a:solidFill>
                <a:latin typeface="Symbol" pitchFamily="2" charset="2"/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</a:rPr>
              <a:t>m </a:t>
            </a:r>
            <a:r>
              <a:rPr lang="en-GB" altLang="en-US" sz="1600" dirty="0" err="1">
                <a:solidFill>
                  <a:srgbClr val="000000"/>
                </a:solidFill>
              </a:rPr>
              <a:t>unen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extremos</a:t>
            </a:r>
            <a:r>
              <a:rPr lang="en-GB" altLang="en-US" sz="1600" dirty="0">
                <a:solidFill>
                  <a:srgbClr val="000000"/>
                </a:solidFill>
              </a:rPr>
              <a:t> no-</a:t>
            </a:r>
            <a:r>
              <a:rPr lang="en-GB" altLang="en-US" sz="1600" dirty="0" err="1">
                <a:solidFill>
                  <a:srgbClr val="000000"/>
                </a:solidFill>
              </a:rPr>
              <a:t>homólogos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cortes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bicatenarios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2100" dirty="0">
                <a:solidFill>
                  <a:srgbClr val="000000"/>
                </a:solidFill>
              </a:rPr>
              <a:t>				</a:t>
            </a:r>
            <a:r>
              <a:rPr lang="en-GB" altLang="en-US" sz="1600" dirty="0" err="1">
                <a:solidFill>
                  <a:srgbClr val="000000"/>
                </a:solidFill>
              </a:rPr>
              <a:t>TdT</a:t>
            </a:r>
            <a:r>
              <a:rPr lang="en-GB" altLang="en-US" sz="1600" dirty="0">
                <a:solidFill>
                  <a:srgbClr val="000000"/>
                </a:solidFill>
              </a:rPr>
              <a:t> (terminal </a:t>
            </a:r>
            <a:r>
              <a:rPr lang="en-GB" altLang="en-US" sz="1600" dirty="0" err="1">
                <a:solidFill>
                  <a:srgbClr val="000000"/>
                </a:solidFill>
              </a:rPr>
              <a:t>deoxynucleotidyl</a:t>
            </a:r>
            <a:r>
              <a:rPr lang="en-GB" altLang="en-US" sz="1600" dirty="0">
                <a:solidFill>
                  <a:srgbClr val="000000"/>
                </a:solidFill>
              </a:rPr>
              <a:t> transferase) </a:t>
            </a:r>
            <a:r>
              <a:rPr lang="en-GB" altLang="en-US" sz="1600" dirty="0" err="1">
                <a:solidFill>
                  <a:srgbClr val="000000"/>
                </a:solidFill>
              </a:rPr>
              <a:t>expresada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linaje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linfoide</a:t>
            </a:r>
            <a:r>
              <a:rPr lang="en-GB" altLang="en-US" sz="1600" dirty="0">
                <a:solidFill>
                  <a:srgbClr val="000000"/>
                </a:solidFill>
              </a:rPr>
              <a:t> e 		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			</a:t>
            </a:r>
            <a:r>
              <a:rPr lang="en-GB" altLang="en-US" sz="1600" dirty="0" err="1">
                <a:solidFill>
                  <a:srgbClr val="000000"/>
                </a:solidFill>
              </a:rPr>
              <a:t>involucrada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adición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cantidades</a:t>
            </a:r>
            <a:r>
              <a:rPr lang="en-GB" altLang="en-US" sz="1600" dirty="0">
                <a:solidFill>
                  <a:srgbClr val="000000"/>
                </a:solidFill>
              </a:rPr>
              <a:t> variables 	de </a:t>
            </a:r>
            <a:r>
              <a:rPr lang="en-GB" altLang="en-US" sz="1600" dirty="0" err="1">
                <a:solidFill>
                  <a:srgbClr val="000000"/>
                </a:solidFill>
              </a:rPr>
              <a:t>nucleótidos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durante</a:t>
            </a:r>
            <a:r>
              <a:rPr lang="en-GB" altLang="en-US" sz="1600" dirty="0">
                <a:solidFill>
                  <a:srgbClr val="000000"/>
                </a:solidFill>
              </a:rPr>
              <a:t> la 	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			</a:t>
            </a:r>
            <a:r>
              <a:rPr lang="en-GB" altLang="en-US" sz="1600" dirty="0" err="1">
                <a:solidFill>
                  <a:srgbClr val="000000"/>
                </a:solidFill>
              </a:rPr>
              <a:t>recombinación</a:t>
            </a:r>
            <a:r>
              <a:rPr lang="en-GB" altLang="en-US" sz="1600" dirty="0">
                <a:solidFill>
                  <a:srgbClr val="000000"/>
                </a:solidFill>
              </a:rPr>
              <a:t> V(D)J.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855607"/>
            <a:ext cx="8826500" cy="32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chemeClr val="tx1"/>
                </a:solidFill>
              </a:rPr>
              <a:t>Familia</a:t>
            </a:r>
            <a:r>
              <a:rPr lang="en-GB" altLang="en-US" sz="1600" b="1" dirty="0">
                <a:solidFill>
                  <a:schemeClr val="tx1"/>
                </a:solidFill>
              </a:rPr>
              <a:t> RT</a:t>
            </a:r>
            <a:r>
              <a:rPr lang="en-GB" altLang="en-US" sz="1600" dirty="0">
                <a:solidFill>
                  <a:schemeClr val="tx1"/>
                </a:solidFill>
              </a:rPr>
              <a:t>	DNA </a:t>
            </a:r>
            <a:r>
              <a:rPr lang="en-GB" altLang="en-US" sz="1600" dirty="0" err="1">
                <a:solidFill>
                  <a:schemeClr val="tx1"/>
                </a:solidFill>
              </a:rPr>
              <a:t>polimerasa</a:t>
            </a:r>
            <a:r>
              <a:rPr lang="en-GB" altLang="en-US" sz="1600" dirty="0">
                <a:solidFill>
                  <a:schemeClr val="tx1"/>
                </a:solidFill>
              </a:rPr>
              <a:t> RNA </a:t>
            </a:r>
            <a:r>
              <a:rPr lang="en-GB" altLang="en-US" sz="1600" dirty="0" err="1">
                <a:solidFill>
                  <a:schemeClr val="tx1"/>
                </a:solidFill>
              </a:rPr>
              <a:t>dependiente</a:t>
            </a:r>
            <a:r>
              <a:rPr lang="en-GB" altLang="en-US" sz="1600" dirty="0">
                <a:solidFill>
                  <a:schemeClr val="tx1"/>
                </a:solidFill>
              </a:rPr>
              <a:t> (</a:t>
            </a:r>
            <a:r>
              <a:rPr lang="en-GB" altLang="en-US" sz="1600" dirty="0" err="1">
                <a:solidFill>
                  <a:schemeClr val="tx1"/>
                </a:solidFill>
              </a:rPr>
              <a:t>RdDp</a:t>
            </a:r>
            <a:r>
              <a:rPr lang="en-GB" altLang="en-US" sz="1600" dirty="0">
                <a:solidFill>
                  <a:schemeClr val="tx1"/>
                </a:solidFill>
              </a:rPr>
              <a:t>) </a:t>
            </a:r>
            <a:r>
              <a:rPr lang="en-GB" altLang="en-US" sz="1600" dirty="0" err="1">
                <a:solidFill>
                  <a:schemeClr val="tx1"/>
                </a:solidFill>
              </a:rPr>
              <a:t>eucariotas</a:t>
            </a:r>
            <a:r>
              <a:rPr lang="en-GB" altLang="en-US" sz="1600" dirty="0">
                <a:solidFill>
                  <a:schemeClr val="tx1"/>
                </a:solidFill>
              </a:rPr>
              <a:t> y </a:t>
            </a:r>
            <a:r>
              <a:rPr lang="en-GB" altLang="en-US" sz="1600" dirty="0" err="1">
                <a:solidFill>
                  <a:schemeClr val="tx1"/>
                </a:solidFill>
              </a:rPr>
              <a:t>virales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DNA Pol I</a:t>
            </a:r>
          </a:p>
        </p:txBody>
      </p:sp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978900" cy="2026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Primer DNA pol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en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ser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caracterizada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(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por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ser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más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activa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).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latin typeface="Arial" pitchFamily="-111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Holoenzima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(103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kD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)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compuesta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por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: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Klenow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(68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kD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) y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fragmento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pequeño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(35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kD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).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latin typeface="Arial" pitchFamily="-111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>
                <a:solidFill>
                  <a:srgbClr val="FF0000"/>
                </a:solidFill>
                <a:latin typeface="Arial" pitchFamily="-111" charset="0"/>
                <a:ea typeface="+mn-ea"/>
              </a:rPr>
              <a:t>Klenow</a:t>
            </a:r>
            <a:r>
              <a:rPr lang="en-GB" sz="1600" dirty="0">
                <a:solidFill>
                  <a:srgbClr val="FF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	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Replicasa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con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capacidad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de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exonucleasa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3' </a:t>
            </a:r>
            <a:r>
              <a:rPr lang="es-ES_tradnl" altLang="en-US" sz="1400" dirty="0">
                <a:solidFill>
                  <a:srgbClr val="000000"/>
                </a:solidFill>
              </a:rPr>
              <a:t>→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5’.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			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Primera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DNA pol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empleada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para PCR,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vida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media ≈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minutos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a 95°C.</a:t>
            </a:r>
          </a:p>
          <a:p>
            <a: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			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Taq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DNA Pol,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vida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media de 40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minutos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a 95°C.</a:t>
            </a:r>
          </a:p>
          <a:p>
            <a: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			⅔ C-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terminales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=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polimerasa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, ⅓ N-terminal = </a:t>
            </a:r>
            <a:r>
              <a:rPr lang="en-GB" sz="14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exonucleasa</a:t>
            </a:r>
            <a:r>
              <a:rPr lang="en-GB" sz="1400" dirty="0">
                <a:solidFill>
                  <a:srgbClr val="000000"/>
                </a:solidFill>
                <a:latin typeface="Arial" pitchFamily="-111" charset="0"/>
                <a:ea typeface="+mn-ea"/>
              </a:rPr>
              <a:t>.</a:t>
            </a:r>
            <a:endParaRPr lang="en-GB" sz="1600" dirty="0">
              <a:solidFill>
                <a:schemeClr val="tx1"/>
              </a:solidFill>
              <a:latin typeface="Arial" pitchFamily="-111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5" y="3427186"/>
            <a:ext cx="7273205" cy="25708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DNA Pol I y Nick-translation</a:t>
            </a:r>
          </a:p>
        </p:txBody>
      </p:sp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826500" cy="18835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Actividad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exonucleasa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“</a:t>
            </a:r>
            <a:r>
              <a:rPr lang="en-GB" sz="1600" dirty="0" err="1">
                <a:solidFill>
                  <a:srgbClr val="0000FF"/>
                </a:solidFill>
                <a:latin typeface="Arial" pitchFamily="-111" charset="0"/>
                <a:ea typeface="+mn-ea"/>
              </a:rPr>
              <a:t>excepcional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”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en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sentido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5' 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OpenSymbol;Arial Unicode MS" charset="2"/>
                <a:cs typeface="OpenSymbol;Arial Unicode MS" charset="2"/>
                <a:sym typeface="Wingdings 3" pitchFamily="-111" charset="2"/>
              </a:rPr>
              <a:t>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3’.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latin typeface="Arial" pitchFamily="-111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Le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permite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iniciar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la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replicación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del DNA in vivo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cualquier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solución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del continuo que se tope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la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cadena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de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referencia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(sin </a:t>
            </a:r>
            <a:r>
              <a:rPr lang="en-GB" sz="1600" dirty="0" err="1">
                <a:solidFill>
                  <a:schemeClr val="tx1"/>
                </a:solidFill>
                <a:latin typeface="Arial" pitchFamily="-111" charset="0"/>
                <a:ea typeface="+mn-ea"/>
              </a:rPr>
              <a:t>necesidad</a:t>
            </a:r>
            <a:r>
              <a:rPr lang="en-GB" sz="1600" dirty="0">
                <a:solidFill>
                  <a:schemeClr val="tx1"/>
                </a:solidFill>
                <a:latin typeface="Arial" pitchFamily="-111" charset="0"/>
                <a:ea typeface="+mn-ea"/>
              </a:rPr>
              <a:t> de primer).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latin typeface="Arial" pitchFamily="-111" charset="0"/>
              <a:ea typeface="+mn-ea"/>
            </a:endParaRP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Mecanismo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llamado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</a:t>
            </a:r>
            <a:r>
              <a:rPr lang="en-GB" sz="1600" dirty="0">
                <a:solidFill>
                  <a:srgbClr val="EE0B14"/>
                </a:solidFill>
                <a:latin typeface="Arial" pitchFamily="-111" charset="0"/>
                <a:ea typeface="+mn-ea"/>
              </a:rPr>
              <a:t>nick-translation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distinto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al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desplazamiento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 de </a:t>
            </a:r>
            <a:r>
              <a:rPr lang="en-GB" sz="1600" dirty="0" err="1">
                <a:solidFill>
                  <a:srgbClr val="000000"/>
                </a:solidFill>
                <a:latin typeface="Arial" pitchFamily="-111" charset="0"/>
                <a:ea typeface="+mn-ea"/>
              </a:rPr>
              <a:t>cadena</a:t>
            </a:r>
            <a:r>
              <a:rPr lang="en-GB" sz="1600" dirty="0">
                <a:solidFill>
                  <a:srgbClr val="000000"/>
                </a:solidFill>
                <a:latin typeface="Arial" pitchFamily="-111" charset="0"/>
                <a:ea typeface="+mn-ea"/>
              </a:rPr>
              <a:t>.</a:t>
            </a:r>
          </a:p>
          <a:p>
            <a:pPr>
              <a:lnSpc>
                <a:spcPct val="104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latin typeface="Arial" pitchFamily="-111" charset="0"/>
              <a:ea typeface="+mn-ea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7085" y="3162300"/>
            <a:ext cx="5257800" cy="29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i="1" dirty="0">
                <a:solidFill>
                  <a:srgbClr val="000000"/>
                </a:solidFill>
              </a:rPr>
              <a:t>In vivo </a:t>
            </a:r>
            <a:r>
              <a:rPr lang="en-GB" altLang="en-US" sz="1600" dirty="0" err="1">
                <a:solidFill>
                  <a:srgbClr val="000000"/>
                </a:solidFill>
              </a:rPr>
              <a:t>útil</a:t>
            </a:r>
            <a:r>
              <a:rPr lang="en-GB" altLang="en-US" sz="1600" dirty="0">
                <a:solidFill>
                  <a:srgbClr val="000000"/>
                </a:solidFill>
              </a:rPr>
              <a:t> para la bacteria </a:t>
            </a:r>
            <a:r>
              <a:rPr lang="en-GB" altLang="en-US" sz="1600" dirty="0" err="1">
                <a:solidFill>
                  <a:srgbClr val="000000"/>
                </a:solidFill>
              </a:rPr>
              <a:t>como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mecanismo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reparación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daño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Desplazamiento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dejaba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complementaria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íntegra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Nick-translation </a:t>
            </a:r>
            <a:r>
              <a:rPr lang="en-GB" altLang="en-US" sz="1600" dirty="0" err="1">
                <a:solidFill>
                  <a:srgbClr val="000000"/>
                </a:solidFill>
              </a:rPr>
              <a:t>degrada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complementaria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desplazada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Utilidad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práctica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biólogos</a:t>
            </a:r>
            <a:r>
              <a:rPr lang="en-GB" altLang="en-US" sz="1600" dirty="0">
                <a:solidFill>
                  <a:srgbClr val="000000"/>
                </a:solidFill>
              </a:rPr>
              <a:t> =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manera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introducir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nucleótidos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radiomarcados</a:t>
            </a:r>
            <a:r>
              <a:rPr lang="en-GB" altLang="en-US" sz="1600" dirty="0">
                <a:solidFill>
                  <a:srgbClr val="000000"/>
                </a:solidFill>
              </a:rPr>
              <a:t> al DNA in vitro.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54" y="3201845"/>
            <a:ext cx="3419891" cy="26561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DNA Polimerasa III (replicasa procariota)</a:t>
            </a:r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63072" y="2110921"/>
            <a:ext cx="4809671" cy="31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Gran </a:t>
            </a:r>
            <a:r>
              <a:rPr lang="en-GB" altLang="en-US" sz="1600" dirty="0" err="1">
                <a:solidFill>
                  <a:srgbClr val="000000"/>
                </a:solidFill>
              </a:rPr>
              <a:t>complejo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multimérico</a:t>
            </a:r>
            <a:r>
              <a:rPr lang="en-GB" altLang="en-US" sz="1600" dirty="0">
                <a:solidFill>
                  <a:srgbClr val="000000"/>
                </a:solidFill>
              </a:rPr>
              <a:t> con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sintética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Subunidades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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 y 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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brinda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sintética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replicasa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codificada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locus </a:t>
            </a:r>
            <a:r>
              <a:rPr lang="en-GB" altLang="en-US" sz="1600" i="1" dirty="0" err="1">
                <a:solidFill>
                  <a:srgbClr val="000000"/>
                </a:solidFill>
              </a:rPr>
              <a:t>dnaE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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responsable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capacidad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correctiva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sentido</a:t>
            </a:r>
            <a:r>
              <a:rPr lang="en-GB" altLang="en-US" sz="1600" dirty="0">
                <a:solidFill>
                  <a:srgbClr val="000000"/>
                </a:solidFill>
              </a:rPr>
              <a:t> 3'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5', </a:t>
            </a:r>
            <a:r>
              <a:rPr lang="en-GB" altLang="en-US" sz="1600" dirty="0" err="1">
                <a:solidFill>
                  <a:srgbClr val="000000"/>
                </a:solidFill>
              </a:rPr>
              <a:t>codificada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locus </a:t>
            </a:r>
            <a:r>
              <a:rPr lang="en-GB" altLang="en-US" sz="1600" i="1" dirty="0" err="1">
                <a:solidFill>
                  <a:srgbClr val="000000"/>
                </a:solidFill>
              </a:rPr>
              <a:t>dnaQ</a:t>
            </a:r>
            <a:r>
              <a:rPr lang="en-GB" altLang="en-US" sz="16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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incrementa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capacidad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correctiva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sym typeface="Symbol" charset="2"/>
              </a:rPr>
              <a:t>.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286" y="1320800"/>
            <a:ext cx="3438978" cy="50848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DNA Polimerasas</a:t>
            </a:r>
          </a:p>
        </p:txBody>
      </p:sp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02152" y="1635263"/>
            <a:ext cx="3111500" cy="34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Modelo cristalográfico de la subunidad catalítica de la DNA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</a:t>
            </a:r>
            <a:r>
              <a:rPr lang="es-ES_tradnl" altLang="en-US" sz="1600" dirty="0">
                <a:solidFill>
                  <a:srgbClr val="000000"/>
                </a:solidFill>
              </a:rPr>
              <a:t> del fago T7.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Modelo de esferas de </a:t>
            </a:r>
            <a:r>
              <a:rPr lang="es-ES_tradnl" altLang="en-US" sz="1600" i="1" dirty="0">
                <a:solidFill>
                  <a:srgbClr val="000000"/>
                </a:solidFill>
              </a:rPr>
              <a:t>Van der Waals</a:t>
            </a:r>
            <a:r>
              <a:rPr lang="es-ES_tradnl" altLang="en-US" sz="1600" dirty="0">
                <a:solidFill>
                  <a:srgbClr val="000000"/>
                </a:solidFill>
              </a:rPr>
              <a:t> y listones.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Modelo de mano derecha, pulgar (amarillo), dedos (verde)  y palma (violeta).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Tioredoxina</a:t>
            </a:r>
            <a:r>
              <a:rPr lang="es-ES_tradnl" altLang="en-US" sz="1600" dirty="0">
                <a:solidFill>
                  <a:srgbClr val="000000"/>
                </a:solidFill>
              </a:rPr>
              <a:t> solo utilizada para generar el cristal.</a:t>
            </a: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58896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DNA Polimerasas</a:t>
            </a:r>
          </a:p>
        </p:txBody>
      </p:sp>
      <p:sp>
        <p:nvSpPr>
          <p:cNvPr id="6041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802" y="1391478"/>
            <a:ext cx="3793372" cy="3356618"/>
          </a:xfrm>
          <a:prstGeom prst="rect">
            <a:avLst/>
          </a:prstGeom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59025" y="1701524"/>
            <a:ext cx="4625010" cy="45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El DNA descansa en surco formado por el pliegue entre dedos (y pulgar) y la palma.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DNA en conformación B clásica, pero las últimas dos bases del extremo 5' del DNA en conformación A relajada.  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El dominio con actividad </a:t>
            </a:r>
            <a:r>
              <a:rPr lang="es-ES_tradnl" altLang="en-US" sz="1600" dirty="0" err="1">
                <a:solidFill>
                  <a:srgbClr val="000000"/>
                </a:solidFill>
              </a:rPr>
              <a:t>exonucleasa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dirty="0" err="1">
                <a:solidFill>
                  <a:srgbClr val="000000"/>
                </a:solidFill>
              </a:rPr>
              <a:t>region</a:t>
            </a:r>
            <a:r>
              <a:rPr lang="es-ES_tradnl" altLang="en-US" sz="1600" dirty="0">
                <a:solidFill>
                  <a:srgbClr val="000000"/>
                </a:solidFill>
              </a:rPr>
              <a:t> tenar)</a:t>
            </a:r>
          </a:p>
          <a:p>
            <a:pPr eaLnBrk="1" hangingPunct="1">
              <a:lnSpc>
                <a:spcPct val="108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8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Hélices O de los dedos se mueve ± 41º para empujar al </a:t>
            </a:r>
            <a:r>
              <a:rPr lang="es-ES_tradnl" altLang="en-US" sz="1600" dirty="0" err="1">
                <a:solidFill>
                  <a:srgbClr val="000000"/>
                </a:solidFill>
              </a:rPr>
              <a:t>dNTP</a:t>
            </a:r>
            <a:r>
              <a:rPr lang="es-ES_tradnl" altLang="en-US" sz="1600" dirty="0">
                <a:solidFill>
                  <a:srgbClr val="000000"/>
                </a:solidFill>
              </a:rPr>
              <a:t> al sitio catalítico localizado en la palma (región </a:t>
            </a:r>
            <a:r>
              <a:rPr lang="es-ES_tradnl" altLang="en-US" sz="1600" dirty="0" err="1">
                <a:solidFill>
                  <a:srgbClr val="000000"/>
                </a:solidFill>
              </a:rPr>
              <a:t>hipotenar</a:t>
            </a:r>
            <a:r>
              <a:rPr lang="es-ES_tradnl" altLang="en-US" sz="1600" dirty="0">
                <a:solidFill>
                  <a:srgbClr val="000000"/>
                </a:solidFill>
              </a:rPr>
              <a:t>) próxima al extremo 3' del </a:t>
            </a:r>
            <a:r>
              <a:rPr lang="es-ES_tradnl" altLang="en-US" sz="1600" dirty="0" err="1">
                <a:solidFill>
                  <a:srgbClr val="000000"/>
                </a:solidFill>
              </a:rPr>
              <a:t>oligo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8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Síntesis semi-discontinua</a:t>
            </a:r>
          </a:p>
        </p:txBody>
      </p:sp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8899" y="1250950"/>
            <a:ext cx="3144631" cy="444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Las cadenas del DNA son </a:t>
            </a:r>
            <a:r>
              <a:rPr lang="es-ES_tradnl" altLang="en-US" sz="1600" dirty="0" err="1">
                <a:solidFill>
                  <a:srgbClr val="000000"/>
                </a:solidFill>
              </a:rPr>
              <a:t>antiparalelas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Ambas cadenas deben ser replicadas al mismo tiempo.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Síntesis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DNApol</a:t>
            </a:r>
            <a:r>
              <a:rPr lang="es-ES_tradnl" altLang="en-US" sz="1600" dirty="0">
                <a:solidFill>
                  <a:srgbClr val="000000"/>
                </a:solidFill>
              </a:rPr>
              <a:t> únicamente en sentido 5' '</a:t>
            </a:r>
            <a:r>
              <a:rPr lang="es-ES_tradnl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s-ES_tradnl" altLang="en-US" sz="1600" dirty="0">
                <a:solidFill>
                  <a:srgbClr val="000000"/>
                </a:solidFill>
              </a:rPr>
              <a:t> 3'.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Cadena LIDER se extiende en sentido 5' </a:t>
            </a:r>
            <a:r>
              <a:rPr lang="es-ES_tradnl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s-ES_tradnl" altLang="en-US" sz="1600" dirty="0">
                <a:solidFill>
                  <a:srgbClr val="000000"/>
                </a:solidFill>
              </a:rPr>
              <a:t> 3' junto con horquilla.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Cadena RETARDADA debe extenderse en sentido contrario al movimiento de la horquilla.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42" y="1270164"/>
            <a:ext cx="5702300" cy="3581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898" y="5663138"/>
            <a:ext cx="8928101" cy="60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 cadena retardada es sintetizada en tramos de entre 1000 y 2000 bp (procariotas) o de 100 a 200 bp (eucariotas) llamados fragmentos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Okazaki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Cebado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la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885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4000500" cy="39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Toda </a:t>
            </a:r>
            <a:r>
              <a:rPr lang="es-ES_tradnl" altLang="en-US" sz="1600" dirty="0" err="1">
                <a:solidFill>
                  <a:srgbClr val="000000"/>
                </a:solidFill>
              </a:rPr>
              <a:t>DNApol</a:t>
            </a:r>
            <a:r>
              <a:rPr lang="es-ES_tradnl" altLang="en-US" sz="1600" dirty="0">
                <a:solidFill>
                  <a:srgbClr val="000000"/>
                </a:solidFill>
              </a:rPr>
              <a:t> requiere de OH-3’ libre.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Primasa</a:t>
            </a:r>
            <a:r>
              <a:rPr lang="es-ES_tradnl" altLang="en-US" sz="1600" dirty="0">
                <a:solidFill>
                  <a:srgbClr val="000000"/>
                </a:solidFill>
              </a:rPr>
              <a:t> (RNA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</a:t>
            </a:r>
            <a:r>
              <a:rPr lang="es-ES_tradnl" altLang="en-US" sz="1600" dirty="0">
                <a:solidFill>
                  <a:srgbClr val="000000"/>
                </a:solidFill>
              </a:rPr>
              <a:t> DNA dependiente).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Coloca </a:t>
            </a:r>
            <a:r>
              <a:rPr lang="es-ES_tradnl" altLang="en-US" sz="1600" dirty="0" err="1">
                <a:solidFill>
                  <a:srgbClr val="000000"/>
                </a:solidFill>
              </a:rPr>
              <a:t>oligos</a:t>
            </a:r>
            <a:r>
              <a:rPr lang="es-ES_tradnl" altLang="en-US" sz="1600" dirty="0">
                <a:solidFill>
                  <a:srgbClr val="000000"/>
                </a:solidFill>
              </a:rPr>
              <a:t> de RNA de 10-12 bp como </a:t>
            </a:r>
            <a:r>
              <a:rPr lang="es-ES_tradnl" altLang="en-US" sz="1600" dirty="0" err="1">
                <a:solidFill>
                  <a:srgbClr val="000000"/>
                </a:solidFill>
              </a:rPr>
              <a:t>primers</a:t>
            </a:r>
            <a:r>
              <a:rPr lang="es-ES_tradnl" altLang="en-US" sz="1600" dirty="0">
                <a:solidFill>
                  <a:srgbClr val="000000"/>
                </a:solidFill>
              </a:rPr>
              <a:t> con OH-3’ libre.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rgbClr val="000000"/>
                </a:solidFill>
              </a:rPr>
              <a:t>Primasa</a:t>
            </a:r>
            <a:r>
              <a:rPr lang="es-ES_tradnl" altLang="en-US" sz="1600" dirty="0">
                <a:solidFill>
                  <a:srgbClr val="000000"/>
                </a:solidFill>
              </a:rPr>
              <a:t> es el segundo complejo funcional de la replicación (AKA el </a:t>
            </a:r>
            <a:r>
              <a:rPr lang="es-ES_tradnl" altLang="en-US" sz="1600" dirty="0" err="1">
                <a:solidFill>
                  <a:srgbClr val="000000"/>
                </a:solidFill>
              </a:rPr>
              <a:t>primosoma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Cadena líder primada (cebada una sola vez).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Cadena retardada será cebada múltiples veces (para cada fragmento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Okazaki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1181100"/>
            <a:ext cx="4864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3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altLang="en-US" sz="1800" dirty="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s-ES_tradnl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s-ES_tradnl" altLang="en-US" sz="3200" dirty="0">
                <a:solidFill>
                  <a:srgbClr val="B3B3B3"/>
                </a:solidFill>
                <a:ea typeface="ＭＳ Ｐゴシック" charset="-128"/>
              </a:rPr>
              <a:t>Procesamiento de fragmentos de </a:t>
            </a:r>
            <a:r>
              <a:rPr lang="es-ES_tradnl" altLang="en-US" sz="3200" dirty="0" err="1">
                <a:solidFill>
                  <a:srgbClr val="B3B3B3"/>
                </a:solidFill>
                <a:ea typeface="ＭＳ Ｐゴシック" charset="-128"/>
              </a:rPr>
              <a:t>Okazaki</a:t>
            </a:r>
            <a:endParaRPr lang="es-ES_tradnl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912225" cy="34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Aun desconocemos los detalles completos de este evento, pero sabemos que incluye los siguientes pasos: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SzPct val="45000"/>
              <a:buFont typeface="Wingdings" charset="2"/>
              <a:buChar char=""/>
            </a:pPr>
            <a:r>
              <a:rPr lang="es-ES_tradnl" altLang="en-US" sz="1600" dirty="0">
                <a:solidFill>
                  <a:srgbClr val="000000"/>
                </a:solidFill>
              </a:rPr>
              <a:t>Reconocimiento de las soluciones del continuo (huecos) en la cadena retardada hija.</a:t>
            </a:r>
          </a:p>
          <a:p>
            <a:pPr eaLnBrk="1" hangingPunct="1">
              <a:lnSpc>
                <a:spcPct val="104000"/>
              </a:lnSpc>
              <a:buSzPct val="45000"/>
              <a:buFont typeface="Wingdings" charset="2"/>
              <a:buChar char=""/>
            </a:pPr>
            <a:r>
              <a:rPr lang="es-ES_tradnl" altLang="en-US" sz="1600" dirty="0">
                <a:solidFill>
                  <a:srgbClr val="000000"/>
                </a:solidFill>
              </a:rPr>
              <a:t>Remoción de los oligonucleótidos de RNA.</a:t>
            </a:r>
          </a:p>
          <a:p>
            <a:pPr eaLnBrk="1" hangingPunct="1">
              <a:lnSpc>
                <a:spcPct val="104000"/>
              </a:lnSpc>
              <a:buSzPct val="45000"/>
              <a:buFont typeface="Wingdings" charset="2"/>
              <a:buChar char=""/>
            </a:pPr>
            <a:r>
              <a:rPr lang="es-ES_tradnl" altLang="en-US" sz="1600" dirty="0">
                <a:solidFill>
                  <a:srgbClr val="000000"/>
                </a:solidFill>
              </a:rPr>
              <a:t>Reemplazo de los oligonucleótidos por DNA.</a:t>
            </a:r>
          </a:p>
          <a:p>
            <a:pPr eaLnBrk="1" hangingPunct="1">
              <a:lnSpc>
                <a:spcPct val="104000"/>
              </a:lnSpc>
              <a:buSzPct val="45000"/>
              <a:buFont typeface="Wingdings" charset="2"/>
              <a:buChar char=""/>
            </a:pPr>
            <a:r>
              <a:rPr lang="es-ES_tradnl" altLang="en-US" sz="1600" dirty="0">
                <a:solidFill>
                  <a:srgbClr val="000000"/>
                </a:solidFill>
              </a:rPr>
              <a:t>Unión covalente de los fragmentos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Okazaki</a:t>
            </a:r>
            <a:r>
              <a:rPr lang="es-ES_tradnl" altLang="en-US" sz="1600" dirty="0">
                <a:solidFill>
                  <a:srgbClr val="000000"/>
                </a:solidFill>
              </a:rPr>
              <a:t> contiguos.</a:t>
            </a: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r>
              <a:rPr lang="es-ES_tradnl" altLang="en-US" sz="1600" dirty="0">
                <a:solidFill>
                  <a:srgbClr val="000000"/>
                </a:solidFill>
              </a:rPr>
              <a:t>La síntesis de fragmentos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Okazaki</a:t>
            </a:r>
            <a:r>
              <a:rPr lang="es-ES_tradnl" altLang="en-US" sz="1600" dirty="0">
                <a:solidFill>
                  <a:srgbClr val="000000"/>
                </a:solidFill>
              </a:rPr>
              <a:t> termina al chocar con el extremo 5' del </a:t>
            </a:r>
            <a:r>
              <a:rPr lang="es-ES_tradnl" altLang="en-US" sz="1600" dirty="0" err="1">
                <a:solidFill>
                  <a:srgbClr val="000000"/>
                </a:solidFill>
              </a:rPr>
              <a:t>oligo</a:t>
            </a:r>
            <a:r>
              <a:rPr lang="es-ES_tradnl" altLang="en-US" sz="1600" dirty="0">
                <a:solidFill>
                  <a:srgbClr val="000000"/>
                </a:solidFill>
              </a:rPr>
              <a:t> previamente tendido.</a:t>
            </a: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  <a:buClrTx/>
              <a:buSzTx/>
              <a:buFontTx/>
              <a:buNone/>
            </a:pPr>
            <a:r>
              <a:rPr lang="es-ES_tradnl" altLang="en-US" sz="1600" dirty="0">
                <a:solidFill>
                  <a:srgbClr val="000000"/>
                </a:solidFill>
              </a:rPr>
              <a:t>En los procariotas los </a:t>
            </a:r>
            <a:r>
              <a:rPr lang="es-ES_tradnl" altLang="en-US" sz="1600" dirty="0" err="1">
                <a:solidFill>
                  <a:srgbClr val="000000"/>
                </a:solidFill>
              </a:rPr>
              <a:t>oligos</a:t>
            </a:r>
            <a:r>
              <a:rPr lang="es-ES_tradnl" altLang="en-US" sz="1600" dirty="0">
                <a:solidFill>
                  <a:srgbClr val="000000"/>
                </a:solidFill>
              </a:rPr>
              <a:t> de RNA son retirados con la actividad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exonucleasa</a:t>
            </a:r>
            <a:r>
              <a:rPr lang="es-ES_tradnl" altLang="en-US" sz="1600" dirty="0">
                <a:solidFill>
                  <a:srgbClr val="000000"/>
                </a:solidFill>
              </a:rPr>
              <a:t> 5' </a:t>
            </a:r>
            <a:r>
              <a:rPr lang="es-ES_tradnl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s-ES_tradnl" altLang="en-US" sz="1600" dirty="0">
                <a:solidFill>
                  <a:srgbClr val="000000"/>
                </a:solidFill>
              </a:rPr>
              <a:t> 3' de la DNA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</a:t>
            </a:r>
            <a:r>
              <a:rPr lang="es-ES_tradnl" altLang="en-US" sz="1600" dirty="0">
                <a:solidFill>
                  <a:srgbClr val="000000"/>
                </a:solidFill>
              </a:rPr>
              <a:t> I, enzima que se encarga de la síntesis de DNA correspondiente a partir del hidroxilo 3'.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4749800"/>
            <a:ext cx="5575300" cy="1981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Panorama de eventos (procariotas)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39863"/>
            <a:ext cx="88312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1818983"/>
            <a:ext cx="4738687" cy="132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replicación</a:t>
            </a:r>
            <a:r>
              <a:rPr lang="en-GB" altLang="en-US" sz="1600" dirty="0">
                <a:solidFill>
                  <a:srgbClr val="000000"/>
                </a:solidFill>
              </a:rPr>
              <a:t> del DNA </a:t>
            </a:r>
            <a:r>
              <a:rPr lang="en-GB" altLang="en-US" sz="1600" dirty="0" err="1">
                <a:solidFill>
                  <a:srgbClr val="000000"/>
                </a:solidFill>
              </a:rPr>
              <a:t>requiere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más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enzima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Tiene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tres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etapas</a:t>
            </a:r>
            <a:r>
              <a:rPr lang="en-GB" altLang="en-US" sz="1600" dirty="0">
                <a:solidFill>
                  <a:srgbClr val="000000"/>
                </a:solidFill>
              </a:rPr>
              <a:t>: </a:t>
            </a:r>
            <a:r>
              <a:rPr lang="en-GB" altLang="en-US" sz="1600" b="1" dirty="0" err="1">
                <a:solidFill>
                  <a:srgbClr val="000000"/>
                </a:solidFill>
              </a:rPr>
              <a:t>Iniciación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b="1" dirty="0" err="1">
                <a:solidFill>
                  <a:srgbClr val="000000"/>
                </a:solidFill>
              </a:rPr>
              <a:t>elongación</a:t>
            </a:r>
            <a:r>
              <a:rPr lang="en-GB" altLang="en-US" sz="1600" dirty="0">
                <a:solidFill>
                  <a:srgbClr val="000000"/>
                </a:solidFill>
              </a:rPr>
              <a:t> y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terminación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s-ES_tradnl" altLang="en-US" sz="3200" dirty="0">
                <a:solidFill>
                  <a:srgbClr val="B3B3B3"/>
                </a:solidFill>
                <a:ea typeface="ＭＳ Ｐゴシック" charset="-128"/>
              </a:rPr>
              <a:t>Procesamiento de fragmentos de </a:t>
            </a:r>
            <a:r>
              <a:rPr lang="es-ES_tradnl" altLang="en-US" sz="3200" dirty="0" err="1">
                <a:solidFill>
                  <a:srgbClr val="B3B3B3"/>
                </a:solidFill>
                <a:ea typeface="ＭＳ Ｐゴシック" charset="-128"/>
              </a:rPr>
              <a:t>Okazaki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8294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851900" cy="21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mamíferos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cuyas</a:t>
            </a:r>
            <a:r>
              <a:rPr lang="en-GB" altLang="en-US" sz="1600" dirty="0">
                <a:solidFill>
                  <a:srgbClr val="000000"/>
                </a:solidFill>
              </a:rPr>
              <a:t> DNA pol </a:t>
            </a:r>
            <a:r>
              <a:rPr lang="en-GB" altLang="en-US" sz="1600" dirty="0" err="1">
                <a:solidFill>
                  <a:srgbClr val="000000"/>
                </a:solidFill>
              </a:rPr>
              <a:t>carecen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exonucleasa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sentido</a:t>
            </a:r>
            <a:r>
              <a:rPr lang="en-GB" altLang="en-US" sz="1600" dirty="0">
                <a:solidFill>
                  <a:srgbClr val="000000"/>
                </a:solidFill>
              </a:rPr>
              <a:t> 5'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3') </a:t>
            </a:r>
            <a:r>
              <a:rPr lang="en-GB" altLang="en-US" sz="1600" dirty="0" err="1">
                <a:solidFill>
                  <a:srgbClr val="000000"/>
                </a:solidFill>
              </a:rPr>
              <a:t>este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proceso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más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complejo</a:t>
            </a:r>
            <a:r>
              <a:rPr lang="en-GB" altLang="en-US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1.- Una </a:t>
            </a:r>
            <a:r>
              <a:rPr lang="en-GB" altLang="en-US" sz="1600" dirty="0" err="1">
                <a:solidFill>
                  <a:srgbClr val="000000"/>
                </a:solidFill>
              </a:rPr>
              <a:t>enzima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llamada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RNasa</a:t>
            </a:r>
            <a:r>
              <a:rPr lang="en-GB" altLang="en-US" sz="1600" dirty="0">
                <a:solidFill>
                  <a:srgbClr val="FF0000"/>
                </a:solidFill>
              </a:rPr>
              <a:t> H2 </a:t>
            </a:r>
            <a:r>
              <a:rPr lang="en-GB" altLang="en-US" sz="1600" dirty="0">
                <a:solidFill>
                  <a:srgbClr val="000000"/>
                </a:solidFill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</a:rPr>
              <a:t>específica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híbridos</a:t>
            </a:r>
            <a:r>
              <a:rPr lang="en-GB" altLang="en-US" sz="1600" dirty="0">
                <a:solidFill>
                  <a:srgbClr val="000000"/>
                </a:solidFill>
              </a:rPr>
              <a:t> DNA:RNA) con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endonucleasa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corta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extremo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polimerizado</a:t>
            </a:r>
            <a:r>
              <a:rPr lang="en-GB" altLang="en-US" sz="1600" dirty="0">
                <a:solidFill>
                  <a:srgbClr val="000000"/>
                </a:solidFill>
              </a:rPr>
              <a:t> del oligo de RNA.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2.- Una </a:t>
            </a:r>
            <a:r>
              <a:rPr lang="en-GB" altLang="en-US" sz="1600" dirty="0" err="1">
                <a:solidFill>
                  <a:srgbClr val="FF0000"/>
                </a:solidFill>
              </a:rPr>
              <a:t>exonucleasa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con </a:t>
            </a:r>
            <a:r>
              <a:rPr lang="en-GB" altLang="en-US" sz="1600" dirty="0" err="1">
                <a:solidFill>
                  <a:srgbClr val="000000"/>
                </a:solidFill>
              </a:rPr>
              <a:t>capacidad</a:t>
            </a:r>
            <a:r>
              <a:rPr lang="en-GB" altLang="en-US" sz="1600" dirty="0">
                <a:solidFill>
                  <a:srgbClr val="000000"/>
                </a:solidFill>
              </a:rPr>
              <a:t> 5'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3' </a:t>
            </a:r>
            <a:r>
              <a:rPr lang="en-GB" altLang="en-US" sz="1600" dirty="0" err="1">
                <a:solidFill>
                  <a:srgbClr val="000000"/>
                </a:solidFill>
              </a:rPr>
              <a:t>llamada</a:t>
            </a:r>
            <a:r>
              <a:rPr lang="en-GB" altLang="en-US" sz="1600" dirty="0">
                <a:solidFill>
                  <a:srgbClr val="000000"/>
                </a:solidFill>
              </a:rPr>
              <a:t> Flap endonuclease 1 (FEN1) </a:t>
            </a:r>
            <a:r>
              <a:rPr lang="en-GB" altLang="en-US" sz="1600" dirty="0" err="1">
                <a:solidFill>
                  <a:srgbClr val="000000"/>
                </a:solidFill>
              </a:rPr>
              <a:t>elimina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fragmentos</a:t>
            </a:r>
            <a:r>
              <a:rPr lang="en-GB" altLang="en-US" sz="1600" dirty="0">
                <a:solidFill>
                  <a:srgbClr val="000000"/>
                </a:solidFill>
              </a:rPr>
              <a:t> de RNA.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536950"/>
            <a:ext cx="8102600" cy="2882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s-ES_tradnl" altLang="en-US" sz="3200" dirty="0">
                <a:solidFill>
                  <a:srgbClr val="B3B3B3"/>
                </a:solidFill>
                <a:ea typeface="ＭＳ Ｐゴシック" charset="-128"/>
              </a:rPr>
              <a:t>Procesamiento de fragmentos de </a:t>
            </a:r>
            <a:r>
              <a:rPr lang="es-ES_tradnl" altLang="en-US" sz="3200" dirty="0" err="1">
                <a:solidFill>
                  <a:srgbClr val="B3B3B3"/>
                </a:solidFill>
                <a:ea typeface="ＭＳ Ｐゴシック" charset="-128"/>
              </a:rPr>
              <a:t>Okazaki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8294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851900" cy="21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mamíferos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cuyas</a:t>
            </a:r>
            <a:r>
              <a:rPr lang="en-GB" altLang="en-US" sz="1600" dirty="0">
                <a:solidFill>
                  <a:srgbClr val="000000"/>
                </a:solidFill>
              </a:rPr>
              <a:t> DNA pol </a:t>
            </a:r>
            <a:r>
              <a:rPr lang="en-GB" altLang="en-US" sz="1600" dirty="0" err="1">
                <a:solidFill>
                  <a:srgbClr val="000000"/>
                </a:solidFill>
              </a:rPr>
              <a:t>carecen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exonucleasa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sentido</a:t>
            </a:r>
            <a:r>
              <a:rPr lang="en-GB" altLang="en-US" sz="1600" dirty="0">
                <a:solidFill>
                  <a:srgbClr val="000000"/>
                </a:solidFill>
              </a:rPr>
              <a:t> 5'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3') </a:t>
            </a:r>
            <a:r>
              <a:rPr lang="en-GB" altLang="en-US" sz="1600" dirty="0" err="1">
                <a:solidFill>
                  <a:srgbClr val="000000"/>
                </a:solidFill>
              </a:rPr>
              <a:t>este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proceso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más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complejo</a:t>
            </a:r>
            <a:r>
              <a:rPr lang="en-GB" altLang="en-US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1.- Una </a:t>
            </a:r>
            <a:r>
              <a:rPr lang="en-GB" altLang="en-US" sz="1600" dirty="0" err="1">
                <a:solidFill>
                  <a:srgbClr val="000000"/>
                </a:solidFill>
              </a:rPr>
              <a:t>enzima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llamada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RNasa</a:t>
            </a:r>
            <a:r>
              <a:rPr lang="en-GB" altLang="en-US" sz="1600" dirty="0">
                <a:solidFill>
                  <a:srgbClr val="FF0000"/>
                </a:solidFill>
              </a:rPr>
              <a:t> H2 </a:t>
            </a:r>
            <a:r>
              <a:rPr lang="en-GB" altLang="en-US" sz="1600" dirty="0">
                <a:solidFill>
                  <a:srgbClr val="000000"/>
                </a:solidFill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</a:rPr>
              <a:t>específica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híbridos</a:t>
            </a:r>
            <a:r>
              <a:rPr lang="en-GB" altLang="en-US" sz="1600" dirty="0">
                <a:solidFill>
                  <a:srgbClr val="000000"/>
                </a:solidFill>
              </a:rPr>
              <a:t> DNA:RNA) con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endonucleasa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corta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extremo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polimerizado</a:t>
            </a:r>
            <a:r>
              <a:rPr lang="en-GB" altLang="en-US" sz="1600" dirty="0">
                <a:solidFill>
                  <a:srgbClr val="000000"/>
                </a:solidFill>
              </a:rPr>
              <a:t> del oligo de RNA.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2.- Una </a:t>
            </a:r>
            <a:r>
              <a:rPr lang="en-GB" altLang="en-US" sz="1600" dirty="0" err="1">
                <a:solidFill>
                  <a:srgbClr val="FF0000"/>
                </a:solidFill>
              </a:rPr>
              <a:t>exonucleasa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con </a:t>
            </a:r>
            <a:r>
              <a:rPr lang="en-GB" altLang="en-US" sz="1600" dirty="0" err="1">
                <a:solidFill>
                  <a:srgbClr val="000000"/>
                </a:solidFill>
              </a:rPr>
              <a:t>capacidad</a:t>
            </a:r>
            <a:r>
              <a:rPr lang="en-GB" altLang="en-US" sz="1600" dirty="0">
                <a:solidFill>
                  <a:srgbClr val="000000"/>
                </a:solidFill>
              </a:rPr>
              <a:t> 5'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3' </a:t>
            </a:r>
            <a:r>
              <a:rPr lang="en-GB" altLang="en-US" sz="1600" dirty="0" err="1">
                <a:solidFill>
                  <a:srgbClr val="000000"/>
                </a:solidFill>
              </a:rPr>
              <a:t>llamada</a:t>
            </a:r>
            <a:r>
              <a:rPr lang="en-GB" altLang="en-US" sz="1600" dirty="0">
                <a:solidFill>
                  <a:srgbClr val="000000"/>
                </a:solidFill>
              </a:rPr>
              <a:t> Flap endonuclease 1 (FEN1) </a:t>
            </a:r>
            <a:r>
              <a:rPr lang="en-GB" altLang="en-US" sz="1600" dirty="0" err="1">
                <a:solidFill>
                  <a:srgbClr val="000000"/>
                </a:solidFill>
              </a:rPr>
              <a:t>elimina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fragmentos</a:t>
            </a:r>
            <a:r>
              <a:rPr lang="en-GB" altLang="en-US" sz="1600" dirty="0">
                <a:solidFill>
                  <a:srgbClr val="000000"/>
                </a:solidFill>
              </a:rPr>
              <a:t> de RNA.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681383"/>
            <a:ext cx="8140700" cy="25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83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Helicasas</a:t>
            </a:r>
          </a:p>
        </p:txBody>
      </p:sp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03201" y="1809750"/>
            <a:ext cx="4178300" cy="427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Varios procesos biológicos requieren de su actividad (Replicación, transcripción, recombinación, reparación, </a:t>
            </a:r>
            <a:r>
              <a:rPr lang="es-ES_tradnl" altLang="en-US" sz="1600" dirty="0" err="1">
                <a:solidFill>
                  <a:srgbClr val="000000"/>
                </a:solidFill>
              </a:rPr>
              <a:t>etc</a:t>
            </a:r>
            <a:r>
              <a:rPr lang="es-ES_tradnl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Existen varios tipos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helicasas</a:t>
            </a:r>
            <a:r>
              <a:rPr lang="es-ES_tradnl" altLang="en-US" sz="1600" dirty="0">
                <a:solidFill>
                  <a:srgbClr val="000000"/>
                </a:solidFill>
              </a:rPr>
              <a:t> (más de 14 en E. </a:t>
            </a:r>
            <a:r>
              <a:rPr lang="es-ES_tradnl" altLang="en-US" sz="1600" dirty="0" err="1">
                <a:solidFill>
                  <a:srgbClr val="000000"/>
                </a:solidFill>
              </a:rPr>
              <a:t>coli</a:t>
            </a:r>
            <a:r>
              <a:rPr lang="es-ES_tradnl" altLang="en-US" sz="1600" dirty="0">
                <a:solidFill>
                  <a:srgbClr val="000000"/>
                </a:solidFill>
              </a:rPr>
              <a:t> y alrededor de 24 en los humanos).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Las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helicasas</a:t>
            </a:r>
            <a:r>
              <a:rPr lang="es-ES_tradnl" altLang="en-US" sz="1600" dirty="0">
                <a:solidFill>
                  <a:srgbClr val="000000"/>
                </a:solidFill>
              </a:rPr>
              <a:t> adoptan distintas estructuras y estados de </a:t>
            </a:r>
            <a:r>
              <a:rPr lang="es-ES_tradnl" altLang="en-US" sz="1600" dirty="0" err="1">
                <a:solidFill>
                  <a:srgbClr val="000000"/>
                </a:solidFill>
              </a:rPr>
              <a:t>oligomerización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Las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helicasas</a:t>
            </a:r>
            <a:r>
              <a:rPr lang="es-ES_tradnl" altLang="en-US" sz="1600" dirty="0">
                <a:solidFill>
                  <a:srgbClr val="000000"/>
                </a:solidFill>
              </a:rPr>
              <a:t> tipo </a:t>
            </a:r>
            <a:r>
              <a:rPr lang="es-ES_tradnl" altLang="en-US" sz="1600" dirty="0" err="1">
                <a:solidFill>
                  <a:srgbClr val="000000"/>
                </a:solidFill>
              </a:rPr>
              <a:t>DnaB</a:t>
            </a:r>
            <a:r>
              <a:rPr lang="es-ES_tradnl" altLang="en-US" sz="1600" dirty="0">
                <a:solidFill>
                  <a:srgbClr val="000000"/>
                </a:solidFill>
              </a:rPr>
              <a:t> (procariotas) forman hexámeros, pero otras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helicasas</a:t>
            </a:r>
            <a:r>
              <a:rPr lang="es-ES_tradnl" altLang="en-US" sz="1600" dirty="0">
                <a:solidFill>
                  <a:srgbClr val="000000"/>
                </a:solidFill>
              </a:rPr>
              <a:t> realizan sus funciones como monómeros o dímeros.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22" y="1955800"/>
            <a:ext cx="4682577" cy="31724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Girasas</a:t>
            </a:r>
          </a:p>
        </p:txBody>
      </p:sp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85518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Al igual que otras proteínas esenciales para la vida, son </a:t>
            </a:r>
            <a:r>
              <a:rPr lang="en-GB" altLang="en-US" sz="1600" b="1">
                <a:solidFill>
                  <a:srgbClr val="000000"/>
                </a:solidFill>
              </a:rPr>
              <a:t>estructuras filogenéticamente conservadas.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base a la presencia de motifs (epítopes o regiones específicas de las proteínas), </a:t>
            </a:r>
            <a:r>
              <a:rPr lang="en-GB" altLang="en-US" sz="1600" b="1">
                <a:solidFill>
                  <a:srgbClr val="000000"/>
                </a:solidFill>
              </a:rPr>
              <a:t>se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n-GB" altLang="en-US" sz="1600" b="1">
                <a:solidFill>
                  <a:srgbClr val="000000"/>
                </a:solidFill>
              </a:rPr>
              <a:t>dividen en 5 superfamilias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2920920"/>
            <a:ext cx="6769100" cy="32131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SSDBP – Single-stranded DNA binding proteins</a:t>
            </a: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20700" y="1498600"/>
            <a:ext cx="5130800" cy="418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Single-strand Binding Protein (SSB) </a:t>
            </a:r>
            <a:r>
              <a:rPr lang="en-GB" altLang="en-US" sz="1600" b="1" dirty="0" err="1">
                <a:solidFill>
                  <a:srgbClr val="000000"/>
                </a:solidFill>
              </a:rPr>
              <a:t>estabilizan</a:t>
            </a:r>
            <a:r>
              <a:rPr lang="en-GB" altLang="en-US" sz="1600" b="1" dirty="0">
                <a:solidFill>
                  <a:srgbClr val="000000"/>
                </a:solidFill>
              </a:rPr>
              <a:t> la </a:t>
            </a:r>
            <a:r>
              <a:rPr lang="en-GB" altLang="en-US" sz="1600" b="1" dirty="0" err="1">
                <a:solidFill>
                  <a:srgbClr val="000000"/>
                </a:solidFill>
              </a:rPr>
              <a:t>cadena</a:t>
            </a:r>
            <a:r>
              <a:rPr lang="en-GB" altLang="en-US" sz="1600" b="1" dirty="0">
                <a:solidFill>
                  <a:srgbClr val="000000"/>
                </a:solidFill>
              </a:rPr>
              <a:t> de DNA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desnaturalizada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evitar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hibridización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nuevamente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Son </a:t>
            </a:r>
            <a:r>
              <a:rPr lang="en-GB" altLang="en-US" sz="1600" b="1" dirty="0" err="1">
                <a:solidFill>
                  <a:srgbClr val="000000"/>
                </a:solidFill>
              </a:rPr>
              <a:t>proteínas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monoméricas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</a:rPr>
              <a:t>de </a:t>
            </a:r>
            <a:r>
              <a:rPr lang="en-GB" altLang="en-US" sz="1600" b="1" dirty="0" err="1">
                <a:solidFill>
                  <a:srgbClr val="000000"/>
                </a:solidFill>
              </a:rPr>
              <a:t>agregación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cooperativa</a:t>
            </a:r>
            <a:r>
              <a:rPr lang="en-GB" altLang="en-US" sz="1600" b="1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Agregación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cooperativa</a:t>
            </a:r>
            <a:r>
              <a:rPr lang="en-GB" altLang="en-US" sz="1600" dirty="0">
                <a:solidFill>
                  <a:srgbClr val="000000"/>
                </a:solidFill>
              </a:rPr>
              <a:t> = la </a:t>
            </a:r>
            <a:r>
              <a:rPr lang="en-GB" altLang="en-US" sz="1600" dirty="0" err="1">
                <a:solidFill>
                  <a:srgbClr val="000000"/>
                </a:solidFill>
              </a:rPr>
              <a:t>unión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favorece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unión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otras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Una </a:t>
            </a:r>
            <a:r>
              <a:rPr lang="en-GB" altLang="en-US" sz="1600" dirty="0" err="1">
                <a:solidFill>
                  <a:srgbClr val="000000"/>
                </a:solidFill>
              </a:rPr>
              <a:t>vez</a:t>
            </a:r>
            <a:r>
              <a:rPr lang="en-GB" altLang="en-US" sz="1600" dirty="0">
                <a:solidFill>
                  <a:srgbClr val="000000"/>
                </a:solidFill>
              </a:rPr>
              <a:t> que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SSB se ha </a:t>
            </a:r>
            <a:r>
              <a:rPr lang="en-GB" altLang="en-US" sz="1600" dirty="0" err="1">
                <a:solidFill>
                  <a:srgbClr val="000000"/>
                </a:solidFill>
              </a:rPr>
              <a:t>unido</a:t>
            </a:r>
            <a:r>
              <a:rPr lang="en-GB" altLang="en-US" sz="1600" dirty="0">
                <a:solidFill>
                  <a:srgbClr val="000000"/>
                </a:solidFill>
              </a:rPr>
              <a:t> al DNA, las SSB </a:t>
            </a:r>
            <a:r>
              <a:rPr lang="en-GB" altLang="en-US" sz="1600" dirty="0" err="1">
                <a:solidFill>
                  <a:srgbClr val="000000"/>
                </a:solidFill>
              </a:rPr>
              <a:t>restantes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fácilmente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unen</a:t>
            </a:r>
            <a:r>
              <a:rPr lang="en-GB" altLang="en-US" sz="1600" dirty="0">
                <a:solidFill>
                  <a:srgbClr val="000000"/>
                </a:solidFill>
              </a:rPr>
              <a:t> al </a:t>
            </a:r>
            <a:r>
              <a:rPr lang="en-GB" altLang="en-US" sz="1600" dirty="0" err="1">
                <a:solidFill>
                  <a:srgbClr val="000000"/>
                </a:solidFill>
              </a:rPr>
              <a:t>mismo</a:t>
            </a:r>
            <a:r>
              <a:rPr lang="en-GB" altLang="en-US" sz="1600" dirty="0">
                <a:solidFill>
                  <a:srgbClr val="000000"/>
                </a:solidFill>
              </a:rPr>
              <a:t> hasta </a:t>
            </a:r>
            <a:r>
              <a:rPr lang="en-GB" altLang="en-US" sz="1600" dirty="0" err="1">
                <a:solidFill>
                  <a:srgbClr val="000000"/>
                </a:solidFill>
              </a:rPr>
              <a:t>ocupar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totalidad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Las </a:t>
            </a:r>
            <a:r>
              <a:rPr lang="en-GB" altLang="en-US" sz="1600" b="1" dirty="0">
                <a:solidFill>
                  <a:srgbClr val="000000"/>
                </a:solidFill>
              </a:rPr>
              <a:t>SSB NO PUEDEN ABRIR EL DNA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esto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requiere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acción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1441450"/>
            <a:ext cx="2908300" cy="2578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Modelo de DNA pol III</a:t>
            </a:r>
          </a:p>
        </p:txBody>
      </p:sp>
      <p:sp>
        <p:nvSpPr>
          <p:cNvPr id="11366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286" y="1320800"/>
            <a:ext cx="3438978" cy="508487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8901" y="1250950"/>
            <a:ext cx="5359400" cy="47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holoenzima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b="1" dirty="0">
                <a:solidFill>
                  <a:srgbClr val="000000"/>
                </a:solidFill>
              </a:rPr>
              <a:t>900 </a:t>
            </a:r>
            <a:r>
              <a:rPr lang="en-GB" altLang="en-US" sz="1600" b="1" dirty="0" err="1">
                <a:solidFill>
                  <a:srgbClr val="000000"/>
                </a:solidFill>
              </a:rPr>
              <a:t>kD</a:t>
            </a:r>
            <a:r>
              <a:rPr lang="en-GB" altLang="en-US" sz="1600" b="1" dirty="0">
                <a:solidFill>
                  <a:srgbClr val="000000"/>
                </a:solidFill>
              </a:rPr>
              <a:t>)</a:t>
            </a:r>
            <a:r>
              <a:rPr lang="en-GB" altLang="en-US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04000"/>
              </a:lnSpc>
            </a:pPr>
            <a:endParaRPr lang="en-GB" altLang="en-US" sz="21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000000"/>
                </a:solidFill>
              </a:rPr>
              <a:t>Coro </a:t>
            </a:r>
            <a:r>
              <a:rPr lang="en-GB" altLang="en-US" sz="1600" b="1" dirty="0" err="1">
                <a:solidFill>
                  <a:srgbClr val="000000"/>
                </a:solidFill>
              </a:rPr>
              <a:t>catalítico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altLang="en-US" sz="1600" dirty="0">
                <a:solidFill>
                  <a:srgbClr val="000000"/>
                </a:solidFill>
                <a:latin typeface="OpenSymbol;Arial Unicode MS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responsable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sintética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exonucleasa</a:t>
            </a:r>
            <a:r>
              <a:rPr lang="en-GB" altLang="en-US" sz="1600" dirty="0">
                <a:solidFill>
                  <a:srgbClr val="000000"/>
                </a:solidFill>
              </a:rPr>
              <a:t> 3' </a:t>
            </a:r>
            <a:r>
              <a:rPr lang="en-GB" altLang="en-US" sz="1600" dirty="0">
                <a:solidFill>
                  <a:srgbClr val="000000"/>
                </a:solidFill>
                <a:sym typeface="Wingdings 3" charset="2"/>
              </a:rPr>
              <a:t></a:t>
            </a:r>
            <a:r>
              <a:rPr lang="en-GB" altLang="en-US" sz="1600" dirty="0">
                <a:solidFill>
                  <a:srgbClr val="000000"/>
                </a:solidFill>
              </a:rPr>
              <a:t> 5'.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estabiliza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br>
              <a:rPr lang="en-GB" altLang="en-US" sz="1600" dirty="0">
                <a:solidFill>
                  <a:srgbClr val="000000"/>
                </a:solidFill>
              </a:rPr>
            </a:b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Componente</a:t>
            </a:r>
            <a:r>
              <a:rPr lang="en-GB" altLang="en-US" sz="1600" b="1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 err="1">
                <a:solidFill>
                  <a:srgbClr val="000000"/>
                </a:solidFill>
              </a:rPr>
              <a:t>procesividad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b="1" dirty="0">
                <a:solidFill>
                  <a:srgbClr val="000000"/>
                </a:solidFill>
              </a:rPr>
              <a:t>Clamp </a:t>
            </a:r>
            <a:r>
              <a:rPr lang="en-GB" altLang="en-US" sz="1600" b="1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GB" altLang="en-US" sz="1600" dirty="0">
                <a:solidFill>
                  <a:srgbClr val="000000"/>
                </a:solidFill>
              </a:rPr>
              <a:t>)</a:t>
            </a:r>
            <a:br>
              <a:rPr lang="en-GB" altLang="en-US" sz="1600" dirty="0">
                <a:solidFill>
                  <a:srgbClr val="000000"/>
                </a:solidFill>
              </a:rPr>
            </a:b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Cargador</a:t>
            </a:r>
            <a:r>
              <a:rPr lang="en-GB" altLang="en-US" sz="1600" b="1" dirty="0">
                <a:solidFill>
                  <a:srgbClr val="000000"/>
                </a:solidFill>
              </a:rPr>
              <a:t> del </a:t>
            </a:r>
            <a:r>
              <a:rPr lang="en-GB" altLang="en-US" sz="1600" b="1" dirty="0" err="1">
                <a:solidFill>
                  <a:srgbClr val="000000"/>
                </a:solidFill>
              </a:rPr>
              <a:t>Componente</a:t>
            </a:r>
            <a:r>
              <a:rPr lang="en-GB" altLang="en-US" sz="1600" b="1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 err="1">
                <a:solidFill>
                  <a:srgbClr val="000000"/>
                </a:solidFill>
              </a:rPr>
              <a:t>procesividad</a:t>
            </a:r>
            <a:r>
              <a:rPr lang="en-GB" altLang="en-US" sz="1600" dirty="0">
                <a:solidFill>
                  <a:srgbClr val="000000"/>
                </a:solidFill>
              </a:rPr>
              <a:t> (Clamp loader, </a:t>
            </a:r>
            <a:r>
              <a:rPr lang="en-GB" altLang="en-US" sz="1600" b="1" dirty="0" err="1">
                <a:solidFill>
                  <a:srgbClr val="000000"/>
                </a:solidFill>
              </a:rPr>
              <a:t>Subuniad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</a:t>
            </a:r>
            <a:r>
              <a:rPr lang="en-GB" altLang="en-US" sz="1600" dirty="0" err="1">
                <a:solidFill>
                  <a:srgbClr val="000000"/>
                </a:solidFill>
              </a:rPr>
              <a:t>Incluye</a:t>
            </a:r>
            <a:r>
              <a:rPr lang="en-GB" altLang="en-US" sz="1600" dirty="0">
                <a:solidFill>
                  <a:srgbClr val="000000"/>
                </a:solidFill>
              </a:rPr>
              <a:t> a 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altLang="en-US" sz="1600" baseline="31000" dirty="0">
                <a:solidFill>
                  <a:srgbClr val="000000"/>
                </a:solidFill>
                <a:latin typeface="Times New Roman" charset="0"/>
              </a:rPr>
              <a:t>1</a:t>
            </a:r>
            <a:r>
              <a:rPr lang="en-GB" altLang="en-US" sz="16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GB" altLang="en-US" sz="16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	La 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GB" altLang="en-US" sz="1600" dirty="0">
                <a:solidFill>
                  <a:srgbClr val="000000"/>
                </a:solidFill>
              </a:rPr>
              <a:t>,</a:t>
            </a:r>
            <a:br>
              <a:rPr lang="en-GB" altLang="en-US" sz="1600" dirty="0">
                <a:solidFill>
                  <a:srgbClr val="000000"/>
                </a:solidFill>
              </a:rPr>
            </a:b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Componente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dimerizante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Subunidad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responsable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dimerización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coros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Modelo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Trombón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39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88900" y="1216025"/>
            <a:ext cx="4737100" cy="521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000000"/>
                </a:solidFill>
              </a:rPr>
              <a:t>DNA </a:t>
            </a:r>
            <a:r>
              <a:rPr lang="en-GB" altLang="en-US" sz="1600" b="1" dirty="0" err="1">
                <a:solidFill>
                  <a:srgbClr val="000000"/>
                </a:solidFill>
              </a:rPr>
              <a:t>polimerasa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en</a:t>
            </a:r>
            <a:r>
              <a:rPr lang="en-GB" altLang="en-US" sz="1600" b="1" dirty="0">
                <a:solidFill>
                  <a:srgbClr val="000000"/>
                </a:solidFill>
              </a:rPr>
              <a:t> la </a:t>
            </a:r>
            <a:r>
              <a:rPr lang="en-GB" altLang="en-US" sz="1600" b="1" dirty="0" err="1">
                <a:solidFill>
                  <a:srgbClr val="000000"/>
                </a:solidFill>
              </a:rPr>
              <a:t>horquilla</a:t>
            </a:r>
            <a:r>
              <a:rPr lang="en-GB" altLang="en-US" sz="1600" b="1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 err="1">
                <a:solidFill>
                  <a:srgbClr val="000000"/>
                </a:solidFill>
              </a:rPr>
              <a:t>replicación</a:t>
            </a:r>
            <a:endParaRPr lang="en-GB" altLang="en-US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Tres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componentes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esenciales</a:t>
            </a:r>
            <a:r>
              <a:rPr lang="en-GB" altLang="en-US" sz="1600" dirty="0">
                <a:solidFill>
                  <a:srgbClr val="000000"/>
                </a:solidFill>
              </a:rPr>
              <a:t> del </a:t>
            </a:r>
            <a:r>
              <a:rPr lang="en-GB" altLang="en-US" sz="1600" dirty="0" err="1">
                <a:solidFill>
                  <a:srgbClr val="000000"/>
                </a:solidFill>
              </a:rPr>
              <a:t>replisoma</a:t>
            </a:r>
            <a:r>
              <a:rPr lang="en-GB" altLang="en-US" sz="16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1.- </a:t>
            </a:r>
            <a:r>
              <a:rPr lang="en-GB" altLang="en-US" sz="1600" b="1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DnaB</a:t>
            </a:r>
            <a:r>
              <a:rPr lang="en-GB" altLang="en-US" sz="16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2.- </a:t>
            </a:r>
            <a:r>
              <a:rPr lang="en-GB" altLang="en-US" sz="1600" b="1" dirty="0" err="1">
                <a:solidFill>
                  <a:srgbClr val="000000"/>
                </a:solidFill>
              </a:rPr>
              <a:t>Primasa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</a:rPr>
              <a:t>DnaG</a:t>
            </a:r>
            <a:r>
              <a:rPr lang="en-GB" altLang="en-US" sz="16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3.- </a:t>
            </a:r>
            <a:r>
              <a:rPr lang="en-GB" altLang="en-US" sz="1600" dirty="0" err="1">
                <a:solidFill>
                  <a:srgbClr val="000000"/>
                </a:solidFill>
              </a:rPr>
              <a:t>Dímero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>
                <a:solidFill>
                  <a:srgbClr val="000000"/>
                </a:solidFill>
              </a:rPr>
              <a:t>DNA </a:t>
            </a:r>
            <a:r>
              <a:rPr lang="en-GB" altLang="en-US" sz="1600" b="1" dirty="0" err="1">
                <a:solidFill>
                  <a:srgbClr val="000000"/>
                </a:solidFill>
              </a:rPr>
              <a:t>polimerasa</a:t>
            </a:r>
            <a:r>
              <a:rPr lang="en-GB" altLang="en-US" sz="1600" b="1" dirty="0">
                <a:solidFill>
                  <a:srgbClr val="000000"/>
                </a:solidFill>
              </a:rPr>
              <a:t> III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monta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una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cadena</a:t>
            </a:r>
            <a:r>
              <a:rPr lang="en-GB" altLang="en-US" sz="1600" b="1" dirty="0">
                <a:solidFill>
                  <a:srgbClr val="000000"/>
                </a:solidFill>
              </a:rPr>
              <a:t> de ssDNA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abriendo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dúplex</a:t>
            </a:r>
            <a:r>
              <a:rPr lang="en-GB" altLang="en-US" sz="1600" dirty="0">
                <a:solidFill>
                  <a:srgbClr val="000000"/>
                </a:solidFill>
              </a:rPr>
              <a:t> de DNA y </a:t>
            </a:r>
            <a:r>
              <a:rPr lang="en-GB" altLang="en-US" sz="1600" dirty="0" err="1">
                <a:solidFill>
                  <a:srgbClr val="000000"/>
                </a:solidFill>
              </a:rPr>
              <a:t>jalando</a:t>
            </a:r>
            <a:r>
              <a:rPr lang="en-GB" altLang="en-US" sz="1600" dirty="0">
                <a:solidFill>
                  <a:srgbClr val="000000"/>
                </a:solidFill>
              </a:rPr>
              <a:t> a </a:t>
            </a:r>
            <a:r>
              <a:rPr lang="en-GB" altLang="en-US" sz="1600" dirty="0" err="1">
                <a:solidFill>
                  <a:srgbClr val="000000"/>
                </a:solidFill>
              </a:rPr>
              <a:t>polimerasas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 err="1">
                <a:solidFill>
                  <a:srgbClr val="000000"/>
                </a:solidFill>
              </a:rPr>
              <a:t>Girasa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alivia</a:t>
            </a:r>
            <a:r>
              <a:rPr lang="en-GB" altLang="en-US" sz="1600" dirty="0">
                <a:solidFill>
                  <a:srgbClr val="000000"/>
                </a:solidFill>
              </a:rPr>
              <a:t> super-</a:t>
            </a:r>
            <a:r>
              <a:rPr lang="en-GB" altLang="en-US" sz="1600" dirty="0" err="1">
                <a:solidFill>
                  <a:srgbClr val="000000"/>
                </a:solidFill>
              </a:rPr>
              <a:t>embobinamiento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delante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 (no </a:t>
            </a:r>
            <a:r>
              <a:rPr lang="en-GB" altLang="en-US" sz="1600" dirty="0" err="1">
                <a:solidFill>
                  <a:srgbClr val="000000"/>
                </a:solidFill>
              </a:rPr>
              <a:t>mostrada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esta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figura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extensión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cadena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líder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ocasiona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delante</a:t>
            </a:r>
            <a:r>
              <a:rPr lang="en-GB" altLang="en-US" sz="1600" dirty="0">
                <a:solidFill>
                  <a:srgbClr val="000000"/>
                </a:solidFill>
              </a:rPr>
              <a:t> de la DNA </a:t>
            </a:r>
            <a:r>
              <a:rPr lang="en-GB" altLang="en-US" sz="1600" dirty="0" err="1">
                <a:solidFill>
                  <a:srgbClr val="000000"/>
                </a:solidFill>
              </a:rPr>
              <a:t>polimerasa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correspondiente</a:t>
            </a:r>
            <a:r>
              <a:rPr lang="en-GB" altLang="en-US" sz="1600" b="1" dirty="0">
                <a:solidFill>
                  <a:srgbClr val="000000"/>
                </a:solidFill>
              </a:rPr>
              <a:t> a la </a:t>
            </a:r>
            <a:r>
              <a:rPr lang="en-GB" altLang="en-US" sz="1600" b="1" dirty="0" err="1">
                <a:solidFill>
                  <a:srgbClr val="000000"/>
                </a:solidFill>
              </a:rPr>
              <a:t>cadena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retardada</a:t>
            </a:r>
            <a:r>
              <a:rPr lang="en-GB" altLang="en-US" sz="1600" b="1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Asa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delante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helicasa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dá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lugar</a:t>
            </a:r>
            <a:r>
              <a:rPr lang="en-GB" altLang="en-US" sz="1600" dirty="0">
                <a:solidFill>
                  <a:srgbClr val="000000"/>
                </a:solidFill>
              </a:rPr>
              <a:t> al </a:t>
            </a:r>
            <a:r>
              <a:rPr lang="en-GB" altLang="en-US" sz="1600" dirty="0" err="1">
                <a:solidFill>
                  <a:srgbClr val="000000"/>
                </a:solidFill>
              </a:rPr>
              <a:t>modelo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trombón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93" y="1638300"/>
            <a:ext cx="3815763" cy="4203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Modelo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Trombón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39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670050"/>
            <a:ext cx="5613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6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Regulación de la iniciación Procariotas</a:t>
            </a:r>
          </a:p>
        </p:txBody>
      </p:sp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292100" y="1238250"/>
            <a:ext cx="4394200" cy="495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 replicación debe ocurrir una sola vez por cada división celular.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 metilación de secuencias GATC del sitio de origen regula la iniciación procariota.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i="1" dirty="0" err="1">
                <a:solidFill>
                  <a:srgbClr val="000000"/>
                </a:solidFill>
              </a:rPr>
              <a:t>OriC</a:t>
            </a:r>
            <a:r>
              <a:rPr lang="es-ES_tradnl" altLang="en-US" sz="1600" dirty="0">
                <a:solidFill>
                  <a:srgbClr val="000000"/>
                </a:solidFill>
              </a:rPr>
              <a:t> en </a:t>
            </a:r>
            <a:r>
              <a:rPr lang="es-ES_tradnl" altLang="en-US" sz="1600" i="1" dirty="0">
                <a:solidFill>
                  <a:srgbClr val="000000"/>
                </a:solidFill>
              </a:rPr>
              <a:t>E.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coli</a:t>
            </a:r>
            <a:r>
              <a:rPr lang="es-ES_tradnl" altLang="en-US" sz="1600" i="1" dirty="0">
                <a:solidFill>
                  <a:srgbClr val="000000"/>
                </a:solidFill>
              </a:rPr>
              <a:t> </a:t>
            </a:r>
            <a:r>
              <a:rPr lang="es-ES_tradnl" altLang="en-US" sz="1600" dirty="0">
                <a:solidFill>
                  <a:srgbClr val="000000"/>
                </a:solidFill>
              </a:rPr>
              <a:t>posee 11 repeticiones de GATC que son </a:t>
            </a:r>
            <a:r>
              <a:rPr lang="es-ES_tradnl" altLang="en-US" sz="1600" dirty="0" err="1">
                <a:solidFill>
                  <a:srgbClr val="000000"/>
                </a:solidFill>
              </a:rPr>
              <a:t>metiladas</a:t>
            </a:r>
            <a:r>
              <a:rPr lang="es-ES_tradnl" altLang="en-US" sz="1600" dirty="0">
                <a:solidFill>
                  <a:srgbClr val="000000"/>
                </a:solidFill>
              </a:rPr>
              <a:t> por la </a:t>
            </a:r>
            <a:r>
              <a:rPr lang="es-ES_tradnl" altLang="en-US" sz="1600" dirty="0" err="1">
                <a:solidFill>
                  <a:srgbClr val="000000"/>
                </a:solidFill>
              </a:rPr>
              <a:t>Desoxiadenosinmetilasa</a:t>
            </a:r>
            <a:r>
              <a:rPr lang="es-ES_tradnl" altLang="en-US" sz="1600" dirty="0">
                <a:solidFill>
                  <a:srgbClr val="000000"/>
                </a:solidFill>
              </a:rPr>
              <a:t> (DAM).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Islas GATC de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OriC</a:t>
            </a:r>
            <a:r>
              <a:rPr lang="es-ES_tradnl" altLang="en-US" sz="1600" dirty="0">
                <a:solidFill>
                  <a:srgbClr val="000000"/>
                </a:solidFill>
              </a:rPr>
              <a:t> tras la replicación se encuentran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hemimetiladas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i="1" dirty="0" err="1">
                <a:solidFill>
                  <a:srgbClr val="000000"/>
                </a:solidFill>
              </a:rPr>
              <a:t>SeqA</a:t>
            </a:r>
            <a:r>
              <a:rPr lang="es-ES_tradnl" altLang="en-US" sz="1600" dirty="0">
                <a:solidFill>
                  <a:srgbClr val="000000"/>
                </a:solidFill>
              </a:rPr>
              <a:t> posee mayor afinidad por origen </a:t>
            </a:r>
            <a:r>
              <a:rPr lang="es-ES_tradnl" altLang="en-US" sz="1600" dirty="0" err="1">
                <a:solidFill>
                  <a:srgbClr val="000000"/>
                </a:solidFill>
              </a:rPr>
              <a:t>hemimetilado</a:t>
            </a:r>
            <a:r>
              <a:rPr lang="es-ES_tradnl" altLang="en-US" sz="1600" dirty="0">
                <a:solidFill>
                  <a:srgbClr val="000000"/>
                </a:solidFill>
              </a:rPr>
              <a:t> y se le une fijándolo a la membrana procariota.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i="1" dirty="0" err="1">
                <a:solidFill>
                  <a:srgbClr val="000000"/>
                </a:solidFill>
              </a:rPr>
              <a:t>SeqA</a:t>
            </a:r>
            <a:r>
              <a:rPr lang="es-ES_tradnl" altLang="en-US" sz="1600" dirty="0">
                <a:solidFill>
                  <a:srgbClr val="000000"/>
                </a:solidFill>
              </a:rPr>
              <a:t> también parece estar involucrado en la segregación de ambos cromosomas.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95" y="1295400"/>
            <a:ext cx="4402459" cy="4787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Regulación de la iniciación Eucariota</a:t>
            </a:r>
          </a:p>
        </p:txBody>
      </p:sp>
      <p:sp>
        <p:nvSpPr>
          <p:cNvPr id="16077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28600" y="1327150"/>
            <a:ext cx="8788400" cy="265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El Factor de Licenciamiento Nuclear (NLF) localizado en el núcleo activa </a:t>
            </a:r>
            <a:r>
              <a:rPr lang="es-ES_tradnl" altLang="en-US" sz="1600" dirty="0" err="1">
                <a:solidFill>
                  <a:srgbClr val="000000"/>
                </a:solidFill>
              </a:rPr>
              <a:t>origenes</a:t>
            </a:r>
            <a:r>
              <a:rPr lang="es-ES_tradnl" altLang="en-US" sz="1600" dirty="0">
                <a:solidFill>
                  <a:srgbClr val="000000"/>
                </a:solidFill>
              </a:rPr>
              <a:t> de replicación y permita el disparo de replicones.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NLF es consumido durante la replicación por lo que no puede volver a activar replicones.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Al final de la PROFASE ocurre la </a:t>
            </a:r>
            <a:r>
              <a:rPr lang="es-ES_tradnl" altLang="en-US" sz="1600" dirty="0" err="1">
                <a:solidFill>
                  <a:srgbClr val="000000"/>
                </a:solidFill>
              </a:rPr>
              <a:t>cariorexis</a:t>
            </a:r>
            <a:r>
              <a:rPr lang="es-ES_tradnl" altLang="en-US" sz="1600" dirty="0">
                <a:solidFill>
                  <a:srgbClr val="000000"/>
                </a:solidFill>
              </a:rPr>
              <a:t> (disrupción nuclear) para permitir segregación lo que permite la entrada del NLF para volver a activar los orígenes.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Tras la reconstitución nuclear (al final de la TELOFASE) los nuevos </a:t>
            </a:r>
            <a:r>
              <a:rPr lang="es-ES_tradnl" altLang="en-US" sz="1600" dirty="0" err="1">
                <a:solidFill>
                  <a:srgbClr val="000000"/>
                </a:solidFill>
              </a:rPr>
              <a:t>nucleos</a:t>
            </a:r>
            <a:r>
              <a:rPr lang="es-ES_tradnl" altLang="en-US" sz="1600" dirty="0">
                <a:solidFill>
                  <a:srgbClr val="000000"/>
                </a:solidFill>
              </a:rPr>
              <a:t> tienen suficiente NLF para sobrellevar otra ronda </a:t>
            </a:r>
            <a:r>
              <a:rPr lang="es-ES_tradnl" altLang="en-US" sz="1600" dirty="0" err="1">
                <a:solidFill>
                  <a:srgbClr val="000000"/>
                </a:solidFill>
              </a:rPr>
              <a:t>replicativa</a:t>
            </a:r>
            <a:r>
              <a:rPr lang="es-ES_tradnl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4326900"/>
            <a:ext cx="8522696" cy="165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Iniciación</a:t>
            </a:r>
          </a:p>
        </p:txBody>
      </p:sp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4625" y="1476375"/>
            <a:ext cx="39655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Reconocimiento del sitio de origen de un replicón por parte de un complejo de proteínas (</a:t>
            </a:r>
            <a:r>
              <a:rPr lang="en-GB" altLang="en-US" sz="1600" b="1">
                <a:solidFill>
                  <a:srgbClr val="000000"/>
                </a:solidFill>
              </a:rPr>
              <a:t>ORC</a:t>
            </a:r>
            <a:r>
              <a:rPr lang="en-GB" altLang="en-US" sz="1600">
                <a:solidFill>
                  <a:srgbClr val="000000"/>
                </a:solidFill>
              </a:rPr>
              <a:t>) que permite la unión a otro complejo proteico llamado </a:t>
            </a:r>
            <a:r>
              <a:rPr lang="en-GB" altLang="en-US" sz="1600" b="1">
                <a:solidFill>
                  <a:srgbClr val="FF0000"/>
                </a:solidFill>
              </a:rPr>
              <a:t>primosoma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en E. coli.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porción del DNA parental debe desnaturalizarse y estabilizarse en forma monocatenaria para permitir el acceso al complejo proteico encargado de la elongación (</a:t>
            </a:r>
            <a:r>
              <a:rPr lang="en-GB" altLang="en-US" sz="1600" b="1" i="1">
                <a:solidFill>
                  <a:srgbClr val="000000"/>
                </a:solidFill>
              </a:rPr>
              <a:t>Complejo de Progresión Replisomal</a:t>
            </a:r>
            <a:r>
              <a:rPr lang="en-GB" altLang="en-US" sz="1600">
                <a:solidFill>
                  <a:srgbClr val="000000"/>
                </a:solidFill>
              </a:rPr>
              <a:t> o </a:t>
            </a:r>
            <a:r>
              <a:rPr lang="en-GB" altLang="en-US" sz="1600" b="1">
                <a:solidFill>
                  <a:srgbClr val="000000"/>
                </a:solidFill>
              </a:rPr>
              <a:t>RPC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260475"/>
            <a:ext cx="47879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2209800" y="5029200"/>
            <a:ext cx="2209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 flipV="1">
            <a:off x="3886200" y="23622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AutoShape 8"/>
          <p:cNvSpPr>
            <a:spLocks/>
          </p:cNvSpPr>
          <p:nvPr/>
        </p:nvSpPr>
        <p:spPr bwMode="auto">
          <a:xfrm>
            <a:off x="4419600" y="2819400"/>
            <a:ext cx="152400" cy="1295400"/>
          </a:xfrm>
          <a:prstGeom prst="leftBrace">
            <a:avLst>
              <a:gd name="adj1" fmla="val 7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0" name="Line 9"/>
          <p:cNvSpPr>
            <a:spLocks noChangeShapeType="1"/>
          </p:cNvSpPr>
          <p:nvPr/>
        </p:nvSpPr>
        <p:spPr bwMode="auto">
          <a:xfrm>
            <a:off x="2362200" y="3200400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Regulación de la iniciación Eucariota</a:t>
            </a:r>
          </a:p>
        </p:txBody>
      </p:sp>
      <p:sp>
        <p:nvSpPr>
          <p:cNvPr id="16281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196975"/>
            <a:ext cx="296227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Regulación de la iniciación Eucariota</a:t>
            </a:r>
          </a:p>
        </p:txBody>
      </p:sp>
      <p:sp>
        <p:nvSpPr>
          <p:cNvPr id="16486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88900" y="1250950"/>
            <a:ext cx="53117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Si la </a:t>
            </a:r>
            <a:r>
              <a:rPr lang="en-GB" altLang="en-US" sz="1600" dirty="0" err="1">
                <a:solidFill>
                  <a:srgbClr val="000000"/>
                </a:solidFill>
              </a:rPr>
              <a:t>integridad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membrana</a:t>
            </a:r>
            <a:r>
              <a:rPr lang="en-GB" altLang="en-US" sz="1600" dirty="0">
                <a:solidFill>
                  <a:srgbClr val="000000"/>
                </a:solidFill>
              </a:rPr>
              <a:t> nuclear no ha </a:t>
            </a:r>
            <a:r>
              <a:rPr lang="en-GB" altLang="en-US" sz="1600" dirty="0" err="1">
                <a:solidFill>
                  <a:srgbClr val="000000"/>
                </a:solidFill>
              </a:rPr>
              <a:t>sido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comprometida</a:t>
            </a:r>
            <a:r>
              <a:rPr lang="en-GB" altLang="en-US" sz="1600" dirty="0">
                <a:solidFill>
                  <a:srgbClr val="000000"/>
                </a:solidFill>
              </a:rPr>
              <a:t>, el DNA no se </a:t>
            </a:r>
            <a:r>
              <a:rPr lang="en-GB" altLang="en-US" sz="1600" dirty="0" err="1">
                <a:solidFill>
                  <a:srgbClr val="000000"/>
                </a:solidFill>
              </a:rPr>
              <a:t>podrá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replicar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nuevamente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Si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cambio</a:t>
            </a:r>
            <a:r>
              <a:rPr lang="en-GB" altLang="en-US" sz="1600" dirty="0">
                <a:solidFill>
                  <a:srgbClr val="000000"/>
                </a:solidFill>
              </a:rPr>
              <a:t>, se </a:t>
            </a:r>
            <a:r>
              <a:rPr lang="en-GB" altLang="en-US" sz="1600" dirty="0" err="1">
                <a:solidFill>
                  <a:srgbClr val="000000"/>
                </a:solidFill>
              </a:rPr>
              <a:t>permeabiliza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membrana</a:t>
            </a:r>
            <a:r>
              <a:rPr lang="en-GB" altLang="en-US" sz="1600" dirty="0">
                <a:solidFill>
                  <a:srgbClr val="000000"/>
                </a:solidFill>
              </a:rPr>
              <a:t> nuclear (o </a:t>
            </a:r>
            <a:r>
              <a:rPr lang="en-GB" altLang="en-US" sz="1600" dirty="0" err="1">
                <a:solidFill>
                  <a:srgbClr val="000000"/>
                </a:solidFill>
              </a:rPr>
              <a:t>desinhibe</a:t>
            </a:r>
            <a:r>
              <a:rPr lang="en-GB" altLang="en-US" sz="1600" dirty="0">
                <a:solidFill>
                  <a:srgbClr val="000000"/>
                </a:solidFill>
              </a:rPr>
              <a:t>), la </a:t>
            </a:r>
            <a:r>
              <a:rPr lang="en-GB" altLang="en-US" sz="1600" dirty="0" err="1">
                <a:solidFill>
                  <a:srgbClr val="000000"/>
                </a:solidFill>
              </a:rPr>
              <a:t>membrana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disuelve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 err="1">
                <a:solidFill>
                  <a:srgbClr val="000000"/>
                </a:solidFill>
              </a:rPr>
              <a:t>permite</a:t>
            </a:r>
            <a:r>
              <a:rPr lang="en-GB" altLang="en-US" sz="1600" dirty="0">
                <a:solidFill>
                  <a:srgbClr val="000000"/>
                </a:solidFill>
              </a:rPr>
              <a:t> un </a:t>
            </a:r>
            <a:r>
              <a:rPr lang="en-GB" altLang="en-US" sz="1600" dirty="0" err="1">
                <a:solidFill>
                  <a:srgbClr val="000000"/>
                </a:solidFill>
              </a:rPr>
              <a:t>nuevo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ciclo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replicación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ulteriormente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Esto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hace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pensar</a:t>
            </a:r>
            <a:r>
              <a:rPr lang="en-GB" altLang="en-US" sz="1600" dirty="0">
                <a:solidFill>
                  <a:srgbClr val="000000"/>
                </a:solidFill>
              </a:rPr>
              <a:t> que  las </a:t>
            </a:r>
            <a:r>
              <a:rPr lang="en-GB" altLang="en-US" sz="1600" dirty="0" err="1">
                <a:solidFill>
                  <a:srgbClr val="000000"/>
                </a:solidFill>
              </a:rPr>
              <a:t>reservas</a:t>
            </a:r>
            <a:r>
              <a:rPr lang="en-GB" altLang="en-US" sz="1600" dirty="0">
                <a:solidFill>
                  <a:srgbClr val="000000"/>
                </a:solidFill>
              </a:rPr>
              <a:t> para la </a:t>
            </a:r>
            <a:r>
              <a:rPr lang="en-GB" altLang="en-US" sz="1600" dirty="0" err="1">
                <a:solidFill>
                  <a:srgbClr val="000000"/>
                </a:solidFill>
              </a:rPr>
              <a:t>replicación</a:t>
            </a:r>
            <a:r>
              <a:rPr lang="en-GB" altLang="en-US" sz="1600" dirty="0">
                <a:solidFill>
                  <a:srgbClr val="000000"/>
                </a:solidFill>
              </a:rPr>
              <a:t> que </a:t>
            </a:r>
            <a:r>
              <a:rPr lang="en-GB" altLang="en-US" sz="1600" dirty="0" err="1">
                <a:solidFill>
                  <a:srgbClr val="000000"/>
                </a:solidFill>
              </a:rPr>
              <a:t>guarda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oocito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Xenopus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residen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citoplasma</a:t>
            </a:r>
            <a:r>
              <a:rPr lang="en-GB" altLang="en-US" sz="1600" dirty="0">
                <a:solidFill>
                  <a:srgbClr val="000000"/>
                </a:solidFill>
              </a:rPr>
              <a:t> y que son </a:t>
            </a:r>
            <a:r>
              <a:rPr lang="en-GB" altLang="en-US" sz="1600" dirty="0" err="1">
                <a:solidFill>
                  <a:srgbClr val="000000"/>
                </a:solidFill>
              </a:rPr>
              <a:t>consumidas</a:t>
            </a:r>
            <a:r>
              <a:rPr lang="en-GB" altLang="en-US" sz="1600" dirty="0">
                <a:solidFill>
                  <a:srgbClr val="000000"/>
                </a:solidFill>
              </a:rPr>
              <a:t> con </a:t>
            </a:r>
            <a:r>
              <a:rPr lang="en-GB" altLang="en-US" sz="1600" dirty="0" err="1">
                <a:solidFill>
                  <a:srgbClr val="000000"/>
                </a:solidFill>
              </a:rPr>
              <a:t>cada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ciclo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replicativo</a:t>
            </a:r>
            <a:r>
              <a:rPr lang="en-GB" altLang="en-US" sz="1600" dirty="0">
                <a:solidFill>
                  <a:srgbClr val="000000"/>
                </a:solidFill>
              </a:rPr>
              <a:t> del interior del </a:t>
            </a:r>
            <a:r>
              <a:rPr lang="en-GB" altLang="en-US" sz="1600" dirty="0" err="1">
                <a:solidFill>
                  <a:srgbClr val="000000"/>
                </a:solidFill>
              </a:rPr>
              <a:t>núcleo</a:t>
            </a:r>
            <a:r>
              <a:rPr lang="en-GB" altLang="en-US" sz="1600" dirty="0">
                <a:solidFill>
                  <a:srgbClr val="000000"/>
                </a:solidFill>
              </a:rPr>
              <a:t> = </a:t>
            </a:r>
            <a:r>
              <a:rPr lang="en-GB" altLang="en-US" sz="1600" dirty="0" err="1">
                <a:solidFill>
                  <a:srgbClr val="000000"/>
                </a:solidFill>
              </a:rPr>
              <a:t>efectivamente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permitiendo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solamente</a:t>
            </a:r>
            <a:r>
              <a:rPr lang="en-GB" altLang="en-US" sz="1600" dirty="0">
                <a:solidFill>
                  <a:srgbClr val="000000"/>
                </a:solidFill>
              </a:rPr>
              <a:t> un solo </a:t>
            </a:r>
            <a:r>
              <a:rPr lang="en-GB" altLang="en-US" sz="1600" dirty="0" err="1">
                <a:solidFill>
                  <a:srgbClr val="000000"/>
                </a:solidFill>
              </a:rPr>
              <a:t>evento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replicativo</a:t>
            </a:r>
            <a:r>
              <a:rPr lang="en-GB" altLang="en-US" sz="1600" dirty="0">
                <a:solidFill>
                  <a:srgbClr val="000000"/>
                </a:solidFill>
              </a:rPr>
              <a:t> con </a:t>
            </a:r>
            <a:r>
              <a:rPr lang="en-GB" altLang="en-US" sz="1600" dirty="0" err="1">
                <a:solidFill>
                  <a:srgbClr val="000000"/>
                </a:solidFill>
              </a:rPr>
              <a:t>cada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división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celular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A </a:t>
            </a:r>
            <a:r>
              <a:rPr lang="en-GB" altLang="en-US" sz="1600" dirty="0" err="1">
                <a:solidFill>
                  <a:srgbClr val="000000"/>
                </a:solidFill>
              </a:rPr>
              <a:t>este</a:t>
            </a:r>
            <a:r>
              <a:rPr lang="en-GB" altLang="en-US" sz="1600" dirty="0">
                <a:solidFill>
                  <a:srgbClr val="000000"/>
                </a:solidFill>
              </a:rPr>
              <a:t> factor se le </a:t>
            </a:r>
            <a:r>
              <a:rPr lang="en-GB" altLang="en-US" sz="1600" dirty="0" err="1">
                <a:solidFill>
                  <a:srgbClr val="000000"/>
                </a:solidFill>
              </a:rPr>
              <a:t>denominó</a:t>
            </a:r>
            <a:r>
              <a:rPr lang="en-GB" altLang="en-US" sz="1600" dirty="0">
                <a:solidFill>
                  <a:srgbClr val="000000"/>
                </a:solidFill>
              </a:rPr>
              <a:t> Factor de </a:t>
            </a:r>
            <a:r>
              <a:rPr lang="en-GB" altLang="en-US" sz="1600" dirty="0" err="1">
                <a:solidFill>
                  <a:srgbClr val="000000"/>
                </a:solidFill>
              </a:rPr>
              <a:t>licencia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replicativa</a:t>
            </a:r>
            <a:r>
              <a:rPr lang="en-GB" altLang="en-US" sz="1600" dirty="0">
                <a:solidFill>
                  <a:srgbClr val="000000"/>
                </a:solidFill>
              </a:rPr>
              <a:t> o Factor </a:t>
            </a:r>
            <a:r>
              <a:rPr lang="en-GB" altLang="en-US" sz="1600" dirty="0" err="1">
                <a:solidFill>
                  <a:srgbClr val="000000"/>
                </a:solidFill>
              </a:rPr>
              <a:t>permisible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196975"/>
            <a:ext cx="296227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Elongación</a:t>
            </a: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1422400"/>
            <a:ext cx="8432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Polimerización</a:t>
            </a:r>
            <a:r>
              <a:rPr lang="en-GB" altLang="en-US" sz="1600">
                <a:solidFill>
                  <a:srgbClr val="000000"/>
                </a:solidFill>
              </a:rPr>
              <a:t> de cadenas hijas.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 cargo de otro </a:t>
            </a:r>
            <a:r>
              <a:rPr lang="en-GB" altLang="en-US" sz="1600" b="1">
                <a:solidFill>
                  <a:srgbClr val="000000"/>
                </a:solidFill>
              </a:rPr>
              <a:t>complejo proteico llamado el </a:t>
            </a:r>
            <a:r>
              <a:rPr lang="en-GB" altLang="en-US" sz="1600" b="1">
                <a:solidFill>
                  <a:srgbClr val="FF0000"/>
                </a:solidFill>
              </a:rPr>
              <a:t>replisoma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replisoma </a:t>
            </a:r>
            <a:r>
              <a:rPr lang="en-GB" altLang="en-US" sz="1600" b="1">
                <a:solidFill>
                  <a:srgbClr val="000000"/>
                </a:solidFill>
              </a:rPr>
              <a:t>no constituye un complejo proteico aislado</a:t>
            </a:r>
            <a:r>
              <a:rPr lang="en-GB" altLang="en-US" sz="1600">
                <a:solidFill>
                  <a:srgbClr val="000000"/>
                </a:solidFill>
              </a:rPr>
              <a:t> (como los </a:t>
            </a:r>
            <a:r>
              <a:rPr lang="en-GB" altLang="en-US" sz="1600" b="1">
                <a:solidFill>
                  <a:srgbClr val="000000"/>
                </a:solidFill>
              </a:rPr>
              <a:t>ribosomas</a:t>
            </a:r>
            <a:r>
              <a:rPr lang="en-GB" altLang="en-US" sz="1600">
                <a:solidFill>
                  <a:srgbClr val="000000"/>
                </a:solidFill>
              </a:rPr>
              <a:t>) sino que resulta de la </a:t>
            </a:r>
            <a:r>
              <a:rPr lang="en-GB" altLang="en-US" sz="1600" b="1">
                <a:solidFill>
                  <a:srgbClr val="000000"/>
                </a:solidFill>
              </a:rPr>
              <a:t>agregación de varias proteínas</a:t>
            </a:r>
            <a:r>
              <a:rPr lang="en-GB" altLang="en-US" sz="1600">
                <a:solidFill>
                  <a:srgbClr val="000000"/>
                </a:solidFill>
              </a:rPr>
              <a:t> a nivel de las horquilla de replicación e incluye no solo a las proteínas sino también al DNA que sirve de referencia.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Durante esta fase las hebras de DNA parental son desenrolladas y las cadenas hijas son sintetizadas.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Terminación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9075" y="1484313"/>
            <a:ext cx="87995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Todos aquellos </a:t>
            </a:r>
            <a:r>
              <a:rPr lang="en-GB" altLang="en-US" sz="1600" b="1">
                <a:solidFill>
                  <a:srgbClr val="FF0000"/>
                </a:solidFill>
              </a:rPr>
              <a:t>eventos que suceden desde que se termina de sintetizar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la nueva molécula hija </a:t>
            </a:r>
            <a:r>
              <a:rPr lang="en-GB" altLang="en-US" sz="1600" b="1">
                <a:solidFill>
                  <a:srgbClr val="FF0000"/>
                </a:solidFill>
              </a:rPr>
              <a:t>hasta la segregación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cromosómica.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Unión de fragmentos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pertenecientes a replicones contiguos. 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Disolución de complejos  proteicos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involucrados en la iniciación y elongación de la replicación.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>
                <a:solidFill>
                  <a:srgbClr val="B3B3B3"/>
                </a:solidFill>
                <a:ea typeface="ＭＳ Ｐゴシック" charset="-128"/>
              </a:rPr>
              <a:t>Replicación del DNA</a:t>
            </a:r>
            <a:br>
              <a:rPr lang="en-GB" altLang="en-US" sz="180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>
                <a:solidFill>
                  <a:srgbClr val="B3B3B3"/>
                </a:solidFill>
                <a:ea typeface="ＭＳ Ｐゴシック" charset="-128"/>
              </a:rPr>
              <a:t>DNA Polimerasas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9120" y="1603648"/>
            <a:ext cx="4255166" cy="39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Sintetizan DNA a partir de DNA (</a:t>
            </a:r>
            <a:r>
              <a:rPr lang="es-ES_tradnl" altLang="en-US" sz="1600" dirty="0" err="1">
                <a:solidFill>
                  <a:srgbClr val="EE0B14"/>
                </a:solidFill>
              </a:rPr>
              <a:t>DdDp</a:t>
            </a:r>
            <a:r>
              <a:rPr lang="es-ES_tradnl" altLang="en-US" sz="1600" dirty="0">
                <a:solidFill>
                  <a:schemeClr val="tx1"/>
                </a:solidFill>
              </a:rPr>
              <a:t>: DNA </a:t>
            </a:r>
            <a:r>
              <a:rPr lang="es-ES_tradnl" altLang="en-US" sz="1600" dirty="0" err="1">
                <a:solidFill>
                  <a:schemeClr val="tx1"/>
                </a:solidFill>
              </a:rPr>
              <a:t>dependent</a:t>
            </a:r>
            <a:r>
              <a:rPr lang="es-ES_tradnl" altLang="en-US" sz="1600" dirty="0">
                <a:solidFill>
                  <a:schemeClr val="tx1"/>
                </a:solidFill>
              </a:rPr>
              <a:t> DNA </a:t>
            </a:r>
            <a:r>
              <a:rPr lang="es-ES_tradnl" altLang="en-US" sz="1600" dirty="0" err="1">
                <a:solidFill>
                  <a:schemeClr val="tx1"/>
                </a:solidFill>
              </a:rPr>
              <a:t>Polymerase</a:t>
            </a:r>
            <a:r>
              <a:rPr lang="es-ES_tradnl" altLang="en-US" sz="1600" dirty="0">
                <a:solidFill>
                  <a:schemeClr val="tx1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Grandes complejos </a:t>
            </a:r>
            <a:r>
              <a:rPr lang="es-ES_tradnl" altLang="en-US" sz="1600" dirty="0" err="1">
                <a:solidFill>
                  <a:schemeClr val="tx1"/>
                </a:solidFill>
              </a:rPr>
              <a:t>diméricos</a:t>
            </a:r>
            <a:r>
              <a:rPr lang="es-ES_tradnl" altLang="en-US" sz="1600" dirty="0">
                <a:solidFill>
                  <a:schemeClr val="tx1"/>
                </a:solidFill>
              </a:rPr>
              <a:t> de varias subunidades que replican a ambas cadenas de manera coordinada.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Solo pocas </a:t>
            </a:r>
            <a:r>
              <a:rPr lang="es-ES_tradnl" altLang="en-US" sz="1600" dirty="0" err="1">
                <a:solidFill>
                  <a:schemeClr val="tx1"/>
                </a:solidFill>
              </a:rPr>
              <a:t>DNApol</a:t>
            </a:r>
            <a:r>
              <a:rPr lang="es-ES_tradnl" altLang="en-US" sz="1600" dirty="0">
                <a:solidFill>
                  <a:schemeClr val="tx1"/>
                </a:solidFill>
              </a:rPr>
              <a:t> participan en la replicación del DNA: </a:t>
            </a:r>
            <a:r>
              <a:rPr lang="es-ES_tradnl" altLang="en-US" sz="1600" dirty="0" err="1">
                <a:solidFill>
                  <a:srgbClr val="EE0B14"/>
                </a:solidFill>
              </a:rPr>
              <a:t>replicasas</a:t>
            </a:r>
            <a:endParaRPr lang="es-ES_tradnl" altLang="en-US" sz="1600" dirty="0">
              <a:solidFill>
                <a:srgbClr val="EE0B14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La mayor parte de las </a:t>
            </a:r>
            <a:r>
              <a:rPr lang="es-ES_tradnl" altLang="en-US" sz="1600" dirty="0" err="1">
                <a:solidFill>
                  <a:schemeClr val="tx1"/>
                </a:solidFill>
              </a:rPr>
              <a:t>DNApol</a:t>
            </a:r>
            <a:r>
              <a:rPr lang="es-ES_tradnl" altLang="en-US" sz="1600" dirty="0">
                <a:solidFill>
                  <a:schemeClr val="tx1"/>
                </a:solidFill>
              </a:rPr>
              <a:t> </a:t>
            </a:r>
            <a:r>
              <a:rPr lang="es-ES_tradnl" altLang="en-US" sz="1600" dirty="0" err="1">
                <a:solidFill>
                  <a:schemeClr val="tx1"/>
                </a:solidFill>
              </a:rPr>
              <a:t>estan</a:t>
            </a:r>
            <a:r>
              <a:rPr lang="es-ES_tradnl" altLang="en-US" sz="1600" dirty="0">
                <a:solidFill>
                  <a:schemeClr val="tx1"/>
                </a:solidFill>
              </a:rPr>
              <a:t> involucradas en la </a:t>
            </a:r>
            <a:r>
              <a:rPr lang="es-ES_tradnl" altLang="en-US" sz="1600" dirty="0">
                <a:solidFill>
                  <a:srgbClr val="EE0B14"/>
                </a:solidFill>
              </a:rPr>
              <a:t>reparación </a:t>
            </a:r>
            <a:r>
              <a:rPr lang="es-ES_tradnl" altLang="en-US" sz="1600" dirty="0">
                <a:solidFill>
                  <a:schemeClr val="tx1"/>
                </a:solidFill>
              </a:rPr>
              <a:t>de DNA.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>
                <a:solidFill>
                  <a:schemeClr val="tx1"/>
                </a:solidFill>
              </a:rPr>
              <a:t>Holoenzima</a:t>
            </a:r>
            <a:r>
              <a:rPr lang="es-ES_tradnl" altLang="en-US" sz="1600" dirty="0">
                <a:solidFill>
                  <a:schemeClr val="tx1"/>
                </a:solidFill>
              </a:rPr>
              <a:t> de la DNA polimerasa III (Pol III HE) de </a:t>
            </a:r>
            <a:r>
              <a:rPr lang="es-ES_tradnl" altLang="en-US" sz="1600" i="1" dirty="0">
                <a:solidFill>
                  <a:schemeClr val="tx1"/>
                </a:solidFill>
              </a:rPr>
              <a:t>E. </a:t>
            </a:r>
            <a:r>
              <a:rPr lang="es-ES_tradnl" altLang="en-US" sz="1600" i="1" dirty="0" err="1">
                <a:solidFill>
                  <a:schemeClr val="tx1"/>
                </a:solidFill>
              </a:rPr>
              <a:t>coli</a:t>
            </a:r>
            <a:r>
              <a:rPr lang="es-ES_tradnl" altLang="en-US" sz="1600" dirty="0">
                <a:solidFill>
                  <a:schemeClr val="tx1"/>
                </a:solidFill>
              </a:rPr>
              <a:t>.   →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EBC7F-7933-0441-A243-97975E8B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623" y="1322037"/>
            <a:ext cx="4239522" cy="5254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DNA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Polimerasas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40634" y="1869975"/>
            <a:ext cx="8712968" cy="38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indent="1905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Existen cinco DNA polimerasas procariotas: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marL="457200" lvl="1"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DNA Pol I, II, III, IV y V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Actividad de DNA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</a:t>
            </a:r>
            <a:r>
              <a:rPr lang="es-ES_tradnl" altLang="en-US" sz="1600" dirty="0">
                <a:solidFill>
                  <a:srgbClr val="000000"/>
                </a:solidFill>
              </a:rPr>
              <a:t> I es muy superior a las otras dos.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Para estudiar a </a:t>
            </a:r>
            <a:r>
              <a:rPr lang="es-ES_tradnl" altLang="en-US" sz="1600" dirty="0" err="1">
                <a:solidFill>
                  <a:srgbClr val="000000"/>
                </a:solidFill>
              </a:rPr>
              <a:t>replicasa</a:t>
            </a:r>
            <a:r>
              <a:rPr lang="es-ES_tradnl" altLang="en-US" sz="1600" dirty="0">
                <a:solidFill>
                  <a:srgbClr val="000000"/>
                </a:solidFill>
              </a:rPr>
              <a:t> (</a:t>
            </a:r>
            <a:r>
              <a:rPr lang="es-ES_tradnl" altLang="en-US" sz="1600" dirty="0" err="1">
                <a:solidFill>
                  <a:srgbClr val="000000"/>
                </a:solidFill>
              </a:rPr>
              <a:t>DNApol</a:t>
            </a:r>
            <a:r>
              <a:rPr lang="es-ES_tradnl" altLang="en-US" sz="1600" dirty="0">
                <a:solidFill>
                  <a:srgbClr val="000000"/>
                </a:solidFill>
              </a:rPr>
              <a:t> III) es necesario crear mutantes para DNA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</a:t>
            </a:r>
            <a:r>
              <a:rPr lang="es-ES_tradnl" altLang="en-US" sz="1600" dirty="0">
                <a:solidFill>
                  <a:srgbClr val="000000"/>
                </a:solidFill>
              </a:rPr>
              <a:t> I.</a:t>
            </a:r>
            <a:br>
              <a:rPr lang="es-ES_tradnl" altLang="en-US" sz="1600" dirty="0">
                <a:solidFill>
                  <a:srgbClr val="000000"/>
                </a:solidFill>
              </a:rPr>
            </a:b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i="1" dirty="0" err="1">
                <a:solidFill>
                  <a:srgbClr val="000000"/>
                </a:solidFill>
              </a:rPr>
              <a:t>Saccharomyces</a:t>
            </a:r>
            <a:r>
              <a:rPr lang="es-ES_tradnl" altLang="en-US" sz="1600" i="1" dirty="0">
                <a:solidFill>
                  <a:srgbClr val="000000"/>
                </a:solidFill>
              </a:rPr>
              <a:t>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cerevisiae</a:t>
            </a:r>
            <a:r>
              <a:rPr lang="es-ES_tradnl" altLang="en-US" sz="1600" i="1" dirty="0">
                <a:solidFill>
                  <a:srgbClr val="000000"/>
                </a:solidFill>
              </a:rPr>
              <a:t> </a:t>
            </a:r>
            <a:r>
              <a:rPr lang="es-ES_tradnl" altLang="en-US" sz="1600" dirty="0">
                <a:solidFill>
                  <a:srgbClr val="000000"/>
                </a:solidFill>
              </a:rPr>
              <a:t>posee ocho DNA polimerasas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Los humanos poseen al menos 16 DNA </a:t>
            </a:r>
            <a:r>
              <a:rPr lang="es-ES_tradnl" altLang="en-US" sz="1600" dirty="0" err="1">
                <a:solidFill>
                  <a:srgbClr val="000000"/>
                </a:solidFill>
              </a:rPr>
              <a:t>polimerases</a:t>
            </a:r>
            <a:r>
              <a:rPr lang="es-ES_tradnl" altLang="en-US" sz="1600" dirty="0">
                <a:solidFill>
                  <a:srgbClr val="000000"/>
                </a:solidFill>
              </a:rPr>
              <a:t> DNA dependientes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Tanto en procariotas como en eucariotas, el proceso de REPLICACION puede implicar el intercambio de estas DNA polimerasas.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DNA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Polimerasas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848872" cy="46700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6119060"/>
            <a:ext cx="4909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Fijalkowska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IJ, </a:t>
            </a:r>
            <a:r>
              <a:rPr lang="en-US" sz="1200" i="1" dirty="0">
                <a:solidFill>
                  <a:schemeClr val="tx1"/>
                </a:solidFill>
                <a:latin typeface="arial" charset="0"/>
              </a:rPr>
              <a:t>et al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. FEMS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</a:rPr>
              <a:t>Microbiol</a:t>
            </a:r>
            <a:r>
              <a:rPr lang="en-US" sz="1200" dirty="0">
                <a:solidFill>
                  <a:schemeClr val="tx1"/>
                </a:solidFill>
                <a:latin typeface="arial" charset="0"/>
              </a:rPr>
              <a:t> Rev. 2012 Nov;36(6):1105-21. </a:t>
            </a:r>
            <a:endParaRPr lang="en-US" sz="1200" b="0" i="0" dirty="0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57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800" dirty="0" err="1">
                <a:solidFill>
                  <a:srgbClr val="B3B3B3"/>
                </a:solidFill>
                <a:ea typeface="ＭＳ Ｐゴシック" charset="-128"/>
              </a:rPr>
              <a:t>Replicación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> del DNA</a:t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MMR - Mismatch Repair System</a:t>
            </a:r>
          </a:p>
        </p:txBody>
      </p:sp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2662" y="1282146"/>
            <a:ext cx="4287824" cy="539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indent="1905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0"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La replicación fiel es indispensable para preservar la identidad del genoma y evitar mutaciones deletéreas.</a:t>
            </a:r>
          </a:p>
          <a:p>
            <a:pPr indent="0"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indent="0" eaLnBrk="1" hangingPunct="1">
              <a:lnSpc>
                <a:spcPct val="104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La tasa de error de la replicación del DNA es baja (1 en 10</a:t>
            </a:r>
            <a:r>
              <a:rPr lang="es-ES_tradnl" altLang="en-US" sz="1600" baseline="30000" dirty="0">
                <a:solidFill>
                  <a:schemeClr val="tx1"/>
                </a:solidFill>
              </a:rPr>
              <a:t>9</a:t>
            </a:r>
            <a:r>
              <a:rPr lang="es-ES_tradnl" altLang="en-US" sz="1600" dirty="0">
                <a:solidFill>
                  <a:schemeClr val="tx1"/>
                </a:solidFill>
              </a:rPr>
              <a:t> hasta 1 en 10</a:t>
            </a:r>
            <a:r>
              <a:rPr lang="es-ES_tradnl" altLang="en-US" sz="1600" baseline="30000" dirty="0">
                <a:solidFill>
                  <a:schemeClr val="tx1"/>
                </a:solidFill>
              </a:rPr>
              <a:t>11</a:t>
            </a:r>
            <a:r>
              <a:rPr lang="es-ES_tradnl" altLang="en-US" sz="1600" dirty="0">
                <a:solidFill>
                  <a:schemeClr val="tx1"/>
                </a:solidFill>
              </a:rPr>
              <a:t>)</a:t>
            </a:r>
          </a:p>
          <a:p>
            <a:pPr indent="0"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r>
              <a:rPr lang="es-ES_tradnl" altLang="en-US" sz="1600" dirty="0">
                <a:solidFill>
                  <a:srgbClr val="000000"/>
                </a:solidFill>
              </a:rPr>
              <a:t>La fidelidad de la replicación depende de:</a:t>
            </a: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marL="342900" indent="-342900" eaLnBrk="1" hangingPunct="1">
              <a:lnSpc>
                <a:spcPct val="102000"/>
              </a:lnSpc>
              <a:buAutoNum type="arabicParenR"/>
            </a:pPr>
            <a:r>
              <a:rPr lang="es-ES_tradnl" altLang="en-US" sz="1600" dirty="0">
                <a:solidFill>
                  <a:srgbClr val="000000"/>
                </a:solidFill>
              </a:rPr>
              <a:t>La selección del nucleótido apropiado (fidelidad pre-sintética).</a:t>
            </a:r>
          </a:p>
          <a:p>
            <a:pPr marL="342900" indent="-342900" eaLnBrk="1" hangingPunct="1">
              <a:lnSpc>
                <a:spcPct val="102000"/>
              </a:lnSpc>
              <a:buAutoNum type="arabicParenR"/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marL="342900" indent="-342900" eaLnBrk="1" hangingPunct="1">
              <a:lnSpc>
                <a:spcPct val="102000"/>
              </a:lnSpc>
              <a:buAutoNum type="arabicParenR"/>
            </a:pPr>
            <a:r>
              <a:rPr lang="es-ES_tradnl" altLang="en-US" sz="1600" dirty="0">
                <a:solidFill>
                  <a:srgbClr val="000000"/>
                </a:solidFill>
              </a:rPr>
              <a:t>La corrección (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proofreading</a:t>
            </a:r>
            <a:r>
              <a:rPr lang="es-ES_tradnl" altLang="en-US" sz="1600" dirty="0">
                <a:solidFill>
                  <a:srgbClr val="000000"/>
                </a:solidFill>
              </a:rPr>
              <a:t>) de nucleótidos mal incorporados con actividad </a:t>
            </a:r>
            <a:r>
              <a:rPr lang="es-ES_tradnl" altLang="en-US" sz="1600" dirty="0" err="1">
                <a:solidFill>
                  <a:srgbClr val="000000"/>
                </a:solidFill>
              </a:rPr>
              <a:t>exonucleasa</a:t>
            </a:r>
            <a:r>
              <a:rPr lang="es-ES_tradnl" altLang="en-US" sz="1600" dirty="0">
                <a:solidFill>
                  <a:srgbClr val="000000"/>
                </a:solidFill>
              </a:rPr>
              <a:t> 3′→5′.</a:t>
            </a:r>
            <a:br>
              <a:rPr lang="es-ES_tradnl" altLang="en-US" sz="1600" dirty="0">
                <a:solidFill>
                  <a:srgbClr val="000000"/>
                </a:solidFill>
              </a:rPr>
            </a:br>
            <a:endParaRPr lang="es-ES_tradnl" altLang="en-US" sz="1600" dirty="0">
              <a:solidFill>
                <a:srgbClr val="000000"/>
              </a:solidFill>
            </a:endParaRPr>
          </a:p>
          <a:p>
            <a:pPr marL="357188" indent="-357188" eaLnBrk="1" hangingPunct="1">
              <a:lnSpc>
                <a:spcPct val="102000"/>
              </a:lnSpc>
              <a:buAutoNum type="arabicParenR"/>
            </a:pPr>
            <a:r>
              <a:rPr lang="es-ES_tradnl" altLang="en-US" sz="1600" dirty="0">
                <a:solidFill>
                  <a:srgbClr val="000000"/>
                </a:solidFill>
              </a:rPr>
              <a:t>Corrección de errores de incorporación post-sintéticos por </a:t>
            </a:r>
            <a:r>
              <a:rPr lang="es-ES_tradnl" altLang="en-US" sz="1600" i="1" dirty="0">
                <a:solidFill>
                  <a:srgbClr val="000000"/>
                </a:solidFill>
              </a:rPr>
              <a:t>DNA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mismatch</a:t>
            </a:r>
            <a:r>
              <a:rPr lang="es-ES_tradnl" altLang="en-US" sz="1600" i="1" dirty="0">
                <a:solidFill>
                  <a:srgbClr val="000000"/>
                </a:solidFill>
              </a:rPr>
              <a:t>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repair</a:t>
            </a:r>
            <a:r>
              <a:rPr lang="es-ES_tradnl" altLang="en-US" sz="1600" i="1" dirty="0">
                <a:solidFill>
                  <a:srgbClr val="000000"/>
                </a:solidFill>
              </a:rPr>
              <a:t> </a:t>
            </a:r>
            <a:r>
              <a:rPr lang="es-ES_tradnl" altLang="en-US" sz="1600" i="1" dirty="0" err="1">
                <a:solidFill>
                  <a:srgbClr val="000000"/>
                </a:solidFill>
              </a:rPr>
              <a:t>system</a:t>
            </a:r>
            <a:r>
              <a:rPr lang="es-ES_tradnl" altLang="en-US" sz="1600" dirty="0">
                <a:solidFill>
                  <a:srgbClr val="000000"/>
                </a:solidFill>
              </a:rPr>
              <a:t> (MMR).</a:t>
            </a:r>
            <a:br>
              <a:rPr lang="es-ES_tradnl" altLang="en-US" sz="1600" dirty="0">
                <a:solidFill>
                  <a:srgbClr val="000000"/>
                </a:solidFill>
              </a:rPr>
            </a:br>
            <a:endParaRPr lang="es-ES_tradnl" altLang="en-US" sz="1600" dirty="0">
              <a:solidFill>
                <a:srgbClr val="000000"/>
              </a:solidFill>
            </a:endParaRPr>
          </a:p>
          <a:p>
            <a:pPr indent="0" eaLnBrk="1" hangingPunct="1">
              <a:lnSpc>
                <a:spcPct val="102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0" y="1283607"/>
            <a:ext cx="4508500" cy="35941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04656" y="5006093"/>
            <a:ext cx="42889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eaLnBrk="1" hangingPunct="1">
              <a:lnSpc>
                <a:spcPct val="100000"/>
              </a:lnSpc>
            </a:pPr>
            <a:r>
              <a:rPr lang="es-ES_tradnl" sz="1400" dirty="0">
                <a:solidFill>
                  <a:srgbClr val="030303"/>
                </a:solidFill>
                <a:ea typeface="Arial" charset="0"/>
                <a:cs typeface="Arial" charset="0"/>
              </a:rPr>
              <a:t>El MMR utiliza la </a:t>
            </a:r>
            <a:r>
              <a:rPr lang="es-ES_tradnl" sz="1400" dirty="0" err="1">
                <a:solidFill>
                  <a:srgbClr val="030303"/>
                </a:solidFill>
                <a:ea typeface="Arial" charset="0"/>
                <a:cs typeface="Arial" charset="0"/>
              </a:rPr>
              <a:t>submetilación</a:t>
            </a:r>
            <a:r>
              <a:rPr lang="es-ES_tradnl" sz="1400" dirty="0">
                <a:solidFill>
                  <a:srgbClr val="030303"/>
                </a:solidFill>
                <a:ea typeface="Arial" charset="0"/>
                <a:cs typeface="Arial" charset="0"/>
              </a:rPr>
              <a:t> transitoria de secuencias GATC para distinguir entre la cadena parental (vieja y la correcta) y la hija (recién sintetizada y equivocada).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35621</TotalTime>
  <Words>2012</Words>
  <Application>Microsoft Macintosh PowerPoint</Application>
  <PresentationFormat>On-screen Show (4:3)</PresentationFormat>
  <Paragraphs>301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Arial</vt:lpstr>
      <vt:lpstr>Arial</vt:lpstr>
      <vt:lpstr>DejaVu Sans</vt:lpstr>
      <vt:lpstr>OpenSymbol;Arial Unicode MS</vt:lpstr>
      <vt:lpstr>Optima</vt:lpstr>
      <vt:lpstr>StarSymbol</vt:lpstr>
      <vt:lpstr>Symbol</vt:lpstr>
      <vt:lpstr>Times New Roman</vt:lpstr>
      <vt:lpstr>Wingdings</vt:lpstr>
      <vt:lpstr>Wingdings 3</vt:lpstr>
      <vt:lpstr>Blank Presentation</vt:lpstr>
      <vt:lpstr>PowerPoint Presentation</vt:lpstr>
      <vt:lpstr>Replicación del DNA Panorama de eventos (procariotas)</vt:lpstr>
      <vt:lpstr>Replicación del DNA Iniciación</vt:lpstr>
      <vt:lpstr>Replicación del DNA Elongación</vt:lpstr>
      <vt:lpstr>Replicación del DNA Terminación</vt:lpstr>
      <vt:lpstr>Replicación del DNA DNA Polimerasas</vt:lpstr>
      <vt:lpstr>Replicación del DNA DNA Polimerasas</vt:lpstr>
      <vt:lpstr>Replicación del DNA DNA Polimerasas</vt:lpstr>
      <vt:lpstr>Replicación del DNA MMR - Mismatch Repair System</vt:lpstr>
      <vt:lpstr>Replicación del DNA Familias de DNA Polimerasas</vt:lpstr>
      <vt:lpstr>Replicación del DNA  Familias de DNA Polimerasas</vt:lpstr>
      <vt:lpstr>Replicación del DNA DNA Pol I</vt:lpstr>
      <vt:lpstr>Replicación del DNA DNA Pol I y Nick-translation</vt:lpstr>
      <vt:lpstr>Replicación del DNA DNA Polimerasa III (replicasa procariota)</vt:lpstr>
      <vt:lpstr>Replicación del DNA DNA Polimerasas</vt:lpstr>
      <vt:lpstr>Replicación del DNA DNA Polimerasas</vt:lpstr>
      <vt:lpstr>Replicación del DNA Síntesis semi-discontinua</vt:lpstr>
      <vt:lpstr>Replicación del DNA Cebado de la replicación</vt:lpstr>
      <vt:lpstr>Replicación del DNA Procesamiento de fragmentos de Okazaki</vt:lpstr>
      <vt:lpstr>Replicación del DNA Procesamiento de fragmentos de Okazaki</vt:lpstr>
      <vt:lpstr>Replicación del DNA Procesamiento de fragmentos de Okazaki</vt:lpstr>
      <vt:lpstr>Replicación del DNA Helicasas</vt:lpstr>
      <vt:lpstr>Replicación del DNA Girasas</vt:lpstr>
      <vt:lpstr>Replicación del DNA SSDBP – Single-stranded DNA binding proteins</vt:lpstr>
      <vt:lpstr>Replicación del DNA Modelo de DNA pol III</vt:lpstr>
      <vt:lpstr>Replicación del DNA Modelo en Trombón</vt:lpstr>
      <vt:lpstr>Replicación del DNA Modelo en Trombón</vt:lpstr>
      <vt:lpstr>Replicación del DNA Regulación de la iniciación Procariotas</vt:lpstr>
      <vt:lpstr>Replicación del DNA Regulación de la iniciación Eucariota</vt:lpstr>
      <vt:lpstr>Replicación del DNA Regulación de la iniciación Eucariota</vt:lpstr>
      <vt:lpstr>Replicación del DNA Regulación de la iniciación Eucariota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.</dc:creator>
  <cp:keywords/>
  <dc:description/>
  <cp:lastModifiedBy>CHRISTIAN ALBERTO GARCIA SEPULVEDA</cp:lastModifiedBy>
  <cp:revision>238</cp:revision>
  <cp:lastPrinted>2009-04-22T19:24:48Z</cp:lastPrinted>
  <dcterms:created xsi:type="dcterms:W3CDTF">2010-01-20T06:21:44Z</dcterms:created>
  <dcterms:modified xsi:type="dcterms:W3CDTF">2018-10-26T18:01:03Z</dcterms:modified>
  <cp:category/>
</cp:coreProperties>
</file>