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353" r:id="rId2"/>
    <p:sldId id="354" r:id="rId3"/>
    <p:sldId id="394" r:id="rId4"/>
    <p:sldId id="395" r:id="rId5"/>
    <p:sldId id="355" r:id="rId6"/>
    <p:sldId id="312" r:id="rId7"/>
    <p:sldId id="313" r:id="rId8"/>
    <p:sldId id="356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2" r:id="rId21"/>
    <p:sldId id="381" r:id="rId22"/>
    <p:sldId id="387" r:id="rId23"/>
    <p:sldId id="390" r:id="rId24"/>
    <p:sldId id="389" r:id="rId25"/>
    <p:sldId id="392" r:id="rId26"/>
    <p:sldId id="380" r:id="rId27"/>
    <p:sldId id="382" r:id="rId28"/>
    <p:sldId id="383" r:id="rId29"/>
    <p:sldId id="384" r:id="rId30"/>
    <p:sldId id="385" r:id="rId31"/>
    <p:sldId id="371" r:id="rId32"/>
    <p:sldId id="393" r:id="rId33"/>
    <p:sldId id="386" r:id="rId34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>
      <p:cViewPr varScale="1">
        <p:scale>
          <a:sx n="75" d="100"/>
          <a:sy n="75" d="100"/>
        </p:scale>
        <p:origin x="1594" y="4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>
            <a:extLst>
              <a:ext uri="{FF2B5EF4-FFF2-40B4-BE49-F238E27FC236}">
                <a16:creationId xmlns:a16="http://schemas.microsoft.com/office/drawing/2014/main" id="{750BB102-A88F-3942-BFE2-BC3A4DDF6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5" name="AutoShape 2">
            <a:extLst>
              <a:ext uri="{FF2B5EF4-FFF2-40B4-BE49-F238E27FC236}">
                <a16:creationId xmlns:a16="http://schemas.microsoft.com/office/drawing/2014/main" id="{3C4A6221-92BB-464F-A16E-5E1570A0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6" name="AutoShape 3">
            <a:extLst>
              <a:ext uri="{FF2B5EF4-FFF2-40B4-BE49-F238E27FC236}">
                <a16:creationId xmlns:a16="http://schemas.microsoft.com/office/drawing/2014/main" id="{7F84460B-275F-A64A-BF36-A465CFED3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7" name="AutoShape 4">
            <a:extLst>
              <a:ext uri="{FF2B5EF4-FFF2-40B4-BE49-F238E27FC236}">
                <a16:creationId xmlns:a16="http://schemas.microsoft.com/office/drawing/2014/main" id="{3B79FC40-C8F0-3242-9FF1-B43F238CB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8" name="AutoShape 5">
            <a:extLst>
              <a:ext uri="{FF2B5EF4-FFF2-40B4-BE49-F238E27FC236}">
                <a16:creationId xmlns:a16="http://schemas.microsoft.com/office/drawing/2014/main" id="{395767C8-95E3-DE49-964F-33338AD61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9" name="AutoShape 6">
            <a:extLst>
              <a:ext uri="{FF2B5EF4-FFF2-40B4-BE49-F238E27FC236}">
                <a16:creationId xmlns:a16="http://schemas.microsoft.com/office/drawing/2014/main" id="{725E817A-1220-7D4F-BFE8-3E2CC5D0E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0" name="AutoShape 7">
            <a:extLst>
              <a:ext uri="{FF2B5EF4-FFF2-40B4-BE49-F238E27FC236}">
                <a16:creationId xmlns:a16="http://schemas.microsoft.com/office/drawing/2014/main" id="{98645196-25FA-3842-8CF5-9039AED1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1" name="AutoShape 8">
            <a:extLst>
              <a:ext uri="{FF2B5EF4-FFF2-40B4-BE49-F238E27FC236}">
                <a16:creationId xmlns:a16="http://schemas.microsoft.com/office/drawing/2014/main" id="{77048BDD-9AF8-4C47-ABEF-438929B0A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2" name="AutoShape 9">
            <a:extLst>
              <a:ext uri="{FF2B5EF4-FFF2-40B4-BE49-F238E27FC236}">
                <a16:creationId xmlns:a16="http://schemas.microsoft.com/office/drawing/2014/main" id="{0BD71023-FF5D-1745-BEAA-B9B9D194D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3" name="AutoShape 10">
            <a:extLst>
              <a:ext uri="{FF2B5EF4-FFF2-40B4-BE49-F238E27FC236}">
                <a16:creationId xmlns:a16="http://schemas.microsoft.com/office/drawing/2014/main" id="{1C86320C-72DD-FE4B-A7E8-959E06D12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4" name="AutoShape 11">
            <a:extLst>
              <a:ext uri="{FF2B5EF4-FFF2-40B4-BE49-F238E27FC236}">
                <a16:creationId xmlns:a16="http://schemas.microsoft.com/office/drawing/2014/main" id="{51BB2EA1-43B6-BD47-96BB-F45F62C6E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5" name="AutoShape 12">
            <a:extLst>
              <a:ext uri="{FF2B5EF4-FFF2-40B4-BE49-F238E27FC236}">
                <a16:creationId xmlns:a16="http://schemas.microsoft.com/office/drawing/2014/main" id="{0B1C472E-4248-744B-9DF2-C3DDDED2D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6" name="AutoShape 13">
            <a:extLst>
              <a:ext uri="{FF2B5EF4-FFF2-40B4-BE49-F238E27FC236}">
                <a16:creationId xmlns:a16="http://schemas.microsoft.com/office/drawing/2014/main" id="{808C7266-6A09-9D40-A888-168B98E46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7" name="AutoShape 14">
            <a:extLst>
              <a:ext uri="{FF2B5EF4-FFF2-40B4-BE49-F238E27FC236}">
                <a16:creationId xmlns:a16="http://schemas.microsoft.com/office/drawing/2014/main" id="{980ED639-0FBF-3446-BEA5-FF8D2733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8" name="AutoShape 15">
            <a:extLst>
              <a:ext uri="{FF2B5EF4-FFF2-40B4-BE49-F238E27FC236}">
                <a16:creationId xmlns:a16="http://schemas.microsoft.com/office/drawing/2014/main" id="{6FA7E966-DEBA-CC4E-ABF7-819534033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9" name="AutoShape 16">
            <a:extLst>
              <a:ext uri="{FF2B5EF4-FFF2-40B4-BE49-F238E27FC236}">
                <a16:creationId xmlns:a16="http://schemas.microsoft.com/office/drawing/2014/main" id="{8772A311-AAB7-3D4C-B185-CA6A2207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0" name="AutoShape 17">
            <a:extLst>
              <a:ext uri="{FF2B5EF4-FFF2-40B4-BE49-F238E27FC236}">
                <a16:creationId xmlns:a16="http://schemas.microsoft.com/office/drawing/2014/main" id="{9D428E40-44A5-9D42-87B4-CE0CF25BE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1" name="AutoShape 18">
            <a:extLst>
              <a:ext uri="{FF2B5EF4-FFF2-40B4-BE49-F238E27FC236}">
                <a16:creationId xmlns:a16="http://schemas.microsoft.com/office/drawing/2014/main" id="{2D3B4657-DF21-2444-910A-1A5AB0554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2" name="AutoShape 19">
            <a:extLst>
              <a:ext uri="{FF2B5EF4-FFF2-40B4-BE49-F238E27FC236}">
                <a16:creationId xmlns:a16="http://schemas.microsoft.com/office/drawing/2014/main" id="{908D7EEE-85AC-6345-B6C5-32B0E5BC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3" name="AutoShape 20">
            <a:extLst>
              <a:ext uri="{FF2B5EF4-FFF2-40B4-BE49-F238E27FC236}">
                <a16:creationId xmlns:a16="http://schemas.microsoft.com/office/drawing/2014/main" id="{D40799EB-CDD9-F44A-B582-92CB991D8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4" name="AutoShape 21">
            <a:extLst>
              <a:ext uri="{FF2B5EF4-FFF2-40B4-BE49-F238E27FC236}">
                <a16:creationId xmlns:a16="http://schemas.microsoft.com/office/drawing/2014/main" id="{60B812AE-DE8F-164F-992B-AA107CF1F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5" name="AutoShape 22">
            <a:extLst>
              <a:ext uri="{FF2B5EF4-FFF2-40B4-BE49-F238E27FC236}">
                <a16:creationId xmlns:a16="http://schemas.microsoft.com/office/drawing/2014/main" id="{46E3BA6A-3178-9549-81F6-10135CAE8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6" name="AutoShape 23">
            <a:extLst>
              <a:ext uri="{FF2B5EF4-FFF2-40B4-BE49-F238E27FC236}">
                <a16:creationId xmlns:a16="http://schemas.microsoft.com/office/drawing/2014/main" id="{4C74124E-57AC-9540-8CA9-E19BCDFE3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7" name="AutoShape 24">
            <a:extLst>
              <a:ext uri="{FF2B5EF4-FFF2-40B4-BE49-F238E27FC236}">
                <a16:creationId xmlns:a16="http://schemas.microsoft.com/office/drawing/2014/main" id="{1E3AF741-767C-7C42-82D1-4DF2A4E64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8" name="AutoShape 25">
            <a:extLst>
              <a:ext uri="{FF2B5EF4-FFF2-40B4-BE49-F238E27FC236}">
                <a16:creationId xmlns:a16="http://schemas.microsoft.com/office/drawing/2014/main" id="{C100CCB3-55E6-5C4C-A566-48408F043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9" name="AutoShape 26">
            <a:extLst>
              <a:ext uri="{FF2B5EF4-FFF2-40B4-BE49-F238E27FC236}">
                <a16:creationId xmlns:a16="http://schemas.microsoft.com/office/drawing/2014/main" id="{13B9928F-C1C5-9642-9CBA-7B748C18E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5" name="Rectangle 27">
            <a:extLst>
              <a:ext uri="{FF2B5EF4-FFF2-40B4-BE49-F238E27FC236}">
                <a16:creationId xmlns:a16="http://schemas.microsoft.com/office/drawing/2014/main" id="{89970992-6172-094A-9B49-F6047367EE9D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305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76" name="Rectangle 28">
            <a:extLst>
              <a:ext uri="{FF2B5EF4-FFF2-40B4-BE49-F238E27FC236}">
                <a16:creationId xmlns:a16="http://schemas.microsoft.com/office/drawing/2014/main" id="{0093619A-0011-0F40-8954-C4588260508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305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3342" name="Rectangle 29">
            <a:extLst>
              <a:ext uri="{FF2B5EF4-FFF2-40B4-BE49-F238E27FC236}">
                <a16:creationId xmlns:a16="http://schemas.microsoft.com/office/drawing/2014/main" id="{180F1F83-C148-AC4A-A969-C41EB8E410A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307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" name="Rectangle 30">
            <a:extLst>
              <a:ext uri="{FF2B5EF4-FFF2-40B4-BE49-F238E27FC236}">
                <a16:creationId xmlns:a16="http://schemas.microsoft.com/office/drawing/2014/main" id="{888F6375-0A03-684C-AF7C-053037A445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51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79" name="Rectangle 31">
            <a:extLst>
              <a:ext uri="{FF2B5EF4-FFF2-40B4-BE49-F238E27FC236}">
                <a16:creationId xmlns:a16="http://schemas.microsoft.com/office/drawing/2014/main" id="{CBD938F7-A052-2A40-8AB3-0C58761751A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305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0" name="Rectangle 32">
            <a:extLst>
              <a:ext uri="{FF2B5EF4-FFF2-40B4-BE49-F238E27FC236}">
                <a16:creationId xmlns:a16="http://schemas.microsoft.com/office/drawing/2014/main" id="{792AE8C2-B56E-9040-8BE4-09C91CF405A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305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A095639C-12BF-B04B-A2E1-DFB2228579B4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ＭＳ Ｐゴシック" pitchFamily="-109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8">
            <a:extLst>
              <a:ext uri="{FF2B5EF4-FFF2-40B4-BE49-F238E27FC236}">
                <a16:creationId xmlns:a16="http://schemas.microsoft.com/office/drawing/2014/main" id="{0E838F99-E7E7-074D-BC75-24A0AB9733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ADB9614-9C0E-4543-9627-658BAD7FD4D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3" name="Text Box 1">
            <a:extLst>
              <a:ext uri="{FF2B5EF4-FFF2-40B4-BE49-F238E27FC236}">
                <a16:creationId xmlns:a16="http://schemas.microsoft.com/office/drawing/2014/main" id="{5644B767-EB56-DD40-9DDE-3D98074DA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56C69CF1-973F-C743-A855-2B7BB3AF1D6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7">
            <a:extLst>
              <a:ext uri="{FF2B5EF4-FFF2-40B4-BE49-F238E27FC236}">
                <a16:creationId xmlns:a16="http://schemas.microsoft.com/office/drawing/2014/main" id="{E06485B3-C377-984A-A93E-FE8C61ED6C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BF8D68D-5417-AA46-97EB-AB0E4A3DED7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9699" name="Text Box 1">
            <a:extLst>
              <a:ext uri="{FF2B5EF4-FFF2-40B4-BE49-F238E27FC236}">
                <a16:creationId xmlns:a16="http://schemas.microsoft.com/office/drawing/2014/main" id="{8DAEB710-C2AF-AE42-B84B-693550F93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F4E85198-3D39-B344-B057-4BA7133ABCE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7">
            <a:extLst>
              <a:ext uri="{FF2B5EF4-FFF2-40B4-BE49-F238E27FC236}">
                <a16:creationId xmlns:a16="http://schemas.microsoft.com/office/drawing/2014/main" id="{389683B0-14C5-0243-9AAA-14CF4F26DA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AACA04-A3C8-FF4A-BE19-5B6116AA2DC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DA8E1DE-F9EB-BB46-ACDC-415C90CE7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BA925D4D-7175-D049-AD35-1F30256AEBA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7">
            <a:extLst>
              <a:ext uri="{FF2B5EF4-FFF2-40B4-BE49-F238E27FC236}">
                <a16:creationId xmlns:a16="http://schemas.microsoft.com/office/drawing/2014/main" id="{E5C3A140-938A-FD4E-836A-7BC5F82EBE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0C6FB9-FE67-EF4D-A388-1CD676403C0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0A14AC9F-FB57-4B43-8D04-275A0BB89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716630A-1BD8-8349-9EBD-A4076B2C2BE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7">
            <a:extLst>
              <a:ext uri="{FF2B5EF4-FFF2-40B4-BE49-F238E27FC236}">
                <a16:creationId xmlns:a16="http://schemas.microsoft.com/office/drawing/2014/main" id="{BB6BEB3B-0100-3D4B-877A-105CA62F03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DE1F97-DCD3-1146-8E82-8C101A946F4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5843" name="Text Box 1">
            <a:extLst>
              <a:ext uri="{FF2B5EF4-FFF2-40B4-BE49-F238E27FC236}">
                <a16:creationId xmlns:a16="http://schemas.microsoft.com/office/drawing/2014/main" id="{B2A71602-7CC9-6040-9D9C-6F20B42F7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8CC014F2-92C3-EC40-985F-5C33E722237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7">
            <a:extLst>
              <a:ext uri="{FF2B5EF4-FFF2-40B4-BE49-F238E27FC236}">
                <a16:creationId xmlns:a16="http://schemas.microsoft.com/office/drawing/2014/main" id="{BF050E2C-3718-7743-B5AF-7807CE16D4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B386710-91DE-8D42-94E4-0AAAF34FF27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7891" name="Text Box 1">
            <a:extLst>
              <a:ext uri="{FF2B5EF4-FFF2-40B4-BE49-F238E27FC236}">
                <a16:creationId xmlns:a16="http://schemas.microsoft.com/office/drawing/2014/main" id="{9EB2A51E-A2E3-F64B-A583-0E0CA0162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2FACDE7C-D85E-6B40-B392-A6D9BA7759E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7">
            <a:extLst>
              <a:ext uri="{FF2B5EF4-FFF2-40B4-BE49-F238E27FC236}">
                <a16:creationId xmlns:a16="http://schemas.microsoft.com/office/drawing/2014/main" id="{4908285C-3663-7F4A-8387-DD0A36E5A4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1BB9A9-5F44-B641-9D70-0F7300AC72F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DDBBEBA2-47C6-6A49-93C6-DA4FEAC7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49F41308-8ED8-F84D-BA49-2C0EB8F3A1D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7">
            <a:extLst>
              <a:ext uri="{FF2B5EF4-FFF2-40B4-BE49-F238E27FC236}">
                <a16:creationId xmlns:a16="http://schemas.microsoft.com/office/drawing/2014/main" id="{FF2BBE3E-5E88-C94E-887C-1184A468EF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F4D06C8-0AA6-294D-970C-17D7719F421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A094D5F6-4C03-3841-849C-C6010C02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17521AB1-55EB-CB48-BB2C-1CD9247DB78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7">
            <a:extLst>
              <a:ext uri="{FF2B5EF4-FFF2-40B4-BE49-F238E27FC236}">
                <a16:creationId xmlns:a16="http://schemas.microsoft.com/office/drawing/2014/main" id="{1AA01F9B-397E-774A-9651-5B62A4068D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526C32A-671D-1142-8ED2-57925F742C4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85F75C95-FFA7-4C43-84CF-39D7816D2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77B10D43-81C1-B941-97A7-AA1E07194BC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7">
            <a:extLst>
              <a:ext uri="{FF2B5EF4-FFF2-40B4-BE49-F238E27FC236}">
                <a16:creationId xmlns:a16="http://schemas.microsoft.com/office/drawing/2014/main" id="{C4679B94-F633-D246-927C-88BC07E0D2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ADC6AD0-C57A-9247-9B9F-831EBF98BA3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6083" name="Text Box 1">
            <a:extLst>
              <a:ext uri="{FF2B5EF4-FFF2-40B4-BE49-F238E27FC236}">
                <a16:creationId xmlns:a16="http://schemas.microsoft.com/office/drawing/2014/main" id="{8D103C5F-13B5-674D-8C3C-E8D9200EF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139B2DEE-0A76-1343-ABC8-EC36284BBAC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7">
            <a:extLst>
              <a:ext uri="{FF2B5EF4-FFF2-40B4-BE49-F238E27FC236}">
                <a16:creationId xmlns:a16="http://schemas.microsoft.com/office/drawing/2014/main" id="{33CBBE77-F90D-4845-8A98-8F8D41B2E2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44239ED-3F34-D14C-8FBC-D4686200837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CEAE4FC1-44C8-ED4B-B00E-EF0797518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6743F509-4890-2A4E-B562-3CF5ADF5148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2">
            <a:extLst>
              <a:ext uri="{FF2B5EF4-FFF2-40B4-BE49-F238E27FC236}">
                <a16:creationId xmlns:a16="http://schemas.microsoft.com/office/drawing/2014/main" id="{530AC6A6-06C7-2E46-96B6-0215D3ECEF7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A04C9FF-E1BE-A44D-968B-1E9F9F82790A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7411" name="Text Box 1025">
            <a:extLst>
              <a:ext uri="{FF2B5EF4-FFF2-40B4-BE49-F238E27FC236}">
                <a16:creationId xmlns:a16="http://schemas.microsoft.com/office/drawing/2014/main" id="{3EE3294B-B80F-8945-AA2E-6A42F70B6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7412" name="Text Box 1026">
            <a:extLst>
              <a:ext uri="{FF2B5EF4-FFF2-40B4-BE49-F238E27FC236}">
                <a16:creationId xmlns:a16="http://schemas.microsoft.com/office/drawing/2014/main" id="{118BE8E3-5950-A541-A310-C9244C76CDF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7">
            <a:extLst>
              <a:ext uri="{FF2B5EF4-FFF2-40B4-BE49-F238E27FC236}">
                <a16:creationId xmlns:a16="http://schemas.microsoft.com/office/drawing/2014/main" id="{D6CDA9D2-478F-9343-A136-1B23DE9AF3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32C47F6-075C-C147-9634-0CB29D18B0D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5F6FC876-4467-AB42-80DA-C63B53B0D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259470C6-1D17-CF4D-82FD-CBDA6344173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7">
            <a:extLst>
              <a:ext uri="{FF2B5EF4-FFF2-40B4-BE49-F238E27FC236}">
                <a16:creationId xmlns:a16="http://schemas.microsoft.com/office/drawing/2014/main" id="{DF6F57E4-854B-524D-A91A-8B6FE9F32EC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CB6B42-EB7C-7543-9370-6079D76A3F1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1DE3D863-7F04-3545-95C8-35E154076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DE6284A3-0762-0349-88F8-739CE1824A0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7">
            <a:extLst>
              <a:ext uri="{FF2B5EF4-FFF2-40B4-BE49-F238E27FC236}">
                <a16:creationId xmlns:a16="http://schemas.microsoft.com/office/drawing/2014/main" id="{B5EEA556-8AC7-C74C-839D-426CDB7C12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02A473-474B-434A-86E3-BBE510B6FA7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C846DE45-625E-4A48-882F-D6301BEF6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6712104-4923-AB49-891D-85B0827A3DF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7">
            <a:extLst>
              <a:ext uri="{FF2B5EF4-FFF2-40B4-BE49-F238E27FC236}">
                <a16:creationId xmlns:a16="http://schemas.microsoft.com/office/drawing/2014/main" id="{E06937A8-8057-6148-9523-EEBE50A082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22BDAC1-9B16-DD48-89F5-0A0A9CF9C3A6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187CC44B-965D-7F4D-833D-CBCDED15B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1CC344EC-44EB-014A-B457-99DF9D827C1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7">
            <a:extLst>
              <a:ext uri="{FF2B5EF4-FFF2-40B4-BE49-F238E27FC236}">
                <a16:creationId xmlns:a16="http://schemas.microsoft.com/office/drawing/2014/main" id="{ACD8B29D-B0FD-6545-86C9-F352794E9B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E1A1767-3C2E-8B48-A51A-4F22BC94FF6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3D53572C-D25F-5F44-9BEB-9A411506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3F1707AF-5FD4-6144-B5D7-ED1B7F7CA05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7">
            <a:extLst>
              <a:ext uri="{FF2B5EF4-FFF2-40B4-BE49-F238E27FC236}">
                <a16:creationId xmlns:a16="http://schemas.microsoft.com/office/drawing/2014/main" id="{60F909D6-BE53-8C41-9845-0F53D8D8EA3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EE0EEAB-62D3-9046-9E54-FFF68BCEF05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B73340F9-174C-4B47-8BCF-FC64FA7E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440B3933-20B8-C44D-B7AB-08A77251B28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>
            <a:extLst>
              <a:ext uri="{FF2B5EF4-FFF2-40B4-BE49-F238E27FC236}">
                <a16:creationId xmlns:a16="http://schemas.microsoft.com/office/drawing/2014/main" id="{CA858BD7-6EA3-C24A-83DE-F994DD6C98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33F2C9-A9BE-6543-8AE1-1E77FE01A53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5B4AE1AD-4939-264A-8FD5-A91494A2C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DD9BB17D-9163-0E41-AE7F-AD5AF5F770A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7">
            <a:extLst>
              <a:ext uri="{FF2B5EF4-FFF2-40B4-BE49-F238E27FC236}">
                <a16:creationId xmlns:a16="http://schemas.microsoft.com/office/drawing/2014/main" id="{590A0EBE-7928-644E-8BDD-1036E781F1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3CABC4-1F28-5F4D-A558-72B019C346E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0527CD5B-9FEE-6A46-82BF-4C9FFD3D7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95AEBC4D-746F-5A4A-A41B-7AAA80ABC9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7">
            <a:extLst>
              <a:ext uri="{FF2B5EF4-FFF2-40B4-BE49-F238E27FC236}">
                <a16:creationId xmlns:a16="http://schemas.microsoft.com/office/drawing/2014/main" id="{E9479874-9436-6348-85C2-A395C86544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B8923D7-CDDD-634F-93B5-6D5F8A9E3D9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655FDD52-A4C8-8C47-98FE-23A17B200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8A40FA14-C2DA-CF4C-BA50-40536BAA32D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>
            <a:extLst>
              <a:ext uri="{FF2B5EF4-FFF2-40B4-BE49-F238E27FC236}">
                <a16:creationId xmlns:a16="http://schemas.microsoft.com/office/drawing/2014/main" id="{8BFA38C1-787B-7545-BEE5-5AD89E54EC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8339D70-E3B9-6445-A22D-AB5E2978915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C6995452-1AE3-B540-9C64-5EC38357C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99199CAE-A39E-0940-9E73-A4A24C957F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2">
            <a:extLst>
              <a:ext uri="{FF2B5EF4-FFF2-40B4-BE49-F238E27FC236}">
                <a16:creationId xmlns:a16="http://schemas.microsoft.com/office/drawing/2014/main" id="{530AC6A6-06C7-2E46-96B6-0215D3ECEF7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A04C9FF-E1BE-A44D-968B-1E9F9F82790A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7411" name="Text Box 1025">
            <a:extLst>
              <a:ext uri="{FF2B5EF4-FFF2-40B4-BE49-F238E27FC236}">
                <a16:creationId xmlns:a16="http://schemas.microsoft.com/office/drawing/2014/main" id="{3EE3294B-B80F-8945-AA2E-6A42F70B6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7412" name="Text Box 1026">
            <a:extLst>
              <a:ext uri="{FF2B5EF4-FFF2-40B4-BE49-F238E27FC236}">
                <a16:creationId xmlns:a16="http://schemas.microsoft.com/office/drawing/2014/main" id="{118BE8E3-5950-A541-A310-C9244C76CDF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185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7">
            <a:extLst>
              <a:ext uri="{FF2B5EF4-FFF2-40B4-BE49-F238E27FC236}">
                <a16:creationId xmlns:a16="http://schemas.microsoft.com/office/drawing/2014/main" id="{CA2E1276-96A1-DC41-A5A4-64B1FD9B86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1CDA47-DE69-F148-A0A3-BBB877344BB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DB55180B-C21B-2845-BD60-A3B071AF4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88F90A09-8F00-534F-83FD-E2924B167E2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7">
            <a:extLst>
              <a:ext uri="{FF2B5EF4-FFF2-40B4-BE49-F238E27FC236}">
                <a16:creationId xmlns:a16="http://schemas.microsoft.com/office/drawing/2014/main" id="{DDB81ED9-CA74-5344-9278-AB02110556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C33B5EC-9C89-4940-8E2B-08C7F59E029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2707" name="Text Box 1026">
            <a:extLst>
              <a:ext uri="{FF2B5EF4-FFF2-40B4-BE49-F238E27FC236}">
                <a16:creationId xmlns:a16="http://schemas.microsoft.com/office/drawing/2014/main" id="{1B6244C9-DB70-534D-B339-32B155DFB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72708" name="Text Box 1027">
            <a:extLst>
              <a:ext uri="{FF2B5EF4-FFF2-40B4-BE49-F238E27FC236}">
                <a16:creationId xmlns:a16="http://schemas.microsoft.com/office/drawing/2014/main" id="{C2BAE1FA-DEED-C147-8B0F-AD5830BD7C3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7">
            <a:extLst>
              <a:ext uri="{FF2B5EF4-FFF2-40B4-BE49-F238E27FC236}">
                <a16:creationId xmlns:a16="http://schemas.microsoft.com/office/drawing/2014/main" id="{1DEF3959-8D01-D547-87DC-AD310AC7F9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6CEE840-C35C-4443-9FF7-46923D2D30E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4755" name="Text Box 1026">
            <a:extLst>
              <a:ext uri="{FF2B5EF4-FFF2-40B4-BE49-F238E27FC236}">
                <a16:creationId xmlns:a16="http://schemas.microsoft.com/office/drawing/2014/main" id="{BF70D94E-7F17-674E-A8C5-809F89337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74756" name="Text Box 1027">
            <a:extLst>
              <a:ext uri="{FF2B5EF4-FFF2-40B4-BE49-F238E27FC236}">
                <a16:creationId xmlns:a16="http://schemas.microsoft.com/office/drawing/2014/main" id="{A9397C16-3EF3-8B4A-846D-4FACBE5A9EC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7">
            <a:extLst>
              <a:ext uri="{FF2B5EF4-FFF2-40B4-BE49-F238E27FC236}">
                <a16:creationId xmlns:a16="http://schemas.microsoft.com/office/drawing/2014/main" id="{FD4E59DB-200D-9F4F-BF5C-F7D12354A2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32089-7084-064E-8E9D-B0685B716FD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6803" name="Text Box 1026">
            <a:extLst>
              <a:ext uri="{FF2B5EF4-FFF2-40B4-BE49-F238E27FC236}">
                <a16:creationId xmlns:a16="http://schemas.microsoft.com/office/drawing/2014/main" id="{7D2DAB1C-F945-B642-B348-170D7845C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76804" name="Text Box 1027">
            <a:extLst>
              <a:ext uri="{FF2B5EF4-FFF2-40B4-BE49-F238E27FC236}">
                <a16:creationId xmlns:a16="http://schemas.microsoft.com/office/drawing/2014/main" id="{20C87347-3B82-3F48-A2CB-4D49DF8FF9F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2">
            <a:extLst>
              <a:ext uri="{FF2B5EF4-FFF2-40B4-BE49-F238E27FC236}">
                <a16:creationId xmlns:a16="http://schemas.microsoft.com/office/drawing/2014/main" id="{530AC6A6-06C7-2E46-96B6-0215D3ECEF7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A04C9FF-E1BE-A44D-968B-1E9F9F82790A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7411" name="Text Box 1025">
            <a:extLst>
              <a:ext uri="{FF2B5EF4-FFF2-40B4-BE49-F238E27FC236}">
                <a16:creationId xmlns:a16="http://schemas.microsoft.com/office/drawing/2014/main" id="{3EE3294B-B80F-8945-AA2E-6A42F70B6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7412" name="Text Box 1026">
            <a:extLst>
              <a:ext uri="{FF2B5EF4-FFF2-40B4-BE49-F238E27FC236}">
                <a16:creationId xmlns:a16="http://schemas.microsoft.com/office/drawing/2014/main" id="{118BE8E3-5950-A541-A310-C9244C76CDF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586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2">
            <a:extLst>
              <a:ext uri="{FF2B5EF4-FFF2-40B4-BE49-F238E27FC236}">
                <a16:creationId xmlns:a16="http://schemas.microsoft.com/office/drawing/2014/main" id="{17303AFA-25CA-5141-B399-D61A4D5FDB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14FDAB1-2C5F-E44E-BADB-4FA6E7DE474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9459" name="Text Box 1025">
            <a:extLst>
              <a:ext uri="{FF2B5EF4-FFF2-40B4-BE49-F238E27FC236}">
                <a16:creationId xmlns:a16="http://schemas.microsoft.com/office/drawing/2014/main" id="{240F2445-121E-334C-B1DF-21B9D0581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9460" name="Text Box 1026">
            <a:extLst>
              <a:ext uri="{FF2B5EF4-FFF2-40B4-BE49-F238E27FC236}">
                <a16:creationId xmlns:a16="http://schemas.microsoft.com/office/drawing/2014/main" id="{1668205D-3E2D-EE40-B62F-2F3C9F2E31B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8">
            <a:extLst>
              <a:ext uri="{FF2B5EF4-FFF2-40B4-BE49-F238E27FC236}">
                <a16:creationId xmlns:a16="http://schemas.microsoft.com/office/drawing/2014/main" id="{DC9AA5BC-1498-484F-905E-A3954AA7106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24EC673-2A2E-0C41-AE11-6113BC6DB49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8CC1ABA2-17FE-B949-938A-0B0FA0E52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DD50915C-FB3B-DC40-9CAE-EBC12C7E474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8">
            <a:extLst>
              <a:ext uri="{FF2B5EF4-FFF2-40B4-BE49-F238E27FC236}">
                <a16:creationId xmlns:a16="http://schemas.microsoft.com/office/drawing/2014/main" id="{299D836A-2F65-2041-A792-623DB3CB52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234991A-F924-8046-897C-DAD06E23F23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3555" name="Text Box 1">
            <a:extLst>
              <a:ext uri="{FF2B5EF4-FFF2-40B4-BE49-F238E27FC236}">
                <a16:creationId xmlns:a16="http://schemas.microsoft.com/office/drawing/2014/main" id="{02B79908-F809-5A45-9FD1-7523F249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256209F5-5113-1449-83E1-D3A0A57FB9E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2">
            <a:extLst>
              <a:ext uri="{FF2B5EF4-FFF2-40B4-BE49-F238E27FC236}">
                <a16:creationId xmlns:a16="http://schemas.microsoft.com/office/drawing/2014/main" id="{6B4E9F84-E610-854F-A6E0-DF4C545DE3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BCF6FB-D876-3247-882A-7B413557773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5603" name="Text Box 1">
            <a:extLst>
              <a:ext uri="{FF2B5EF4-FFF2-40B4-BE49-F238E27FC236}">
                <a16:creationId xmlns:a16="http://schemas.microsoft.com/office/drawing/2014/main" id="{6CE82B2D-BDEE-5E4C-9632-5876F68F9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B6467B2B-8B6F-6748-9068-69D47FD322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>
            <a:extLst>
              <a:ext uri="{FF2B5EF4-FFF2-40B4-BE49-F238E27FC236}">
                <a16:creationId xmlns:a16="http://schemas.microsoft.com/office/drawing/2014/main" id="{DACBE31A-E8AE-E84E-965A-B77E6A5698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10F1E8-606E-7B4C-9DC2-B1739D1F121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80147634-1026-BB46-83BA-7540D6585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F4351350-373D-0E48-88C2-3FD01988304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2ED6E2-A782-C846-AB0A-6E0AB4C3D23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E15290-C920-A348-832B-677C88FFB7B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717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1E9203-A5FE-3540-B7DE-A2A505D996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1C1F07-1AD5-F942-88BB-2BA81A657E0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548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61150" y="274638"/>
            <a:ext cx="2066925" cy="6515100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1550" cy="6515100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420F2C-E211-814B-9FEF-6115491C91E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6151D7-E72E-EB40-B58B-5ECBFD849E0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944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66EA1-1B49-D146-8B7C-04C0E2FD9C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CAF863-A544-244E-84B2-F941AF8FB6F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2935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BD684C-EF4D-B943-BF34-B42024E7B65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7282E8-531B-A445-8772-5BA49A6304D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040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9750" y="1600200"/>
            <a:ext cx="4017963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10113" y="1600200"/>
            <a:ext cx="4017962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CA75DF-BA75-5C4D-9895-A3C503E9CD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6EF45C-B7FB-0D47-BF22-D83ED1F8D0D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48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8F3C51-7EA6-B942-A1EC-4E97A94090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0CB408-FB5A-CD4E-A784-19275D5D414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236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61B674-1E84-2B43-AE07-867E0900A90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DA5625-334E-BA48-B225-CA57540207C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149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689BC7-03CC-8E4C-907C-147A1E517FE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4656F6-67E7-844D-985F-D02F3D3EDF7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026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2E1DFC-8169-FC41-A4B6-13610FF5F94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6FB41-C7B8-2E45-A371-5042F7FB106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367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77848C-B2FA-AE42-A251-1B105D0318C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1DDB89-B95B-FF40-96E9-42A830B377B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353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D2E6510-8891-7F41-8D4D-210C903E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66ACA603-328E-FA4F-965F-91BDB8FF4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883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FE1E0644-FD41-2C4C-8DF5-9893DCCD1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00200"/>
            <a:ext cx="8188325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B3DF61A-B002-9746-908E-12A8810C97A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9232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8329425-3510-3340-848E-4767CC9B367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5432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 typeface="Times New Roman" charset="0"/>
              <a:buNone/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Text Box 6">
            <a:extLst>
              <a:ext uri="{FF2B5EF4-FFF2-40B4-BE49-F238E27FC236}">
                <a16:creationId xmlns:a16="http://schemas.microsoft.com/office/drawing/2014/main" id="{F651EB48-22D3-BC42-BE97-D2F32C6C9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548438"/>
            <a:ext cx="212883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CCBAA0AA-CD53-2841-8B7B-6791433C2EAF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GB" alt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2pPr>
      <a:lvl3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3pPr>
      <a:lvl4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4pPr>
      <a:lvl5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5pPr>
      <a:lvl6pPr marL="2514600" indent="-228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6pPr>
      <a:lvl7pPr marL="2971800" indent="-228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7pPr>
      <a:lvl8pPr marL="3429000" indent="-228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8pPr>
      <a:lvl9pPr marL="3886200" indent="-228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11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ct val="11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\Users\newet\Desktop\MolBio\Data%20Bases\Multimedia\Chromosome_Coil.mov" TargetMode="External"/><Relationship Id="rId1" Type="http://schemas.microsoft.com/office/2007/relationships/media" Target="\Users\newet\Desktop\MolBio\Data%20Bases\Multimedia\Chromosome_Coil.mov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5.xml"/><Relationship Id="rId18" Type="http://schemas.openxmlformats.org/officeDocument/2006/relationships/image" Target="../media/image23.jpeg"/><Relationship Id="rId26" Type="http://schemas.openxmlformats.org/officeDocument/2006/relationships/image" Target="../media/image28.jpeg"/><Relationship Id="rId3" Type="http://schemas.openxmlformats.org/officeDocument/2006/relationships/image" Target="../media/image11.png"/><Relationship Id="rId21" Type="http://schemas.openxmlformats.org/officeDocument/2006/relationships/image" Target="../media/image25.jpeg"/><Relationship Id="rId34" Type="http://schemas.openxmlformats.org/officeDocument/2006/relationships/image" Target="../media/image34.jpe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17" Type="http://schemas.openxmlformats.org/officeDocument/2006/relationships/slide" Target="slide11.xml"/><Relationship Id="rId25" Type="http://schemas.openxmlformats.org/officeDocument/2006/relationships/slide" Target="slide14.xml"/><Relationship Id="rId3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jpeg"/><Relationship Id="rId20" Type="http://schemas.openxmlformats.org/officeDocument/2006/relationships/image" Target="../media/image24.jpe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10.xml"/><Relationship Id="rId24" Type="http://schemas.openxmlformats.org/officeDocument/2006/relationships/image" Target="../media/image27.jpeg"/><Relationship Id="rId32" Type="http://schemas.openxmlformats.org/officeDocument/2006/relationships/image" Target="../media/image32.jpe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slide" Target="slide24.xml"/><Relationship Id="rId28" Type="http://schemas.openxmlformats.org/officeDocument/2006/relationships/slide" Target="slide12.xml"/><Relationship Id="rId36" Type="http://schemas.openxmlformats.org/officeDocument/2006/relationships/image" Target="../media/image36.jpeg"/><Relationship Id="rId10" Type="http://schemas.openxmlformats.org/officeDocument/2006/relationships/image" Target="../media/image18.png"/><Relationship Id="rId19" Type="http://schemas.openxmlformats.org/officeDocument/2006/relationships/slide" Target="slide13.xml"/><Relationship Id="rId31" Type="http://schemas.openxmlformats.org/officeDocument/2006/relationships/image" Target="../media/image31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6.jpeg"/><Relationship Id="rId27" Type="http://schemas.openxmlformats.org/officeDocument/2006/relationships/image" Target="../media/image29.png"/><Relationship Id="rId30" Type="http://schemas.openxmlformats.org/officeDocument/2006/relationships/slide" Target="slide23.xml"/><Relationship Id="rId35" Type="http://schemas.openxmlformats.org/officeDocument/2006/relationships/image" Target="../media/image35.jpeg"/><Relationship Id="rId8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" Target="slide4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883FFB1E-3522-2948-A6A2-86C16AB7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8" name="Text Box 4">
            <a:extLst>
              <a:ext uri="{FF2B5EF4-FFF2-40B4-BE49-F238E27FC236}">
                <a16:creationId xmlns:a16="http://schemas.microsoft.com/office/drawing/2014/main" id="{6713DF7D-381A-5B4B-9729-BBEC4574D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30550"/>
            <a:ext cx="3657600" cy="49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04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US" altLang="en-US" sz="1400" i="1" dirty="0">
                <a:solidFill>
                  <a:srgbClr val="000000"/>
                </a:solidFill>
                <a:latin typeface="Optima" panose="02000503060000020004" pitchFamily="2" charset="0"/>
              </a:rPr>
              <a:t>CA García </a:t>
            </a:r>
            <a:r>
              <a:rPr lang="en-US" altLang="en-US" sz="1400" i="1" dirty="0" err="1">
                <a:solidFill>
                  <a:srgbClr val="000000"/>
                </a:solidFill>
                <a:latin typeface="Optima" panose="02000503060000020004" pitchFamily="2" charset="0"/>
              </a:rPr>
              <a:t>Sepúlveda</a:t>
            </a:r>
            <a:r>
              <a:rPr lang="en-US" altLang="en-US" sz="1400" i="1" dirty="0">
                <a:solidFill>
                  <a:srgbClr val="000000"/>
                </a:solidFill>
                <a:latin typeface="Optima" panose="02000503060000020004" pitchFamily="2" charset="0"/>
              </a:rPr>
              <a:t> MD PhD</a:t>
            </a:r>
          </a:p>
          <a:p>
            <a:pPr eaLnBrk="1" hangingPunct="1">
              <a:lnSpc>
                <a:spcPct val="93000"/>
              </a:lnSpc>
            </a:pPr>
            <a:r>
              <a:rPr lang="en-US" altLang="en-US" sz="1400" i="1" dirty="0">
                <a:solidFill>
                  <a:srgbClr val="000000"/>
                </a:solidFill>
                <a:latin typeface="Optima" panose="02000503060000020004" pitchFamily="2" charset="0"/>
              </a:rPr>
              <a:t>Last updated Jul 2022</a:t>
            </a:r>
            <a:endParaRPr lang="en-GB" altLang="en-US" sz="1400" i="1" dirty="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6E28ED09-CCE0-FE4F-BAED-56176E017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17650"/>
            <a:ext cx="6400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5000">
                <a:solidFill>
                  <a:schemeClr val="tx1"/>
                </a:solidFill>
                <a:latin typeface="Optima" panose="02000503060000020004" pitchFamily="2" charset="0"/>
              </a:rPr>
              <a:t>Tema 1</a:t>
            </a:r>
          </a:p>
          <a:p>
            <a:pPr eaLnBrk="1" hangingPunct="1">
              <a:lnSpc>
                <a:spcPct val="93000"/>
              </a:lnSpc>
            </a:pPr>
            <a:r>
              <a:rPr lang="en-GB" altLang="en-US" sz="5000">
                <a:solidFill>
                  <a:schemeClr val="tx1"/>
                </a:solidFill>
                <a:latin typeface="Optima" panose="02000503060000020004" pitchFamily="2" charset="0"/>
              </a:rPr>
              <a:t>Genoma Humano</a:t>
            </a:r>
          </a:p>
        </p:txBody>
      </p:sp>
      <p:sp>
        <p:nvSpPr>
          <p:cNvPr id="14340" name="Título 1">
            <a:extLst>
              <a:ext uri="{FF2B5EF4-FFF2-40B4-BE49-F238E27FC236}">
                <a16:creationId xmlns:a16="http://schemas.microsoft.com/office/drawing/2014/main" id="{95F4F1B6-06B5-9343-B137-189F8024F7D7}"/>
              </a:ext>
            </a:extLst>
          </p:cNvPr>
          <p:cNvSpPr txBox="1">
            <a:spLocks/>
          </p:cNvSpPr>
          <p:nvPr/>
        </p:nvSpPr>
        <p:spPr bwMode="auto">
          <a:xfrm>
            <a:off x="304800" y="5505450"/>
            <a:ext cx="5257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4572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4572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4572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4572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s-ES_tradnl" altLang="en-US" sz="2000">
                <a:solidFill>
                  <a:schemeClr val="tx1"/>
                </a:solidFill>
                <a:latin typeface="Optima" panose="02000503060000020004" pitchFamily="2" charset="0"/>
              </a:rPr>
              <a:t>Laboratorio de Genómica Viral y Humana</a:t>
            </a:r>
            <a:br>
              <a:rPr lang="es-ES_tradnl" altLang="en-US" sz="320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s-ES_tradnl" altLang="en-US" sz="1400">
                <a:solidFill>
                  <a:schemeClr val="tx1"/>
                </a:solidFill>
                <a:latin typeface="Optima" panose="02000503060000020004" pitchFamily="2" charset="0"/>
              </a:rPr>
              <a:t>Facultad de Medicina, Universidad Autónoma de San Luis Potosí</a:t>
            </a:r>
          </a:p>
        </p:txBody>
      </p:sp>
      <p:grpSp>
        <p:nvGrpSpPr>
          <p:cNvPr id="14341" name="Agrupar 17">
            <a:extLst>
              <a:ext uri="{FF2B5EF4-FFF2-40B4-BE49-F238E27FC236}">
                <a16:creationId xmlns:a16="http://schemas.microsoft.com/office/drawing/2014/main" id="{E293832F-C039-344D-A17C-1614FFDF189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01638" y="6191250"/>
            <a:ext cx="4921250" cy="133350"/>
            <a:chOff x="1414188" y="971925"/>
            <a:chExt cx="7583018" cy="205494"/>
          </a:xfrm>
        </p:grpSpPr>
        <p:grpSp>
          <p:nvGrpSpPr>
            <p:cNvPr id="14345" name="Agrupar 17">
              <a:extLst>
                <a:ext uri="{FF2B5EF4-FFF2-40B4-BE49-F238E27FC236}">
                  <a16:creationId xmlns:a16="http://schemas.microsoft.com/office/drawing/2014/main" id="{42A9A1EB-A8D8-BA48-8D88-1E11A4EFF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4188" y="971925"/>
              <a:ext cx="3801430" cy="205494"/>
              <a:chOff x="143341" y="3429001"/>
              <a:chExt cx="9336899" cy="504725"/>
            </a:xfrm>
          </p:grpSpPr>
          <p:grpSp>
            <p:nvGrpSpPr>
              <p:cNvPr id="14357" name="Agrupar 13">
                <a:extLst>
                  <a:ext uri="{FF2B5EF4-FFF2-40B4-BE49-F238E27FC236}">
                    <a16:creationId xmlns:a16="http://schemas.microsoft.com/office/drawing/2014/main" id="{BC563180-4667-6A47-B3EE-50601FD5BC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341" y="3429001"/>
                <a:ext cx="6235183" cy="504725"/>
                <a:chOff x="143341" y="3429001"/>
                <a:chExt cx="6235183" cy="504725"/>
              </a:xfrm>
            </p:grpSpPr>
            <p:grpSp>
              <p:nvGrpSpPr>
                <p:cNvPr id="14361" name="Agrupar 9">
                  <a:extLst>
                    <a:ext uri="{FF2B5EF4-FFF2-40B4-BE49-F238E27FC236}">
                      <a16:creationId xmlns:a16="http://schemas.microsoft.com/office/drawing/2014/main" id="{15A3746E-4A87-C347-B06C-7F7FE741F0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14365" name="Imagen 7" descr="DNA header2.jpg">
                    <a:extLst>
                      <a:ext uri="{FF2B5EF4-FFF2-40B4-BE49-F238E27FC236}">
                        <a16:creationId xmlns:a16="http://schemas.microsoft.com/office/drawing/2014/main" id="{9AAE4752-A3C5-4B44-A1E5-F6C0B4E6AA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66" name="Imagen 8" descr="DNA header2.jpg">
                    <a:extLst>
                      <a:ext uri="{FF2B5EF4-FFF2-40B4-BE49-F238E27FC236}">
                        <a16:creationId xmlns:a16="http://schemas.microsoft.com/office/drawing/2014/main" id="{E8F2972B-5FD1-F845-B082-F42EC6DBD3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4362" name="Agrupar 10">
                  <a:extLst>
                    <a:ext uri="{FF2B5EF4-FFF2-40B4-BE49-F238E27FC236}">
                      <a16:creationId xmlns:a16="http://schemas.microsoft.com/office/drawing/2014/main" id="{656867C0-38E5-4C47-A83D-028A41AE7B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5058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14363" name="Imagen 11" descr="DNA header2.jpg">
                    <a:extLst>
                      <a:ext uri="{FF2B5EF4-FFF2-40B4-BE49-F238E27FC236}">
                        <a16:creationId xmlns:a16="http://schemas.microsoft.com/office/drawing/2014/main" id="{FBA71AAE-DA3F-1849-B855-3AF148E576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64" name="Imagen 37" descr="DNA header2.jpg">
                    <a:extLst>
                      <a:ext uri="{FF2B5EF4-FFF2-40B4-BE49-F238E27FC236}">
                        <a16:creationId xmlns:a16="http://schemas.microsoft.com/office/drawing/2014/main" id="{84A559BB-8C71-D74F-9FA2-7E44BBC688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4358" name="Agrupar 14">
                <a:extLst>
                  <a:ext uri="{FF2B5EF4-FFF2-40B4-BE49-F238E27FC236}">
                    <a16:creationId xmlns:a16="http://schemas.microsoft.com/office/drawing/2014/main" id="{C21965C7-6D04-A84B-A581-28A8C39037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46774" y="3429001"/>
                <a:ext cx="3133466" cy="504725"/>
                <a:chOff x="143341" y="3429001"/>
                <a:chExt cx="3133466" cy="504725"/>
              </a:xfrm>
            </p:grpSpPr>
            <p:pic>
              <p:nvPicPr>
                <p:cNvPr id="14359" name="Imagen 32" descr="DNA header2.jpg">
                  <a:extLst>
                    <a:ext uri="{FF2B5EF4-FFF2-40B4-BE49-F238E27FC236}">
                      <a16:creationId xmlns:a16="http://schemas.microsoft.com/office/drawing/2014/main" id="{75B90237-82ED-0442-8BCC-7FC230AEE4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682283" y="2890059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360" name="Imagen 16" descr="DNA header2.jpg">
                  <a:extLst>
                    <a:ext uri="{FF2B5EF4-FFF2-40B4-BE49-F238E27FC236}">
                      <a16:creationId xmlns:a16="http://schemas.microsoft.com/office/drawing/2014/main" id="{CCF9833A-5798-2741-B275-C75A42F8E2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2233141" y="2890060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4346" name="Agrupar 29">
              <a:extLst>
                <a:ext uri="{FF2B5EF4-FFF2-40B4-BE49-F238E27FC236}">
                  <a16:creationId xmlns:a16="http://schemas.microsoft.com/office/drawing/2014/main" id="{312CF8A5-EE10-E54C-B331-29DC731D8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95775" y="971925"/>
              <a:ext cx="3801430" cy="205494"/>
              <a:chOff x="143341" y="3429001"/>
              <a:chExt cx="9336899" cy="504725"/>
            </a:xfrm>
          </p:grpSpPr>
          <p:grpSp>
            <p:nvGrpSpPr>
              <p:cNvPr id="14347" name="Agrupar 13">
                <a:extLst>
                  <a:ext uri="{FF2B5EF4-FFF2-40B4-BE49-F238E27FC236}">
                    <a16:creationId xmlns:a16="http://schemas.microsoft.com/office/drawing/2014/main" id="{4027F161-56DB-E040-B772-D67B89BCB0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341" y="3429001"/>
                <a:ext cx="6235183" cy="504725"/>
                <a:chOff x="143341" y="3429001"/>
                <a:chExt cx="6235183" cy="504725"/>
              </a:xfrm>
            </p:grpSpPr>
            <p:grpSp>
              <p:nvGrpSpPr>
                <p:cNvPr id="14351" name="Agrupar 9">
                  <a:extLst>
                    <a:ext uri="{FF2B5EF4-FFF2-40B4-BE49-F238E27FC236}">
                      <a16:creationId xmlns:a16="http://schemas.microsoft.com/office/drawing/2014/main" id="{0EA2EA9A-C7F1-F247-9756-9A01821CE5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14355" name="Imagen 7" descr="DNA header2.jpg">
                    <a:extLst>
                      <a:ext uri="{FF2B5EF4-FFF2-40B4-BE49-F238E27FC236}">
                        <a16:creationId xmlns:a16="http://schemas.microsoft.com/office/drawing/2014/main" id="{72A31D15-2EE2-F442-B737-ADD743C96E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56" name="Imagen 29" descr="DNA header2.jpg">
                    <a:extLst>
                      <a:ext uri="{FF2B5EF4-FFF2-40B4-BE49-F238E27FC236}">
                        <a16:creationId xmlns:a16="http://schemas.microsoft.com/office/drawing/2014/main" id="{F173F580-F636-214C-9B7E-2AC6D7F9F4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4352" name="Agrupar 10">
                  <a:extLst>
                    <a:ext uri="{FF2B5EF4-FFF2-40B4-BE49-F238E27FC236}">
                      <a16:creationId xmlns:a16="http://schemas.microsoft.com/office/drawing/2014/main" id="{9EC36E8D-90F0-2D4C-842B-E4ED6D934E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5058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14353" name="Imagen 26" descr="DNA header2.jpg">
                    <a:extLst>
                      <a:ext uri="{FF2B5EF4-FFF2-40B4-BE49-F238E27FC236}">
                        <a16:creationId xmlns:a16="http://schemas.microsoft.com/office/drawing/2014/main" id="{55EBE15C-72F3-A242-AC2C-2EEF20DD22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54" name="Imagen 27" descr="DNA header2.jpg">
                    <a:extLst>
                      <a:ext uri="{FF2B5EF4-FFF2-40B4-BE49-F238E27FC236}">
                        <a16:creationId xmlns:a16="http://schemas.microsoft.com/office/drawing/2014/main" id="{DFA8501E-FFE1-0844-AAC1-6170C9E535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4348" name="Agrupar 14">
                <a:extLst>
                  <a:ext uri="{FF2B5EF4-FFF2-40B4-BE49-F238E27FC236}">
                    <a16:creationId xmlns:a16="http://schemas.microsoft.com/office/drawing/2014/main" id="{8792E4EE-7EB5-1141-986A-A84E098FF9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46774" y="3429001"/>
                <a:ext cx="3133466" cy="504725"/>
                <a:chOff x="143341" y="3429001"/>
                <a:chExt cx="3133466" cy="504725"/>
              </a:xfrm>
            </p:grpSpPr>
            <p:pic>
              <p:nvPicPr>
                <p:cNvPr id="14349" name="Imagen 22" descr="DNA header2.jpg">
                  <a:extLst>
                    <a:ext uri="{FF2B5EF4-FFF2-40B4-BE49-F238E27FC236}">
                      <a16:creationId xmlns:a16="http://schemas.microsoft.com/office/drawing/2014/main" id="{D75609F4-BE7A-B74C-B992-BA992E9705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682283" y="2890059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350" name="Imagen 23" descr="DNA header2.jpg">
                  <a:extLst>
                    <a:ext uri="{FF2B5EF4-FFF2-40B4-BE49-F238E27FC236}">
                      <a16:creationId xmlns:a16="http://schemas.microsoft.com/office/drawing/2014/main" id="{EF33E3AA-7F21-934A-AA2D-855F4AD3A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2233141" y="2890060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5C9449-5C9C-254A-8E12-0E6F69801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07" y="3776914"/>
            <a:ext cx="928419" cy="1579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20F9C-7B59-EB44-8AB1-BFBF6F99B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746" y="3806490"/>
            <a:ext cx="1221959" cy="13082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2">
            <a:extLst>
              <a:ext uri="{FF2B5EF4-FFF2-40B4-BE49-F238E27FC236}">
                <a16:creationId xmlns:a16="http://schemas.microsoft.com/office/drawing/2014/main" id="{6F7A1011-E773-AA4B-A43A-B96C3631E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4" name="Picture 3">
            <a:extLst>
              <a:ext uri="{FF2B5EF4-FFF2-40B4-BE49-F238E27FC236}">
                <a16:creationId xmlns:a16="http://schemas.microsoft.com/office/drawing/2014/main" id="{23CDDAFA-A878-DD48-AC1F-A81FF0E13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23950"/>
            <a:ext cx="4500562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5" name="Text Box 4">
            <a:extLst>
              <a:ext uri="{FF2B5EF4-FFF2-40B4-BE49-F238E27FC236}">
                <a16:creationId xmlns:a16="http://schemas.microsoft.com/office/drawing/2014/main" id="{932868D2-22BC-864A-A7C8-08238B18A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4103688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marL="309563" indent="-309563"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8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</a:rPr>
              <a:t>El DNA (</a:t>
            </a:r>
            <a:r>
              <a:rPr lang="en-GB" altLang="en-US" sz="1800" dirty="0" err="1">
                <a:solidFill>
                  <a:srgbClr val="000000"/>
                </a:solidFill>
              </a:rPr>
              <a:t>aprox</a:t>
            </a:r>
            <a:r>
              <a:rPr lang="en-GB" altLang="en-US" sz="1800" dirty="0">
                <a:solidFill>
                  <a:srgbClr val="000000"/>
                </a:solidFill>
              </a:rPr>
              <a:t> 2 </a:t>
            </a:r>
            <a:r>
              <a:rPr lang="en-GB" altLang="en-US" sz="1800" dirty="0" err="1">
                <a:solidFill>
                  <a:srgbClr val="000000"/>
                </a:solidFill>
              </a:rPr>
              <a:t>mts</a:t>
            </a:r>
            <a:r>
              <a:rPr lang="en-GB" altLang="en-US" sz="1800" dirty="0">
                <a:solidFill>
                  <a:srgbClr val="000000"/>
                </a:solidFill>
              </a:rPr>
              <a:t> de largo) se </a:t>
            </a:r>
            <a:r>
              <a:rPr lang="en-GB" altLang="en-US" sz="1800" dirty="0" err="1">
                <a:solidFill>
                  <a:srgbClr val="000000"/>
                </a:solidFill>
              </a:rPr>
              <a:t>almacena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en</a:t>
            </a:r>
            <a:r>
              <a:rPr lang="en-GB" altLang="en-US" sz="1800" dirty="0">
                <a:solidFill>
                  <a:srgbClr val="000000"/>
                </a:solidFill>
              </a:rPr>
              <a:t> el </a:t>
            </a:r>
            <a:r>
              <a:rPr lang="en-GB" altLang="en-US" sz="1800" dirty="0" err="1">
                <a:solidFill>
                  <a:srgbClr val="000000"/>
                </a:solidFill>
              </a:rPr>
              <a:t>núcleo</a:t>
            </a:r>
            <a:r>
              <a:rPr lang="en-GB" altLang="en-US" sz="1800" dirty="0">
                <a:solidFill>
                  <a:srgbClr val="000000"/>
                </a:solidFill>
              </a:rPr>
              <a:t> de las </a:t>
            </a:r>
            <a:r>
              <a:rPr lang="en-GB" altLang="en-US" sz="1800" dirty="0" err="1">
                <a:solidFill>
                  <a:srgbClr val="000000"/>
                </a:solidFill>
              </a:rPr>
              <a:t>células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eucariótas</a:t>
            </a:r>
            <a:r>
              <a:rPr lang="en-GB" altLang="en-US" sz="1800" dirty="0">
                <a:solidFill>
                  <a:srgbClr val="000000"/>
                </a:solidFill>
              </a:rPr>
              <a:t>.</a:t>
            </a:r>
            <a:br>
              <a:rPr lang="en-GB" altLang="en-US" sz="1800" dirty="0">
                <a:solidFill>
                  <a:srgbClr val="000000"/>
                </a:solidFill>
              </a:rPr>
            </a:b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</a:rPr>
              <a:t>El </a:t>
            </a:r>
            <a:r>
              <a:rPr lang="en-GB" altLang="en-US" sz="1800" dirty="0" err="1">
                <a:solidFill>
                  <a:srgbClr val="000000"/>
                </a:solidFill>
              </a:rPr>
              <a:t>diámetro</a:t>
            </a:r>
            <a:r>
              <a:rPr lang="en-GB" altLang="en-US" sz="1800" dirty="0">
                <a:solidFill>
                  <a:srgbClr val="000000"/>
                </a:solidFill>
              </a:rPr>
              <a:t> del </a:t>
            </a:r>
            <a:r>
              <a:rPr lang="en-GB" altLang="en-US" sz="1800" dirty="0" err="1">
                <a:solidFill>
                  <a:srgbClr val="000000"/>
                </a:solidFill>
              </a:rPr>
              <a:t>núcleo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celular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fluctúa</a:t>
            </a:r>
            <a:r>
              <a:rPr lang="en-GB" altLang="en-US" sz="1800" dirty="0">
                <a:solidFill>
                  <a:srgbClr val="000000"/>
                </a:solidFill>
              </a:rPr>
              <a:t> entre 5 y 10 </a:t>
            </a:r>
            <a:r>
              <a:rPr lang="en-GB" altLang="en-US" sz="1800" dirty="0">
                <a:solidFill>
                  <a:srgbClr val="000000"/>
                </a:solidFill>
                <a:latin typeface="Symbol" pitchFamily="2" charset="2"/>
              </a:rPr>
              <a:t></a:t>
            </a:r>
            <a:r>
              <a:rPr lang="en-GB" altLang="en-US" sz="1800" dirty="0">
                <a:solidFill>
                  <a:srgbClr val="000000"/>
                </a:solidFill>
              </a:rPr>
              <a:t>m.</a:t>
            </a:r>
            <a:br>
              <a:rPr lang="en-GB" altLang="en-US" sz="1800" dirty="0">
                <a:solidFill>
                  <a:srgbClr val="000000"/>
                </a:solidFill>
              </a:rPr>
            </a:b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</a:rPr>
              <a:t>El </a:t>
            </a:r>
            <a:r>
              <a:rPr lang="en-GB" altLang="en-US" sz="1800" dirty="0" err="1">
                <a:solidFill>
                  <a:srgbClr val="000000"/>
                </a:solidFill>
              </a:rPr>
              <a:t>contorno</a:t>
            </a:r>
            <a:r>
              <a:rPr lang="en-GB" altLang="en-US" sz="1800" dirty="0">
                <a:solidFill>
                  <a:srgbClr val="000000"/>
                </a:solidFill>
              </a:rPr>
              <a:t> de </a:t>
            </a:r>
            <a:r>
              <a:rPr lang="en-GB" altLang="en-US" sz="1800" dirty="0" err="1">
                <a:solidFill>
                  <a:srgbClr val="000000"/>
                </a:solidFill>
              </a:rPr>
              <a:t>los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cromosomas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mide</a:t>
            </a:r>
            <a:r>
              <a:rPr lang="en-GB" altLang="en-US" sz="1800" dirty="0">
                <a:solidFill>
                  <a:srgbClr val="000000"/>
                </a:solidFill>
              </a:rPr>
              <a:t> entre 1.6 y 8.2 cm.</a:t>
            </a:r>
            <a:br>
              <a:rPr lang="en-GB" altLang="en-US" sz="1800" dirty="0">
                <a:solidFill>
                  <a:srgbClr val="000000"/>
                </a:solidFill>
              </a:rPr>
            </a:b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err="1">
                <a:solidFill>
                  <a:srgbClr val="000000"/>
                </a:solidFill>
              </a:rPr>
              <a:t>Compactación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cromosómica</a:t>
            </a:r>
            <a:r>
              <a:rPr lang="en-GB" altLang="en-US" sz="1800" dirty="0">
                <a:solidFill>
                  <a:srgbClr val="000000"/>
                </a:solidFill>
              </a:rPr>
              <a:t> human </a:t>
            </a:r>
            <a:r>
              <a:rPr lang="en-GB" altLang="en-US" sz="1800" dirty="0" err="1">
                <a:solidFill>
                  <a:srgbClr val="000000"/>
                </a:solidFill>
              </a:rPr>
              <a:t>altamente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eficiente</a:t>
            </a:r>
            <a:r>
              <a:rPr lang="en-GB" altLang="en-US" sz="1800" dirty="0">
                <a:solidFill>
                  <a:srgbClr val="000000"/>
                </a:solidFill>
              </a:rPr>
              <a:t>:	</a:t>
            </a:r>
            <a:br>
              <a:rPr lang="en-GB" altLang="en-US" sz="1800" dirty="0">
                <a:solidFill>
                  <a:srgbClr val="000000"/>
                </a:solidFill>
              </a:rPr>
            </a:b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err="1">
                <a:solidFill>
                  <a:srgbClr val="000000"/>
                </a:solidFill>
              </a:rPr>
              <a:t>Condensación</a:t>
            </a:r>
            <a:r>
              <a:rPr lang="en-GB" altLang="en-US" sz="1800" dirty="0">
                <a:solidFill>
                  <a:srgbClr val="000000"/>
                </a:solidFill>
              </a:rPr>
              <a:t> de 100,000 X</a:t>
            </a:r>
          </a:p>
          <a:p>
            <a:pPr eaLnBrk="1" hangingPunct="1">
              <a:lnSpc>
                <a:spcPct val="108000"/>
              </a:lnSpc>
              <a:spcBef>
                <a:spcPts val="700"/>
              </a:spcBef>
              <a:buClrTx/>
              <a:buSzTx/>
              <a:buFontTx/>
              <a:buNone/>
            </a:pPr>
            <a:r>
              <a:rPr lang="en-GB" altLang="en-US" sz="1800" dirty="0">
                <a:solidFill>
                  <a:srgbClr val="000000"/>
                </a:solidFill>
              </a:rPr>
              <a:t>	</a:t>
            </a:r>
          </a:p>
        </p:txBody>
      </p:sp>
      <p:grpSp>
        <p:nvGrpSpPr>
          <p:cNvPr id="28676" name="Group 6">
            <a:extLst>
              <a:ext uri="{FF2B5EF4-FFF2-40B4-BE49-F238E27FC236}">
                <a16:creationId xmlns:a16="http://schemas.microsoft.com/office/drawing/2014/main" id="{5FCE9E11-E265-604C-B1A5-CDF98FD4AE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8677" name="Rectangle 1">
              <a:extLst>
                <a:ext uri="{FF2B5EF4-FFF2-40B4-BE49-F238E27FC236}">
                  <a16:creationId xmlns:a16="http://schemas.microsoft.com/office/drawing/2014/main" id="{06B6501A-06D0-5D45-8328-E229C9A8A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Compactación</a:t>
              </a:r>
            </a:p>
          </p:txBody>
        </p:sp>
        <p:sp>
          <p:nvSpPr>
            <p:cNvPr id="28678" name="Line 2">
              <a:extLst>
                <a:ext uri="{FF2B5EF4-FFF2-40B4-BE49-F238E27FC236}">
                  <a16:creationId xmlns:a16="http://schemas.microsoft.com/office/drawing/2014/main" id="{49C7BD1D-0625-A645-A76B-84BBAB54EE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Line 2">
            <a:extLst>
              <a:ext uri="{FF2B5EF4-FFF2-40B4-BE49-F238E27FC236}">
                <a16:creationId xmlns:a16="http://schemas.microsoft.com/office/drawing/2014/main" id="{EF96586B-D228-5048-9D93-67F1CF131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2" name="Picture 3">
            <a:extLst>
              <a:ext uri="{FF2B5EF4-FFF2-40B4-BE49-F238E27FC236}">
                <a16:creationId xmlns:a16="http://schemas.microsoft.com/office/drawing/2014/main" id="{79173EF7-455D-A24E-8923-2F15F68B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179513"/>
            <a:ext cx="4319588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0723" name="Group 9">
            <a:extLst>
              <a:ext uri="{FF2B5EF4-FFF2-40B4-BE49-F238E27FC236}">
                <a16:creationId xmlns:a16="http://schemas.microsoft.com/office/drawing/2014/main" id="{D53776F5-9A7C-5F45-A4B7-2C3212318FD3}"/>
              </a:ext>
            </a:extLst>
          </p:cNvPr>
          <p:cNvGrpSpPr>
            <a:grpSpLocks/>
          </p:cNvGrpSpPr>
          <p:nvPr/>
        </p:nvGrpSpPr>
        <p:grpSpPr bwMode="auto">
          <a:xfrm>
            <a:off x="0" y="3667125"/>
            <a:ext cx="5310188" cy="3081338"/>
            <a:chOff x="0" y="3667125"/>
            <a:chExt cx="5310188" cy="3081338"/>
          </a:xfrm>
        </p:grpSpPr>
        <p:pic>
          <p:nvPicPr>
            <p:cNvPr id="30728" name="Picture 4">
              <a:extLst>
                <a:ext uri="{FF2B5EF4-FFF2-40B4-BE49-F238E27FC236}">
                  <a16:creationId xmlns:a16="http://schemas.microsoft.com/office/drawing/2014/main" id="{3283A5B9-72C0-DA4D-90FA-6B0126C65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67125"/>
              <a:ext cx="5310188" cy="308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29" name="TextBox 8">
              <a:extLst>
                <a:ext uri="{FF2B5EF4-FFF2-40B4-BE49-F238E27FC236}">
                  <a16:creationId xmlns:a16="http://schemas.microsoft.com/office/drawing/2014/main" id="{340D1E55-4937-3E4D-97E4-3CC4925B0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50" y="5018088"/>
              <a:ext cx="1389063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300" b="1">
                  <a:solidFill>
                    <a:srgbClr val="262626"/>
                  </a:solidFill>
                </a:rPr>
                <a:t>Dominios/Asas</a:t>
              </a:r>
            </a:p>
          </p:txBody>
        </p:sp>
      </p:grpSp>
      <p:pic>
        <p:nvPicPr>
          <p:cNvPr id="49157" name="Chromosome_Coil.mov" descr="/Users/newet/Desktop/MolBio/Data Bases/Multimedia/Chromosome_Coil.mov">
            <a:hlinkClick r:id="" action="ppaction://media"/>
            <a:extLst>
              <a:ext uri="{FF2B5EF4-FFF2-40B4-BE49-F238E27FC236}">
                <a16:creationId xmlns:a16="http://schemas.microsoft.com/office/drawing/2014/main" id="{F3478128-6580-0C40-8C08-0149F5792904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49580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5" name="Group 10">
            <a:extLst>
              <a:ext uri="{FF2B5EF4-FFF2-40B4-BE49-F238E27FC236}">
                <a16:creationId xmlns:a16="http://schemas.microsoft.com/office/drawing/2014/main" id="{C90D9BF1-8ED8-2E4E-8C47-6B65A040248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0726" name="Rectangle 1">
              <a:extLst>
                <a:ext uri="{FF2B5EF4-FFF2-40B4-BE49-F238E27FC236}">
                  <a16:creationId xmlns:a16="http://schemas.microsoft.com/office/drawing/2014/main" id="{A1FC0BFA-4474-A14A-897C-E4B89135D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Compactación</a:t>
              </a:r>
            </a:p>
          </p:txBody>
        </p:sp>
        <p:sp>
          <p:nvSpPr>
            <p:cNvPr id="30727" name="Line 2">
              <a:extLst>
                <a:ext uri="{FF2B5EF4-FFF2-40B4-BE49-F238E27FC236}">
                  <a16:creationId xmlns:a16="http://schemas.microsoft.com/office/drawing/2014/main" id="{DAFAE89F-916F-884C-9321-DA61A9A4A6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9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915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2">
            <a:extLst>
              <a:ext uri="{FF2B5EF4-FFF2-40B4-BE49-F238E27FC236}">
                <a16:creationId xmlns:a16="http://schemas.microsoft.com/office/drawing/2014/main" id="{60DB433B-2DDD-7B48-9623-E6177610E9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0" name="Picture 3">
            <a:extLst>
              <a:ext uri="{FF2B5EF4-FFF2-40B4-BE49-F238E27FC236}">
                <a16:creationId xmlns:a16="http://schemas.microsoft.com/office/drawing/2014/main" id="{3723DBEB-440B-2946-B78C-4A5A1968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179513"/>
            <a:ext cx="4319588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1" name="Oval 4">
            <a:extLst>
              <a:ext uri="{FF2B5EF4-FFF2-40B4-BE49-F238E27FC236}">
                <a16:creationId xmlns:a16="http://schemas.microsoft.com/office/drawing/2014/main" id="{1AD4366C-A3CB-4B4B-A569-124C5222A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3527425"/>
            <a:ext cx="1439862" cy="1439863"/>
          </a:xfrm>
          <a:prstGeom prst="ellipse">
            <a:avLst/>
          </a:prstGeom>
          <a:noFill/>
          <a:ln w="72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2" name="Oval 5">
            <a:extLst>
              <a:ext uri="{FF2B5EF4-FFF2-40B4-BE49-F238E27FC236}">
                <a16:creationId xmlns:a16="http://schemas.microsoft.com/office/drawing/2014/main" id="{2DD31263-143C-A143-A280-831C7E5BF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300" y="3455988"/>
            <a:ext cx="487363" cy="487362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3" name="Text Box 6">
            <a:extLst>
              <a:ext uri="{FF2B5EF4-FFF2-40B4-BE49-F238E27FC236}">
                <a16:creationId xmlns:a16="http://schemas.microsoft.com/office/drawing/2014/main" id="{1581ADCD-FF1D-6647-812A-A93E5A202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2900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altLang="en-US" sz="1400">
                <a:solidFill>
                  <a:schemeClr val="tx1"/>
                </a:solidFill>
              </a:rPr>
              <a:t>Estructura propuesta por Roger Kornberg (1974).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endParaRPr lang="en-GB" altLang="en-US" sz="14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altLang="en-US" sz="1400">
                <a:solidFill>
                  <a:schemeClr val="tx1"/>
                </a:solidFill>
              </a:rPr>
              <a:t>Premio Nobel Quimica 2006 </a:t>
            </a:r>
            <a:r>
              <a:rPr lang="ja-JP" altLang="en-GB" sz="1400">
                <a:solidFill>
                  <a:schemeClr val="tx1"/>
                </a:solidFill>
              </a:rPr>
              <a:t>“</a:t>
            </a:r>
            <a:r>
              <a:rPr lang="en-GB" altLang="ja-JP" sz="1400">
                <a:solidFill>
                  <a:schemeClr val="tx1"/>
                </a:solidFill>
              </a:rPr>
              <a:t>base molecular de la transcripción de DNA hacia RNA</a:t>
            </a:r>
            <a:r>
              <a:rPr lang="ja-JP" altLang="en-GB" sz="1400">
                <a:solidFill>
                  <a:schemeClr val="tx1"/>
                </a:solidFill>
              </a:rPr>
              <a:t>”</a:t>
            </a:r>
            <a:br>
              <a:rPr lang="en-GB" altLang="ja-JP" sz="1400">
                <a:solidFill>
                  <a:schemeClr val="tx1"/>
                </a:solidFill>
              </a:rPr>
            </a:br>
            <a:endParaRPr lang="en-GB" altLang="ja-JP" sz="14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altLang="en-US" sz="1400">
                <a:solidFill>
                  <a:schemeClr val="tx1"/>
                </a:solidFill>
              </a:rPr>
              <a:t>Cromatosoma = Nucleosoma + proteina espaciadora (histona H1).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br>
              <a:rPr lang="en-GB" altLang="en-US" sz="1400">
                <a:solidFill>
                  <a:schemeClr val="tx1"/>
                </a:solidFill>
              </a:rPr>
            </a:br>
            <a:r>
              <a:rPr lang="en-GB" altLang="en-US" sz="1400">
                <a:solidFill>
                  <a:schemeClr val="tx1"/>
                </a:solidFill>
              </a:rPr>
              <a:t>Nucleosoma posee coro de histonas (octámero) y ca 146 bp DNA + 50 bp espaciador </a:t>
            </a:r>
            <a:r>
              <a:rPr lang="en-GB" altLang="en-US" sz="1400" b="1">
                <a:solidFill>
                  <a:schemeClr val="tx1"/>
                </a:solidFill>
              </a:rPr>
              <a:t>= 200 bp</a:t>
            </a:r>
            <a:r>
              <a:rPr lang="en-GB" altLang="en-US" sz="140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br>
              <a:rPr lang="en-GB" altLang="en-US" sz="1400">
                <a:solidFill>
                  <a:schemeClr val="tx1"/>
                </a:solidFill>
              </a:rPr>
            </a:br>
            <a:r>
              <a:rPr lang="en-GB" altLang="en-US" sz="1400">
                <a:solidFill>
                  <a:schemeClr val="tx1"/>
                </a:solidFill>
              </a:rPr>
              <a:t>Compactación: 7x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endParaRPr lang="en-GB" altLang="en-US" sz="1400">
              <a:solidFill>
                <a:schemeClr val="tx1"/>
              </a:solidFill>
            </a:endParaRPr>
          </a:p>
        </p:txBody>
      </p:sp>
      <p:pic>
        <p:nvPicPr>
          <p:cNvPr id="32774" name="Imagen 7">
            <a:extLst>
              <a:ext uri="{FF2B5EF4-FFF2-40B4-BE49-F238E27FC236}">
                <a16:creationId xmlns:a16="http://schemas.microsoft.com/office/drawing/2014/main" id="{C134CA0F-2B3C-EE4C-964B-6FE102CA9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14128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agen 9" descr="Nobel prize.jpg">
            <a:extLst>
              <a:ext uri="{FF2B5EF4-FFF2-40B4-BE49-F238E27FC236}">
                <a16:creationId xmlns:a16="http://schemas.microsoft.com/office/drawing/2014/main" id="{AD4F0590-D4B1-3640-8BD7-726DB39C8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6" name="Group 10">
            <a:extLst>
              <a:ext uri="{FF2B5EF4-FFF2-40B4-BE49-F238E27FC236}">
                <a16:creationId xmlns:a16="http://schemas.microsoft.com/office/drawing/2014/main" id="{A03D50FC-D3E5-374B-BE00-EA081EDA781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2777" name="Rectangle 1">
              <a:extLst>
                <a:ext uri="{FF2B5EF4-FFF2-40B4-BE49-F238E27FC236}">
                  <a16:creationId xmlns:a16="http://schemas.microsoft.com/office/drawing/2014/main" id="{B1E46410-6939-FB42-A88B-E4E2D4213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Compactación</a:t>
              </a:r>
            </a:p>
          </p:txBody>
        </p:sp>
        <p:sp>
          <p:nvSpPr>
            <p:cNvPr id="32778" name="Line 2">
              <a:extLst>
                <a:ext uri="{FF2B5EF4-FFF2-40B4-BE49-F238E27FC236}">
                  <a16:creationId xmlns:a16="http://schemas.microsoft.com/office/drawing/2014/main" id="{731F420E-B399-3344-A0C3-A2D7FDF1E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13">
            <a:extLst>
              <a:ext uri="{FF2B5EF4-FFF2-40B4-BE49-F238E27FC236}">
                <a16:creationId xmlns:a16="http://schemas.microsoft.com/office/drawing/2014/main" id="{2FD9E0AD-6A6B-054C-B9BE-A966BE4028C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4826" name="Rectangle 1">
              <a:extLst>
                <a:ext uri="{FF2B5EF4-FFF2-40B4-BE49-F238E27FC236}">
                  <a16:creationId xmlns:a16="http://schemas.microsoft.com/office/drawing/2014/main" id="{ACDF8C4B-2470-004A-986A-C3CD55535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Compactación</a:t>
              </a:r>
            </a:p>
          </p:txBody>
        </p:sp>
        <p:sp>
          <p:nvSpPr>
            <p:cNvPr id="34827" name="Line 2">
              <a:extLst>
                <a:ext uri="{FF2B5EF4-FFF2-40B4-BE49-F238E27FC236}">
                  <a16:creationId xmlns:a16="http://schemas.microsoft.com/office/drawing/2014/main" id="{9C64BFBB-F25A-1240-B3A1-88F4481571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818" name="Picture 9" descr="Integridad Genómica01.JPG">
            <a:extLst>
              <a:ext uri="{FF2B5EF4-FFF2-40B4-BE49-F238E27FC236}">
                <a16:creationId xmlns:a16="http://schemas.microsoft.com/office/drawing/2014/main" id="{A07B5AFB-A287-9B4C-A294-FD46230DA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0104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6D8F64A5-D3F3-7F42-BB1E-99A0CAD5A138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4267200"/>
            <a:ext cx="2667000" cy="101600"/>
            <a:chOff x="2895600" y="4267200"/>
            <a:chExt cx="2667000" cy="101600"/>
          </a:xfrm>
        </p:grpSpPr>
        <p:sp>
          <p:nvSpPr>
            <p:cNvPr id="34822" name="Down Arrow 10">
              <a:extLst>
                <a:ext uri="{FF2B5EF4-FFF2-40B4-BE49-F238E27FC236}">
                  <a16:creationId xmlns:a16="http://schemas.microsoft.com/office/drawing/2014/main" id="{95C26406-1E9D-0D48-B5C5-AB94908B1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769" y="4267200"/>
              <a:ext cx="152400" cy="101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34823" name="Down Arrow 11">
              <a:extLst>
                <a:ext uri="{FF2B5EF4-FFF2-40B4-BE49-F238E27FC236}">
                  <a16:creationId xmlns:a16="http://schemas.microsoft.com/office/drawing/2014/main" id="{0D8C7A27-E6D8-E84D-89BE-C50A45F74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4267200"/>
              <a:ext cx="152400" cy="101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34824" name="Down Arrow 12">
              <a:extLst>
                <a:ext uri="{FF2B5EF4-FFF2-40B4-BE49-F238E27FC236}">
                  <a16:creationId xmlns:a16="http://schemas.microsoft.com/office/drawing/2014/main" id="{11F56C9F-5364-FC4E-9CBA-F3D076A31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4267200"/>
              <a:ext cx="152400" cy="101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34825" name="Down Arrow 13">
              <a:extLst>
                <a:ext uri="{FF2B5EF4-FFF2-40B4-BE49-F238E27FC236}">
                  <a16:creationId xmlns:a16="http://schemas.microsoft.com/office/drawing/2014/main" id="{C3B67151-224A-AC4E-A950-48BC82B48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4267200"/>
              <a:ext cx="152400" cy="101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/>
            </a:p>
          </p:txBody>
        </p:sp>
      </p:grpSp>
      <p:sp>
        <p:nvSpPr>
          <p:cNvPr id="34820" name="TextBox 15">
            <a:extLst>
              <a:ext uri="{FF2B5EF4-FFF2-40B4-BE49-F238E27FC236}">
                <a16:creationId xmlns:a16="http://schemas.microsoft.com/office/drawing/2014/main" id="{D86EE548-415F-8949-98F2-A4360B3DC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25" y="5938838"/>
            <a:ext cx="69881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200"/>
              <a:t>1.5 % Agarose gel running at 150 VDC for 50 minutes.                                          </a:t>
            </a:r>
            <a:r>
              <a:rPr lang="en-US" altLang="en-US" sz="800"/>
              <a:t>Viral &amp; Human Genomics Lab</a:t>
            </a:r>
          </a:p>
        </p:txBody>
      </p:sp>
      <p:pic>
        <p:nvPicPr>
          <p:cNvPr id="34821" name="Picture 1" descr="Electrophoresis04.jpg">
            <a:extLst>
              <a:ext uri="{FF2B5EF4-FFF2-40B4-BE49-F238E27FC236}">
                <a16:creationId xmlns:a16="http://schemas.microsoft.com/office/drawing/2014/main" id="{EF32F805-6399-EA4F-9CA2-2C34203CB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403225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0DA1DC-7EA1-AE59-46BD-D0CB0EDF8959}"/>
              </a:ext>
            </a:extLst>
          </p:cNvPr>
          <p:cNvSpPr txBox="1"/>
          <p:nvPr/>
        </p:nvSpPr>
        <p:spPr>
          <a:xfrm>
            <a:off x="2418700" y="6327775"/>
            <a:ext cx="4198650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solidFill>
                  <a:schemeClr val="tx1"/>
                </a:solidFill>
              </a:rPr>
              <a:t>See</a:t>
            </a:r>
            <a:r>
              <a:rPr lang="es-MX" dirty="0">
                <a:solidFill>
                  <a:schemeClr val="tx1"/>
                </a:solidFill>
              </a:rPr>
              <a:t> multimedia video </a:t>
            </a:r>
            <a:r>
              <a:rPr lang="es-MX" dirty="0" err="1">
                <a:solidFill>
                  <a:schemeClr val="tx1"/>
                </a:solidFill>
              </a:rPr>
              <a:t>of</a:t>
            </a:r>
            <a:r>
              <a:rPr lang="es-MX" dirty="0">
                <a:solidFill>
                  <a:schemeClr val="tx1"/>
                </a:solidFill>
              </a:rPr>
              <a:t> DNA </a:t>
            </a:r>
            <a:r>
              <a:rPr lang="es-MX" dirty="0" err="1">
                <a:solidFill>
                  <a:schemeClr val="tx1"/>
                </a:solidFill>
              </a:rPr>
              <a:t>migration</a:t>
            </a:r>
            <a:endParaRPr lang="es-MX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3">
            <a:extLst>
              <a:ext uri="{FF2B5EF4-FFF2-40B4-BE49-F238E27FC236}">
                <a16:creationId xmlns:a16="http://schemas.microsoft.com/office/drawing/2014/main" id="{3F9B3402-1F4E-AE45-86F2-1408E94904F2}"/>
              </a:ext>
            </a:extLst>
          </p:cNvPr>
          <p:cNvGrpSpPr>
            <a:grpSpLocks/>
          </p:cNvGrpSpPr>
          <p:nvPr/>
        </p:nvGrpSpPr>
        <p:grpSpPr bwMode="auto">
          <a:xfrm>
            <a:off x="3373438" y="4684713"/>
            <a:ext cx="2484437" cy="1408112"/>
            <a:chOff x="2125" y="2951"/>
            <a:chExt cx="2216" cy="1256"/>
          </a:xfrm>
        </p:grpSpPr>
        <p:sp>
          <p:nvSpPr>
            <p:cNvPr id="36872" name="AutoShape 4">
              <a:extLst>
                <a:ext uri="{FF2B5EF4-FFF2-40B4-BE49-F238E27FC236}">
                  <a16:creationId xmlns:a16="http://schemas.microsoft.com/office/drawing/2014/main" id="{3B61FB7F-A406-4643-A99A-AE8ED68D1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5" y="2951"/>
              <a:ext cx="2216" cy="1256"/>
            </a:xfrm>
            <a:prstGeom prst="roundRect">
              <a:avLst>
                <a:gd name="adj" fmla="val 79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_tradnl" altLang="en-US"/>
            </a:p>
          </p:txBody>
        </p:sp>
        <p:pic>
          <p:nvPicPr>
            <p:cNvPr id="36873" name="Picture 5">
              <a:extLst>
                <a:ext uri="{FF2B5EF4-FFF2-40B4-BE49-F238E27FC236}">
                  <a16:creationId xmlns:a16="http://schemas.microsoft.com/office/drawing/2014/main" id="{E13E2897-79E4-504D-AF96-F5CACF276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" y="2951"/>
              <a:ext cx="2162" cy="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6874" name="Text Box 6">
              <a:extLst>
                <a:ext uri="{FF2B5EF4-FFF2-40B4-BE49-F238E27FC236}">
                  <a16:creationId xmlns:a16="http://schemas.microsoft.com/office/drawing/2014/main" id="{E6C702D0-D507-1A4F-AF08-67DA4FA51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3074"/>
              <a:ext cx="1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6875" name="Text Box 7">
              <a:extLst>
                <a:ext uri="{FF2B5EF4-FFF2-40B4-BE49-F238E27FC236}">
                  <a16:creationId xmlns:a16="http://schemas.microsoft.com/office/drawing/2014/main" id="{2FF88D9E-14EB-684D-B32B-FB9A5483D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" y="3444"/>
              <a:ext cx="170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6876" name="Text Box 8">
              <a:extLst>
                <a:ext uri="{FF2B5EF4-FFF2-40B4-BE49-F238E27FC236}">
                  <a16:creationId xmlns:a16="http://schemas.microsoft.com/office/drawing/2014/main" id="{8EEA744C-C01E-F048-98C6-103C96BE1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" y="3936"/>
              <a:ext cx="170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36877" name="Text Box 9">
              <a:extLst>
                <a:ext uri="{FF2B5EF4-FFF2-40B4-BE49-F238E27FC236}">
                  <a16:creationId xmlns:a16="http://schemas.microsoft.com/office/drawing/2014/main" id="{998E7DE2-42E4-634F-9F6D-6A8B24308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3" y="4008"/>
              <a:ext cx="1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36878" name="Text Box 10">
              <a:extLst>
                <a:ext uri="{FF2B5EF4-FFF2-40B4-BE49-F238E27FC236}">
                  <a16:creationId xmlns:a16="http://schemas.microsoft.com/office/drawing/2014/main" id="{E2BF521C-3C3A-3A4F-8694-CE6D8B27EE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0" y="3862"/>
              <a:ext cx="170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36879" name="Text Box 11">
              <a:extLst>
                <a:ext uri="{FF2B5EF4-FFF2-40B4-BE49-F238E27FC236}">
                  <a16:creationId xmlns:a16="http://schemas.microsoft.com/office/drawing/2014/main" id="{2FBBD34C-D143-2440-A6BD-AF9E20F12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9" y="3246"/>
              <a:ext cx="170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6</a:t>
              </a:r>
            </a:p>
          </p:txBody>
        </p:sp>
      </p:grpSp>
      <p:pic>
        <p:nvPicPr>
          <p:cNvPr id="36866" name="Picture 12">
            <a:extLst>
              <a:ext uri="{FF2B5EF4-FFF2-40B4-BE49-F238E27FC236}">
                <a16:creationId xmlns:a16="http://schemas.microsoft.com/office/drawing/2014/main" id="{28F80509-5F9F-D345-B657-3FD398F8F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20016"/>
          <a:stretch>
            <a:fillRect/>
          </a:stretch>
        </p:blipFill>
        <p:spPr bwMode="auto">
          <a:xfrm>
            <a:off x="6300788" y="4076700"/>
            <a:ext cx="264636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67" name="Text Box 14">
            <a:extLst>
              <a:ext uri="{FF2B5EF4-FFF2-40B4-BE49-F238E27FC236}">
                <a16:creationId xmlns:a16="http://schemas.microsoft.com/office/drawing/2014/main" id="{EE32EBDC-501B-4845-80EF-750D25FCE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1219200"/>
            <a:ext cx="5516562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6 nucleosomas forman un arreglo helicoidal.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El arreglo helicoidal resultado del super-embobinamiento solenoidal del </a:t>
            </a:r>
            <a:r>
              <a:rPr lang="ja-JP" altLang="en-GB" sz="1800">
                <a:solidFill>
                  <a:schemeClr val="tx1"/>
                </a:solidFill>
              </a:rPr>
              <a:t>“</a:t>
            </a:r>
            <a:r>
              <a:rPr lang="en-GB" altLang="ja-JP" sz="1800">
                <a:solidFill>
                  <a:schemeClr val="tx1"/>
                </a:solidFill>
              </a:rPr>
              <a:t>collar de cuentas</a:t>
            </a:r>
            <a:r>
              <a:rPr lang="ja-JP" altLang="en-GB" sz="1800">
                <a:solidFill>
                  <a:schemeClr val="tx1"/>
                </a:solidFill>
              </a:rPr>
              <a:t>”</a:t>
            </a:r>
            <a:r>
              <a:rPr lang="en-GB" altLang="ja-JP" sz="1800">
                <a:solidFill>
                  <a:schemeClr val="tx1"/>
                </a:solidFill>
              </a:rPr>
              <a:t> forma una </a:t>
            </a:r>
            <a:r>
              <a:rPr lang="en-GB" altLang="ja-JP" sz="1800" b="1">
                <a:solidFill>
                  <a:schemeClr val="tx1"/>
                </a:solidFill>
              </a:rPr>
              <a:t>fibra de 30 nm</a:t>
            </a:r>
            <a:r>
              <a:rPr lang="en-GB" altLang="ja-JP" sz="1800">
                <a:solidFill>
                  <a:schemeClr val="tx1"/>
                </a:solidFill>
              </a:rPr>
              <a:t>. 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El </a:t>
            </a:r>
            <a:r>
              <a:rPr lang="ja-JP" altLang="en-GB" sz="1800">
                <a:solidFill>
                  <a:schemeClr val="tx1"/>
                </a:solidFill>
              </a:rPr>
              <a:t>“</a:t>
            </a:r>
            <a:r>
              <a:rPr lang="en-GB" altLang="ja-JP" sz="1800">
                <a:solidFill>
                  <a:schemeClr val="tx1"/>
                </a:solidFill>
              </a:rPr>
              <a:t>collar de cuentas</a:t>
            </a:r>
            <a:r>
              <a:rPr lang="ja-JP" altLang="en-GB" sz="1800">
                <a:solidFill>
                  <a:schemeClr val="tx1"/>
                </a:solidFill>
              </a:rPr>
              <a:t>”</a:t>
            </a:r>
            <a:r>
              <a:rPr lang="en-GB" altLang="ja-JP" sz="1800">
                <a:solidFill>
                  <a:schemeClr val="tx1"/>
                </a:solidFill>
              </a:rPr>
              <a:t> se </a:t>
            </a:r>
            <a:r>
              <a:rPr lang="en-GB" altLang="ja-JP" sz="1800" b="1">
                <a:solidFill>
                  <a:schemeClr val="tx1"/>
                </a:solidFill>
              </a:rPr>
              <a:t>fija al andamiaje </a:t>
            </a:r>
            <a:r>
              <a:rPr lang="en-GB" altLang="ja-JP" sz="1800">
                <a:solidFill>
                  <a:schemeClr val="tx1"/>
                </a:solidFill>
              </a:rPr>
              <a:t>nuclear.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b="1">
                <a:solidFill>
                  <a:schemeClr val="tx1"/>
                </a:solidFill>
              </a:rPr>
              <a:t>Fibra cromatínica</a:t>
            </a:r>
            <a:r>
              <a:rPr lang="en-GB" altLang="en-US" sz="1800">
                <a:solidFill>
                  <a:schemeClr val="tx1"/>
                </a:solidFill>
              </a:rPr>
              <a:t> observada en ME.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En general solo </a:t>
            </a:r>
            <a:r>
              <a:rPr lang="en-GB" altLang="en-US" sz="1800" b="1">
                <a:solidFill>
                  <a:schemeClr val="tx1"/>
                </a:solidFill>
              </a:rPr>
              <a:t>regiones inactivas </a:t>
            </a:r>
            <a:r>
              <a:rPr lang="en-GB" altLang="en-US" sz="1800">
                <a:solidFill>
                  <a:schemeClr val="tx1"/>
                </a:solidFill>
              </a:rPr>
              <a:t>(sin expresión genética).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Corresponde a la mayor 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parte de la </a:t>
            </a:r>
            <a:r>
              <a:rPr lang="en-GB" altLang="en-US" sz="1800" b="1">
                <a:solidFill>
                  <a:schemeClr val="tx1"/>
                </a:solidFill>
              </a:rPr>
              <a:t>heterocromatina</a:t>
            </a:r>
            <a:r>
              <a:rPr lang="en-GB" altLang="en-US" sz="1800">
                <a:solidFill>
                  <a:schemeClr val="tx1"/>
                </a:solidFill>
              </a:rPr>
              <a:t>.</a:t>
            </a:r>
            <a:br>
              <a:rPr lang="en-GB" altLang="en-US" sz="1800">
                <a:solidFill>
                  <a:schemeClr val="tx1"/>
                </a:solidFill>
              </a:rPr>
            </a:b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altLang="en-US" sz="1800">
                <a:solidFill>
                  <a:schemeClr val="tx1"/>
                </a:solidFill>
              </a:rPr>
              <a:t>Compactación: </a:t>
            </a:r>
            <a:r>
              <a:rPr lang="en-GB" altLang="en-US" sz="1800" b="1">
                <a:solidFill>
                  <a:schemeClr val="tx1"/>
                </a:solidFill>
              </a:rPr>
              <a:t>100x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chemeClr val="tx1"/>
              </a:solidFill>
            </a:endParaRPr>
          </a:p>
        </p:txBody>
      </p:sp>
      <p:grpSp>
        <p:nvGrpSpPr>
          <p:cNvPr id="36868" name="Group 16">
            <a:extLst>
              <a:ext uri="{FF2B5EF4-FFF2-40B4-BE49-F238E27FC236}">
                <a16:creationId xmlns:a16="http://schemas.microsoft.com/office/drawing/2014/main" id="{36A51DEF-1CBC-9846-A7F0-4304B3F50ED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6870" name="Rectangle 1">
              <a:extLst>
                <a:ext uri="{FF2B5EF4-FFF2-40B4-BE49-F238E27FC236}">
                  <a16:creationId xmlns:a16="http://schemas.microsoft.com/office/drawing/2014/main" id="{21C0A942-256A-9449-83A0-313AF486E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Fibras de 30 nm</a:t>
              </a:r>
            </a:p>
          </p:txBody>
        </p:sp>
        <p:sp>
          <p:nvSpPr>
            <p:cNvPr id="36871" name="Line 2">
              <a:extLst>
                <a:ext uri="{FF2B5EF4-FFF2-40B4-BE49-F238E27FC236}">
                  <a16:creationId xmlns:a16="http://schemas.microsoft.com/office/drawing/2014/main" id="{31937081-DB94-AA4F-A3AC-0E673D172F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6869" name="Picture 3">
            <a:extLst>
              <a:ext uri="{FF2B5EF4-FFF2-40B4-BE49-F238E27FC236}">
                <a16:creationId xmlns:a16="http://schemas.microsoft.com/office/drawing/2014/main" id="{6359D085-C23B-344D-A5B1-E504AD19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179513"/>
            <a:ext cx="219551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3">
            <a:extLst>
              <a:ext uri="{FF2B5EF4-FFF2-40B4-BE49-F238E27FC236}">
                <a16:creationId xmlns:a16="http://schemas.microsoft.com/office/drawing/2014/main" id="{FFE5A1A0-D725-5949-9AD0-4684C292F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1403350"/>
            <a:ext cx="54864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Fibras de 30 nm forman </a:t>
            </a:r>
            <a:r>
              <a:rPr lang="en-GB" altLang="en-US" sz="1800" b="1">
                <a:solidFill>
                  <a:srgbClr val="000000"/>
                </a:solidFill>
              </a:rPr>
              <a:t>asas</a:t>
            </a:r>
            <a:r>
              <a:rPr lang="en-GB" altLang="en-US" sz="1800">
                <a:solidFill>
                  <a:srgbClr val="000000"/>
                </a:solidFill>
              </a:rPr>
              <a:t> largas (</a:t>
            </a:r>
            <a:r>
              <a:rPr lang="en-GB" altLang="en-US" sz="1800" b="1">
                <a:solidFill>
                  <a:srgbClr val="000000"/>
                </a:solidFill>
              </a:rPr>
              <a:t>300 nm </a:t>
            </a:r>
            <a:r>
              <a:rPr lang="en-GB" altLang="en-US" sz="1800">
                <a:solidFill>
                  <a:srgbClr val="000000"/>
                </a:solidFill>
              </a:rPr>
              <a:t>de largo) ancladas al andamiaje nuclear.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Cada asa posee aprox </a:t>
            </a:r>
            <a:r>
              <a:rPr lang="en-GB" altLang="en-US" sz="1800" b="1">
                <a:solidFill>
                  <a:srgbClr val="000000"/>
                </a:solidFill>
              </a:rPr>
              <a:t>75,000 bp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Asas de 300 nm = </a:t>
            </a:r>
            <a:r>
              <a:rPr lang="en-GB" altLang="en-US" sz="1800" b="1">
                <a:solidFill>
                  <a:srgbClr val="000000"/>
                </a:solidFill>
              </a:rPr>
              <a:t>Dominios</a:t>
            </a:r>
            <a:r>
              <a:rPr lang="en-GB" altLang="en-US" sz="1800">
                <a:solidFill>
                  <a:srgbClr val="000000"/>
                </a:solidFill>
              </a:rPr>
              <a:t> estructurales (no confundir con dominios funcionales...otro cuento).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</p:txBody>
      </p:sp>
      <p:grpSp>
        <p:nvGrpSpPr>
          <p:cNvPr id="38914" name="Group 4">
            <a:extLst>
              <a:ext uri="{FF2B5EF4-FFF2-40B4-BE49-F238E27FC236}">
                <a16:creationId xmlns:a16="http://schemas.microsoft.com/office/drawing/2014/main" id="{034EF862-7AC3-9442-B9F5-9E34080E07D5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3789363"/>
            <a:ext cx="4741862" cy="2135187"/>
            <a:chOff x="294" y="2154"/>
            <a:chExt cx="4752" cy="2141"/>
          </a:xfrm>
        </p:grpSpPr>
        <p:pic>
          <p:nvPicPr>
            <p:cNvPr id="38920" name="Picture 5">
              <a:extLst>
                <a:ext uri="{FF2B5EF4-FFF2-40B4-BE49-F238E27FC236}">
                  <a16:creationId xmlns:a16="http://schemas.microsoft.com/office/drawing/2014/main" id="{9CB4C257-C4E2-CE43-A147-4DD66B818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980"/>
              <a:ext cx="4752" cy="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8921" name="Text Box 6">
              <a:extLst>
                <a:ext uri="{FF2B5EF4-FFF2-40B4-BE49-F238E27FC236}">
                  <a16:creationId xmlns:a16="http://schemas.microsoft.com/office/drawing/2014/main" id="{025BE4EF-B933-A040-84F9-4F5D528B9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731"/>
              <a:ext cx="10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Andamiaje nuclear</a:t>
              </a:r>
            </a:p>
          </p:txBody>
        </p:sp>
        <p:sp>
          <p:nvSpPr>
            <p:cNvPr id="38922" name="Line 7">
              <a:extLst>
                <a:ext uri="{FF2B5EF4-FFF2-40B4-BE49-F238E27FC236}">
                  <a16:creationId xmlns:a16="http://schemas.microsoft.com/office/drawing/2014/main" id="{B3A11D44-D9FB-4D4F-8C02-7ECF79852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0" y="3127"/>
              <a:ext cx="98" cy="440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Text Box 8">
              <a:extLst>
                <a:ext uri="{FF2B5EF4-FFF2-40B4-BE49-F238E27FC236}">
                  <a16:creationId xmlns:a16="http://schemas.microsoft.com/office/drawing/2014/main" id="{065602EC-90CB-3144-A50E-265499F77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7" y="3321"/>
              <a:ext cx="658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altLang="en-US" sz="1100">
                  <a:solidFill>
                    <a:srgbClr val="000000"/>
                  </a:solidFill>
                </a:rPr>
                <a:t>300 nm</a:t>
              </a:r>
            </a:p>
          </p:txBody>
        </p:sp>
        <p:sp>
          <p:nvSpPr>
            <p:cNvPr id="38924" name="Text Box 9">
              <a:extLst>
                <a:ext uri="{FF2B5EF4-FFF2-40B4-BE49-F238E27FC236}">
                  <a16:creationId xmlns:a16="http://schemas.microsoft.com/office/drawing/2014/main" id="{18F592A1-C1B1-D04B-8975-B90F34D114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" y="3682"/>
              <a:ext cx="19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altLang="en-US" sz="1400" b="1">
                  <a:solidFill>
                    <a:srgbClr val="000000"/>
                  </a:solidFill>
                </a:rPr>
                <a:t>(c) Looped domains (300-nm fiber)</a:t>
              </a:r>
            </a:p>
          </p:txBody>
        </p:sp>
        <p:sp>
          <p:nvSpPr>
            <p:cNvPr id="38925" name="Text Box 10">
              <a:extLst>
                <a:ext uri="{FF2B5EF4-FFF2-40B4-BE49-F238E27FC236}">
                  <a16:creationId xmlns:a16="http://schemas.microsoft.com/office/drawing/2014/main" id="{9800AE43-BC21-E84E-BC73-DC8C470E5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0" y="2154"/>
              <a:ext cx="3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Asas</a:t>
              </a:r>
            </a:p>
          </p:txBody>
        </p:sp>
        <p:sp>
          <p:nvSpPr>
            <p:cNvPr id="38926" name="Line 11">
              <a:extLst>
                <a:ext uri="{FF2B5EF4-FFF2-40B4-BE49-F238E27FC236}">
                  <a16:creationId xmlns:a16="http://schemas.microsoft.com/office/drawing/2014/main" id="{8315459D-8743-C64A-9FCA-F98A7E437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0" y="2371"/>
              <a:ext cx="82" cy="697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Text Box 13">
              <a:extLst>
                <a:ext uri="{FF2B5EF4-FFF2-40B4-BE49-F238E27FC236}">
                  <a16:creationId xmlns:a16="http://schemas.microsoft.com/office/drawing/2014/main" id="{9DFCE359-B3C0-7240-ABC9-6183BA765E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2" y="4103"/>
              <a:ext cx="5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Andamio</a:t>
              </a:r>
            </a:p>
          </p:txBody>
        </p:sp>
        <p:sp>
          <p:nvSpPr>
            <p:cNvPr id="38928" name="Line 14">
              <a:extLst>
                <a:ext uri="{FF2B5EF4-FFF2-40B4-BE49-F238E27FC236}">
                  <a16:creationId xmlns:a16="http://schemas.microsoft.com/office/drawing/2014/main" id="{4DCAE3B0-1FE0-8D45-B3FD-67F86F649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3598"/>
              <a:ext cx="361" cy="433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8915" name="Picture 15">
            <a:extLst>
              <a:ext uri="{FF2B5EF4-FFF2-40B4-BE49-F238E27FC236}">
                <a16:creationId xmlns:a16="http://schemas.microsoft.com/office/drawing/2014/main" id="{4575AF13-DC56-5E4F-B724-BAF80982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09"/>
          <a:stretch>
            <a:fillRect/>
          </a:stretch>
        </p:blipFill>
        <p:spPr bwMode="auto">
          <a:xfrm>
            <a:off x="6327775" y="1147763"/>
            <a:ext cx="2562225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16" name="AutoShape 16">
            <a:extLst>
              <a:ext uri="{FF2B5EF4-FFF2-40B4-BE49-F238E27FC236}">
                <a16:creationId xmlns:a16="http://schemas.microsoft.com/office/drawing/2014/main" id="{DEED7708-A49A-0341-8AFD-692E350FD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695700"/>
            <a:ext cx="787400" cy="660400"/>
          </a:xfrm>
          <a:prstGeom prst="roundRect">
            <a:avLst>
              <a:gd name="adj" fmla="val 236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grpSp>
        <p:nvGrpSpPr>
          <p:cNvPr id="38917" name="Group 18">
            <a:extLst>
              <a:ext uri="{FF2B5EF4-FFF2-40B4-BE49-F238E27FC236}">
                <a16:creationId xmlns:a16="http://schemas.microsoft.com/office/drawing/2014/main" id="{C7F566E2-1683-E94D-9281-B6C4433454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8918" name="Rectangle 1">
              <a:extLst>
                <a:ext uri="{FF2B5EF4-FFF2-40B4-BE49-F238E27FC236}">
                  <a16:creationId xmlns:a16="http://schemas.microsoft.com/office/drawing/2014/main" id="{408EBFA8-CD1F-0143-BA9A-12BB9E4B2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Asas de 300 nm</a:t>
              </a:r>
            </a:p>
          </p:txBody>
        </p:sp>
        <p:sp>
          <p:nvSpPr>
            <p:cNvPr id="38919" name="Line 2">
              <a:extLst>
                <a:ext uri="{FF2B5EF4-FFF2-40B4-BE49-F238E27FC236}">
                  <a16:creationId xmlns:a16="http://schemas.microsoft.com/office/drawing/2014/main" id="{958E7326-4F0C-244C-8E7E-2A1B32FD7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C8C69242-72A0-A741-8C2E-2C406B5C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1066800"/>
            <a:ext cx="563086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En los cromosomas condensados (de </a:t>
            </a:r>
            <a:r>
              <a:rPr lang="en-GB" altLang="en-US" sz="1800" b="1">
                <a:solidFill>
                  <a:srgbClr val="000000"/>
                </a:solidFill>
              </a:rPr>
              <a:t>metafase</a:t>
            </a:r>
            <a:r>
              <a:rPr lang="en-GB" altLang="en-US" sz="1800">
                <a:solidFill>
                  <a:srgbClr val="000000"/>
                </a:solidFill>
              </a:rPr>
              <a:t>) las asas de 300 nm (entre 6 y 9 de ellas) formanuna estructura helicoidal llamada </a:t>
            </a:r>
            <a:r>
              <a:rPr lang="en-GB" altLang="en-US" sz="1800" b="1">
                <a:solidFill>
                  <a:srgbClr val="000000"/>
                </a:solidFill>
              </a:rPr>
              <a:t>kernel o roseta</a:t>
            </a:r>
            <a:r>
              <a:rPr lang="en-GB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Matriz nuclear = andamiaje cromosómico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40962" name="Picture 4">
            <a:extLst>
              <a:ext uri="{FF2B5EF4-FFF2-40B4-BE49-F238E27FC236}">
                <a16:creationId xmlns:a16="http://schemas.microsoft.com/office/drawing/2014/main" id="{93B2A395-364A-F249-8BFF-63478F70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09"/>
          <a:stretch>
            <a:fillRect/>
          </a:stretch>
        </p:blipFill>
        <p:spPr bwMode="auto">
          <a:xfrm>
            <a:off x="6327775" y="1147763"/>
            <a:ext cx="2562225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3" name="AutoShape 5">
            <a:extLst>
              <a:ext uri="{FF2B5EF4-FFF2-40B4-BE49-F238E27FC236}">
                <a16:creationId xmlns:a16="http://schemas.microsoft.com/office/drawing/2014/main" id="{E666517A-694B-7249-856D-98D887A2D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011488"/>
            <a:ext cx="787400" cy="660400"/>
          </a:xfrm>
          <a:prstGeom prst="roundRect">
            <a:avLst>
              <a:gd name="adj" fmla="val 236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pic>
        <p:nvPicPr>
          <p:cNvPr id="40964" name="Picture 6">
            <a:extLst>
              <a:ext uri="{FF2B5EF4-FFF2-40B4-BE49-F238E27FC236}">
                <a16:creationId xmlns:a16="http://schemas.microsoft.com/office/drawing/2014/main" id="{D5BA1124-CBC0-624B-830B-B7459CCEA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036888"/>
            <a:ext cx="528478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0965" name="Group 8">
            <a:extLst>
              <a:ext uri="{FF2B5EF4-FFF2-40B4-BE49-F238E27FC236}">
                <a16:creationId xmlns:a16="http://schemas.microsoft.com/office/drawing/2014/main" id="{CDBB9B37-AAB6-E641-83C8-9D0FE28453A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0966" name="Rectangle 1">
              <a:extLst>
                <a:ext uri="{FF2B5EF4-FFF2-40B4-BE49-F238E27FC236}">
                  <a16:creationId xmlns:a16="http://schemas.microsoft.com/office/drawing/2014/main" id="{78F066C8-BFA1-7948-8562-DA76CE70B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Rosetas de asas</a:t>
              </a:r>
            </a:p>
          </p:txBody>
        </p:sp>
        <p:sp>
          <p:nvSpPr>
            <p:cNvPr id="40967" name="Line 2">
              <a:extLst>
                <a:ext uri="{FF2B5EF4-FFF2-40B4-BE49-F238E27FC236}">
                  <a16:creationId xmlns:a16="http://schemas.microsoft.com/office/drawing/2014/main" id="{BFAA94AE-71E9-8B4A-BBC6-5E64C408D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>
            <a:extLst>
              <a:ext uri="{FF2B5EF4-FFF2-40B4-BE49-F238E27FC236}">
                <a16:creationId xmlns:a16="http://schemas.microsoft.com/office/drawing/2014/main" id="{0854C53A-3A40-E14F-8579-0AB210DAC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09"/>
          <a:stretch>
            <a:fillRect/>
          </a:stretch>
        </p:blipFill>
        <p:spPr bwMode="auto">
          <a:xfrm>
            <a:off x="6327775" y="1147763"/>
            <a:ext cx="2562225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10" name="AutoShape 4">
            <a:extLst>
              <a:ext uri="{FF2B5EF4-FFF2-40B4-BE49-F238E27FC236}">
                <a16:creationId xmlns:a16="http://schemas.microsoft.com/office/drawing/2014/main" id="{0CC97FFA-0A08-374A-A24D-535582B7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2363788"/>
            <a:ext cx="787400" cy="660400"/>
          </a:xfrm>
          <a:prstGeom prst="roundRect">
            <a:avLst>
              <a:gd name="adj" fmla="val 236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grpSp>
        <p:nvGrpSpPr>
          <p:cNvPr id="43011" name="Group 5">
            <a:extLst>
              <a:ext uri="{FF2B5EF4-FFF2-40B4-BE49-F238E27FC236}">
                <a16:creationId xmlns:a16="http://schemas.microsoft.com/office/drawing/2014/main" id="{AD55FDE4-E460-F944-93AA-3BB94A7FCE09}"/>
              </a:ext>
            </a:extLst>
          </p:cNvPr>
          <p:cNvGrpSpPr>
            <a:grpSpLocks/>
          </p:cNvGrpSpPr>
          <p:nvPr/>
        </p:nvGrpSpPr>
        <p:grpSpPr bwMode="auto">
          <a:xfrm>
            <a:off x="3405188" y="3048000"/>
            <a:ext cx="2341562" cy="2476500"/>
            <a:chOff x="2145" y="2415"/>
            <a:chExt cx="1475" cy="1560"/>
          </a:xfrm>
        </p:grpSpPr>
        <p:pic>
          <p:nvPicPr>
            <p:cNvPr id="43016" name="Picture 6">
              <a:extLst>
                <a:ext uri="{FF2B5EF4-FFF2-40B4-BE49-F238E27FC236}">
                  <a16:creationId xmlns:a16="http://schemas.microsoft.com/office/drawing/2014/main" id="{E6C81F9D-AEF5-204D-95F1-ABB17509F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79" b="44704"/>
            <a:stretch>
              <a:fillRect/>
            </a:stretch>
          </p:blipFill>
          <p:spPr bwMode="auto">
            <a:xfrm>
              <a:off x="2145" y="2453"/>
              <a:ext cx="1247" cy="1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3017" name="Text Box 7">
              <a:extLst>
                <a:ext uri="{FF2B5EF4-FFF2-40B4-BE49-F238E27FC236}">
                  <a16:creationId xmlns:a16="http://schemas.microsoft.com/office/drawing/2014/main" id="{EB9281E9-7D77-2B4C-8531-303671AAF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7" y="3587"/>
              <a:ext cx="49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Asa</a:t>
              </a:r>
            </a:p>
          </p:txBody>
        </p:sp>
        <p:sp>
          <p:nvSpPr>
            <p:cNvPr id="43018" name="Text Box 8">
              <a:extLst>
                <a:ext uri="{FF2B5EF4-FFF2-40B4-BE49-F238E27FC236}">
                  <a16:creationId xmlns:a16="http://schemas.microsoft.com/office/drawing/2014/main" id="{6F84507C-9A03-6645-8A62-BAA65A08D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3" y="3088"/>
              <a:ext cx="56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Roseta</a:t>
              </a:r>
            </a:p>
          </p:txBody>
        </p:sp>
        <p:sp>
          <p:nvSpPr>
            <p:cNvPr id="43019" name="AutoShape 9">
              <a:extLst>
                <a:ext uri="{FF2B5EF4-FFF2-40B4-BE49-F238E27FC236}">
                  <a16:creationId xmlns:a16="http://schemas.microsoft.com/office/drawing/2014/main" id="{64EB6E1D-D88F-0649-915A-EC55BE541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0" y="3133"/>
              <a:ext cx="1245" cy="179"/>
            </a:xfrm>
            <a:prstGeom prst="roundRect">
              <a:avLst>
                <a:gd name="adj" fmla="val 560"/>
              </a:avLst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43020" name="AutoShape 10">
              <a:extLst>
                <a:ext uri="{FF2B5EF4-FFF2-40B4-BE49-F238E27FC236}">
                  <a16:creationId xmlns:a16="http://schemas.microsoft.com/office/drawing/2014/main" id="{7757BC92-558D-0A47-AC8F-114E7083C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" y="3610"/>
              <a:ext cx="267" cy="179"/>
            </a:xfrm>
            <a:prstGeom prst="roundRect">
              <a:avLst>
                <a:gd name="adj" fmla="val 560"/>
              </a:avLst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43021" name="Text Box 11">
              <a:extLst>
                <a:ext uri="{FF2B5EF4-FFF2-40B4-BE49-F238E27FC236}">
                  <a16:creationId xmlns:a16="http://schemas.microsoft.com/office/drawing/2014/main" id="{017F360C-55F6-884A-8268-ABC242616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1" y="2415"/>
              <a:ext cx="56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400">
                  <a:solidFill>
                    <a:srgbClr val="000000"/>
                  </a:solidFill>
                </a:rPr>
                <a:t>Bobina</a:t>
              </a:r>
            </a:p>
          </p:txBody>
        </p:sp>
        <p:sp>
          <p:nvSpPr>
            <p:cNvPr id="43022" name="AutoShape 12">
              <a:extLst>
                <a:ext uri="{FF2B5EF4-FFF2-40B4-BE49-F238E27FC236}">
                  <a16:creationId xmlns:a16="http://schemas.microsoft.com/office/drawing/2014/main" id="{0A009B31-D3D1-B84B-905F-C2BC7B12A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0" y="2453"/>
              <a:ext cx="1245" cy="519"/>
            </a:xfrm>
            <a:prstGeom prst="roundRect">
              <a:avLst>
                <a:gd name="adj" fmla="val 190"/>
              </a:avLst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 altLang="en-US"/>
            </a:p>
          </p:txBody>
        </p:sp>
      </p:grpSp>
      <p:sp>
        <p:nvSpPr>
          <p:cNvPr id="43012" name="Text Box 13">
            <a:extLst>
              <a:ext uri="{FF2B5EF4-FFF2-40B4-BE49-F238E27FC236}">
                <a16:creationId xmlns:a16="http://schemas.microsoft.com/office/drawing/2014/main" id="{9F7BCE21-42F2-374F-8029-6F0EC9334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403350"/>
            <a:ext cx="60277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8000"/>
              </a:lnSpc>
            </a:pPr>
            <a:r>
              <a:rPr lang="en-GB" altLang="en-US" sz="1800">
                <a:solidFill>
                  <a:srgbClr val="000000"/>
                </a:solidFill>
              </a:rPr>
              <a:t>Las rosetas (ca 30) se apiñan una sobre otra de manera helicoidal formando las </a:t>
            </a:r>
            <a:r>
              <a:rPr lang="en-GB" altLang="en-US" sz="1800" b="1">
                <a:solidFill>
                  <a:srgbClr val="000000"/>
                </a:solidFill>
              </a:rPr>
              <a:t>bobinas</a:t>
            </a:r>
            <a:r>
              <a:rPr lang="en-GB" altLang="en-US" sz="1800">
                <a:solidFill>
                  <a:srgbClr val="000000"/>
                </a:solidFill>
              </a:rPr>
              <a:t> de las cromátides.</a:t>
            </a:r>
          </a:p>
          <a:p>
            <a:pPr eaLnBrk="1" hangingPunct="1">
              <a:lnSpc>
                <a:spcPct val="108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</a:pPr>
            <a:r>
              <a:rPr lang="en-GB" altLang="en-US" sz="1800">
                <a:solidFill>
                  <a:srgbClr val="000000"/>
                </a:solidFill>
              </a:rPr>
              <a:t>Bobina cromatínica (</a:t>
            </a:r>
            <a:r>
              <a:rPr lang="en-GB" altLang="en-US" sz="1800" b="1">
                <a:solidFill>
                  <a:srgbClr val="000000"/>
                </a:solidFill>
              </a:rPr>
              <a:t>solenoide cromatínico</a:t>
            </a:r>
            <a:r>
              <a:rPr lang="en-GB" altLang="en-US" sz="1800">
                <a:solidFill>
                  <a:srgbClr val="000000"/>
                </a:solidFill>
              </a:rPr>
              <a:t>) = como el cordón teléfono.</a:t>
            </a:r>
          </a:p>
        </p:txBody>
      </p:sp>
      <p:grpSp>
        <p:nvGrpSpPr>
          <p:cNvPr id="43013" name="Group 15">
            <a:extLst>
              <a:ext uri="{FF2B5EF4-FFF2-40B4-BE49-F238E27FC236}">
                <a16:creationId xmlns:a16="http://schemas.microsoft.com/office/drawing/2014/main" id="{B89DA25C-772B-574C-9FFC-70692DC32DD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3014" name="Rectangle 1">
              <a:extLst>
                <a:ext uri="{FF2B5EF4-FFF2-40B4-BE49-F238E27FC236}">
                  <a16:creationId xmlns:a16="http://schemas.microsoft.com/office/drawing/2014/main" id="{F722B8AA-1B7B-4A4C-836B-DC2CB6A51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Bobinas de rosetas</a:t>
              </a:r>
            </a:p>
          </p:txBody>
        </p:sp>
        <p:sp>
          <p:nvSpPr>
            <p:cNvPr id="43015" name="Line 2">
              <a:extLst>
                <a:ext uri="{FF2B5EF4-FFF2-40B4-BE49-F238E27FC236}">
                  <a16:creationId xmlns:a16="http://schemas.microsoft.com/office/drawing/2014/main" id="{8DC9950E-CA71-5B45-B4B9-5C2E21EA44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>
            <a:extLst>
              <a:ext uri="{FF2B5EF4-FFF2-40B4-BE49-F238E27FC236}">
                <a16:creationId xmlns:a16="http://schemas.microsoft.com/office/drawing/2014/main" id="{DB7DD95E-46DB-E148-BF40-E4765EE4F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952875"/>
            <a:ext cx="8745537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58" name="Text Box 4">
            <a:extLst>
              <a:ext uri="{FF2B5EF4-FFF2-40B4-BE49-F238E27FC236}">
                <a16:creationId xmlns:a16="http://schemas.microsoft.com/office/drawing/2014/main" id="{6FC1C829-CB34-9247-94C3-A68B44D77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403350"/>
            <a:ext cx="396081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8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</a:pPr>
            <a:r>
              <a:rPr lang="en-GB" altLang="en-US" sz="1800">
                <a:solidFill>
                  <a:srgbClr val="000000"/>
                </a:solidFill>
              </a:rPr>
              <a:t>Bobinas cromatínicas empalmadas forman </a:t>
            </a:r>
            <a:r>
              <a:rPr lang="en-GB" altLang="en-US" sz="1800" b="1">
                <a:solidFill>
                  <a:srgbClr val="000000"/>
                </a:solidFill>
              </a:rPr>
              <a:t>cromátides</a:t>
            </a:r>
            <a:r>
              <a:rPr lang="en-GB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8000"/>
              </a:lnSpc>
            </a:pPr>
            <a:endParaRPr lang="en-GB" altLang="en-US" sz="140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</a:pPr>
            <a:endParaRPr lang="en-GB" altLang="en-US" sz="140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</a:pPr>
            <a:endParaRPr lang="en-GB" altLang="en-US" sz="1400">
              <a:solidFill>
                <a:srgbClr val="000000"/>
              </a:solidFill>
            </a:endParaRPr>
          </a:p>
        </p:txBody>
      </p:sp>
      <p:pic>
        <p:nvPicPr>
          <p:cNvPr id="45059" name="Picture 5">
            <a:extLst>
              <a:ext uri="{FF2B5EF4-FFF2-40B4-BE49-F238E27FC236}">
                <a16:creationId xmlns:a16="http://schemas.microsoft.com/office/drawing/2014/main" id="{2132240A-272B-FD4D-A08E-43A523606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09"/>
          <a:stretch>
            <a:fillRect/>
          </a:stretch>
        </p:blipFill>
        <p:spPr bwMode="auto">
          <a:xfrm>
            <a:off x="6327775" y="1147763"/>
            <a:ext cx="2562225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0" name="AutoShape 6">
            <a:extLst>
              <a:ext uri="{FF2B5EF4-FFF2-40B4-BE49-F238E27FC236}">
                <a16:creationId xmlns:a16="http://schemas.microsoft.com/office/drawing/2014/main" id="{D136F40D-67F7-9345-9D29-1712D811A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1500188"/>
            <a:ext cx="787400" cy="660400"/>
          </a:xfrm>
          <a:prstGeom prst="roundRect">
            <a:avLst>
              <a:gd name="adj" fmla="val 236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grpSp>
        <p:nvGrpSpPr>
          <p:cNvPr id="45061" name="Group 8">
            <a:extLst>
              <a:ext uri="{FF2B5EF4-FFF2-40B4-BE49-F238E27FC236}">
                <a16:creationId xmlns:a16="http://schemas.microsoft.com/office/drawing/2014/main" id="{A4229AA8-2149-3349-9FC0-7722EA56B44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5062" name="Rectangle 1">
              <a:extLst>
                <a:ext uri="{FF2B5EF4-FFF2-40B4-BE49-F238E27FC236}">
                  <a16:creationId xmlns:a16="http://schemas.microsoft.com/office/drawing/2014/main" id="{2F479AA6-103B-0B4A-B35C-2D8E10550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Cromátides</a:t>
              </a:r>
            </a:p>
          </p:txBody>
        </p:sp>
        <p:sp>
          <p:nvSpPr>
            <p:cNvPr id="45063" name="Line 2">
              <a:extLst>
                <a:ext uri="{FF2B5EF4-FFF2-40B4-BE49-F238E27FC236}">
                  <a16:creationId xmlns:a16="http://schemas.microsoft.com/office/drawing/2014/main" id="{8244A6E6-5C09-DF4A-A4B7-44A983F6F0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>
            <a:extLst>
              <a:ext uri="{FF2B5EF4-FFF2-40B4-BE49-F238E27FC236}">
                <a16:creationId xmlns:a16="http://schemas.microsoft.com/office/drawing/2014/main" id="{ED389326-E287-6749-A2A5-2D09158E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25186" r="14738"/>
          <a:stretch>
            <a:fillRect/>
          </a:stretch>
        </p:blipFill>
        <p:spPr bwMode="auto">
          <a:xfrm>
            <a:off x="7481888" y="1260475"/>
            <a:ext cx="15192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06" name="Picture 4">
            <a:extLst>
              <a:ext uri="{FF2B5EF4-FFF2-40B4-BE49-F238E27FC236}">
                <a16:creationId xmlns:a16="http://schemas.microsoft.com/office/drawing/2014/main" id="{3E621A13-B4EC-EC42-85B4-09ABC82A7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8"/>
          <a:stretch>
            <a:fillRect/>
          </a:stretch>
        </p:blipFill>
        <p:spPr bwMode="auto">
          <a:xfrm>
            <a:off x="5857875" y="1260475"/>
            <a:ext cx="16240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7" name="Text Box 5">
            <a:extLst>
              <a:ext uri="{FF2B5EF4-FFF2-40B4-BE49-F238E27FC236}">
                <a16:creationId xmlns:a16="http://schemas.microsoft.com/office/drawing/2014/main" id="{2D74C703-119A-C049-93FC-86D7CDCA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2575" y="2700338"/>
            <a:ext cx="1087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en-US" sz="1200">
                <a:solidFill>
                  <a:srgbClr val="000000"/>
                </a:solidFill>
              </a:rPr>
              <a:t>Andamiaje</a:t>
            </a:r>
          </a:p>
          <a:p>
            <a:pPr algn="ctr" eaLnBrk="1" hangingPunct="1">
              <a:lnSpc>
                <a:spcPct val="100000"/>
              </a:lnSpc>
            </a:pPr>
            <a:r>
              <a:rPr lang="en-GB" altLang="en-US" sz="1200">
                <a:solidFill>
                  <a:srgbClr val="000000"/>
                </a:solidFill>
              </a:rPr>
              <a:t>cromosómico</a:t>
            </a:r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9E394EAA-5A71-B94F-9925-655D459F3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913" y="1508125"/>
            <a:ext cx="146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200">
                <a:solidFill>
                  <a:srgbClr val="000000"/>
                </a:solidFill>
              </a:rPr>
              <a:t>DNA depletado de histonas</a:t>
            </a: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CBB16E08-E375-5241-B5B5-361B953D0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439863"/>
            <a:ext cx="55848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 b="1">
                <a:solidFill>
                  <a:schemeClr val="tx1"/>
                </a:solidFill>
              </a:rPr>
              <a:t>Cromosoma</a:t>
            </a:r>
            <a:r>
              <a:rPr lang="en-GB" altLang="en-US" sz="1800">
                <a:solidFill>
                  <a:schemeClr val="tx1"/>
                </a:solidFill>
              </a:rPr>
              <a:t> de metafase forma más compacta.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altLang="en-US" sz="1800">
                <a:solidFill>
                  <a:schemeClr val="tx1"/>
                </a:solidFill>
              </a:rPr>
              <a:t>Compactación: </a:t>
            </a:r>
            <a:r>
              <a:rPr lang="en-GB" altLang="en-US" sz="1800" b="1">
                <a:solidFill>
                  <a:schemeClr val="tx1"/>
                </a:solidFill>
              </a:rPr>
              <a:t>15,000 x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altLang="en-US" sz="1800">
                <a:solidFill>
                  <a:schemeClr val="tx1"/>
                </a:solidFill>
              </a:rPr>
              <a:t>En los </a:t>
            </a:r>
            <a:r>
              <a:rPr lang="en-GB" altLang="en-US" sz="1800" b="1">
                <a:solidFill>
                  <a:schemeClr val="tx1"/>
                </a:solidFill>
              </a:rPr>
              <a:t>procariotas</a:t>
            </a:r>
            <a:r>
              <a:rPr lang="en-GB" altLang="en-US" sz="1800">
                <a:solidFill>
                  <a:schemeClr val="tx1"/>
                </a:solidFill>
              </a:rPr>
              <a:t> el cromosoma consiste en </a:t>
            </a:r>
            <a:r>
              <a:rPr lang="en-GB" altLang="en-US" sz="1800" b="1">
                <a:solidFill>
                  <a:schemeClr val="tx1"/>
                </a:solidFill>
              </a:rPr>
              <a:t>una sola molécula</a:t>
            </a:r>
            <a:r>
              <a:rPr lang="en-GB" altLang="en-US" sz="1800">
                <a:solidFill>
                  <a:schemeClr val="tx1"/>
                </a:solidFill>
              </a:rPr>
              <a:t> circular de DNA de doble cadena </a:t>
            </a:r>
            <a:r>
              <a:rPr lang="en-GB" altLang="en-US" sz="1800" b="1">
                <a:solidFill>
                  <a:schemeClr val="tx1"/>
                </a:solidFill>
              </a:rPr>
              <a:t>desnuda </a:t>
            </a:r>
            <a:r>
              <a:rPr lang="en-GB" altLang="en-US" sz="1800">
                <a:solidFill>
                  <a:schemeClr val="tx1"/>
                </a:solidFill>
              </a:rPr>
              <a:t>(con excepción de las poliaminas).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altLang="en-US" sz="1800">
                <a:solidFill>
                  <a:schemeClr val="tx1"/>
                </a:solidFill>
              </a:rPr>
              <a:t>Los </a:t>
            </a:r>
            <a:r>
              <a:rPr lang="en-GB" altLang="en-US" sz="1800" b="1">
                <a:solidFill>
                  <a:schemeClr val="tx1"/>
                </a:solidFill>
              </a:rPr>
              <a:t>eucariotas</a:t>
            </a:r>
            <a:r>
              <a:rPr lang="en-GB" altLang="en-US" sz="1800">
                <a:solidFill>
                  <a:schemeClr val="tx1"/>
                </a:solidFill>
              </a:rPr>
              <a:t> poseen un conjunto </a:t>
            </a:r>
            <a:r>
              <a:rPr lang="en-GB" altLang="en-US" sz="1800" b="1">
                <a:solidFill>
                  <a:schemeClr val="tx1"/>
                </a:solidFill>
              </a:rPr>
              <a:t>diploide</a:t>
            </a:r>
            <a:r>
              <a:rPr lang="en-GB" altLang="en-US" sz="1800">
                <a:solidFill>
                  <a:schemeClr val="tx1"/>
                </a:solidFill>
              </a:rPr>
              <a:t> de cromosomas lineares.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endParaRPr lang="en-GB" altLang="en-US" sz="1800">
              <a:solidFill>
                <a:schemeClr val="tx1"/>
              </a:solidFill>
            </a:endParaRPr>
          </a:p>
        </p:txBody>
      </p:sp>
      <p:grpSp>
        <p:nvGrpSpPr>
          <p:cNvPr id="47110" name="Group 9">
            <a:extLst>
              <a:ext uri="{FF2B5EF4-FFF2-40B4-BE49-F238E27FC236}">
                <a16:creationId xmlns:a16="http://schemas.microsoft.com/office/drawing/2014/main" id="{15ED7107-2202-4E41-B235-B9902B8F0CA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7111" name="Rectangle 1">
              <a:extLst>
                <a:ext uri="{FF2B5EF4-FFF2-40B4-BE49-F238E27FC236}">
                  <a16:creationId xmlns:a16="http://schemas.microsoft.com/office/drawing/2014/main" id="{CC212753-ED64-7E4C-A73C-DC8ACE86AB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Cromosomas</a:t>
              </a:r>
            </a:p>
          </p:txBody>
        </p:sp>
        <p:sp>
          <p:nvSpPr>
            <p:cNvPr id="47112" name="Line 2">
              <a:extLst>
                <a:ext uri="{FF2B5EF4-FFF2-40B4-BE49-F238E27FC236}">
                  <a16:creationId xmlns:a16="http://schemas.microsoft.com/office/drawing/2014/main" id="{3320CA12-845C-EA4A-A92F-6972FD401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0BA55CF8-8B3A-AC4D-A7E7-4199B5C56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1. Dogma Central</a:t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DNA como repositorio de información</a:t>
            </a:r>
          </a:p>
        </p:txBody>
      </p:sp>
      <p:sp>
        <p:nvSpPr>
          <p:cNvPr id="16386" name="Line 2">
            <a:extLst>
              <a:ext uri="{FF2B5EF4-FFF2-40B4-BE49-F238E27FC236}">
                <a16:creationId xmlns:a16="http://schemas.microsoft.com/office/drawing/2014/main" id="{4AF114DF-1B26-4B4E-8505-7F8A3D2226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527F735F-CB2D-4547-B222-26D3307A3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76400"/>
            <a:ext cx="96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32C190D6-6444-8845-86F3-AB691FE2C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67000"/>
            <a:ext cx="89693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209CF480-D340-2144-8C77-DE3DA63A4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14912" b="9921"/>
          <a:stretch>
            <a:fillRect/>
          </a:stretch>
        </p:blipFill>
        <p:spPr bwMode="auto">
          <a:xfrm>
            <a:off x="5715000" y="3810000"/>
            <a:ext cx="10731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3ECC4F22-768E-2745-A581-BACA69EBF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867400"/>
            <a:ext cx="9683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7">
            <a:extLst>
              <a:ext uri="{FF2B5EF4-FFF2-40B4-BE49-F238E27FC236}">
                <a16:creationId xmlns:a16="http://schemas.microsoft.com/office/drawing/2014/main" id="{A2527E25-8DB4-7D4F-A879-11E4C8E0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48200"/>
            <a:ext cx="14255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92" name="Text Box 8">
            <a:extLst>
              <a:ext uri="{FF2B5EF4-FFF2-40B4-BE49-F238E27FC236}">
                <a16:creationId xmlns:a16="http://schemas.microsoft.com/office/drawing/2014/main" id="{0D0BCD2D-F0AA-6241-943A-741DE3056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295400"/>
            <a:ext cx="6878637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25" indent="-301625"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01675" indent="-244475"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900">
                <a:solidFill>
                  <a:schemeClr val="tx1"/>
                </a:solidFill>
              </a:rPr>
              <a:t>Propiedades del material genético:</a:t>
            </a:r>
          </a:p>
          <a:p>
            <a:pPr eaLnBrk="1" hangingPunct="1">
              <a:lnSpc>
                <a:spcPct val="104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en-GB" altLang="en-US" sz="1900">
              <a:solidFill>
                <a:schemeClr val="tx1"/>
              </a:solidFill>
            </a:endParaRPr>
          </a:p>
          <a:p>
            <a:pPr lvl="1" eaLnBrk="1" hangingPunct="1">
              <a:lnSpc>
                <a:spcPct val="104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900">
                <a:solidFill>
                  <a:schemeClr val="tx1"/>
                </a:solidFill>
              </a:rPr>
              <a:t>Contener toda la información necesaria para construir y mantener un organismo.</a:t>
            </a:r>
          </a:p>
          <a:p>
            <a:pPr eaLnBrk="1" hangingPunct="1">
              <a:lnSpc>
                <a:spcPct val="104000"/>
              </a:lnSpc>
              <a:spcBef>
                <a:spcPts val="700"/>
              </a:spcBef>
              <a:buClrTx/>
              <a:buSzTx/>
              <a:buFontTx/>
              <a:buNone/>
            </a:pPr>
            <a:endParaRPr lang="en-GB" altLang="en-US" sz="1900">
              <a:solidFill>
                <a:schemeClr val="tx1"/>
              </a:solidFill>
            </a:endParaRPr>
          </a:p>
          <a:p>
            <a:pPr lvl="1" eaLnBrk="1" hangingPunct="1">
              <a:lnSpc>
                <a:spcPct val="104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900">
                <a:solidFill>
                  <a:schemeClr val="tx1"/>
                </a:solidFill>
              </a:rPr>
              <a:t>Debe permitir su replicación (copiado).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</a:pPr>
            <a:endParaRPr lang="en-GB" altLang="en-US" sz="1900">
              <a:solidFill>
                <a:schemeClr val="tx1"/>
              </a:solidFill>
            </a:endParaRPr>
          </a:p>
          <a:p>
            <a:pPr lvl="1" eaLnBrk="1" hangingPunct="1">
              <a:lnSpc>
                <a:spcPct val="104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900">
                <a:solidFill>
                  <a:schemeClr val="tx1"/>
                </a:solidFill>
              </a:rPr>
              <a:t>Debe ser transmisible de padres a hijos.</a:t>
            </a:r>
          </a:p>
          <a:p>
            <a:pPr eaLnBrk="1" hangingPunct="1">
              <a:lnSpc>
                <a:spcPct val="104000"/>
              </a:lnSpc>
              <a:spcBef>
                <a:spcPts val="700"/>
              </a:spcBef>
              <a:buClrTx/>
              <a:buSzTx/>
              <a:buFontTx/>
              <a:buNone/>
            </a:pPr>
            <a:endParaRPr lang="en-GB" altLang="en-US" sz="1900">
              <a:solidFill>
                <a:schemeClr val="tx1"/>
              </a:solidFill>
            </a:endParaRPr>
          </a:p>
          <a:p>
            <a:pPr lvl="1" eaLnBrk="1" hangingPunct="1">
              <a:lnSpc>
                <a:spcPct val="104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900">
                <a:solidFill>
                  <a:schemeClr val="tx1"/>
                </a:solidFill>
              </a:rPr>
              <a:t>Debe permitir cierto grado de variación para el desarrollo de inovaciones biológicas.</a:t>
            </a:r>
          </a:p>
          <a:p>
            <a:pPr eaLnBrk="1" hangingPunct="1">
              <a:lnSpc>
                <a:spcPct val="104000"/>
              </a:lnSpc>
              <a:spcBef>
                <a:spcPts val="700"/>
              </a:spcBef>
              <a:buClrTx/>
              <a:buSzTx/>
              <a:buFontTx/>
              <a:buNone/>
            </a:pPr>
            <a:endParaRPr lang="en-GB" altLang="en-US" sz="1900">
              <a:solidFill>
                <a:schemeClr val="tx1"/>
              </a:solidFill>
            </a:endParaRPr>
          </a:p>
          <a:p>
            <a:pPr lvl="1" eaLnBrk="1" hangingPunct="1">
              <a:lnSpc>
                <a:spcPct val="104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altLang="en-US" sz="1900">
                <a:solidFill>
                  <a:schemeClr val="tx1"/>
                </a:solidFill>
              </a:rPr>
              <a:t>Debe poseer mecanismos de salvaguardo de información.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3">
            <a:extLst>
              <a:ext uri="{FF2B5EF4-FFF2-40B4-BE49-F238E27FC236}">
                <a16:creationId xmlns:a16="http://schemas.microsoft.com/office/drawing/2014/main" id="{6A1EC0E3-0591-FC48-8149-B2CAFF90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271588"/>
            <a:ext cx="59658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Centrómero</a:t>
            </a:r>
            <a:r>
              <a:rPr lang="en-GB" altLang="en-US" sz="1600">
                <a:solidFill>
                  <a:srgbClr val="000000"/>
                </a:solidFill>
              </a:rPr>
              <a:t> formado por heterocromatina empleada en la fijación a huso mitótico/meiótico (microtúbulos).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Telómero</a:t>
            </a:r>
            <a:r>
              <a:rPr lang="en-GB" altLang="en-US" sz="1600">
                <a:solidFill>
                  <a:srgbClr val="000000"/>
                </a:solidFill>
              </a:rPr>
              <a:t> formado por heterocromatina repetitiva destinada a proteger extremos cromosómicos.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Centrómeros y telómeros contienen </a:t>
            </a:r>
            <a:r>
              <a:rPr lang="en-GB" altLang="en-US" sz="1600" b="1">
                <a:solidFill>
                  <a:srgbClr val="000000"/>
                </a:solidFill>
              </a:rPr>
              <a:t>cantidades abundantes de DNA de secuencia simple repetitiva (SSR)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SSR</a:t>
            </a:r>
            <a:r>
              <a:rPr lang="en-GB" altLang="en-US" sz="1600">
                <a:solidFill>
                  <a:srgbClr val="000000"/>
                </a:solidFill>
              </a:rPr>
              <a:t>: Multiples copias en tandem de secuencias cortas).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SSR desempeñan funciones estructurales en telómeros y centrómeros.</a:t>
            </a:r>
          </a:p>
        </p:txBody>
      </p:sp>
      <p:sp>
        <p:nvSpPr>
          <p:cNvPr id="49154" name="Text Box 4">
            <a:extLst>
              <a:ext uri="{FF2B5EF4-FFF2-40B4-BE49-F238E27FC236}">
                <a16:creationId xmlns:a16="http://schemas.microsoft.com/office/drawing/2014/main" id="{8BA0F60C-4E9B-D147-B671-DE90E594E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4757738"/>
            <a:ext cx="4646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¡Los centrómeros humanos poseen una secuencia de </a:t>
            </a:r>
            <a:r>
              <a:rPr lang="en-GB" altLang="en-US" sz="1600" b="1">
                <a:solidFill>
                  <a:srgbClr val="000000"/>
                </a:solidFill>
              </a:rPr>
              <a:t>170 bp repetida entre 500 y 3,000 </a:t>
            </a:r>
            <a:r>
              <a:rPr lang="en-GB" altLang="en-US" sz="1600">
                <a:solidFill>
                  <a:srgbClr val="000000"/>
                </a:solidFill>
              </a:rPr>
              <a:t>veces!</a:t>
            </a:r>
            <a:endParaRPr lang="en-GB" altLang="en-US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¡Misma secuencia telomérica para todos los vertebrados! </a:t>
            </a:r>
            <a:r>
              <a:rPr lang="en-GB" altLang="en-US" sz="1600" b="1">
                <a:solidFill>
                  <a:srgbClr val="000000"/>
                </a:solidFill>
              </a:rPr>
              <a:t>TTAGGG</a:t>
            </a: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pic>
        <p:nvPicPr>
          <p:cNvPr id="49155" name="Picture 5">
            <a:extLst>
              <a:ext uri="{FF2B5EF4-FFF2-40B4-BE49-F238E27FC236}">
                <a16:creationId xmlns:a16="http://schemas.microsoft.com/office/drawing/2014/main" id="{3501304F-E8E8-4446-8930-CC3F798B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695825"/>
            <a:ext cx="3382963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6" name="Picture 6">
            <a:extLst>
              <a:ext uri="{FF2B5EF4-FFF2-40B4-BE49-F238E27FC236}">
                <a16:creationId xmlns:a16="http://schemas.microsoft.com/office/drawing/2014/main" id="{0D77F059-A037-EE4B-94C3-FFE8E81F0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1185863"/>
            <a:ext cx="14652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7" name="Picture 7">
            <a:extLst>
              <a:ext uri="{FF2B5EF4-FFF2-40B4-BE49-F238E27FC236}">
                <a16:creationId xmlns:a16="http://schemas.microsoft.com/office/drawing/2014/main" id="{FAB779E1-91BE-254A-B782-88C46E9A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1162050"/>
            <a:ext cx="1081087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9158" name="Group 9">
            <a:extLst>
              <a:ext uri="{FF2B5EF4-FFF2-40B4-BE49-F238E27FC236}">
                <a16:creationId xmlns:a16="http://schemas.microsoft.com/office/drawing/2014/main" id="{63F13CF0-89D9-4E4A-AB3F-8B6C3D32B72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9159" name="Rectangle 1">
              <a:extLst>
                <a:ext uri="{FF2B5EF4-FFF2-40B4-BE49-F238E27FC236}">
                  <a16:creationId xmlns:a16="http://schemas.microsoft.com/office/drawing/2014/main" id="{11256ED7-8E6B-6A42-AA62-B699185E43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Cromosomas</a:t>
              </a:r>
            </a:p>
          </p:txBody>
        </p:sp>
        <p:sp>
          <p:nvSpPr>
            <p:cNvPr id="49160" name="Line 2">
              <a:extLst>
                <a:ext uri="{FF2B5EF4-FFF2-40B4-BE49-F238E27FC236}">
                  <a16:creationId xmlns:a16="http://schemas.microsoft.com/office/drawing/2014/main" id="{870466B0-A64A-264B-A2C0-4BAE40D62F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9">
            <a:extLst>
              <a:ext uri="{FF2B5EF4-FFF2-40B4-BE49-F238E27FC236}">
                <a16:creationId xmlns:a16="http://schemas.microsoft.com/office/drawing/2014/main" id="{14274840-E708-4B40-9D2F-9A282B01070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1205" name="Rectangle 1">
              <a:extLst>
                <a:ext uri="{FF2B5EF4-FFF2-40B4-BE49-F238E27FC236}">
                  <a16:creationId xmlns:a16="http://schemas.microsoft.com/office/drawing/2014/main" id="{82D29E9C-D432-2A4E-96CE-5C3264F49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Cromosomas eucariotas</a:t>
              </a:r>
            </a:p>
          </p:txBody>
        </p:sp>
        <p:sp>
          <p:nvSpPr>
            <p:cNvPr id="51206" name="Line 2">
              <a:extLst>
                <a:ext uri="{FF2B5EF4-FFF2-40B4-BE49-F238E27FC236}">
                  <a16:creationId xmlns:a16="http://schemas.microsoft.com/office/drawing/2014/main" id="{ED08124F-4D13-6442-9610-44FA59D50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02" name="Imagen 13">
            <a:extLst>
              <a:ext uri="{FF2B5EF4-FFF2-40B4-BE49-F238E27FC236}">
                <a16:creationId xmlns:a16="http://schemas.microsoft.com/office/drawing/2014/main" id="{C767A501-B7A5-FB4B-A45E-4D264B6DE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33845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>
            <a:extLst>
              <a:ext uri="{FF2B5EF4-FFF2-40B4-BE49-F238E27FC236}">
                <a16:creationId xmlns:a16="http://schemas.microsoft.com/office/drawing/2014/main" id="{D7B0884F-3BB4-9D42-9260-D54912DEB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2597" r="3191" b="50711"/>
          <a:stretch>
            <a:fillRect/>
          </a:stretch>
        </p:blipFill>
        <p:spPr bwMode="auto">
          <a:xfrm>
            <a:off x="755650" y="1628775"/>
            <a:ext cx="40751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>
            <a:extLst>
              <a:ext uri="{FF2B5EF4-FFF2-40B4-BE49-F238E27FC236}">
                <a16:creationId xmlns:a16="http://schemas.microsoft.com/office/drawing/2014/main" id="{55B2FD29-3420-354F-9BB0-4795B1C32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652963"/>
            <a:ext cx="24257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 9">
            <a:extLst>
              <a:ext uri="{FF2B5EF4-FFF2-40B4-BE49-F238E27FC236}">
                <a16:creationId xmlns:a16="http://schemas.microsoft.com/office/drawing/2014/main" id="{ABF380EA-562D-B845-A91B-BE612DFA082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3252" name="Rectangle 1">
              <a:extLst>
                <a:ext uri="{FF2B5EF4-FFF2-40B4-BE49-F238E27FC236}">
                  <a16:creationId xmlns:a16="http://schemas.microsoft.com/office/drawing/2014/main" id="{D7BF081A-BEE3-B740-A47C-66C00CA33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Cromosomas eucariotas</a:t>
              </a:r>
            </a:p>
          </p:txBody>
        </p:sp>
        <p:sp>
          <p:nvSpPr>
            <p:cNvPr id="53253" name="Line 2">
              <a:extLst>
                <a:ext uri="{FF2B5EF4-FFF2-40B4-BE49-F238E27FC236}">
                  <a16:creationId xmlns:a16="http://schemas.microsoft.com/office/drawing/2014/main" id="{E6D80CAF-BFA4-4948-9306-9489AC29E6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3250" name="Picture 12">
            <a:extLst>
              <a:ext uri="{FF2B5EF4-FFF2-40B4-BE49-F238E27FC236}">
                <a16:creationId xmlns:a16="http://schemas.microsoft.com/office/drawing/2014/main" id="{F93D6557-32AB-5F49-BABF-9DBC36C36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84313"/>
            <a:ext cx="36131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1" name="Rectangle 1">
            <a:extLst>
              <a:ext uri="{FF2B5EF4-FFF2-40B4-BE49-F238E27FC236}">
                <a16:creationId xmlns:a16="http://schemas.microsoft.com/office/drawing/2014/main" id="{5829656A-78A4-8D4B-9760-DB205D171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1341438"/>
            <a:ext cx="5148262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1600">
                <a:solidFill>
                  <a:schemeClr val="tx1"/>
                </a:solidFill>
              </a:rPr>
              <a:t>Normalmente 23 pares cromosomas (euploidia)</a:t>
            </a:r>
          </a:p>
          <a:p>
            <a:pPr algn="just"/>
            <a:endParaRPr lang="en-US" altLang="en-US" sz="1600">
              <a:solidFill>
                <a:schemeClr val="tx1"/>
              </a:solidFill>
            </a:endParaRPr>
          </a:p>
          <a:p>
            <a:pPr algn="just"/>
            <a:r>
              <a:rPr lang="en-US" altLang="en-US" sz="1600">
                <a:solidFill>
                  <a:schemeClr val="tx1"/>
                </a:solidFill>
              </a:rPr>
              <a:t>Aneuploidias autosomicas mal toleradas (abortos).</a:t>
            </a:r>
          </a:p>
          <a:p>
            <a:pPr algn="just"/>
            <a:endParaRPr lang="en-US" altLang="en-US" sz="1600">
              <a:solidFill>
                <a:schemeClr val="tx1"/>
              </a:solidFill>
            </a:endParaRPr>
          </a:p>
          <a:p>
            <a:pPr algn="just"/>
            <a:r>
              <a:rPr lang="en-US" altLang="en-US" sz="1600">
                <a:solidFill>
                  <a:schemeClr val="tx1"/>
                </a:solidFill>
              </a:rPr>
              <a:t>En general aneuploidias contribuyen a infertilidad, mortinatos y óbitos, malfomarciones congénitas, retraso mental, desarrollo sexual anormal y canceres.</a:t>
            </a:r>
          </a:p>
          <a:p>
            <a:pPr algn="just"/>
            <a:endParaRPr lang="en-US" altLang="en-US" sz="1600">
              <a:solidFill>
                <a:schemeClr val="tx1"/>
              </a:solidFill>
            </a:endParaRPr>
          </a:p>
          <a:p>
            <a:pPr algn="just"/>
            <a:r>
              <a:rPr lang="en-US" altLang="en-US" sz="1600">
                <a:solidFill>
                  <a:schemeClr val="tx1"/>
                </a:solidFill>
              </a:rPr>
              <a:t>Aneuploidias de sexuales relativamente bien toleradas.</a:t>
            </a:r>
          </a:p>
          <a:p>
            <a:pPr algn="just"/>
            <a:endParaRPr lang="en-US" altLang="en-US" sz="1600">
              <a:solidFill>
                <a:schemeClr val="tx1"/>
              </a:solidFill>
            </a:endParaRPr>
          </a:p>
          <a:p>
            <a:pPr algn="just"/>
            <a:r>
              <a:rPr lang="en-US" altLang="en-US" sz="1600">
                <a:solidFill>
                  <a:schemeClr val="tx1"/>
                </a:solidFill>
              </a:rPr>
              <a:t>Aprox 20% de oocitos/espermatocitos son aneuploides</a:t>
            </a:r>
          </a:p>
          <a:p>
            <a:pPr algn="just"/>
            <a:endParaRPr lang="en-US" altLang="en-US" sz="1600">
              <a:solidFill>
                <a:schemeClr val="tx1"/>
              </a:solidFill>
            </a:endParaRPr>
          </a:p>
          <a:p>
            <a:pPr algn="just"/>
            <a:r>
              <a:rPr lang="en-US" altLang="en-US" sz="1600">
                <a:solidFill>
                  <a:schemeClr val="tx1"/>
                </a:solidFill>
              </a:rPr>
              <a:t>Las anomalías numéricas sexuales mas comunes (XXX, XXY, XYY) estan presentes en 1:500 RN.</a:t>
            </a:r>
          </a:p>
          <a:p>
            <a:pPr algn="just"/>
            <a:endParaRPr lang="en-US" altLang="en-US" sz="1600">
              <a:solidFill>
                <a:schemeClr val="tx1"/>
              </a:solidFill>
            </a:endParaRPr>
          </a:p>
          <a:p>
            <a:pPr algn="just"/>
            <a:r>
              <a:rPr lang="en-US" altLang="en-US" sz="1600">
                <a:solidFill>
                  <a:schemeClr val="tx1"/>
                </a:solidFill>
              </a:rPr>
              <a:t>(47, XXY) Klinefelter</a:t>
            </a:r>
          </a:p>
          <a:p>
            <a:pPr algn="just"/>
            <a:r>
              <a:rPr lang="en-US" altLang="en-US" sz="1600">
                <a:solidFill>
                  <a:schemeClr val="tx1"/>
                </a:solidFill>
              </a:rPr>
              <a:t>(45, X) Turner</a:t>
            </a:r>
          </a:p>
          <a:p>
            <a:pPr algn="just"/>
            <a:r>
              <a:rPr lang="en-US" altLang="en-US" sz="1600">
                <a:solidFill>
                  <a:schemeClr val="tx1"/>
                </a:solidFill>
              </a:rPr>
              <a:t>(47, XYY) Diplo-Y (1:1000 varones RN)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9">
            <a:extLst>
              <a:ext uri="{FF2B5EF4-FFF2-40B4-BE49-F238E27FC236}">
                <a16:creationId xmlns:a16="http://schemas.microsoft.com/office/drawing/2014/main" id="{AE69BEF3-E409-9949-9341-4CC43E25D39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5300" name="Rectangle 1">
              <a:extLst>
                <a:ext uri="{FF2B5EF4-FFF2-40B4-BE49-F238E27FC236}">
                  <a16:creationId xmlns:a16="http://schemas.microsoft.com/office/drawing/2014/main" id="{34BADFF7-D566-5442-A063-629F3DF74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Cromosomas eucariotas</a:t>
              </a:r>
            </a:p>
          </p:txBody>
        </p:sp>
        <p:sp>
          <p:nvSpPr>
            <p:cNvPr id="55301" name="Line 2">
              <a:extLst>
                <a:ext uri="{FF2B5EF4-FFF2-40B4-BE49-F238E27FC236}">
                  <a16:creationId xmlns:a16="http://schemas.microsoft.com/office/drawing/2014/main" id="{A9237883-D0B6-7646-8BD7-851FC0DA35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298" name="Picture 3">
            <a:extLst>
              <a:ext uri="{FF2B5EF4-FFF2-40B4-BE49-F238E27FC236}">
                <a16:creationId xmlns:a16="http://schemas.microsoft.com/office/drawing/2014/main" id="{C1EBE3A2-7BA8-5245-A728-07B515075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96975"/>
            <a:ext cx="4151312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2">
            <a:extLst>
              <a:ext uri="{FF2B5EF4-FFF2-40B4-BE49-F238E27FC236}">
                <a16:creationId xmlns:a16="http://schemas.microsoft.com/office/drawing/2014/main" id="{00501E84-FC23-1240-9207-3FCC5A67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84313"/>
            <a:ext cx="36131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9">
            <a:extLst>
              <a:ext uri="{FF2B5EF4-FFF2-40B4-BE49-F238E27FC236}">
                <a16:creationId xmlns:a16="http://schemas.microsoft.com/office/drawing/2014/main" id="{6DD79269-ED64-E54D-BC36-0D618D2BDD1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7351" name="Rectangle 1">
              <a:extLst>
                <a:ext uri="{FF2B5EF4-FFF2-40B4-BE49-F238E27FC236}">
                  <a16:creationId xmlns:a16="http://schemas.microsoft.com/office/drawing/2014/main" id="{6F30189D-3E53-184C-9F88-2C649AB8B3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Cromosomas eucariotas</a:t>
              </a:r>
            </a:p>
          </p:txBody>
        </p:sp>
        <p:sp>
          <p:nvSpPr>
            <p:cNvPr id="57352" name="Line 2">
              <a:extLst>
                <a:ext uri="{FF2B5EF4-FFF2-40B4-BE49-F238E27FC236}">
                  <a16:creationId xmlns:a16="http://schemas.microsoft.com/office/drawing/2014/main" id="{AA550D3A-A085-794F-8FD6-9608F0217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7346" name="Picture 13">
            <a:extLst>
              <a:ext uri="{FF2B5EF4-FFF2-40B4-BE49-F238E27FC236}">
                <a16:creationId xmlns:a16="http://schemas.microsoft.com/office/drawing/2014/main" id="{57C0A2DA-01B6-F440-94DA-CA11B54B3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96975"/>
            <a:ext cx="4151312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7" name="Group 14">
            <a:extLst>
              <a:ext uri="{FF2B5EF4-FFF2-40B4-BE49-F238E27FC236}">
                <a16:creationId xmlns:a16="http://schemas.microsoft.com/office/drawing/2014/main" id="{CAC0D0F4-5BF3-9844-8E49-B6873CBCA00B}"/>
              </a:ext>
            </a:extLst>
          </p:cNvPr>
          <p:cNvGrpSpPr>
            <a:grpSpLocks/>
          </p:cNvGrpSpPr>
          <p:nvPr/>
        </p:nvGrpSpPr>
        <p:grpSpPr bwMode="auto">
          <a:xfrm>
            <a:off x="4356100" y="3573463"/>
            <a:ext cx="4032250" cy="3024187"/>
            <a:chOff x="4644008" y="1844824"/>
            <a:chExt cx="4032448" cy="3024336"/>
          </a:xfrm>
        </p:grpSpPr>
        <p:pic>
          <p:nvPicPr>
            <p:cNvPr id="57349" name="Picture 15">
              <a:extLst>
                <a:ext uri="{FF2B5EF4-FFF2-40B4-BE49-F238E27FC236}">
                  <a16:creationId xmlns:a16="http://schemas.microsoft.com/office/drawing/2014/main" id="{B27E394C-0E51-1646-98E0-A212D446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844824"/>
              <a:ext cx="4032448" cy="302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704342-A9C4-2348-9B56-49611E73A882}"/>
                </a:ext>
              </a:extLst>
            </p:cNvPr>
            <p:cNvSpPr/>
            <p:nvPr/>
          </p:nvSpPr>
          <p:spPr bwMode="auto">
            <a:xfrm>
              <a:off x="4644008" y="1844824"/>
              <a:ext cx="360381" cy="21591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Times New Roman" pitchFamily="-109" charset="0"/>
                <a:buNone/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57348" name="Picture 12">
            <a:extLst>
              <a:ext uri="{FF2B5EF4-FFF2-40B4-BE49-F238E27FC236}">
                <a16:creationId xmlns:a16="http://schemas.microsoft.com/office/drawing/2014/main" id="{4159BBAD-DE4A-9148-B505-4D6ADC462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84313"/>
            <a:ext cx="36131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9">
            <a:extLst>
              <a:ext uri="{FF2B5EF4-FFF2-40B4-BE49-F238E27FC236}">
                <a16:creationId xmlns:a16="http://schemas.microsoft.com/office/drawing/2014/main" id="{18F3E10D-849F-4942-B658-E8B4FDDA847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9401" name="Rectangle 1">
              <a:extLst>
                <a:ext uri="{FF2B5EF4-FFF2-40B4-BE49-F238E27FC236}">
                  <a16:creationId xmlns:a16="http://schemas.microsoft.com/office/drawing/2014/main" id="{78AC5399-443B-B84D-BB75-3909BE914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Cromosomas eucariotas</a:t>
              </a:r>
            </a:p>
          </p:txBody>
        </p:sp>
        <p:sp>
          <p:nvSpPr>
            <p:cNvPr id="59402" name="Line 2">
              <a:extLst>
                <a:ext uri="{FF2B5EF4-FFF2-40B4-BE49-F238E27FC236}">
                  <a16:creationId xmlns:a16="http://schemas.microsoft.com/office/drawing/2014/main" id="{D4923195-B424-B849-A75A-0A74F48BD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394" name="Picture 1" descr="Chromosomes FISH.gif">
            <a:extLst>
              <a:ext uri="{FF2B5EF4-FFF2-40B4-BE49-F238E27FC236}">
                <a16:creationId xmlns:a16="http://schemas.microsoft.com/office/drawing/2014/main" id="{7768BF0C-0CA5-4742-BA8F-C9B444494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73238"/>
            <a:ext cx="4786312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>
            <a:extLst>
              <a:ext uri="{FF2B5EF4-FFF2-40B4-BE49-F238E27FC236}">
                <a16:creationId xmlns:a16="http://schemas.microsoft.com/office/drawing/2014/main" id="{8E5B660D-DBF5-2F4F-89BC-07AB86650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1773238"/>
            <a:ext cx="4067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6" name="Group 6">
            <a:extLst>
              <a:ext uri="{FF2B5EF4-FFF2-40B4-BE49-F238E27FC236}">
                <a16:creationId xmlns:a16="http://schemas.microsoft.com/office/drawing/2014/main" id="{63AA5E88-4032-0D44-B643-DF03EBC15919}"/>
              </a:ext>
            </a:extLst>
          </p:cNvPr>
          <p:cNvGrpSpPr>
            <a:grpSpLocks/>
          </p:cNvGrpSpPr>
          <p:nvPr/>
        </p:nvGrpSpPr>
        <p:grpSpPr bwMode="auto">
          <a:xfrm>
            <a:off x="4945063" y="3789363"/>
            <a:ext cx="4090987" cy="2744787"/>
            <a:chOff x="4944868" y="3789040"/>
            <a:chExt cx="4091628" cy="2745866"/>
          </a:xfrm>
        </p:grpSpPr>
        <p:grpSp>
          <p:nvGrpSpPr>
            <p:cNvPr id="59397" name="Group 5">
              <a:extLst>
                <a:ext uri="{FF2B5EF4-FFF2-40B4-BE49-F238E27FC236}">
                  <a16:creationId xmlns:a16="http://schemas.microsoft.com/office/drawing/2014/main" id="{E5505CF2-BC40-B540-900B-82FE8D4C30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868" y="3789040"/>
              <a:ext cx="4091628" cy="2745866"/>
              <a:chOff x="4944868" y="3789040"/>
              <a:chExt cx="4091628" cy="2745866"/>
            </a:xfrm>
          </p:grpSpPr>
          <p:pic>
            <p:nvPicPr>
              <p:cNvPr id="59399" name="Picture 3">
                <a:extLst>
                  <a:ext uri="{FF2B5EF4-FFF2-40B4-BE49-F238E27FC236}">
                    <a16:creationId xmlns:a16="http://schemas.microsoft.com/office/drawing/2014/main" id="{E56C79E7-2C26-0E4C-872D-07FA0C356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868" y="3789040"/>
                <a:ext cx="4091628" cy="2745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DAAE50-36D4-C445-B3AA-796BA58AE8DB}"/>
                  </a:ext>
                </a:extLst>
              </p:cNvPr>
              <p:cNvSpPr/>
              <p:nvPr/>
            </p:nvSpPr>
            <p:spPr bwMode="auto">
              <a:xfrm>
                <a:off x="8191814" y="5373988"/>
                <a:ext cx="215934" cy="1429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Font typeface="Times New Roman" pitchFamily="-109" charset="0"/>
                  <a:buNone/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4DD613-E860-E644-B079-D650CE6EF67E}"/>
                </a:ext>
              </a:extLst>
            </p:cNvPr>
            <p:cNvSpPr/>
            <p:nvPr/>
          </p:nvSpPr>
          <p:spPr bwMode="auto">
            <a:xfrm>
              <a:off x="7091504" y="4724445"/>
              <a:ext cx="217521" cy="1445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Times New Roman" pitchFamily="-109" charset="0"/>
                <a:buNone/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9">
            <a:extLst>
              <a:ext uri="{FF2B5EF4-FFF2-40B4-BE49-F238E27FC236}">
                <a16:creationId xmlns:a16="http://schemas.microsoft.com/office/drawing/2014/main" id="{306C33B6-781B-EC42-9ECB-DE4D829CEB7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1445" name="Rectangle 1">
              <a:extLst>
                <a:ext uri="{FF2B5EF4-FFF2-40B4-BE49-F238E27FC236}">
                  <a16:creationId xmlns:a16="http://schemas.microsoft.com/office/drawing/2014/main" id="{DCAD143F-7E41-AC41-BEEB-9752E95D9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Cromosomas procariotas</a:t>
              </a:r>
            </a:p>
          </p:txBody>
        </p:sp>
        <p:sp>
          <p:nvSpPr>
            <p:cNvPr id="61446" name="Line 2">
              <a:extLst>
                <a:ext uri="{FF2B5EF4-FFF2-40B4-BE49-F238E27FC236}">
                  <a16:creationId xmlns:a16="http://schemas.microsoft.com/office/drawing/2014/main" id="{635B0DA7-86BD-C34C-9834-8F5F21FF86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42" name="Text Box 4">
            <a:extLst>
              <a:ext uri="{FF2B5EF4-FFF2-40B4-BE49-F238E27FC236}">
                <a16:creationId xmlns:a16="http://schemas.microsoft.com/office/drawing/2014/main" id="{AD00E2BA-3044-9A47-A7C4-7B68C30F5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" y="1143000"/>
            <a:ext cx="48688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 pesar de que las bacterias no poseen estructuras morfológicas semejantes a las nuestras, su DNA se encuentra organizado en un cromosoma circular.</a:t>
            </a:r>
          </a:p>
          <a:p>
            <a:pPr eaLnBrk="1" hangingPunct="1">
              <a:lnSpc>
                <a:spcPct val="101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1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Usualmente forma dos o tres aglomerados difusos, ocupando un tercio del volumen celular (nucleoide).</a:t>
            </a:r>
          </a:p>
          <a:p>
            <a:pPr eaLnBrk="1" hangingPunct="1">
              <a:lnSpc>
                <a:spcPct val="101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1000"/>
              </a:lnSpc>
            </a:pPr>
            <a:r>
              <a:rPr lang="en-GB" altLang="en-US" sz="1600">
                <a:solidFill>
                  <a:srgbClr val="000000"/>
                </a:solidFill>
              </a:rPr>
              <a:t>Genoforo = Cromosoma bacteriano sin cromatina</a:t>
            </a:r>
          </a:p>
          <a:p>
            <a:pPr eaLnBrk="1" hangingPunct="1">
              <a:lnSpc>
                <a:spcPct val="101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1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pic>
        <p:nvPicPr>
          <p:cNvPr id="61443" name="Picture 7">
            <a:extLst>
              <a:ext uri="{FF2B5EF4-FFF2-40B4-BE49-F238E27FC236}">
                <a16:creationId xmlns:a16="http://schemas.microsoft.com/office/drawing/2014/main" id="{0ECAF86A-E9D4-EE42-8435-11933FC9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144588"/>
            <a:ext cx="3986213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44" name="Picture 8">
            <a:extLst>
              <a:ext uri="{FF2B5EF4-FFF2-40B4-BE49-F238E27FC236}">
                <a16:creationId xmlns:a16="http://schemas.microsoft.com/office/drawing/2014/main" id="{B3CA50E1-D8DA-AF42-A438-91184A19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3240088"/>
            <a:ext cx="360203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9">
            <a:extLst>
              <a:ext uri="{FF2B5EF4-FFF2-40B4-BE49-F238E27FC236}">
                <a16:creationId xmlns:a16="http://schemas.microsoft.com/office/drawing/2014/main" id="{0309EE5C-B93E-5449-BF2B-2A0E221A52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3493" name="Rectangle 1">
              <a:extLst>
                <a:ext uri="{FF2B5EF4-FFF2-40B4-BE49-F238E27FC236}">
                  <a16:creationId xmlns:a16="http://schemas.microsoft.com/office/drawing/2014/main" id="{0F0DD596-7475-A848-9D02-E1EE5CBBB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Genomas virales</a:t>
              </a:r>
            </a:p>
          </p:txBody>
        </p:sp>
        <p:sp>
          <p:nvSpPr>
            <p:cNvPr id="63494" name="Line 2">
              <a:extLst>
                <a:ext uri="{FF2B5EF4-FFF2-40B4-BE49-F238E27FC236}">
                  <a16:creationId xmlns:a16="http://schemas.microsoft.com/office/drawing/2014/main" id="{A8039A63-7401-4B4F-8616-DB6F723D1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490" name="Text Box 1">
            <a:extLst>
              <a:ext uri="{FF2B5EF4-FFF2-40B4-BE49-F238E27FC236}">
                <a16:creationId xmlns:a16="http://schemas.microsoft.com/office/drawing/2014/main" id="{2501D9B1-1160-A64E-92B3-340456B44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331913"/>
            <a:ext cx="5437188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extremo más ergonómico lleva a que la cápside viral esté formada por un solo tipo de subunidad protéica.</a:t>
            </a:r>
          </a:p>
          <a:p>
            <a:pPr eaLnBrk="1" hangingPunct="1">
              <a:lnSpc>
                <a:spcPct val="135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35000"/>
              </a:lnSpc>
            </a:pPr>
            <a:r>
              <a:rPr lang="en-GB" altLang="en-US" sz="1600">
                <a:solidFill>
                  <a:srgbClr val="000000"/>
                </a:solidFill>
              </a:rPr>
              <a:t>Dos tipos esenciales de cápsides:</a:t>
            </a:r>
          </a:p>
          <a:p>
            <a:pPr eaLnBrk="1" hangingPunct="1">
              <a:lnSpc>
                <a:spcPct val="135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35000"/>
              </a:lnSpc>
            </a:pPr>
            <a:r>
              <a:rPr lang="en-GB" altLang="en-US" sz="1600">
                <a:solidFill>
                  <a:srgbClr val="000000"/>
                </a:solidFill>
              </a:rPr>
              <a:t>1.- 	</a:t>
            </a:r>
            <a:r>
              <a:rPr lang="en-GB" altLang="en-US" sz="1600" b="1">
                <a:solidFill>
                  <a:srgbClr val="000000"/>
                </a:solidFill>
              </a:rPr>
              <a:t>Filamentosas u helicoidales</a:t>
            </a:r>
            <a:r>
              <a:rPr lang="en-GB" altLang="en-US" sz="1600">
                <a:solidFill>
                  <a:srgbClr val="000000"/>
                </a:solidFill>
              </a:rPr>
              <a:t> = Empalmamiento 		helicoidal de proteinas alrededor de AN.</a:t>
            </a:r>
          </a:p>
          <a:p>
            <a:pPr eaLnBrk="1" hangingPunct="1">
              <a:lnSpc>
                <a:spcPct val="135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35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35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35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35000"/>
              </a:lnSpc>
            </a:pPr>
            <a:r>
              <a:rPr lang="en-GB" altLang="en-US" sz="1600">
                <a:solidFill>
                  <a:srgbClr val="000000"/>
                </a:solidFill>
              </a:rPr>
              <a:t>2.- 	</a:t>
            </a:r>
            <a:r>
              <a:rPr lang="en-GB" altLang="en-US" sz="1600" b="1">
                <a:solidFill>
                  <a:srgbClr val="000000"/>
                </a:solidFill>
              </a:rPr>
              <a:t>Icosaédricas</a:t>
            </a:r>
            <a:r>
              <a:rPr lang="en-GB" altLang="en-US" sz="1600">
                <a:solidFill>
                  <a:srgbClr val="000000"/>
                </a:solidFill>
              </a:rPr>
              <a:t> = formada por estructura 		</a:t>
            </a:r>
          </a:p>
          <a:p>
            <a:pPr eaLnBrk="1" hangingPunct="1">
              <a:lnSpc>
                <a:spcPct val="135000"/>
              </a:lnSpc>
            </a:pPr>
            <a:r>
              <a:rPr lang="en-GB" altLang="en-US" sz="1600">
                <a:solidFill>
                  <a:srgbClr val="000000"/>
                </a:solidFill>
              </a:rPr>
              <a:t>	pseudoesférica simétrica en forma de poliedro 		icosaédrico.</a:t>
            </a:r>
          </a:p>
          <a:p>
            <a:pPr eaLnBrk="1" hangingPunct="1">
              <a:lnSpc>
                <a:spcPct val="135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35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pic>
        <p:nvPicPr>
          <p:cNvPr id="63491" name="Picture 2">
            <a:extLst>
              <a:ext uri="{FF2B5EF4-FFF2-40B4-BE49-F238E27FC236}">
                <a16:creationId xmlns:a16="http://schemas.microsoft.com/office/drawing/2014/main" id="{548CDD71-DFC1-0644-A0CC-2DE9C62F0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60563"/>
            <a:ext cx="36385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2" name="Picture 3">
            <a:extLst>
              <a:ext uri="{FF2B5EF4-FFF2-40B4-BE49-F238E27FC236}">
                <a16:creationId xmlns:a16="http://schemas.microsoft.com/office/drawing/2014/main" id="{D96807CB-2376-984C-B194-E84DBF29C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4183063"/>
            <a:ext cx="2879725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FCF869E2-C2EB-464E-99F9-00541282F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1. Dogma Central</a:t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Viroides</a:t>
            </a:r>
          </a:p>
        </p:txBody>
      </p:sp>
      <p:sp>
        <p:nvSpPr>
          <p:cNvPr id="65538" name="Line 2">
            <a:extLst>
              <a:ext uri="{FF2B5EF4-FFF2-40B4-BE49-F238E27FC236}">
                <a16:creationId xmlns:a16="http://schemas.microsoft.com/office/drawing/2014/main" id="{3164E726-0999-494D-B4E6-5C3467BDF2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5539" name="Picture 1">
            <a:extLst>
              <a:ext uri="{FF2B5EF4-FFF2-40B4-BE49-F238E27FC236}">
                <a16:creationId xmlns:a16="http://schemas.microsoft.com/office/drawing/2014/main" id="{4C8FB05F-A70F-6445-A910-797D883AE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8937" r="30653" b="13870"/>
          <a:stretch>
            <a:fillRect/>
          </a:stretch>
        </p:blipFill>
        <p:spPr bwMode="auto">
          <a:xfrm>
            <a:off x="5795963" y="1196975"/>
            <a:ext cx="31353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 descr="Screen Shot 2017-01-24 at 08.06.21.jpg">
            <a:extLst>
              <a:ext uri="{FF2B5EF4-FFF2-40B4-BE49-F238E27FC236}">
                <a16:creationId xmlns:a16="http://schemas.microsoft.com/office/drawing/2014/main" id="{52F5DF76-286A-BF4E-8B64-0D7CEBDC6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933825"/>
            <a:ext cx="694848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3">
            <a:extLst>
              <a:ext uri="{FF2B5EF4-FFF2-40B4-BE49-F238E27FC236}">
                <a16:creationId xmlns:a16="http://schemas.microsoft.com/office/drawing/2014/main" id="{C745D941-394A-574B-B2A7-B54B501E9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1282700"/>
            <a:ext cx="5535612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ssRNA desnudos libres, 300 bp </a:t>
            </a:r>
            <a:r>
              <a:rPr lang="en-GB" altLang="en-US" sz="1600" b="1">
                <a:solidFill>
                  <a:srgbClr val="000000"/>
                </a:solidFill>
              </a:rPr>
              <a:t>fitopatogenos</a:t>
            </a:r>
            <a:r>
              <a:rPr lang="en-GB" altLang="en-US" sz="160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No codifican</a:t>
            </a:r>
            <a:r>
              <a:rPr lang="en-GB" altLang="en-US" sz="1600">
                <a:solidFill>
                  <a:srgbClr val="000000"/>
                </a:solidFill>
              </a:rPr>
              <a:t> para proteinas.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Candidatos del </a:t>
            </a:r>
            <a:r>
              <a:rPr lang="en-GB" altLang="en-US" sz="1600" b="1">
                <a:solidFill>
                  <a:srgbClr val="000000"/>
                </a:solidFill>
              </a:rPr>
              <a:t>material genético primordial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Acumulan mutaciones y </a:t>
            </a:r>
            <a:r>
              <a:rPr lang="en-GB" altLang="en-US" sz="1600">
                <a:solidFill>
                  <a:srgbClr val="000000"/>
                </a:solidFill>
              </a:rPr>
              <a:t>pueden </a:t>
            </a:r>
            <a:r>
              <a:rPr lang="en-GB" altLang="en-US" sz="1600" b="1">
                <a:solidFill>
                  <a:srgbClr val="000000"/>
                </a:solidFill>
              </a:rPr>
              <a:t>recombinar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Algunos </a:t>
            </a:r>
            <a:r>
              <a:rPr lang="en-GB" altLang="en-US" sz="1600" b="1">
                <a:solidFill>
                  <a:srgbClr val="000000"/>
                </a:solidFill>
              </a:rPr>
              <a:t>recombinantes</a:t>
            </a:r>
            <a:r>
              <a:rPr lang="en-GB" altLang="en-US" sz="1600">
                <a:solidFill>
                  <a:srgbClr val="000000"/>
                </a:solidFill>
              </a:rPr>
              <a:t> poseen distintas </a:t>
            </a:r>
            <a:r>
              <a:rPr lang="en-GB" altLang="en-US" sz="1600" b="1">
                <a:solidFill>
                  <a:srgbClr val="000000"/>
                </a:solidFill>
              </a:rPr>
              <a:t>propiedades patológicas</a:t>
            </a:r>
            <a:r>
              <a:rPr lang="en-GB" altLang="en-US" sz="1600">
                <a:solidFill>
                  <a:srgbClr val="000000"/>
                </a:solidFill>
              </a:rPr>
              <a:t>, invasividad o interactivas.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9E4FF979-CFAF-DF4B-8F59-CFDB1A915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1. Dogma Central</a:t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Partículas subvirales</a:t>
            </a:r>
          </a:p>
        </p:txBody>
      </p:sp>
      <p:sp>
        <p:nvSpPr>
          <p:cNvPr id="67586" name="Line 2">
            <a:extLst>
              <a:ext uri="{FF2B5EF4-FFF2-40B4-BE49-F238E27FC236}">
                <a16:creationId xmlns:a16="http://schemas.microsoft.com/office/drawing/2014/main" id="{340EAF27-029D-AE46-9DB7-DD450A66D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7" name="Text Box 3">
            <a:extLst>
              <a:ext uri="{FF2B5EF4-FFF2-40B4-BE49-F238E27FC236}">
                <a16:creationId xmlns:a16="http://schemas.microsoft.com/office/drawing/2014/main" id="{10BDB134-67FE-1843-ADB6-AA39E12F1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96988"/>
            <a:ext cx="8793162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</a:t>
            </a:r>
            <a:r>
              <a:rPr lang="en-GB" altLang="en-US" sz="1600" b="1">
                <a:solidFill>
                  <a:srgbClr val="000000"/>
                </a:solidFill>
              </a:rPr>
              <a:t>Hepadnavirus</a:t>
            </a:r>
            <a:r>
              <a:rPr lang="en-GB" altLang="en-US" sz="1600">
                <a:solidFill>
                  <a:srgbClr val="000000"/>
                </a:solidFill>
              </a:rPr>
              <a:t> (HBV) constityen los virus </a:t>
            </a:r>
            <a:r>
              <a:rPr lang="en-GB" altLang="en-US" sz="1600" b="1">
                <a:solidFill>
                  <a:srgbClr val="000000"/>
                </a:solidFill>
              </a:rPr>
              <a:t>envueltos</a:t>
            </a:r>
            <a:r>
              <a:rPr lang="en-GB" altLang="en-US" sz="1600">
                <a:solidFill>
                  <a:srgbClr val="000000"/>
                </a:solidFill>
              </a:rPr>
              <a:t> (membrana) más </a:t>
            </a:r>
            <a:r>
              <a:rPr lang="en-GB" altLang="en-US" sz="1600" b="1">
                <a:solidFill>
                  <a:srgbClr val="000000"/>
                </a:solidFill>
              </a:rPr>
              <a:t>pequeños</a:t>
            </a:r>
            <a:r>
              <a:rPr lang="en-GB" altLang="en-US" sz="1600">
                <a:solidFill>
                  <a:srgbClr val="000000"/>
                </a:solidFill>
              </a:rPr>
              <a:t> observados en animales con diámetros de viriones de hasta </a:t>
            </a:r>
            <a:r>
              <a:rPr lang="en-GB" altLang="en-US" sz="1600" b="1">
                <a:solidFill>
                  <a:srgbClr val="000000"/>
                </a:solidFill>
              </a:rPr>
              <a:t>42 nm</a:t>
            </a:r>
            <a:r>
              <a:rPr lang="en-GB" altLang="en-US" sz="160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hepatocitos infectados también secretan </a:t>
            </a:r>
            <a:r>
              <a:rPr lang="en-GB" altLang="en-US" sz="1600" b="1">
                <a:solidFill>
                  <a:srgbClr val="000000"/>
                </a:solidFill>
              </a:rPr>
              <a:t>Particulas Subvirales</a:t>
            </a:r>
            <a:r>
              <a:rPr lang="en-GB" altLang="en-US" sz="1600">
                <a:solidFill>
                  <a:srgbClr val="000000"/>
                </a:solidFill>
              </a:rPr>
              <a:t> no infecciosas (</a:t>
            </a:r>
            <a:r>
              <a:rPr lang="en-GB" altLang="en-US" sz="1600" b="1">
                <a:solidFill>
                  <a:srgbClr val="000000"/>
                </a:solidFill>
              </a:rPr>
              <a:t>SVP</a:t>
            </a:r>
            <a:r>
              <a:rPr lang="en-GB" altLang="en-US" sz="1600">
                <a:solidFill>
                  <a:srgbClr val="000000"/>
                </a:solidFill>
              </a:rPr>
              <a:t>) que </a:t>
            </a:r>
            <a:r>
              <a:rPr lang="en-GB" altLang="en-US" sz="1600" b="1">
                <a:solidFill>
                  <a:srgbClr val="000000"/>
                </a:solidFill>
              </a:rPr>
              <a:t>carecen de material genético</a:t>
            </a:r>
            <a:r>
              <a:rPr lang="en-GB" altLang="en-US" sz="1600">
                <a:solidFill>
                  <a:srgbClr val="000000"/>
                </a:solidFill>
              </a:rPr>
              <a:t> y que tienen forma de </a:t>
            </a:r>
            <a:r>
              <a:rPr lang="en-GB" altLang="en-US" sz="1600" b="1">
                <a:solidFill>
                  <a:srgbClr val="000000"/>
                </a:solidFill>
              </a:rPr>
              <a:t>esferas</a:t>
            </a:r>
            <a:r>
              <a:rPr lang="en-GB" altLang="en-US" sz="1600">
                <a:solidFill>
                  <a:srgbClr val="000000"/>
                </a:solidFill>
              </a:rPr>
              <a:t> o </a:t>
            </a:r>
            <a:r>
              <a:rPr lang="en-GB" altLang="en-US" sz="1600" b="1">
                <a:solidFill>
                  <a:srgbClr val="000000"/>
                </a:solidFill>
              </a:rPr>
              <a:t>filamentos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 producción de SVP supera a las </a:t>
            </a:r>
            <a:r>
              <a:rPr lang="en-GB" altLang="en-US" sz="1600" b="1">
                <a:solidFill>
                  <a:srgbClr val="000000"/>
                </a:solidFill>
              </a:rPr>
              <a:t>100,000 o 1'000,000 de partículas</a:t>
            </a:r>
            <a:r>
              <a:rPr lang="en-GB" altLang="en-US" sz="1600">
                <a:solidFill>
                  <a:srgbClr val="000000"/>
                </a:solidFill>
              </a:rPr>
              <a:t> por célula.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Desconocemos mucho al respecto... Probablemente resultante de maquinaria replicativa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pic>
        <p:nvPicPr>
          <p:cNvPr id="67588" name="Picture 4">
            <a:extLst>
              <a:ext uri="{FF2B5EF4-FFF2-40B4-BE49-F238E27FC236}">
                <a16:creationId xmlns:a16="http://schemas.microsoft.com/office/drawing/2014/main" id="{10E163C9-15B1-D34D-8294-B5BFB69A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16338"/>
            <a:ext cx="727233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0BA55CF8-8B3A-AC4D-A7E7-4199B5C56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 dirty="0">
                <a:solidFill>
                  <a:srgbClr val="B3B3B3"/>
                </a:solidFill>
              </a:rPr>
              <a:t>  </a:t>
            </a:r>
            <a:r>
              <a:rPr lang="en-US" altLang="en-US" sz="1800" dirty="0" err="1">
                <a:solidFill>
                  <a:srgbClr val="B3B3B3"/>
                </a:solidFill>
              </a:rPr>
              <a:t>Tema</a:t>
            </a:r>
            <a:r>
              <a:rPr lang="en-US" altLang="en-US" sz="1800" dirty="0">
                <a:solidFill>
                  <a:srgbClr val="B3B3B3"/>
                </a:solidFill>
              </a:rPr>
              <a:t> 1. Dogma Central</a:t>
            </a:r>
            <a:br>
              <a:rPr lang="en-GB" altLang="en-US" sz="1800" dirty="0">
                <a:solidFill>
                  <a:srgbClr val="B3B3B3"/>
                </a:solidFill>
              </a:rPr>
            </a:br>
            <a:r>
              <a:rPr lang="en-GB" altLang="en-US" sz="1800" dirty="0">
                <a:solidFill>
                  <a:srgbClr val="B3B3B3"/>
                </a:solidFill>
              </a:rPr>
              <a:t>  </a:t>
            </a:r>
            <a:r>
              <a:rPr lang="en-GB" altLang="en-US" sz="3200" dirty="0" err="1">
                <a:solidFill>
                  <a:srgbClr val="B3B3B3"/>
                </a:solidFill>
              </a:rPr>
              <a:t>Ontología</a:t>
            </a:r>
            <a:endParaRPr lang="en-GB" altLang="en-US" sz="3200" dirty="0">
              <a:solidFill>
                <a:srgbClr val="B3B3B3"/>
              </a:solidFill>
            </a:endParaRPr>
          </a:p>
        </p:txBody>
      </p:sp>
      <p:sp>
        <p:nvSpPr>
          <p:cNvPr id="16386" name="Line 2">
            <a:extLst>
              <a:ext uri="{FF2B5EF4-FFF2-40B4-BE49-F238E27FC236}">
                <a16:creationId xmlns:a16="http://schemas.microsoft.com/office/drawing/2014/main" id="{4AF114DF-1B26-4B4E-8505-7F8A3D2226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D3B498-B7AA-7745-B798-26E92F5201FC}"/>
              </a:ext>
            </a:extLst>
          </p:cNvPr>
          <p:cNvSpPr/>
          <p:nvPr/>
        </p:nvSpPr>
        <p:spPr>
          <a:xfrm>
            <a:off x="1331640" y="2276872"/>
            <a:ext cx="6660740" cy="2635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teleología</a:t>
            </a:r>
          </a:p>
          <a:p>
            <a:r>
              <a:rPr lang="es-ES" dirty="0">
                <a:solidFill>
                  <a:schemeClr val="tx1"/>
                </a:solidFill>
              </a:rPr>
              <a:t>Del griego </a:t>
            </a:r>
            <a:r>
              <a:rPr lang="es-ES" dirty="0" err="1">
                <a:solidFill>
                  <a:schemeClr val="tx1"/>
                </a:solidFill>
              </a:rPr>
              <a:t>τέλος</a:t>
            </a:r>
            <a:r>
              <a:rPr lang="es-ES" dirty="0">
                <a:solidFill>
                  <a:schemeClr val="tx1"/>
                </a:solidFill>
              </a:rPr>
              <a:t>, -</a:t>
            </a:r>
            <a:r>
              <a:rPr lang="es-ES" dirty="0" err="1">
                <a:solidFill>
                  <a:schemeClr val="tx1"/>
                </a:solidFill>
              </a:rPr>
              <a:t>εος</a:t>
            </a:r>
            <a:r>
              <a:rPr lang="es-ES" dirty="0">
                <a:solidFill>
                  <a:schemeClr val="tx1"/>
                </a:solidFill>
              </a:rPr>
              <a:t> </a:t>
            </a:r>
            <a:r>
              <a:rPr lang="es-ES" i="1" dirty="0" err="1">
                <a:solidFill>
                  <a:schemeClr val="tx1"/>
                </a:solidFill>
              </a:rPr>
              <a:t>télos</a:t>
            </a:r>
            <a:r>
              <a:rPr lang="es-ES" i="1" dirty="0">
                <a:solidFill>
                  <a:schemeClr val="tx1"/>
                </a:solidFill>
              </a:rPr>
              <a:t>, -</a:t>
            </a:r>
            <a:r>
              <a:rPr lang="es-ES" i="1" dirty="0" err="1">
                <a:solidFill>
                  <a:schemeClr val="tx1"/>
                </a:solidFill>
              </a:rPr>
              <a:t>eos</a:t>
            </a:r>
            <a:r>
              <a:rPr lang="es-ES" dirty="0">
                <a:solidFill>
                  <a:schemeClr val="tx1"/>
                </a:solidFill>
              </a:rPr>
              <a:t> 'fin' y </a:t>
            </a:r>
            <a:r>
              <a:rPr lang="es-ES" i="1" dirty="0">
                <a:solidFill>
                  <a:schemeClr val="tx1"/>
                </a:solidFill>
              </a:rPr>
              <a:t>-</a:t>
            </a:r>
            <a:r>
              <a:rPr lang="es-ES" i="1" dirty="0" err="1">
                <a:solidFill>
                  <a:schemeClr val="tx1"/>
                </a:solidFill>
              </a:rPr>
              <a:t>logía</a:t>
            </a:r>
            <a:r>
              <a:rPr lang="es-ES" i="1" dirty="0">
                <a:solidFill>
                  <a:schemeClr val="tx1"/>
                </a:solidFill>
              </a:rPr>
              <a:t>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b="1" dirty="0">
                <a:solidFill>
                  <a:schemeClr val="tx1"/>
                </a:solidFill>
              </a:rPr>
              <a:t>1. </a:t>
            </a:r>
            <a:r>
              <a:rPr lang="es-ES" dirty="0">
                <a:solidFill>
                  <a:schemeClr val="tx1"/>
                </a:solidFill>
              </a:rPr>
              <a:t>femenino. Filosofía. Doctrina de las causas finales.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Rama de la metafísica que se refiere al estudio de los fines o propósitos de algún objeto o algún ser, o bien literalmente, a la doctrina filosófica de las causas finales.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98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BAE0634F-06FD-0E44-9993-7C0920005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1. Dogma Central</a:t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Priones</a:t>
            </a:r>
          </a:p>
        </p:txBody>
      </p:sp>
      <p:pic>
        <p:nvPicPr>
          <p:cNvPr id="69634" name="Picture 1">
            <a:extLst>
              <a:ext uri="{FF2B5EF4-FFF2-40B4-BE49-F238E27FC236}">
                <a16:creationId xmlns:a16="http://schemas.microsoft.com/office/drawing/2014/main" id="{D1A7F15D-63AE-4242-9CD1-D363ABFC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68863"/>
            <a:ext cx="23399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5" name="Text Box 4">
            <a:extLst>
              <a:ext uri="{FF2B5EF4-FFF2-40B4-BE49-F238E27FC236}">
                <a16:creationId xmlns:a16="http://schemas.microsoft.com/office/drawing/2014/main" id="{AF110954-08EE-5B4C-959B-70558DE33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1282700"/>
            <a:ext cx="5005387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Stanley </a:t>
            </a:r>
            <a:r>
              <a:rPr lang="en-GB" altLang="en-US" sz="1800" b="1">
                <a:solidFill>
                  <a:srgbClr val="000000"/>
                </a:solidFill>
              </a:rPr>
              <a:t>Prusiner</a:t>
            </a:r>
            <a:r>
              <a:rPr lang="en-GB" altLang="en-US" sz="1800">
                <a:solidFill>
                  <a:srgbClr val="000000"/>
                </a:solidFill>
              </a:rPr>
              <a:t> acuño término a principios de los 80s.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b="1">
                <a:solidFill>
                  <a:srgbClr val="000000"/>
                </a:solidFill>
              </a:rPr>
              <a:t>Enfermedades neurológicas</a:t>
            </a:r>
            <a:r>
              <a:rPr lang="en-GB" altLang="en-US" sz="1800">
                <a:solidFill>
                  <a:srgbClr val="000000"/>
                </a:solidFill>
              </a:rPr>
              <a:t> ocasionadas por agentes infecciosos resistentes a procesos de destrucción de ácidos nucleicos.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Inicialmente controversial, ganó el </a:t>
            </a:r>
            <a:r>
              <a:rPr lang="en-GB" altLang="en-US" sz="1800" b="1">
                <a:solidFill>
                  <a:srgbClr val="000000"/>
                </a:solidFill>
              </a:rPr>
              <a:t>Nobel de fisiología y Medicina del 1997</a:t>
            </a:r>
            <a:r>
              <a:rPr lang="en-GB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Enfermedades llamadas </a:t>
            </a:r>
            <a:r>
              <a:rPr lang="en-GB" altLang="en-US" sz="1800" b="1">
                <a:solidFill>
                  <a:srgbClr val="000000"/>
                </a:solidFill>
              </a:rPr>
              <a:t>enceflaopatías espongiformes</a:t>
            </a:r>
            <a:r>
              <a:rPr lang="en-GB" altLang="en-US" sz="1800">
                <a:solidFill>
                  <a:srgbClr val="000000"/>
                </a:solidFill>
              </a:rPr>
              <a:t> por aspecto histológico.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b="1">
                <a:solidFill>
                  <a:srgbClr val="000000"/>
                </a:solidFill>
              </a:rPr>
              <a:t>Particulas proteicas con la capacidad de catalizar cambios irreversibles sobre otras proetinas</a:t>
            </a:r>
            <a:r>
              <a:rPr lang="en-GB" altLang="en-US" sz="1800">
                <a:solidFill>
                  <a:srgbClr val="000000"/>
                </a:solidFill>
              </a:rPr>
              <a:t>, lo que lleva a la acumulación de ellas dentro de las celulas...lo que las mata. </a:t>
            </a:r>
          </a:p>
        </p:txBody>
      </p:sp>
      <p:pic>
        <p:nvPicPr>
          <p:cNvPr id="69636" name="Picture 7">
            <a:extLst>
              <a:ext uri="{FF2B5EF4-FFF2-40B4-BE49-F238E27FC236}">
                <a16:creationId xmlns:a16="http://schemas.microsoft.com/office/drawing/2014/main" id="{65FE6349-9793-6149-9FB3-4FB7CBB3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05263"/>
            <a:ext cx="22542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9637" name="Picture 8">
            <a:extLst>
              <a:ext uri="{FF2B5EF4-FFF2-40B4-BE49-F238E27FC236}">
                <a16:creationId xmlns:a16="http://schemas.microsoft.com/office/drawing/2014/main" id="{529B069E-CE96-5645-9EE6-E7F15551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903663"/>
            <a:ext cx="162877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8" name="Line 2">
            <a:extLst>
              <a:ext uri="{FF2B5EF4-FFF2-40B4-BE49-F238E27FC236}">
                <a16:creationId xmlns:a16="http://schemas.microsoft.com/office/drawing/2014/main" id="{3A6D2727-7635-0B41-A03B-3844C82CB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9639" name="Picture 1">
            <a:extLst>
              <a:ext uri="{FF2B5EF4-FFF2-40B4-BE49-F238E27FC236}">
                <a16:creationId xmlns:a16="http://schemas.microsoft.com/office/drawing/2014/main" id="{E0EED523-5604-3741-8C63-F17AACB82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32161"/>
            <a:ext cx="3998913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Text Box 6">
            <a:extLst>
              <a:ext uri="{FF2B5EF4-FFF2-40B4-BE49-F238E27FC236}">
                <a16:creationId xmlns:a16="http://schemas.microsoft.com/office/drawing/2014/main" id="{3AF25B78-835F-A84A-B95E-D44849EFA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223987"/>
            <a:ext cx="21113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solidFill>
                  <a:srgbClr val="000000"/>
                </a:solidFill>
              </a:rPr>
              <a:t>PrP</a:t>
            </a:r>
            <a:r>
              <a:rPr lang="en-GB" altLang="en-US" sz="1800" b="1" baseline="33000">
                <a:solidFill>
                  <a:srgbClr val="000000"/>
                </a:solidFill>
              </a:rPr>
              <a:t>C</a:t>
            </a:r>
            <a:r>
              <a:rPr lang="en-GB" altLang="en-US" sz="1800" b="1">
                <a:solidFill>
                  <a:srgbClr val="000000"/>
                </a:solidFill>
              </a:rPr>
              <a:t>     y      PrP</a:t>
            </a:r>
            <a:r>
              <a:rPr lang="en-GB" altLang="en-US" sz="1800" b="1" baseline="33000">
                <a:solidFill>
                  <a:srgbClr val="000000"/>
                </a:solidFill>
              </a:rPr>
              <a:t>Sc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8">
            <a:extLst>
              <a:ext uri="{FF2B5EF4-FFF2-40B4-BE49-F238E27FC236}">
                <a16:creationId xmlns:a16="http://schemas.microsoft.com/office/drawing/2014/main" id="{E941BAA7-4777-0946-9822-6857867EB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205788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029">
            <a:extLst>
              <a:ext uri="{FF2B5EF4-FFF2-40B4-BE49-F238E27FC236}">
                <a16:creationId xmlns:a16="http://schemas.microsoft.com/office/drawing/2014/main" id="{6656AEFB-EB3E-C948-8CAA-0C989AD43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96975"/>
            <a:ext cx="46799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i="1"/>
              <a:t>Homo sapiens </a:t>
            </a:r>
          </a:p>
          <a:p>
            <a:r>
              <a:rPr lang="en-US" altLang="en-US" b="1"/>
              <a:t>46 cromosomas, </a:t>
            </a:r>
          </a:p>
          <a:p>
            <a:r>
              <a:rPr lang="en-US" altLang="en-US" b="1"/>
              <a:t>6,469’660,000 bp (diploide)</a:t>
            </a:r>
          </a:p>
        </p:txBody>
      </p:sp>
      <p:grpSp>
        <p:nvGrpSpPr>
          <p:cNvPr id="71683" name="Group 9">
            <a:extLst>
              <a:ext uri="{FF2B5EF4-FFF2-40B4-BE49-F238E27FC236}">
                <a16:creationId xmlns:a16="http://schemas.microsoft.com/office/drawing/2014/main" id="{29341537-DE31-8749-94B8-AE7AA0FF7F8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1685" name="Rectangle 1">
              <a:extLst>
                <a:ext uri="{FF2B5EF4-FFF2-40B4-BE49-F238E27FC236}">
                  <a16:creationId xmlns:a16="http://schemas.microsoft.com/office/drawing/2014/main" id="{181B0646-BEBA-4C4F-849C-6CF6DF21A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Complejidad genómica ≠ Complejidad organica</a:t>
              </a:r>
            </a:p>
          </p:txBody>
        </p:sp>
        <p:sp>
          <p:nvSpPr>
            <p:cNvPr id="71686" name="Line 2">
              <a:extLst>
                <a:ext uri="{FF2B5EF4-FFF2-40B4-BE49-F238E27FC236}">
                  <a16:creationId xmlns:a16="http://schemas.microsoft.com/office/drawing/2014/main" id="{68F53566-34AC-A145-B81C-BB4680B3B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684" name="Rectangle 3">
            <a:extLst>
              <a:ext uri="{FF2B5EF4-FFF2-40B4-BE49-F238E27FC236}">
                <a16:creationId xmlns:a16="http://schemas.microsoft.com/office/drawing/2014/main" id="{EB9B541A-391F-EC46-AB05-254E5AA9D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261100"/>
            <a:ext cx="337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altLang="en-US" sz="1400"/>
              <a:t>Fotografía del Oaxaqueño Diego Huerta</a:t>
            </a:r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029">
            <a:extLst>
              <a:ext uri="{FF2B5EF4-FFF2-40B4-BE49-F238E27FC236}">
                <a16:creationId xmlns:a16="http://schemas.microsoft.com/office/drawing/2014/main" id="{B9B1A152-A011-EA44-BA92-A5CAD588C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96975"/>
            <a:ext cx="467995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i="1">
                <a:solidFill>
                  <a:schemeClr val="tx1"/>
                </a:solidFill>
              </a:rPr>
              <a:t>Ophioglossum</a:t>
            </a:r>
            <a:r>
              <a:rPr lang="en-US" altLang="en-US">
                <a:solidFill>
                  <a:schemeClr val="tx1"/>
                </a:solidFill>
              </a:rPr>
              <a:t> “Adder’s-tongue Fern”</a:t>
            </a:r>
          </a:p>
          <a:p>
            <a:r>
              <a:rPr lang="en-US" altLang="en-US" b="1">
                <a:solidFill>
                  <a:schemeClr val="tx1"/>
                </a:solidFill>
              </a:rPr>
              <a:t>1400 Cromosomas.</a:t>
            </a:r>
          </a:p>
          <a:p>
            <a:endParaRPr lang="en-US" altLang="en-US">
              <a:solidFill>
                <a:schemeClr val="tx1"/>
              </a:solidFill>
            </a:endParaRPr>
          </a:p>
          <a:p>
            <a:r>
              <a:rPr lang="pt-BR" altLang="en-US" i="1">
                <a:solidFill>
                  <a:schemeClr val="tx1"/>
                </a:solidFill>
              </a:rPr>
              <a:t>Polychaos dubium </a:t>
            </a:r>
            <a:r>
              <a:rPr lang="pt-BR" altLang="en-US">
                <a:solidFill>
                  <a:schemeClr val="tx1"/>
                </a:solidFill>
              </a:rPr>
              <a:t>(antes Amoeba dubia)</a:t>
            </a:r>
          </a:p>
          <a:p>
            <a:r>
              <a:rPr lang="en-US" altLang="en-US" b="1">
                <a:solidFill>
                  <a:schemeClr val="tx1"/>
                </a:solidFill>
              </a:rPr>
              <a:t>670,000’000000 bp (200x Hosa)</a:t>
            </a:r>
          </a:p>
        </p:txBody>
      </p:sp>
      <p:grpSp>
        <p:nvGrpSpPr>
          <p:cNvPr id="73730" name="Group 9">
            <a:extLst>
              <a:ext uri="{FF2B5EF4-FFF2-40B4-BE49-F238E27FC236}">
                <a16:creationId xmlns:a16="http://schemas.microsoft.com/office/drawing/2014/main" id="{414EDFE8-C2E6-0644-9AAD-816C44B6755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3733" name="Rectangle 1">
              <a:extLst>
                <a:ext uri="{FF2B5EF4-FFF2-40B4-BE49-F238E27FC236}">
                  <a16:creationId xmlns:a16="http://schemas.microsoft.com/office/drawing/2014/main" id="{D0EAAB9E-CFDE-2845-83A4-64601FE1C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Complejidad genómica ≠ Complejidad organica</a:t>
              </a:r>
            </a:p>
          </p:txBody>
        </p:sp>
        <p:sp>
          <p:nvSpPr>
            <p:cNvPr id="73734" name="Line 2">
              <a:extLst>
                <a:ext uri="{FF2B5EF4-FFF2-40B4-BE49-F238E27FC236}">
                  <a16:creationId xmlns:a16="http://schemas.microsoft.com/office/drawing/2014/main" id="{F5D1C6C0-6197-E840-9519-427E62FF70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3731" name="Picture 1">
            <a:extLst>
              <a:ext uri="{FF2B5EF4-FFF2-40B4-BE49-F238E27FC236}">
                <a16:creationId xmlns:a16="http://schemas.microsoft.com/office/drawing/2014/main" id="{3BD91CA6-CE6A-6748-B2E9-937AF071C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0"/>
          <a:stretch>
            <a:fillRect/>
          </a:stretch>
        </p:blipFill>
        <p:spPr bwMode="auto">
          <a:xfrm>
            <a:off x="4932363" y="1268413"/>
            <a:ext cx="3887787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2">
            <a:extLst>
              <a:ext uri="{FF2B5EF4-FFF2-40B4-BE49-F238E27FC236}">
                <a16:creationId xmlns:a16="http://schemas.microsoft.com/office/drawing/2014/main" id="{2B2A87C2-65FC-9045-B013-1E4845259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460851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 6">
            <a:extLst>
              <a:ext uri="{FF2B5EF4-FFF2-40B4-BE49-F238E27FC236}">
                <a16:creationId xmlns:a16="http://schemas.microsoft.com/office/drawing/2014/main" id="{911B07D6-1F3B-F64C-9D1D-62B4A443ABD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5781" name="Rectangle 1">
              <a:extLst>
                <a:ext uri="{FF2B5EF4-FFF2-40B4-BE49-F238E27FC236}">
                  <a16:creationId xmlns:a16="http://schemas.microsoft.com/office/drawing/2014/main" id="{9B87FE04-30D6-824D-BDEF-DF6246729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Complejidad genómica ≠ Complejidad organica</a:t>
              </a:r>
            </a:p>
          </p:txBody>
        </p:sp>
        <p:sp>
          <p:nvSpPr>
            <p:cNvPr id="75782" name="Line 2">
              <a:extLst>
                <a:ext uri="{FF2B5EF4-FFF2-40B4-BE49-F238E27FC236}">
                  <a16:creationId xmlns:a16="http://schemas.microsoft.com/office/drawing/2014/main" id="{D183D5CF-6525-A443-BCCA-BEFCB255D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78" name="Text Box 3">
            <a:extLst>
              <a:ext uri="{FF2B5EF4-FFF2-40B4-BE49-F238E27FC236}">
                <a16:creationId xmlns:a16="http://schemas.microsoft.com/office/drawing/2014/main" id="{970C0E10-D41C-7E47-A9D3-0A55D1B01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287463"/>
            <a:ext cx="5014912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Al </a:t>
            </a:r>
            <a:r>
              <a:rPr lang="en-GB" altLang="en-US" sz="1600">
                <a:solidFill>
                  <a:srgbClr val="FF0000"/>
                </a:solidFill>
              </a:rPr>
              <a:t>complemento total de genes </a:t>
            </a:r>
            <a:r>
              <a:rPr lang="en-GB" altLang="en-US" sz="1600">
                <a:solidFill>
                  <a:srgbClr val="000000"/>
                </a:solidFill>
              </a:rPr>
              <a:t>de un organismo se le llama </a:t>
            </a:r>
            <a:r>
              <a:rPr lang="en-GB" altLang="en-US" sz="1600">
                <a:solidFill>
                  <a:srgbClr val="FF0000"/>
                </a:solidFill>
              </a:rPr>
              <a:t>genoma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genes se </a:t>
            </a:r>
            <a:r>
              <a:rPr lang="en-GB" altLang="en-US" sz="1600">
                <a:solidFill>
                  <a:srgbClr val="FF0000"/>
                </a:solidFill>
              </a:rPr>
              <a:t>localizan en regiones bien definidas </a:t>
            </a:r>
            <a:r>
              <a:rPr lang="en-GB" altLang="en-US" sz="1600">
                <a:solidFill>
                  <a:srgbClr val="000000"/>
                </a:solidFill>
              </a:rPr>
              <a:t>de DNA llamados </a:t>
            </a:r>
            <a:r>
              <a:rPr lang="en-GB" altLang="en-US" sz="1600">
                <a:solidFill>
                  <a:srgbClr val="FF0000"/>
                </a:solidFill>
              </a:rPr>
              <a:t>locus </a:t>
            </a:r>
            <a:r>
              <a:rPr lang="en-GB" altLang="en-US" sz="1600">
                <a:solidFill>
                  <a:srgbClr val="000000"/>
                </a:solidFill>
              </a:rPr>
              <a:t>(plural </a:t>
            </a:r>
            <a:r>
              <a:rPr lang="en-GB" altLang="en-US" sz="1600">
                <a:solidFill>
                  <a:srgbClr val="FF0000"/>
                </a:solidFill>
              </a:rPr>
              <a:t>loci</a:t>
            </a:r>
            <a:r>
              <a:rPr lang="en-GB" altLang="en-US" sz="160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</a:t>
            </a:r>
            <a:r>
              <a:rPr lang="en-GB" altLang="en-US" sz="1600">
                <a:solidFill>
                  <a:srgbClr val="FF0000"/>
                </a:solidFill>
              </a:rPr>
              <a:t>tamaño del genoma </a:t>
            </a:r>
            <a:r>
              <a:rPr lang="en-GB" altLang="en-US" sz="1600">
                <a:solidFill>
                  <a:srgbClr val="000000"/>
                </a:solidFill>
              </a:rPr>
              <a:t>generalmente es </a:t>
            </a:r>
            <a:r>
              <a:rPr lang="en-GB" altLang="en-US" sz="1600">
                <a:solidFill>
                  <a:srgbClr val="FF0000"/>
                </a:solidFill>
              </a:rPr>
              <a:t>menor para los procariotas en comparación a los eucariotas</a:t>
            </a:r>
            <a:r>
              <a:rPr lang="en-GB" altLang="en-US" sz="1600">
                <a:solidFill>
                  <a:srgbClr val="000000"/>
                </a:solidFill>
              </a:rPr>
              <a:t>, tanto en número de </a:t>
            </a:r>
            <a:r>
              <a:rPr lang="en-GB" altLang="en-US" sz="1600">
                <a:solidFill>
                  <a:srgbClr val="FF0000"/>
                </a:solidFill>
              </a:rPr>
              <a:t>bp </a:t>
            </a:r>
            <a:r>
              <a:rPr lang="en-GB" altLang="en-US" sz="1600">
                <a:solidFill>
                  <a:srgbClr val="000000"/>
                </a:solidFill>
              </a:rPr>
              <a:t>como de </a:t>
            </a:r>
            <a:r>
              <a:rPr lang="en-GB" altLang="en-US" sz="1600">
                <a:solidFill>
                  <a:srgbClr val="FF0000"/>
                </a:solidFill>
              </a:rPr>
              <a:t>genes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No obstante, </a:t>
            </a:r>
            <a:r>
              <a:rPr lang="en-GB" altLang="en-US" sz="1600">
                <a:solidFill>
                  <a:srgbClr val="FF0000"/>
                </a:solidFill>
              </a:rPr>
              <a:t>esta relación se rompe al contemplar únicamente a los organismo eucariotas</a:t>
            </a:r>
            <a:r>
              <a:rPr lang="en-GB" altLang="en-US" sz="1600">
                <a:solidFill>
                  <a:srgbClr val="000000"/>
                </a:solidFill>
              </a:rPr>
              <a:t>, en estos </a:t>
            </a:r>
            <a:r>
              <a:rPr lang="en-GB" altLang="en-US" sz="1600">
                <a:solidFill>
                  <a:srgbClr val="FF0000"/>
                </a:solidFill>
              </a:rPr>
              <a:t>no existe una proporción directa </a:t>
            </a:r>
            <a:r>
              <a:rPr lang="en-GB" altLang="en-US" sz="1600">
                <a:solidFill>
                  <a:srgbClr val="000000"/>
                </a:solidFill>
              </a:rPr>
              <a:t>entre complejidad genómica y complejidad del organismo.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Uno de los genomas más grandes descubierto a la fecha pertenece a una Amoeba (</a:t>
            </a:r>
            <a:r>
              <a:rPr lang="en-GB" altLang="en-US" sz="1600">
                <a:solidFill>
                  <a:srgbClr val="FF0000"/>
                </a:solidFill>
              </a:rPr>
              <a:t>Amoeba dubia</a:t>
            </a:r>
            <a:r>
              <a:rPr lang="en-GB" altLang="en-US" sz="1600">
                <a:solidFill>
                  <a:srgbClr val="000000"/>
                </a:solidFill>
              </a:rPr>
              <a:t>) con </a:t>
            </a:r>
            <a:r>
              <a:rPr lang="en-GB" altLang="en-US" sz="1600">
                <a:solidFill>
                  <a:srgbClr val="FF0000"/>
                </a:solidFill>
              </a:rPr>
              <a:t>&gt;670 mil millones de bases </a:t>
            </a:r>
            <a:r>
              <a:rPr lang="en-GB" altLang="en-US" sz="1600">
                <a:solidFill>
                  <a:srgbClr val="000000"/>
                </a:solidFill>
              </a:rPr>
              <a:t>(ca </a:t>
            </a:r>
            <a:r>
              <a:rPr lang="en-GB" altLang="en-US" sz="1600">
                <a:solidFill>
                  <a:srgbClr val="FF0000"/>
                </a:solidFill>
              </a:rPr>
              <a:t>200 x </a:t>
            </a:r>
            <a:r>
              <a:rPr lang="en-GB" altLang="en-US" sz="1600">
                <a:solidFill>
                  <a:srgbClr val="000000"/>
                </a:solidFill>
              </a:rPr>
              <a:t>mayor a Hosa).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BF9675DD-4759-8C49-8520-CDEC008C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241800"/>
            <a:ext cx="288925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5780" name="Picture 5">
            <a:extLst>
              <a:ext uri="{FF2B5EF4-FFF2-40B4-BE49-F238E27FC236}">
                <a16:creationId xmlns:a16="http://schemas.microsoft.com/office/drawing/2014/main" id="{9BE24353-6D08-E74C-9DB0-097D464C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439863"/>
            <a:ext cx="40100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0BA55CF8-8B3A-AC4D-A7E7-4199B5C56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 dirty="0">
                <a:solidFill>
                  <a:srgbClr val="B3B3B3"/>
                </a:solidFill>
              </a:rPr>
              <a:t>  </a:t>
            </a:r>
            <a:r>
              <a:rPr lang="en-US" altLang="en-US" sz="1800" dirty="0" err="1">
                <a:solidFill>
                  <a:srgbClr val="B3B3B3"/>
                </a:solidFill>
              </a:rPr>
              <a:t>Tema</a:t>
            </a:r>
            <a:r>
              <a:rPr lang="en-US" altLang="en-US" sz="1800" dirty="0">
                <a:solidFill>
                  <a:srgbClr val="B3B3B3"/>
                </a:solidFill>
              </a:rPr>
              <a:t> 1. Dogma Central</a:t>
            </a:r>
            <a:br>
              <a:rPr lang="en-GB" altLang="en-US" sz="1800" dirty="0">
                <a:solidFill>
                  <a:srgbClr val="B3B3B3"/>
                </a:solidFill>
              </a:rPr>
            </a:br>
            <a:r>
              <a:rPr lang="en-GB" altLang="en-US" sz="1800" dirty="0">
                <a:solidFill>
                  <a:srgbClr val="B3B3B3"/>
                </a:solidFill>
              </a:rPr>
              <a:t>  </a:t>
            </a:r>
            <a:r>
              <a:rPr lang="en-GB" altLang="en-US" sz="3200" dirty="0" err="1">
                <a:solidFill>
                  <a:srgbClr val="B3B3B3"/>
                </a:solidFill>
              </a:rPr>
              <a:t>Ontología</a:t>
            </a:r>
            <a:endParaRPr lang="en-GB" altLang="en-US" sz="3200" dirty="0">
              <a:solidFill>
                <a:srgbClr val="B3B3B3"/>
              </a:solidFill>
            </a:endParaRPr>
          </a:p>
        </p:txBody>
      </p:sp>
      <p:sp>
        <p:nvSpPr>
          <p:cNvPr id="16386" name="Line 2">
            <a:extLst>
              <a:ext uri="{FF2B5EF4-FFF2-40B4-BE49-F238E27FC236}">
                <a16:creationId xmlns:a16="http://schemas.microsoft.com/office/drawing/2014/main" id="{4AF114DF-1B26-4B4E-8505-7F8A3D2226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9796E-E5F4-E54D-B6AA-45798993E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00" y="2082800"/>
            <a:ext cx="2692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50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A2CA320F-FA5A-F540-AEEA-81B1138EA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s-ES_tradnl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  <a:t>Tema 1. Dogma Central</a:t>
            </a:r>
            <a:br>
              <a:rPr lang="en-GB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</a:br>
            <a:r>
              <a:rPr lang="en-GB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  <a:t>  </a:t>
            </a:r>
            <a:r>
              <a:rPr lang="en-GB" altLang="en-US" sz="3200">
                <a:solidFill>
                  <a:srgbClr val="B3B3B3"/>
                </a:solidFill>
                <a:ea typeface="ＭＳ Ｐゴシック" panose="020B0600070205080204" pitchFamily="34" charset="-128"/>
              </a:rPr>
              <a:t>Historia</a:t>
            </a:r>
          </a:p>
        </p:txBody>
      </p:sp>
      <p:sp>
        <p:nvSpPr>
          <p:cNvPr id="18434" name="AutoShape 1">
            <a:extLst>
              <a:ext uri="{FF2B5EF4-FFF2-40B4-BE49-F238E27FC236}">
                <a16:creationId xmlns:a16="http://schemas.microsoft.com/office/drawing/2014/main" id="{5EE4B70E-0094-9C4E-BE97-AFB8B0158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5186363"/>
            <a:ext cx="6691312" cy="100012"/>
          </a:xfrm>
          <a:prstGeom prst="roundRect">
            <a:avLst>
              <a:gd name="adj" fmla="val 1611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1441FCE6-D21D-894C-930A-F96B5A031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257800"/>
            <a:ext cx="86407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8000"/>
              </a:lnSpc>
            </a:pPr>
            <a:r>
              <a:rPr lang="en-GB" altLang="en-US" sz="800">
                <a:solidFill>
                  <a:srgbClr val="000000"/>
                </a:solidFill>
              </a:rPr>
              <a:t>                |            |           |            |            |            |            |            |            |            |           |            |           |            |            |            |            |            |</a:t>
            </a:r>
          </a:p>
          <a:p>
            <a:pPr eaLnBrk="1" hangingPunct="1">
              <a:lnSpc>
                <a:spcPct val="108000"/>
              </a:lnSpc>
            </a:pPr>
            <a:r>
              <a:rPr lang="en-GB" altLang="en-US" sz="800">
                <a:solidFill>
                  <a:srgbClr val="000000"/>
                </a:solidFill>
              </a:rPr>
              <a:t>           1840      1850    1860	   1870	1880     1890     1900     1910      1920	  1930	1940     1950    1960     1970	    1980	1990      2000     2010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3E8E8374-67BD-2A4B-BA0E-6F7199419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3921125"/>
            <a:ext cx="781051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Brown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Nucleo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(1833)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2F35C702-8CCC-E340-A239-80C8187D4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4084638"/>
            <a:ext cx="87788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FF0000"/>
                </a:solidFill>
              </a:rPr>
              <a:t>Mendel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FF0000"/>
                </a:solidFill>
              </a:rPr>
              <a:t>Publicación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FF0000"/>
                </a:solidFill>
              </a:rPr>
              <a:t>(1866)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C056DDC8-3D18-CE49-9ACA-B306D5C72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2266950"/>
            <a:ext cx="7810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Miescher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Nucleina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(1869)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2DAA4452-9CE6-DC4D-B408-F67FF6FC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4260850"/>
            <a:ext cx="101123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FF0000"/>
                </a:solidFill>
              </a:rPr>
              <a:t>Mendel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FF0000"/>
                </a:solidFill>
              </a:rPr>
              <a:t>Redescubierto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FF0000"/>
                </a:solidFill>
              </a:rPr>
              <a:t>(1900)</a:t>
            </a:r>
          </a:p>
        </p:txBody>
      </p:sp>
      <p:sp>
        <p:nvSpPr>
          <p:cNvPr id="18440" name="Line 8">
            <a:extLst>
              <a:ext uri="{FF2B5EF4-FFF2-40B4-BE49-F238E27FC236}">
                <a16:creationId xmlns:a16="http://schemas.microsoft.com/office/drawing/2014/main" id="{24B1E632-9C2B-0E43-AFAD-D3F42E80A6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2513" y="4843463"/>
            <a:ext cx="404812" cy="3254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9">
            <a:extLst>
              <a:ext uri="{FF2B5EF4-FFF2-40B4-BE49-F238E27FC236}">
                <a16:creationId xmlns:a16="http://schemas.microsoft.com/office/drawing/2014/main" id="{E11B7EED-49BC-A843-8FC5-67C82A6BF1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62100" y="2843213"/>
            <a:ext cx="200025" cy="2336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0519C746-2371-7F49-AA94-F8F99E4B8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690813"/>
            <a:ext cx="13811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Shleiden / Schwann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Teoria celular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(1839)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5B2F577F-19E5-D041-9073-D88B57F06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3341688"/>
            <a:ext cx="87788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Levene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A, G, C, T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(1910)</a:t>
            </a:r>
          </a:p>
        </p:txBody>
      </p:sp>
      <p:sp>
        <p:nvSpPr>
          <p:cNvPr id="18444" name="Line 12">
            <a:extLst>
              <a:ext uri="{FF2B5EF4-FFF2-40B4-BE49-F238E27FC236}">
                <a16:creationId xmlns:a16="http://schemas.microsoft.com/office/drawing/2014/main" id="{76C1C7E1-4AAA-D144-856B-D1A745AC2D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7138" y="3924300"/>
            <a:ext cx="596900" cy="12557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Text Box 13">
            <a:extLst>
              <a:ext uri="{FF2B5EF4-FFF2-40B4-BE49-F238E27FC236}">
                <a16:creationId xmlns:a16="http://schemas.microsoft.com/office/drawing/2014/main" id="{72861A16-9869-BB46-9AFF-D807F5936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450" y="4311650"/>
            <a:ext cx="8778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Griffith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Prin. Transf.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(1928)</a:t>
            </a:r>
          </a:p>
        </p:txBody>
      </p:sp>
      <p:sp>
        <p:nvSpPr>
          <p:cNvPr id="18446" name="Line 14">
            <a:extLst>
              <a:ext uri="{FF2B5EF4-FFF2-40B4-BE49-F238E27FC236}">
                <a16:creationId xmlns:a16="http://schemas.microsoft.com/office/drawing/2014/main" id="{42BDE380-A743-8A4C-8CB1-ADADCDB1B1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4876800"/>
            <a:ext cx="211138" cy="2936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Text Box 15">
            <a:extLst>
              <a:ext uri="{FF2B5EF4-FFF2-40B4-BE49-F238E27FC236}">
                <a16:creationId xmlns:a16="http://schemas.microsoft.com/office/drawing/2014/main" id="{447D00C5-25A0-4B4E-99EF-62679B3C9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1192213"/>
            <a:ext cx="16954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Avery-MacLeod-McCarty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Prin. Transf. = DNA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(1944)</a:t>
            </a:r>
          </a:p>
        </p:txBody>
      </p:sp>
      <p:sp>
        <p:nvSpPr>
          <p:cNvPr id="18448" name="Line 16">
            <a:extLst>
              <a:ext uri="{FF2B5EF4-FFF2-40B4-BE49-F238E27FC236}">
                <a16:creationId xmlns:a16="http://schemas.microsoft.com/office/drawing/2014/main" id="{B3ADCAFA-50EF-A94B-B45D-D0924ECF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4138" y="1774825"/>
            <a:ext cx="476250" cy="34242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Text Box 17">
            <a:extLst>
              <a:ext uri="{FF2B5EF4-FFF2-40B4-BE49-F238E27FC236}">
                <a16:creationId xmlns:a16="http://schemas.microsoft.com/office/drawing/2014/main" id="{294F46CF-F1A6-5B45-9D07-9A58BA727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963" y="3484563"/>
            <a:ext cx="8778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Chargaff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A=T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(1948)</a:t>
            </a:r>
          </a:p>
        </p:txBody>
      </p:sp>
      <p:sp>
        <p:nvSpPr>
          <p:cNvPr id="18450" name="Line 18">
            <a:extLst>
              <a:ext uri="{FF2B5EF4-FFF2-40B4-BE49-F238E27FC236}">
                <a16:creationId xmlns:a16="http://schemas.microsoft.com/office/drawing/2014/main" id="{8A39E537-0C27-604E-905A-EAA369205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4014788"/>
            <a:ext cx="1587" cy="11652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3D219D90-847B-6645-B8BE-3ADBA41D9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152650"/>
            <a:ext cx="1089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Hershey-Chase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Bacteriofago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(1952)</a:t>
            </a:r>
          </a:p>
        </p:txBody>
      </p:sp>
      <p:sp>
        <p:nvSpPr>
          <p:cNvPr id="18452" name="Line 20">
            <a:extLst>
              <a:ext uri="{FF2B5EF4-FFF2-40B4-BE49-F238E27FC236}">
                <a16:creationId xmlns:a16="http://schemas.microsoft.com/office/drawing/2014/main" id="{581AF715-006A-0149-A207-7BEC49345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8" y="2735263"/>
            <a:ext cx="309562" cy="3889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21">
            <a:extLst>
              <a:ext uri="{FF2B5EF4-FFF2-40B4-BE49-F238E27FC236}">
                <a16:creationId xmlns:a16="http://schemas.microsoft.com/office/drawing/2014/main" id="{C980DC4E-76CE-6C43-A286-CFD8E7D555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9313" y="1671638"/>
            <a:ext cx="879475" cy="351631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Text Box 22">
            <a:extLst>
              <a:ext uri="{FF2B5EF4-FFF2-40B4-BE49-F238E27FC236}">
                <a16:creationId xmlns:a16="http://schemas.microsoft.com/office/drawing/2014/main" id="{577FBD05-3663-9243-A4C3-88BAEDD01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1539875"/>
            <a:ext cx="10890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Morgan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Cromosomas Drosophila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(1911)</a:t>
            </a:r>
          </a:p>
        </p:txBody>
      </p:sp>
      <p:sp>
        <p:nvSpPr>
          <p:cNvPr id="18455" name="Line 23">
            <a:extLst>
              <a:ext uri="{FF2B5EF4-FFF2-40B4-BE49-F238E27FC236}">
                <a16:creationId xmlns:a16="http://schemas.microsoft.com/office/drawing/2014/main" id="{EB960846-2E97-1A47-9C26-70A677D523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4788" y="2251075"/>
            <a:ext cx="401637" cy="29289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Text Box 24">
            <a:extLst>
              <a:ext uri="{FF2B5EF4-FFF2-40B4-BE49-F238E27FC236}">
                <a16:creationId xmlns:a16="http://schemas.microsoft.com/office/drawing/2014/main" id="{9408731B-2149-DC4B-A9B9-44F3AA8FE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800350"/>
            <a:ext cx="1365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Astbury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Cristalografia DNA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(1943)</a:t>
            </a:r>
          </a:p>
        </p:txBody>
      </p:sp>
      <p:sp>
        <p:nvSpPr>
          <p:cNvPr id="18457" name="Line 25">
            <a:extLst>
              <a:ext uri="{FF2B5EF4-FFF2-40B4-BE49-F238E27FC236}">
                <a16:creationId xmlns:a16="http://schemas.microsoft.com/office/drawing/2014/main" id="{451024C6-C934-CC43-8EEE-3D813F3CD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4138" y="3548063"/>
            <a:ext cx="460375" cy="16430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Text Box 26">
            <a:extLst>
              <a:ext uri="{FF2B5EF4-FFF2-40B4-BE49-F238E27FC236}">
                <a16:creationId xmlns:a16="http://schemas.microsoft.com/office/drawing/2014/main" id="{D371DDC0-B0BD-804F-BB1F-67972CC5F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4130675"/>
            <a:ext cx="7556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Kornberg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DNA Pol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(1955)</a:t>
            </a:r>
          </a:p>
        </p:txBody>
      </p:sp>
      <p:sp>
        <p:nvSpPr>
          <p:cNvPr id="18459" name="Line 27">
            <a:extLst>
              <a:ext uri="{FF2B5EF4-FFF2-40B4-BE49-F238E27FC236}">
                <a16:creationId xmlns:a16="http://schemas.microsoft.com/office/drawing/2014/main" id="{E7AFB899-176E-F043-8CB9-171B846E12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64088" y="4714875"/>
            <a:ext cx="414337" cy="4667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Text Box 28">
            <a:extLst>
              <a:ext uri="{FF2B5EF4-FFF2-40B4-BE49-F238E27FC236}">
                <a16:creationId xmlns:a16="http://schemas.microsoft.com/office/drawing/2014/main" id="{D52FCABC-20C7-3642-9A34-1186910B9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2901950"/>
            <a:ext cx="12604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Cohen &amp; Boyer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Clonación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(1973)</a:t>
            </a:r>
          </a:p>
        </p:txBody>
      </p:sp>
      <p:sp>
        <p:nvSpPr>
          <p:cNvPr id="18461" name="Line 29">
            <a:extLst>
              <a:ext uri="{FF2B5EF4-FFF2-40B4-BE49-F238E27FC236}">
                <a16:creationId xmlns:a16="http://schemas.microsoft.com/office/drawing/2014/main" id="{DB8FB1F8-5D95-B54D-B1E5-D35519BA00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9888" y="4419600"/>
            <a:ext cx="423862" cy="787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Text Box 30">
            <a:extLst>
              <a:ext uri="{FF2B5EF4-FFF2-40B4-BE49-F238E27FC236}">
                <a16:creationId xmlns:a16="http://schemas.microsoft.com/office/drawing/2014/main" id="{DCD5D9E8-828D-4646-A2F7-EC7DA1290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757363"/>
            <a:ext cx="101917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Sanger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Secuencación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(1975)</a:t>
            </a:r>
          </a:p>
        </p:txBody>
      </p:sp>
      <p:sp>
        <p:nvSpPr>
          <p:cNvPr id="18463" name="Line 31">
            <a:extLst>
              <a:ext uri="{FF2B5EF4-FFF2-40B4-BE49-F238E27FC236}">
                <a16:creationId xmlns:a16="http://schemas.microsoft.com/office/drawing/2014/main" id="{1E5784D3-61C1-0142-B3E6-D589952866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2425" y="4648200"/>
            <a:ext cx="587375" cy="5572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4" name="Text Box 32">
            <a:extLst>
              <a:ext uri="{FF2B5EF4-FFF2-40B4-BE49-F238E27FC236}">
                <a16:creationId xmlns:a16="http://schemas.microsoft.com/office/drawing/2014/main" id="{05282904-E41E-4F40-B9FD-C295225F6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175" y="3027363"/>
            <a:ext cx="63658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Mullis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PCR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(1983)</a:t>
            </a:r>
          </a:p>
        </p:txBody>
      </p:sp>
      <p:sp>
        <p:nvSpPr>
          <p:cNvPr id="18465" name="Line 33">
            <a:extLst>
              <a:ext uri="{FF2B5EF4-FFF2-40B4-BE49-F238E27FC236}">
                <a16:creationId xmlns:a16="http://schemas.microsoft.com/office/drawing/2014/main" id="{F64ED562-94A0-E341-AF5D-6EC4D33624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45163" y="4648200"/>
            <a:ext cx="731837" cy="5318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Text Box 34">
            <a:extLst>
              <a:ext uri="{FF2B5EF4-FFF2-40B4-BE49-F238E27FC236}">
                <a16:creationId xmlns:a16="http://schemas.microsoft.com/office/drawing/2014/main" id="{C329307A-A5C4-A047-8440-6EEB38E79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75" y="1687513"/>
            <a:ext cx="9350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DOE HUGO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(1986)</a:t>
            </a:r>
          </a:p>
        </p:txBody>
      </p:sp>
      <p:sp>
        <p:nvSpPr>
          <p:cNvPr id="18467" name="Line 35">
            <a:extLst>
              <a:ext uri="{FF2B5EF4-FFF2-40B4-BE49-F238E27FC236}">
                <a16:creationId xmlns:a16="http://schemas.microsoft.com/office/drawing/2014/main" id="{0576ACA5-554F-7043-A349-059ECC7B34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2363" y="4419600"/>
            <a:ext cx="808037" cy="7508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8" name="Text Box 36">
            <a:extLst>
              <a:ext uri="{FF2B5EF4-FFF2-40B4-BE49-F238E27FC236}">
                <a16:creationId xmlns:a16="http://schemas.microsoft.com/office/drawing/2014/main" id="{51DC1831-B82C-824A-A0E6-01F7186F1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550" y="2127250"/>
            <a:ext cx="904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H. influenza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(1995)</a:t>
            </a:r>
          </a:p>
        </p:txBody>
      </p:sp>
      <p:sp>
        <p:nvSpPr>
          <p:cNvPr id="18469" name="Text Box 37">
            <a:extLst>
              <a:ext uri="{FF2B5EF4-FFF2-40B4-BE49-F238E27FC236}">
                <a16:creationId xmlns:a16="http://schemas.microsoft.com/office/drawing/2014/main" id="{1D4293BA-C8EF-214B-92FA-4B6B41684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400" y="2627313"/>
            <a:ext cx="971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S. cervisiae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(1996)</a:t>
            </a:r>
          </a:p>
        </p:txBody>
      </p:sp>
      <p:sp>
        <p:nvSpPr>
          <p:cNvPr id="18470" name="Text Box 38">
            <a:extLst>
              <a:ext uri="{FF2B5EF4-FFF2-40B4-BE49-F238E27FC236}">
                <a16:creationId xmlns:a16="http://schemas.microsoft.com/office/drawing/2014/main" id="{56A40F7D-2EF2-A047-B183-9A78505E5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25" y="3173413"/>
            <a:ext cx="846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C. elegans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(1998)</a:t>
            </a:r>
          </a:p>
        </p:txBody>
      </p:sp>
      <p:sp>
        <p:nvSpPr>
          <p:cNvPr id="18471" name="Line 39">
            <a:extLst>
              <a:ext uri="{FF2B5EF4-FFF2-40B4-BE49-F238E27FC236}">
                <a16:creationId xmlns:a16="http://schemas.microsoft.com/office/drawing/2014/main" id="{5B387EAA-438B-0843-9D25-8BA9ED4291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3238" y="4648200"/>
            <a:ext cx="741362" cy="5397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2" name="Line 40">
            <a:extLst>
              <a:ext uri="{FF2B5EF4-FFF2-40B4-BE49-F238E27FC236}">
                <a16:creationId xmlns:a16="http://schemas.microsoft.com/office/drawing/2014/main" id="{476153EA-0C8C-8E4A-83A8-FE12C7E159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59463" y="4419600"/>
            <a:ext cx="998537" cy="7604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3" name="Line 41">
            <a:extLst>
              <a:ext uri="{FF2B5EF4-FFF2-40B4-BE49-F238E27FC236}">
                <a16:creationId xmlns:a16="http://schemas.microsoft.com/office/drawing/2014/main" id="{EDCEE3E1-4E76-AD4C-8674-CE4D0A6997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2076450"/>
            <a:ext cx="1158875" cy="23431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Line 42">
            <a:extLst>
              <a:ext uri="{FF2B5EF4-FFF2-40B4-BE49-F238E27FC236}">
                <a16:creationId xmlns:a16="http://schemas.microsoft.com/office/drawing/2014/main" id="{8B35BDA6-9932-9D4C-8C3F-352C512872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7138" y="4267200"/>
            <a:ext cx="1084262" cy="9112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Line 43">
            <a:extLst>
              <a:ext uri="{FF2B5EF4-FFF2-40B4-BE49-F238E27FC236}">
                <a16:creationId xmlns:a16="http://schemas.microsoft.com/office/drawing/2014/main" id="{2ED02EFF-CA8B-EF4D-B967-26787B4E46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2322513"/>
            <a:ext cx="1327150" cy="20970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Line 44">
            <a:extLst>
              <a:ext uri="{FF2B5EF4-FFF2-40B4-BE49-F238E27FC236}">
                <a16:creationId xmlns:a16="http://schemas.microsoft.com/office/drawing/2014/main" id="{B74B0D1D-DB4C-234A-994F-9F7FB5E8DB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2890838"/>
            <a:ext cx="1062038" cy="13763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7" name="Line 45">
            <a:extLst>
              <a:ext uri="{FF2B5EF4-FFF2-40B4-BE49-F238E27FC236}">
                <a16:creationId xmlns:a16="http://schemas.microsoft.com/office/drawing/2014/main" id="{B2EEC8FB-5A68-EB4D-B565-94ED4D3469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6663" y="4191000"/>
            <a:ext cx="1379537" cy="9969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8" name="Text Box 46">
            <a:extLst>
              <a:ext uri="{FF2B5EF4-FFF2-40B4-BE49-F238E27FC236}">
                <a16:creationId xmlns:a16="http://schemas.microsoft.com/office/drawing/2014/main" id="{6345261E-2E25-6D45-9D36-7CC89953F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13" y="3709988"/>
            <a:ext cx="927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Crom. 22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(1999)</a:t>
            </a:r>
          </a:p>
        </p:txBody>
      </p:sp>
      <p:sp>
        <p:nvSpPr>
          <p:cNvPr id="18479" name="Line 47">
            <a:extLst>
              <a:ext uri="{FF2B5EF4-FFF2-40B4-BE49-F238E27FC236}">
                <a16:creationId xmlns:a16="http://schemas.microsoft.com/office/drawing/2014/main" id="{F5C56C49-1A26-4943-853D-716FA8624A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54763" y="3968750"/>
            <a:ext cx="2136775" cy="12192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Text Box 48">
            <a:extLst>
              <a:ext uri="{FF2B5EF4-FFF2-40B4-BE49-F238E27FC236}">
                <a16:creationId xmlns:a16="http://schemas.microsoft.com/office/drawing/2014/main" id="{7F0762DB-66FD-0F4A-B008-596DBFAFA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0850" y="4267200"/>
            <a:ext cx="1181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D. melanogaster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(2000)</a:t>
            </a:r>
          </a:p>
        </p:txBody>
      </p:sp>
      <p:sp>
        <p:nvSpPr>
          <p:cNvPr id="18481" name="Text Box 49">
            <a:extLst>
              <a:ext uri="{FF2B5EF4-FFF2-40B4-BE49-F238E27FC236}">
                <a16:creationId xmlns:a16="http://schemas.microsoft.com/office/drawing/2014/main" id="{FDEAF1BE-2A0A-FE49-A2C7-8C74119F0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425" y="4751388"/>
            <a:ext cx="927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H. sapiens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(2001/3)</a:t>
            </a:r>
          </a:p>
        </p:txBody>
      </p:sp>
      <p:sp>
        <p:nvSpPr>
          <p:cNvPr id="18482" name="Line 50">
            <a:extLst>
              <a:ext uri="{FF2B5EF4-FFF2-40B4-BE49-F238E27FC236}">
                <a16:creationId xmlns:a16="http://schemas.microsoft.com/office/drawing/2014/main" id="{FB219ACF-BD1B-454B-8FE2-7B2E4E2718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5200" y="4513263"/>
            <a:ext cx="957263" cy="2111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3" name="Line 51">
            <a:extLst>
              <a:ext uri="{FF2B5EF4-FFF2-40B4-BE49-F238E27FC236}">
                <a16:creationId xmlns:a16="http://schemas.microsoft.com/office/drawing/2014/main" id="{6A42606E-E754-364C-882A-ADAD116A8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25" y="4464050"/>
            <a:ext cx="1588" cy="7239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4" name="Line 52">
            <a:extLst>
              <a:ext uri="{FF2B5EF4-FFF2-40B4-BE49-F238E27FC236}">
                <a16:creationId xmlns:a16="http://schemas.microsoft.com/office/drawing/2014/main" id="{EF944582-238D-5843-A6C1-71A43B305E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738" y="3273425"/>
            <a:ext cx="365125" cy="19145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5" name="Line 53">
            <a:extLst>
              <a:ext uri="{FF2B5EF4-FFF2-40B4-BE49-F238E27FC236}">
                <a16:creationId xmlns:a16="http://schemas.microsoft.com/office/drawing/2014/main" id="{B26CBF2A-22CD-A045-906F-6FA47DBBB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7450" y="4643438"/>
            <a:ext cx="196850" cy="54451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6" name="Line 54">
            <a:extLst>
              <a:ext uri="{FF2B5EF4-FFF2-40B4-BE49-F238E27FC236}">
                <a16:creationId xmlns:a16="http://schemas.microsoft.com/office/drawing/2014/main" id="{63D3A320-C80A-C24C-B6DC-D2476094CD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2286000"/>
            <a:ext cx="609600" cy="23622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7" name="Line 55">
            <a:extLst>
              <a:ext uri="{FF2B5EF4-FFF2-40B4-BE49-F238E27FC236}">
                <a16:creationId xmlns:a16="http://schemas.microsoft.com/office/drawing/2014/main" id="{404D3CB7-258A-3B44-968B-0BFED86772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579813"/>
            <a:ext cx="388938" cy="10683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8" name="Line 56">
            <a:extLst>
              <a:ext uri="{FF2B5EF4-FFF2-40B4-BE49-F238E27FC236}">
                <a16:creationId xmlns:a16="http://schemas.microsoft.com/office/drawing/2014/main" id="{A7F982BE-EE86-6247-ADCD-898DA99AEF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6200" y="3463925"/>
            <a:ext cx="804863" cy="7270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9" name="Line 57">
            <a:extLst>
              <a:ext uri="{FF2B5EF4-FFF2-40B4-BE49-F238E27FC236}">
                <a16:creationId xmlns:a16="http://schemas.microsoft.com/office/drawing/2014/main" id="{2E556538-3F39-0640-8BC1-89D9B71256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2550" y="4724400"/>
            <a:ext cx="882650" cy="5032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0" name="Line 58">
            <a:extLst>
              <a:ext uri="{FF2B5EF4-FFF2-40B4-BE49-F238E27FC236}">
                <a16:creationId xmlns:a16="http://schemas.microsoft.com/office/drawing/2014/main" id="{F26F0779-EF4D-A342-9F31-707872F537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5425" y="4953000"/>
            <a:ext cx="587375" cy="2746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1" name="Line 59">
            <a:extLst>
              <a:ext uri="{FF2B5EF4-FFF2-40B4-BE49-F238E27FC236}">
                <a16:creationId xmlns:a16="http://schemas.microsoft.com/office/drawing/2014/main" id="{FA8EEA19-0EBD-0243-AB92-558135028B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891088"/>
            <a:ext cx="1089025" cy="6191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92" name="Picture 60">
            <a:extLst>
              <a:ext uri="{FF2B5EF4-FFF2-40B4-BE49-F238E27FC236}">
                <a16:creationId xmlns:a16="http://schemas.microsoft.com/office/drawing/2014/main" id="{7E15DB5D-E145-5841-8ABA-B63BDDED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6067425"/>
            <a:ext cx="6810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93" name="Picture 61">
            <a:extLst>
              <a:ext uri="{FF2B5EF4-FFF2-40B4-BE49-F238E27FC236}">
                <a16:creationId xmlns:a16="http://schemas.microsoft.com/office/drawing/2014/main" id="{9D9C8B39-7E0D-E640-BD8D-E7CF3694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6083300"/>
            <a:ext cx="7461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94" name="Picture 62">
            <a:extLst>
              <a:ext uri="{FF2B5EF4-FFF2-40B4-BE49-F238E27FC236}">
                <a16:creationId xmlns:a16="http://schemas.microsoft.com/office/drawing/2014/main" id="{6BF16EA3-31F4-F543-9424-B3831D43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6083300"/>
            <a:ext cx="11890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95" name="Picture 63">
            <a:extLst>
              <a:ext uri="{FF2B5EF4-FFF2-40B4-BE49-F238E27FC236}">
                <a16:creationId xmlns:a16="http://schemas.microsoft.com/office/drawing/2014/main" id="{FFFEAA65-7597-004E-8158-D849EA1B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6073775"/>
            <a:ext cx="833438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96" name="Picture 64">
            <a:extLst>
              <a:ext uri="{FF2B5EF4-FFF2-40B4-BE49-F238E27FC236}">
                <a16:creationId xmlns:a16="http://schemas.microsoft.com/office/drawing/2014/main" id="{40993D51-0C38-894B-9553-D5694DCF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046788"/>
            <a:ext cx="8445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97" name="Picture 65">
            <a:extLst>
              <a:ext uri="{FF2B5EF4-FFF2-40B4-BE49-F238E27FC236}">
                <a16:creationId xmlns:a16="http://schemas.microsoft.com/office/drawing/2014/main" id="{90252B19-9DB5-3B41-83B2-7EF398A0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03575"/>
            <a:ext cx="5048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98" name="Picture 66">
            <a:extLst>
              <a:ext uri="{FF2B5EF4-FFF2-40B4-BE49-F238E27FC236}">
                <a16:creationId xmlns:a16="http://schemas.microsoft.com/office/drawing/2014/main" id="{60406718-DB75-284E-BCC5-15DE249A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943100"/>
            <a:ext cx="59055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99" name="Picture 67">
            <a:extLst>
              <a:ext uri="{FF2B5EF4-FFF2-40B4-BE49-F238E27FC236}">
                <a16:creationId xmlns:a16="http://schemas.microsoft.com/office/drawing/2014/main" id="{252D2C32-619A-5B4B-BF4A-67C57A69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31988"/>
            <a:ext cx="5635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00" name="Picture 68">
            <a:hlinkClick r:id="rId11" action="ppaction://hlinksldjump"/>
            <a:extLst>
              <a:ext uri="{FF2B5EF4-FFF2-40B4-BE49-F238E27FC236}">
                <a16:creationId xmlns:a16="http://schemas.microsoft.com/office/drawing/2014/main" id="{381BA1A5-3264-AA43-A32B-E33962E13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414463"/>
            <a:ext cx="660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50" name="Picture 69">
            <a:hlinkClick r:id="rId13" action="ppaction://hlinksldjump"/>
            <a:extLst>
              <a:ext uri="{FF2B5EF4-FFF2-40B4-BE49-F238E27FC236}">
                <a16:creationId xmlns:a16="http://schemas.microsoft.com/office/drawing/2014/main" id="{26F7B6A9-F348-FA4A-B167-39F168893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3382963"/>
            <a:ext cx="563563" cy="72072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02" name="Picture 70">
            <a:extLst>
              <a:ext uri="{FF2B5EF4-FFF2-40B4-BE49-F238E27FC236}">
                <a16:creationId xmlns:a16="http://schemas.microsoft.com/office/drawing/2014/main" id="{BFA78400-50C5-6641-99A0-AE6CAF84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2652713"/>
            <a:ext cx="4921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03" name="Picture 71">
            <a:extLst>
              <a:ext uri="{FF2B5EF4-FFF2-40B4-BE49-F238E27FC236}">
                <a16:creationId xmlns:a16="http://schemas.microsoft.com/office/drawing/2014/main" id="{DD850E81-8F84-7E40-9DAB-CD35B5A3B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093913"/>
            <a:ext cx="558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04" name="Picture 72">
            <a:hlinkClick r:id="rId17" action="ppaction://hlinksldjump"/>
            <a:extLst>
              <a:ext uri="{FF2B5EF4-FFF2-40B4-BE49-F238E27FC236}">
                <a16:creationId xmlns:a16="http://schemas.microsoft.com/office/drawing/2014/main" id="{B9A7D946-2E30-E140-92CF-B339E2AF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3663950"/>
            <a:ext cx="501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05" name="Picture 73">
            <a:hlinkClick r:id="rId19" action="ppaction://hlinksldjump"/>
            <a:extLst>
              <a:ext uri="{FF2B5EF4-FFF2-40B4-BE49-F238E27FC236}">
                <a16:creationId xmlns:a16="http://schemas.microsoft.com/office/drawing/2014/main" id="{5FCDE959-E1A4-884F-9D2A-066CC7A1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733675"/>
            <a:ext cx="5603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06" name="Picture 74">
            <a:extLst>
              <a:ext uri="{FF2B5EF4-FFF2-40B4-BE49-F238E27FC236}">
                <a16:creationId xmlns:a16="http://schemas.microsoft.com/office/drawing/2014/main" id="{15A74205-77A8-7A44-849C-25796AEA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6046788"/>
            <a:ext cx="466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07" name="Picture 75">
            <a:extLst>
              <a:ext uri="{FF2B5EF4-FFF2-40B4-BE49-F238E27FC236}">
                <a16:creationId xmlns:a16="http://schemas.microsoft.com/office/drawing/2014/main" id="{C4D95B0F-C835-DA4E-BE8F-EDEDF2BA3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303463"/>
            <a:ext cx="1025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08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id="{4D104FBC-E040-E449-9A23-F372A32D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303463"/>
            <a:ext cx="593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09" name="Picture 77">
            <a:hlinkClick r:id="rId25" action="ppaction://hlinksldjump"/>
            <a:extLst>
              <a:ext uri="{FF2B5EF4-FFF2-40B4-BE49-F238E27FC236}">
                <a16:creationId xmlns:a16="http://schemas.microsoft.com/office/drawing/2014/main" id="{3190D65D-2577-044A-975A-2C977BAF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638300"/>
            <a:ext cx="939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10" name="Picture 78">
            <a:extLst>
              <a:ext uri="{FF2B5EF4-FFF2-40B4-BE49-F238E27FC236}">
                <a16:creationId xmlns:a16="http://schemas.microsoft.com/office/drawing/2014/main" id="{E9A84694-75C5-E644-933A-62895B3CB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189038"/>
            <a:ext cx="12969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511" name="Line 79">
            <a:extLst>
              <a:ext uri="{FF2B5EF4-FFF2-40B4-BE49-F238E27FC236}">
                <a16:creationId xmlns:a16="http://schemas.microsoft.com/office/drawing/2014/main" id="{F8538AA9-9502-FD40-8020-50AD838F3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563938"/>
            <a:ext cx="7938" cy="8572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2" name="Line 80">
            <a:extLst>
              <a:ext uri="{FF2B5EF4-FFF2-40B4-BE49-F238E27FC236}">
                <a16:creationId xmlns:a16="http://schemas.microsoft.com/office/drawing/2014/main" id="{AC7A99E9-AFC9-7048-AB7B-0981384D9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1388" y="3321050"/>
            <a:ext cx="414337" cy="2270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3" name="Line 82">
            <a:extLst>
              <a:ext uri="{FF2B5EF4-FFF2-40B4-BE49-F238E27FC236}">
                <a16:creationId xmlns:a16="http://schemas.microsoft.com/office/drawing/2014/main" id="{EA1314EC-FEBE-1146-960E-AA33FCBCD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2052638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14" name="Picture 83">
            <a:hlinkClick r:id="rId28" action="ppaction://hlinksldjump"/>
            <a:extLst>
              <a:ext uri="{FF2B5EF4-FFF2-40B4-BE49-F238E27FC236}">
                <a16:creationId xmlns:a16="http://schemas.microsoft.com/office/drawing/2014/main" id="{17F05DBE-60CA-ED4C-864D-F5551BE27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03238"/>
            <a:ext cx="1550988" cy="72072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15" name="Text Box 84">
            <a:extLst>
              <a:ext uri="{FF2B5EF4-FFF2-40B4-BE49-F238E27FC236}">
                <a16:creationId xmlns:a16="http://schemas.microsoft.com/office/drawing/2014/main" id="{82129617-2674-104A-BCCE-E2F489558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888" y="822325"/>
            <a:ext cx="1089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Watson-Crick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Doble hélice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(1953)</a:t>
            </a:r>
          </a:p>
        </p:txBody>
      </p:sp>
      <p:sp>
        <p:nvSpPr>
          <p:cNvPr id="18516" name="Text Box 85">
            <a:extLst>
              <a:ext uri="{FF2B5EF4-FFF2-40B4-BE49-F238E27FC236}">
                <a16:creationId xmlns:a16="http://schemas.microsoft.com/office/drawing/2014/main" id="{7C9CB605-BC95-6342-96D8-350280AC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684213"/>
            <a:ext cx="12779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Genoma FX174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(1980)</a:t>
            </a:r>
          </a:p>
        </p:txBody>
      </p:sp>
      <p:sp>
        <p:nvSpPr>
          <p:cNvPr id="18517" name="Line 86">
            <a:extLst>
              <a:ext uri="{FF2B5EF4-FFF2-40B4-BE49-F238E27FC236}">
                <a16:creationId xmlns:a16="http://schemas.microsoft.com/office/drawing/2014/main" id="{30AC654C-65E5-1C4F-99A2-32E524F75B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0400" y="881063"/>
            <a:ext cx="935038" cy="13287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18" name="Picture 87">
            <a:hlinkClick r:id="rId30" action="ppaction://hlinksldjump"/>
            <a:extLst>
              <a:ext uri="{FF2B5EF4-FFF2-40B4-BE49-F238E27FC236}">
                <a16:creationId xmlns:a16="http://schemas.microsoft.com/office/drawing/2014/main" id="{B176D71D-89C1-E24F-B59C-47FC0548D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1079500"/>
            <a:ext cx="5429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519" name="Line 88">
            <a:extLst>
              <a:ext uri="{FF2B5EF4-FFF2-40B4-BE49-F238E27FC236}">
                <a16:creationId xmlns:a16="http://schemas.microsoft.com/office/drawing/2014/main" id="{F70E1C6E-8103-FE4F-B2EC-AE260D839A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8250" y="2209800"/>
            <a:ext cx="692150" cy="24463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0" name="Text Box 89">
            <a:extLst>
              <a:ext uri="{FF2B5EF4-FFF2-40B4-BE49-F238E27FC236}">
                <a16:creationId xmlns:a16="http://schemas.microsoft.com/office/drawing/2014/main" id="{6474D96D-31A4-6A4F-9A64-E07F116C9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822325"/>
            <a:ext cx="1089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Franklin-Wilkins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Cristalografía</a:t>
            </a:r>
          </a:p>
          <a:p>
            <a:pPr algn="ctr" eaLnBrk="1" hangingPunct="1">
              <a:lnSpc>
                <a:spcPct val="108000"/>
              </a:lnSpc>
            </a:pPr>
            <a:r>
              <a:rPr lang="en-GB" altLang="en-US" sz="1000">
                <a:solidFill>
                  <a:srgbClr val="000000"/>
                </a:solidFill>
              </a:rPr>
              <a:t>(1952)</a:t>
            </a:r>
          </a:p>
        </p:txBody>
      </p:sp>
      <p:grpSp>
        <p:nvGrpSpPr>
          <p:cNvPr id="18521" name="Group 90">
            <a:extLst>
              <a:ext uri="{FF2B5EF4-FFF2-40B4-BE49-F238E27FC236}">
                <a16:creationId xmlns:a16="http://schemas.microsoft.com/office/drawing/2014/main" id="{C5335226-08AD-0B46-A5FF-D1233DD2FF83}"/>
              </a:ext>
            </a:extLst>
          </p:cNvPr>
          <p:cNvGrpSpPr>
            <a:grpSpLocks/>
          </p:cNvGrpSpPr>
          <p:nvPr/>
        </p:nvGrpSpPr>
        <p:grpSpPr bwMode="auto">
          <a:xfrm>
            <a:off x="4670425" y="144463"/>
            <a:ext cx="1228725" cy="715962"/>
            <a:chOff x="2942" y="91"/>
            <a:chExt cx="774" cy="451"/>
          </a:xfrm>
        </p:grpSpPr>
        <p:pic>
          <p:nvPicPr>
            <p:cNvPr id="18530" name="Picture 91">
              <a:extLst>
                <a:ext uri="{FF2B5EF4-FFF2-40B4-BE49-F238E27FC236}">
                  <a16:creationId xmlns:a16="http://schemas.microsoft.com/office/drawing/2014/main" id="{968B57ED-9592-1E4A-8382-156D811EE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7" r="10225" b="19685"/>
            <a:stretch>
              <a:fillRect/>
            </a:stretch>
          </p:blipFill>
          <p:spPr bwMode="auto">
            <a:xfrm>
              <a:off x="2942" y="95"/>
              <a:ext cx="39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531" name="Picture 92">
              <a:extLst>
                <a:ext uri="{FF2B5EF4-FFF2-40B4-BE49-F238E27FC236}">
                  <a16:creationId xmlns:a16="http://schemas.microsoft.com/office/drawing/2014/main" id="{18BEF84B-7015-EC49-A3C5-C06D297BB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" r="4893" b="25241"/>
            <a:stretch>
              <a:fillRect/>
            </a:stretch>
          </p:blipFill>
          <p:spPr bwMode="auto">
            <a:xfrm>
              <a:off x="3334" y="91"/>
              <a:ext cx="383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8522" name="Line 93">
            <a:extLst>
              <a:ext uri="{FF2B5EF4-FFF2-40B4-BE49-F238E27FC236}">
                <a16:creationId xmlns:a16="http://schemas.microsoft.com/office/drawing/2014/main" id="{44A94115-0C38-614C-8B28-7C38997CD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0675" y="1439863"/>
            <a:ext cx="136525" cy="2301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3" name="Line 94">
            <a:extLst>
              <a:ext uri="{FF2B5EF4-FFF2-40B4-BE49-F238E27FC236}">
                <a16:creationId xmlns:a16="http://schemas.microsoft.com/office/drawing/2014/main" id="{47206341-6E89-5F44-9B06-34D19D65C0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7200" y="1439863"/>
            <a:ext cx="792163" cy="2428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24" name="Picture 95">
            <a:extLst>
              <a:ext uri="{FF2B5EF4-FFF2-40B4-BE49-F238E27FC236}">
                <a16:creationId xmlns:a16="http://schemas.microsoft.com/office/drawing/2014/main" id="{2AB32C3B-F9E3-5641-BFCC-883CDA125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792163"/>
            <a:ext cx="52863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525" name="Picture 96">
            <a:extLst>
              <a:ext uri="{FF2B5EF4-FFF2-40B4-BE49-F238E27FC236}">
                <a16:creationId xmlns:a16="http://schemas.microsoft.com/office/drawing/2014/main" id="{AA60995B-D64D-2141-B2EE-D7066F805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3465513"/>
            <a:ext cx="49212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8526" name="Group 97">
            <a:extLst>
              <a:ext uri="{FF2B5EF4-FFF2-40B4-BE49-F238E27FC236}">
                <a16:creationId xmlns:a16="http://schemas.microsoft.com/office/drawing/2014/main" id="{9312D911-7E51-914D-B952-4BEA81C6A172}"/>
              </a:ext>
            </a:extLst>
          </p:cNvPr>
          <p:cNvGrpSpPr>
            <a:grpSpLocks/>
          </p:cNvGrpSpPr>
          <p:nvPr/>
        </p:nvGrpSpPr>
        <p:grpSpPr bwMode="auto">
          <a:xfrm>
            <a:off x="6048375" y="144463"/>
            <a:ext cx="1003300" cy="719137"/>
            <a:chOff x="3810" y="91"/>
            <a:chExt cx="632" cy="453"/>
          </a:xfrm>
        </p:grpSpPr>
        <p:pic>
          <p:nvPicPr>
            <p:cNvPr id="18528" name="Picture 98">
              <a:extLst>
                <a:ext uri="{FF2B5EF4-FFF2-40B4-BE49-F238E27FC236}">
                  <a16:creationId xmlns:a16="http://schemas.microsoft.com/office/drawing/2014/main" id="{2CF377C2-02D1-7D4C-920E-4E0C5FB25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2"/>
            <a:stretch>
              <a:fillRect/>
            </a:stretch>
          </p:blipFill>
          <p:spPr bwMode="auto">
            <a:xfrm>
              <a:off x="3810" y="91"/>
              <a:ext cx="337" cy="4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29" name="Picture 99">
              <a:extLst>
                <a:ext uri="{FF2B5EF4-FFF2-40B4-BE49-F238E27FC236}">
                  <a16:creationId xmlns:a16="http://schemas.microsoft.com/office/drawing/2014/main" id="{F767A823-D93F-2E42-9C39-5C9858819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41"/>
            <a:stretch>
              <a:fillRect/>
            </a:stretch>
          </p:blipFill>
          <p:spPr bwMode="auto">
            <a:xfrm>
              <a:off x="4140" y="91"/>
              <a:ext cx="303" cy="4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527" name="Text Box 3">
            <a:extLst>
              <a:ext uri="{FF2B5EF4-FFF2-40B4-BE49-F238E27FC236}">
                <a16:creationId xmlns:a16="http://schemas.microsoft.com/office/drawing/2014/main" id="{FA337AFA-3BDB-6940-A884-7F8D818A2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583238"/>
            <a:ext cx="86407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8000"/>
              </a:lnSpc>
            </a:pPr>
            <a:r>
              <a:rPr lang="en-GB" altLang="en-US" sz="800">
                <a:solidFill>
                  <a:srgbClr val="000000"/>
                </a:solidFill>
              </a:rPr>
              <a:t>          |                                    |                                                               |                                |                                    |                                                    |</a:t>
            </a:r>
          </a:p>
          <a:p>
            <a:pPr eaLnBrk="1" hangingPunct="1">
              <a:lnSpc>
                <a:spcPct val="108000"/>
              </a:lnSpc>
            </a:pPr>
            <a:r>
              <a:rPr lang="en-GB" altLang="en-US" sz="800">
                <a:solidFill>
                  <a:srgbClr val="000000"/>
                </a:solidFill>
              </a:rPr>
              <a:t>     Fin inquisición             Invasion Francesa                                      I GM                           IIGM                           Apollo                                           Hoy</a:t>
            </a:r>
          </a:p>
          <a:p>
            <a:pPr eaLnBrk="1" hangingPunct="1">
              <a:lnSpc>
                <a:spcPct val="108000"/>
              </a:lnSpc>
            </a:pPr>
            <a:r>
              <a:rPr lang="en-GB" altLang="en-US" sz="800">
                <a:solidFill>
                  <a:srgbClr val="000000"/>
                </a:solidFill>
              </a:rPr>
              <a:t>          (1834)                          (1861-67)                                           (1914-18)                   (1939-45)                       (1969)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AF9D4290-10AC-4544-B1A6-7AC7CCACF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s-ES_tradnl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  <a:t>Tema 1. Dogma Central</a:t>
            </a:r>
            <a:br>
              <a:rPr lang="en-GB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</a:br>
            <a:r>
              <a:rPr lang="en-GB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  <a:t>  </a:t>
            </a:r>
            <a:r>
              <a:rPr lang="en-GB" altLang="en-US" sz="3200">
                <a:solidFill>
                  <a:srgbClr val="B3B3B3"/>
                </a:solidFill>
                <a:ea typeface="ＭＳ Ｐゴシック" panose="020B0600070205080204" pitchFamily="34" charset="-128"/>
              </a:rPr>
              <a:t>Dogma Central de la BioMol</a:t>
            </a:r>
          </a:p>
        </p:txBody>
      </p:sp>
      <p:sp>
        <p:nvSpPr>
          <p:cNvPr id="20482" name="Line 2">
            <a:extLst>
              <a:ext uri="{FF2B5EF4-FFF2-40B4-BE49-F238E27FC236}">
                <a16:creationId xmlns:a16="http://schemas.microsoft.com/office/drawing/2014/main" id="{AC1E917D-5396-7441-B196-FE22CD0FEC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419089DE-664B-7C43-B08E-BDB819EA5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287463"/>
            <a:ext cx="5489575" cy="5073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>
              <a:lnSpc>
                <a:spcPct val="104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Propuesto inicialmente por Francis Crick en 1958 y replanteado en 1970.</a:t>
            </a:r>
          </a:p>
          <a:p>
            <a:pPr>
              <a:lnSpc>
                <a:spcPct val="117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>
              <a:solidFill>
                <a:srgbClr val="000000"/>
              </a:solidFill>
              <a:latin typeface="Century Schoolbook L" pitchFamily="16" charset="0"/>
              <a:ea typeface="+mn-ea"/>
            </a:endParaRPr>
          </a:p>
          <a:p>
            <a:pPr>
              <a:lnSpc>
                <a:spcPct val="104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Como en el dogma de fe, corresponde a un conjunto de normas o creencias indispensables para comprender el concepto de flujo de la información genética a través de biopolímeros y en organismos vivos (de acuerdo a nuestros conocimientos actuales)...</a:t>
            </a:r>
          </a:p>
          <a:p>
            <a:pPr>
              <a:lnSpc>
                <a:spcPct val="104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>
              <a:solidFill>
                <a:srgbClr val="000000"/>
              </a:solidFill>
              <a:latin typeface="Arial" pitchFamily="-109" charset="0"/>
              <a:ea typeface="+mn-ea"/>
            </a:endParaRPr>
          </a:p>
          <a:p>
            <a:pPr>
              <a:lnSpc>
                <a:spcPct val="104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>
                <a:solidFill>
                  <a:srgbClr val="000000"/>
                </a:solidFill>
                <a:latin typeface="Arial" pitchFamily="-109" charset="0"/>
                <a:ea typeface="+mn-ea"/>
              </a:rPr>
              <a:t>3x3</a:t>
            </a:r>
          </a:p>
          <a:p>
            <a:pPr>
              <a:lnSpc>
                <a:spcPct val="117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>
              <a:solidFill>
                <a:srgbClr val="000000"/>
              </a:solidFill>
              <a:latin typeface="Century Schoolbook L" pitchFamily="16" charset="0"/>
              <a:ea typeface="+mn-ea"/>
            </a:endParaRPr>
          </a:p>
          <a:p>
            <a:pPr>
              <a:lnSpc>
                <a:spcPct val="104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Propone</a:t>
            </a:r>
            <a:r>
              <a:rPr lang="en-GB" sz="1600" b="1">
                <a:solidFill>
                  <a:srgbClr val="000000"/>
                </a:solidFill>
                <a:latin typeface="Arial" pitchFamily="-109" charset="0"/>
                <a:ea typeface="+mn-ea"/>
              </a:rPr>
              <a:t> 3 clases de biopolímeros</a:t>
            </a: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: DNA, RNA y polipéptidos.</a:t>
            </a:r>
          </a:p>
          <a:p>
            <a:pPr>
              <a:lnSpc>
                <a:spcPct val="117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>
              <a:solidFill>
                <a:srgbClr val="000000"/>
              </a:solidFill>
              <a:latin typeface="Century Schoolbook L" pitchFamily="16" charset="0"/>
              <a:ea typeface="+mn-ea"/>
            </a:endParaRPr>
          </a:p>
          <a:p>
            <a:pPr>
              <a:lnSpc>
                <a:spcPct val="104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Propone </a:t>
            </a:r>
            <a:r>
              <a:rPr lang="en-GB" sz="1600" b="1">
                <a:solidFill>
                  <a:srgbClr val="000000"/>
                </a:solidFill>
                <a:latin typeface="Arial" pitchFamily="-109" charset="0"/>
                <a:ea typeface="+mn-ea"/>
              </a:rPr>
              <a:t>3  modalidades</a:t>
            </a: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 de transferencia de información entre estos biopolímeros: </a:t>
            </a:r>
            <a:r>
              <a:rPr lang="en-GB" sz="1600">
                <a:solidFill>
                  <a:srgbClr val="0000FF"/>
                </a:solidFill>
                <a:latin typeface="Arial" pitchFamily="-109" charset="0"/>
                <a:ea typeface="+mn-ea"/>
              </a:rPr>
              <a:t>modalidad general</a:t>
            </a: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, </a:t>
            </a:r>
            <a:r>
              <a:rPr lang="en-GB" sz="1600">
                <a:solidFill>
                  <a:srgbClr val="FF0000"/>
                </a:solidFill>
                <a:latin typeface="Arial" pitchFamily="-109" charset="0"/>
                <a:ea typeface="+mn-ea"/>
              </a:rPr>
              <a:t>especial</a:t>
            </a: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 y modalidad </a:t>
            </a:r>
            <a:r>
              <a:rPr lang="en-GB" sz="1600" strike="sngStrike">
                <a:solidFill>
                  <a:srgbClr val="000000"/>
                </a:solidFill>
                <a:latin typeface="Arial" pitchFamily="-109" charset="0"/>
                <a:ea typeface="+mn-ea"/>
              </a:rPr>
              <a:t>improbable</a:t>
            </a: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 desconocida.</a:t>
            </a:r>
          </a:p>
          <a:p>
            <a:pPr>
              <a:lnSpc>
                <a:spcPct val="117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>
              <a:solidFill>
                <a:srgbClr val="000000"/>
              </a:solidFill>
              <a:latin typeface="Century Schoolbook L" pitchFamily="16" charset="0"/>
              <a:ea typeface="+mn-ea"/>
            </a:endParaRPr>
          </a:p>
          <a:p>
            <a:pPr>
              <a:lnSpc>
                <a:spcPct val="104000"/>
              </a:lnSpc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Cada modalidad posee</a:t>
            </a:r>
            <a:r>
              <a:rPr lang="en-GB" sz="1600" b="1">
                <a:solidFill>
                  <a:srgbClr val="000000"/>
                </a:solidFill>
                <a:latin typeface="Arial" pitchFamily="-109" charset="0"/>
                <a:ea typeface="+mn-ea"/>
              </a:rPr>
              <a:t> 3 direcciones</a:t>
            </a:r>
            <a:r>
              <a:rPr lang="en-GB" sz="1600">
                <a:solidFill>
                  <a:srgbClr val="000000"/>
                </a:solidFill>
                <a:latin typeface="Arial" pitchFamily="-109" charset="0"/>
                <a:ea typeface="+mn-ea"/>
              </a:rPr>
              <a:t> de transferencia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36333D9D-7684-DA4D-AC7B-71EEA51F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800225"/>
            <a:ext cx="364013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2E837D00-3C00-444C-9734-0E0D880D1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s-ES_tradnl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  <a:t>Tema 1. Dogma Central</a:t>
            </a:r>
            <a:br>
              <a:rPr lang="en-GB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</a:br>
            <a:r>
              <a:rPr lang="en-GB" altLang="en-US" sz="1800">
                <a:solidFill>
                  <a:srgbClr val="B3B3B3"/>
                </a:solidFill>
                <a:ea typeface="ＭＳ Ｐゴシック" panose="020B0600070205080204" pitchFamily="34" charset="-128"/>
              </a:rPr>
              <a:t>  </a:t>
            </a:r>
            <a:r>
              <a:rPr lang="en-GB" altLang="en-US" sz="3200">
                <a:solidFill>
                  <a:srgbClr val="B3B3B3"/>
                </a:solidFill>
                <a:ea typeface="ＭＳ Ｐゴシック" panose="020B0600070205080204" pitchFamily="34" charset="-128"/>
              </a:rPr>
              <a:t>Dogma Central de la BioMol</a:t>
            </a:r>
          </a:p>
        </p:txBody>
      </p:sp>
      <p:sp>
        <p:nvSpPr>
          <p:cNvPr id="22530" name="Line 2">
            <a:extLst>
              <a:ext uri="{FF2B5EF4-FFF2-40B4-BE49-F238E27FC236}">
                <a16:creationId xmlns:a16="http://schemas.microsoft.com/office/drawing/2014/main" id="{87E9A93B-C538-8043-A2A3-F2AB6E26F2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7ACF6BA3-5610-9E4D-A638-A8E1EE873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143000"/>
            <a:ext cx="72898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FF"/>
                </a:solidFill>
              </a:rPr>
              <a:t>Las tres direcciones generales son: 	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FF"/>
                </a:solidFill>
              </a:rPr>
              <a:t>	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FF"/>
                </a:solidFill>
              </a:rPr>
              <a:t>	</a:t>
            </a:r>
            <a:r>
              <a:rPr lang="en-GB" altLang="en-US" sz="1400">
                <a:solidFill>
                  <a:srgbClr val="0000FF"/>
                </a:solidFill>
              </a:rPr>
              <a:t>de DNA a DNA (Replicación).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FF"/>
                </a:solidFill>
              </a:rPr>
              <a:t>	de DNA a RNA (Transcripción).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FF"/>
                </a:solidFill>
              </a:rPr>
              <a:t>	de RNA a AA (Traducción).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4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   * Ocurren de manera normal en la mayoría de las células.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FF0000"/>
                </a:solidFill>
              </a:rPr>
              <a:t>Las tres direcciones especiales son:	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FF0000"/>
                </a:solidFill>
              </a:rPr>
              <a:t>	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FF0000"/>
                </a:solidFill>
              </a:rPr>
              <a:t>	de RNA a RNA (Replicación de RNA).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FF0000"/>
                </a:solidFill>
              </a:rPr>
              <a:t>	de RNA a DNA (Retro-transcripción).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FF0000"/>
                </a:solidFill>
              </a:rPr>
              <a:t>	de DNA a AA (Solo in vitro).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4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   *Ocurren de manera extraordinaria, pero ocurren.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Las tres direcciones desconocidas son:	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	</a:t>
            </a:r>
            <a:r>
              <a:rPr lang="en-GB" altLang="en-US" sz="1400">
                <a:solidFill>
                  <a:srgbClr val="000000"/>
                </a:solidFill>
              </a:rPr>
              <a:t>de AA a DNA (Evolución inteligente).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	de AA a RNA (Otra forma de evolución inteligente).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	de AA a AA (NOTA: priones).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4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   * Actualmente se piensa que no ocurren nunca.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8A44C4B6-5984-6641-8AC6-7AC26DB1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800225"/>
            <a:ext cx="364013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8E5117EA-B0C3-8E41-8763-DCFF04476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1. Dogma Central</a:t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James Watson &amp; Francis Crick</a:t>
            </a:r>
          </a:p>
        </p:txBody>
      </p:sp>
      <p:sp>
        <p:nvSpPr>
          <p:cNvPr id="24578" name="Line 2">
            <a:extLst>
              <a:ext uri="{FF2B5EF4-FFF2-40B4-BE49-F238E27FC236}">
                <a16:creationId xmlns:a16="http://schemas.microsoft.com/office/drawing/2014/main" id="{44CF9B98-ACF5-A64E-AA7A-1FB5C565C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F8C9C75D-179E-4643-B50C-9BEC0F5F6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390650"/>
            <a:ext cx="64849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25" indent="-301625"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Modelo refinado de un duplex de DNA (dodecámero)</a:t>
            </a:r>
          </a:p>
        </p:txBody>
      </p:sp>
      <p:pic>
        <p:nvPicPr>
          <p:cNvPr id="2458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3A0B250-AC30-4848-B03E-91E573C2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25400"/>
            <a:ext cx="323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48F5CA3D-A61F-734E-9A46-77FD94716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539750"/>
            <a:ext cx="7778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37E6EBA3-0265-D348-9D17-09CF1257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39750"/>
            <a:ext cx="8143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82CF5B20-379A-7547-AA74-C6E878B4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76488"/>
            <a:ext cx="26733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4" name="AutoShape 8">
            <a:extLst>
              <a:ext uri="{FF2B5EF4-FFF2-40B4-BE49-F238E27FC236}">
                <a16:creationId xmlns:a16="http://schemas.microsoft.com/office/drawing/2014/main" id="{EE3A4DAB-92DB-9249-9E90-E97349039250}"/>
              </a:ext>
            </a:extLst>
          </p:cNvPr>
          <p:cNvSpPr>
            <a:spLocks/>
          </p:cNvSpPr>
          <p:nvPr/>
        </p:nvSpPr>
        <p:spPr bwMode="auto">
          <a:xfrm>
            <a:off x="3024188" y="2987675"/>
            <a:ext cx="215900" cy="2879725"/>
          </a:xfrm>
          <a:prstGeom prst="rightBrace">
            <a:avLst>
              <a:gd name="adj1" fmla="val 70828"/>
              <a:gd name="adj2" fmla="val 49315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E1C155EF-D110-344E-B9DD-58495F39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4284663"/>
            <a:ext cx="11811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300">
                <a:solidFill>
                  <a:srgbClr val="000000"/>
                </a:solidFill>
              </a:rPr>
              <a:t>3.4 nm (34 </a:t>
            </a:r>
            <a:r>
              <a:rPr lang="en-GB" altLang="en-US" sz="1300">
                <a:solidFill>
                  <a:srgbClr val="000000"/>
                </a:solidFill>
                <a:latin typeface="DejaVu Sans" charset="0"/>
              </a:rPr>
              <a:t>Å</a:t>
            </a:r>
            <a:r>
              <a:rPr lang="en-GB" altLang="en-US" sz="13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4586" name="AutoShape 10">
            <a:extLst>
              <a:ext uri="{FF2B5EF4-FFF2-40B4-BE49-F238E27FC236}">
                <a16:creationId xmlns:a16="http://schemas.microsoft.com/office/drawing/2014/main" id="{4741D128-CADF-A04B-8691-6834E85F3D81}"/>
              </a:ext>
            </a:extLst>
          </p:cNvPr>
          <p:cNvSpPr>
            <a:spLocks/>
          </p:cNvSpPr>
          <p:nvPr/>
        </p:nvSpPr>
        <p:spPr bwMode="auto">
          <a:xfrm>
            <a:off x="2195513" y="4859338"/>
            <a:ext cx="73025" cy="323850"/>
          </a:xfrm>
          <a:prstGeom prst="rightBrace">
            <a:avLst>
              <a:gd name="adj1" fmla="val 96457"/>
              <a:gd name="adj2" fmla="val 49315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54D0432D-801A-614B-B504-7A2D7C313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4895850"/>
            <a:ext cx="1319212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300">
                <a:solidFill>
                  <a:srgbClr val="000000"/>
                </a:solidFill>
              </a:rPr>
              <a:t>0.34 nm (3.4 </a:t>
            </a:r>
            <a:r>
              <a:rPr lang="en-GB" altLang="en-US" sz="1300">
                <a:solidFill>
                  <a:srgbClr val="000000"/>
                </a:solidFill>
                <a:latin typeface="DejaVu Sans" charset="0"/>
              </a:rPr>
              <a:t>Å</a:t>
            </a:r>
            <a:r>
              <a:rPr lang="en-GB" altLang="en-US" sz="13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4588" name="Text Box 12">
            <a:extLst>
              <a:ext uri="{FF2B5EF4-FFF2-40B4-BE49-F238E27FC236}">
                <a16:creationId xmlns:a16="http://schemas.microsoft.com/office/drawing/2014/main" id="{2E1ECF3E-0D4A-904D-AE09-E5F853964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6588125"/>
            <a:ext cx="1042988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300">
                <a:solidFill>
                  <a:srgbClr val="000000"/>
                </a:solidFill>
              </a:rPr>
              <a:t>2 nm (20 </a:t>
            </a:r>
            <a:r>
              <a:rPr lang="en-GB" altLang="en-US" sz="1300">
                <a:solidFill>
                  <a:srgbClr val="000000"/>
                </a:solidFill>
                <a:latin typeface="DejaVu Sans" charset="0"/>
              </a:rPr>
              <a:t>Å</a:t>
            </a:r>
            <a:r>
              <a:rPr lang="en-GB" altLang="en-US" sz="13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4589" name="AutoShape 13">
            <a:extLst>
              <a:ext uri="{FF2B5EF4-FFF2-40B4-BE49-F238E27FC236}">
                <a16:creationId xmlns:a16="http://schemas.microsoft.com/office/drawing/2014/main" id="{7458359A-5CE5-5248-A136-B5328A16056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761332" y="5444331"/>
            <a:ext cx="165100" cy="2160587"/>
          </a:xfrm>
          <a:prstGeom prst="rightBrace">
            <a:avLst>
              <a:gd name="adj1" fmla="val 25264"/>
              <a:gd name="adj2" fmla="val 50000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90" name="Text Box 14">
            <a:extLst>
              <a:ext uri="{FF2B5EF4-FFF2-40B4-BE49-F238E27FC236}">
                <a16:creationId xmlns:a16="http://schemas.microsoft.com/office/drawing/2014/main" id="{647CBB88-A662-1740-9D7B-9060AFDDC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3478213"/>
            <a:ext cx="48244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Estructura helicoidal</a:t>
            </a:r>
          </a:p>
          <a:p>
            <a:pPr eaLnBrk="1" hangingPunct="1">
              <a:lnSpc>
                <a:spcPct val="104000"/>
              </a:lnSpc>
              <a:buClrTx/>
              <a:buSzTx/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Forma filamentosa (molécula larga)</a:t>
            </a:r>
          </a:p>
          <a:p>
            <a:pPr eaLnBrk="1" hangingPunct="1">
              <a:lnSpc>
                <a:spcPct val="104000"/>
              </a:lnSpc>
              <a:buClrTx/>
              <a:buSzTx/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Unidades menores cada 0.34 nm (3.4 </a:t>
            </a:r>
            <a:r>
              <a:rPr lang="en-GB" altLang="en-US" sz="1800">
                <a:solidFill>
                  <a:srgbClr val="000000"/>
                </a:solidFill>
                <a:latin typeface="DejaVu Sans" charset="0"/>
              </a:rPr>
              <a:t>Å</a:t>
            </a:r>
            <a:r>
              <a:rPr lang="en-GB" altLang="en-US" sz="1800">
                <a:solidFill>
                  <a:srgbClr val="000000"/>
                </a:solidFill>
              </a:rPr>
              <a:t>)</a:t>
            </a:r>
          </a:p>
          <a:p>
            <a:pPr eaLnBrk="1" hangingPunct="1">
              <a:lnSpc>
                <a:spcPct val="104000"/>
              </a:lnSpc>
              <a:buClrTx/>
              <a:buSzTx/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Unidad mayor cada 3.4 nm (34 </a:t>
            </a:r>
            <a:r>
              <a:rPr lang="en-GB" altLang="en-US" sz="1800">
                <a:solidFill>
                  <a:srgbClr val="000000"/>
                </a:solidFill>
                <a:latin typeface="DejaVu Sans" charset="0"/>
              </a:rPr>
              <a:t>Å</a:t>
            </a:r>
            <a:r>
              <a:rPr lang="en-GB" altLang="en-US" sz="180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24591" name="Group 15">
            <a:extLst>
              <a:ext uri="{FF2B5EF4-FFF2-40B4-BE49-F238E27FC236}">
                <a16:creationId xmlns:a16="http://schemas.microsoft.com/office/drawing/2014/main" id="{2BC7D5B8-E5D5-4F46-9258-6A48BA371EBD}"/>
              </a:ext>
            </a:extLst>
          </p:cNvPr>
          <p:cNvGrpSpPr>
            <a:grpSpLocks/>
          </p:cNvGrpSpPr>
          <p:nvPr/>
        </p:nvGrpSpPr>
        <p:grpSpPr bwMode="auto">
          <a:xfrm>
            <a:off x="6724650" y="1152525"/>
            <a:ext cx="2309813" cy="1654175"/>
            <a:chOff x="4236" y="726"/>
            <a:chExt cx="1455" cy="1042"/>
          </a:xfrm>
        </p:grpSpPr>
        <p:pic>
          <p:nvPicPr>
            <p:cNvPr id="24598" name="Picture 16">
              <a:extLst>
                <a:ext uri="{FF2B5EF4-FFF2-40B4-BE49-F238E27FC236}">
                  <a16:creationId xmlns:a16="http://schemas.microsoft.com/office/drawing/2014/main" id="{8A6AA4B6-472C-F141-ACED-A5EE3F771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2"/>
            <a:stretch>
              <a:fillRect/>
            </a:stretch>
          </p:blipFill>
          <p:spPr bwMode="auto">
            <a:xfrm>
              <a:off x="4236" y="726"/>
              <a:ext cx="77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4599" name="Picture 17">
              <a:extLst>
                <a:ext uri="{FF2B5EF4-FFF2-40B4-BE49-F238E27FC236}">
                  <a16:creationId xmlns:a16="http://schemas.microsoft.com/office/drawing/2014/main" id="{5AFA3509-5084-614F-B29C-2A4297711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41"/>
            <a:stretch>
              <a:fillRect/>
            </a:stretch>
          </p:blipFill>
          <p:spPr bwMode="auto">
            <a:xfrm>
              <a:off x="4996" y="726"/>
              <a:ext cx="69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4592" name="Text Box 18">
            <a:extLst>
              <a:ext uri="{FF2B5EF4-FFF2-40B4-BE49-F238E27FC236}">
                <a16:creationId xmlns:a16="http://schemas.microsoft.com/office/drawing/2014/main" id="{5BA16853-7BC1-B24B-9296-0EDF25080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6119813"/>
            <a:ext cx="40989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400">
                <a:solidFill>
                  <a:srgbClr val="000000"/>
                </a:solidFill>
              </a:rPr>
              <a:t>Breviario cultural:    1 </a:t>
            </a:r>
            <a:r>
              <a:rPr lang="en-GB" altLang="en-US" sz="1400">
                <a:solidFill>
                  <a:srgbClr val="000000"/>
                </a:solidFill>
                <a:latin typeface="DejaVu Sans" charset="0"/>
              </a:rPr>
              <a:t>Å</a:t>
            </a:r>
            <a:r>
              <a:rPr lang="en-GB" altLang="en-US" sz="1400">
                <a:solidFill>
                  <a:srgbClr val="000000"/>
                </a:solidFill>
              </a:rPr>
              <a:t>ngström = 0.1 nanómetros</a:t>
            </a:r>
          </a:p>
        </p:txBody>
      </p:sp>
      <p:pic>
        <p:nvPicPr>
          <p:cNvPr id="24593" name="Picture 19">
            <a:extLst>
              <a:ext uri="{FF2B5EF4-FFF2-40B4-BE49-F238E27FC236}">
                <a16:creationId xmlns:a16="http://schemas.microsoft.com/office/drawing/2014/main" id="{D19B7D5F-EEAC-584A-A92A-97708DD2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2822575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94" name="Picture 20">
            <a:extLst>
              <a:ext uri="{FF2B5EF4-FFF2-40B4-BE49-F238E27FC236}">
                <a16:creationId xmlns:a16="http://schemas.microsoft.com/office/drawing/2014/main" id="{DA1733AE-1605-4A48-9F13-5589172F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2822575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" name="Agrupar 23">
            <a:extLst>
              <a:ext uri="{FF2B5EF4-FFF2-40B4-BE49-F238E27FC236}">
                <a16:creationId xmlns:a16="http://schemas.microsoft.com/office/drawing/2014/main" id="{E1654413-3C68-374A-890A-1A670D0B1B41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355850"/>
            <a:ext cx="1693863" cy="406400"/>
            <a:chOff x="3200400" y="2355850"/>
            <a:chExt cx="1693537" cy="406265"/>
          </a:xfrm>
        </p:grpSpPr>
        <p:sp>
          <p:nvSpPr>
            <p:cNvPr id="24596" name="Flecha izquierda 21">
              <a:extLst>
                <a:ext uri="{FF2B5EF4-FFF2-40B4-BE49-F238E27FC236}">
                  <a16:creationId xmlns:a16="http://schemas.microsoft.com/office/drawing/2014/main" id="{784E8127-FAAB-B14D-B1FC-4E968DE3E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400" y="2438400"/>
              <a:ext cx="457200" cy="3048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altLang="en-US"/>
            </a:p>
          </p:txBody>
        </p:sp>
        <p:sp>
          <p:nvSpPr>
            <p:cNvPr id="24597" name="CuadroTexto 22">
              <a:extLst>
                <a:ext uri="{FF2B5EF4-FFF2-40B4-BE49-F238E27FC236}">
                  <a16:creationId xmlns:a16="http://schemas.microsoft.com/office/drawing/2014/main" id="{B91AA211-D03A-AF40-AF7C-78A9084994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0300" y="2355850"/>
              <a:ext cx="1223637" cy="406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altLang="en-US">
                  <a:solidFill>
                    <a:srgbClr val="FF0000"/>
                  </a:solidFill>
                </a:rPr>
                <a:t>Ir a PyMol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Line 2">
            <a:extLst>
              <a:ext uri="{FF2B5EF4-FFF2-40B4-BE49-F238E27FC236}">
                <a16:creationId xmlns:a16="http://schemas.microsoft.com/office/drawing/2014/main" id="{F0FD0A86-0168-A848-959C-A44D8162D2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6" name="Text Box 3">
            <a:extLst>
              <a:ext uri="{FF2B5EF4-FFF2-40B4-BE49-F238E27FC236}">
                <a16:creationId xmlns:a16="http://schemas.microsoft.com/office/drawing/2014/main" id="{895BAFC0-614F-AD4A-A5B9-FAF48F461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46188"/>
            <a:ext cx="53244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09563" indent="-309563"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Los cromosomas bacterianos circulares se compactan con poliaminas (como la espermina) las cuales se unen a las cargas negativas del DNA para neutralizar su carga y evitar la repulsión con el objeto de permitir la formación de madejas.</a:t>
            </a:r>
          </a:p>
          <a:p>
            <a:pPr eaLnBrk="1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El  problema se agrava cuando se contempla que el ser humano posee 3 mil millones de pares de bases...pero no somos los más </a:t>
            </a:r>
            <a:r>
              <a:rPr lang="ja-JP" altLang="en-GB" sz="1800">
                <a:solidFill>
                  <a:srgbClr val="000000"/>
                </a:solidFill>
              </a:rPr>
              <a:t>“</a:t>
            </a:r>
            <a:r>
              <a:rPr lang="en-GB" altLang="ja-JP" sz="1800">
                <a:solidFill>
                  <a:srgbClr val="000000"/>
                </a:solidFill>
              </a:rPr>
              <a:t>grandes</a:t>
            </a:r>
            <a:r>
              <a:rPr lang="ja-JP" altLang="en-GB" sz="1800">
                <a:solidFill>
                  <a:srgbClr val="000000"/>
                </a:solidFill>
              </a:rPr>
              <a:t>”</a:t>
            </a:r>
            <a:endParaRPr lang="en-GB" altLang="ja-JP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La salamandra común...poseee 4x más DNA que nosotros.</a:t>
            </a:r>
          </a:p>
          <a:p>
            <a:pPr eaLnBrk="1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Incluso algunas plantas poseen más DNA que nosotros.</a:t>
            </a:r>
          </a:p>
          <a:p>
            <a:pPr eaLnBrk="1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Paradoja del valor C...el tamaño del genoma no es directamente proporcional a la complejidad del organismo.</a:t>
            </a:r>
          </a:p>
          <a:p>
            <a:pPr eaLnBrk="1" hangingPunct="1">
              <a:lnSpc>
                <a:spcPct val="100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grpSp>
        <p:nvGrpSpPr>
          <p:cNvPr id="26627" name="Group 4">
            <a:extLst>
              <a:ext uri="{FF2B5EF4-FFF2-40B4-BE49-F238E27FC236}">
                <a16:creationId xmlns:a16="http://schemas.microsoft.com/office/drawing/2014/main" id="{D248D2AE-9EBF-954C-8574-E8C0ADDAAB87}"/>
              </a:ext>
            </a:extLst>
          </p:cNvPr>
          <p:cNvGrpSpPr>
            <a:grpSpLocks/>
          </p:cNvGrpSpPr>
          <p:nvPr/>
        </p:nvGrpSpPr>
        <p:grpSpPr bwMode="auto">
          <a:xfrm>
            <a:off x="5400675" y="1520825"/>
            <a:ext cx="1393825" cy="1393825"/>
            <a:chOff x="3402" y="958"/>
            <a:chExt cx="878" cy="878"/>
          </a:xfrm>
        </p:grpSpPr>
        <p:sp>
          <p:nvSpPr>
            <p:cNvPr id="26669" name="Oval 5">
              <a:extLst>
                <a:ext uri="{FF2B5EF4-FFF2-40B4-BE49-F238E27FC236}">
                  <a16:creationId xmlns:a16="http://schemas.microsoft.com/office/drawing/2014/main" id="{790148A1-156B-6C42-9494-880CDBCC1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2" y="958"/>
              <a:ext cx="879" cy="879"/>
            </a:xfrm>
            <a:prstGeom prst="ellipse">
              <a:avLst/>
            </a:prstGeom>
            <a:noFill/>
            <a:ln w="572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26670" name="Line 6">
              <a:extLst>
                <a:ext uri="{FF2B5EF4-FFF2-40B4-BE49-F238E27FC236}">
                  <a16:creationId xmlns:a16="http://schemas.microsoft.com/office/drawing/2014/main" id="{106CFEC9-4AC9-464C-AD0A-E505438CA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9" y="1041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1" name="Line 7">
              <a:extLst>
                <a:ext uri="{FF2B5EF4-FFF2-40B4-BE49-F238E27FC236}">
                  <a16:creationId xmlns:a16="http://schemas.microsoft.com/office/drawing/2014/main" id="{0368498C-F73C-D945-8959-820D11216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9" y="1123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Line 8">
              <a:extLst>
                <a:ext uri="{FF2B5EF4-FFF2-40B4-BE49-F238E27FC236}">
                  <a16:creationId xmlns:a16="http://schemas.microsoft.com/office/drawing/2014/main" id="{915E8F9E-FBA3-CC4E-935A-009953074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5" y="1233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Line 9">
              <a:extLst>
                <a:ext uri="{FF2B5EF4-FFF2-40B4-BE49-F238E27FC236}">
                  <a16:creationId xmlns:a16="http://schemas.microsoft.com/office/drawing/2014/main" id="{308D58BB-90E5-134D-AD8D-8F59134043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3" y="1013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Line 10">
              <a:extLst>
                <a:ext uri="{FF2B5EF4-FFF2-40B4-BE49-F238E27FC236}">
                  <a16:creationId xmlns:a16="http://schemas.microsoft.com/office/drawing/2014/main" id="{F211B64C-A938-BC4C-80A5-FE6B4133F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1" y="1041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5" name="Line 11">
              <a:extLst>
                <a:ext uri="{FF2B5EF4-FFF2-40B4-BE49-F238E27FC236}">
                  <a16:creationId xmlns:a16="http://schemas.microsoft.com/office/drawing/2014/main" id="{DE9EA835-FFD8-6149-BDB5-FD215B9D73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1" y="1123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6" name="Line 12">
              <a:extLst>
                <a:ext uri="{FF2B5EF4-FFF2-40B4-BE49-F238E27FC236}">
                  <a16:creationId xmlns:a16="http://schemas.microsoft.com/office/drawing/2014/main" id="{90A7B72A-1089-1242-AFEF-F52944961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4" y="1206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7" name="Line 13">
              <a:extLst>
                <a:ext uri="{FF2B5EF4-FFF2-40B4-BE49-F238E27FC236}">
                  <a16:creationId xmlns:a16="http://schemas.microsoft.com/office/drawing/2014/main" id="{22C9BA7C-28ED-C74B-9D16-43AB2F7F7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" y="1315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Line 14">
              <a:extLst>
                <a:ext uri="{FF2B5EF4-FFF2-40B4-BE49-F238E27FC236}">
                  <a16:creationId xmlns:a16="http://schemas.microsoft.com/office/drawing/2014/main" id="{8BA4841C-0528-2044-9F4A-6913149175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" y="1425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Line 15">
              <a:extLst>
                <a:ext uri="{FF2B5EF4-FFF2-40B4-BE49-F238E27FC236}">
                  <a16:creationId xmlns:a16="http://schemas.microsoft.com/office/drawing/2014/main" id="{99B9D085-D708-8442-81B9-B5653FFBAB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4" y="1535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0" name="Line 16">
              <a:extLst>
                <a:ext uri="{FF2B5EF4-FFF2-40B4-BE49-F238E27FC236}">
                  <a16:creationId xmlns:a16="http://schemas.microsoft.com/office/drawing/2014/main" id="{CE5B26C3-0AA7-0F44-BC54-01CE72D69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8" y="1645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1" name="Line 17">
              <a:extLst>
                <a:ext uri="{FF2B5EF4-FFF2-40B4-BE49-F238E27FC236}">
                  <a16:creationId xmlns:a16="http://schemas.microsoft.com/office/drawing/2014/main" id="{0BEF4962-0A86-984D-A83F-7E897BD766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5" y="1727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2" name="Line 18">
              <a:extLst>
                <a:ext uri="{FF2B5EF4-FFF2-40B4-BE49-F238E27FC236}">
                  <a16:creationId xmlns:a16="http://schemas.microsoft.com/office/drawing/2014/main" id="{1451EE8F-CE4E-054C-BC86-49EFF7637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8" y="1782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3" name="Line 19">
              <a:extLst>
                <a:ext uri="{FF2B5EF4-FFF2-40B4-BE49-F238E27FC236}">
                  <a16:creationId xmlns:a16="http://schemas.microsoft.com/office/drawing/2014/main" id="{4596BCE0-FB33-5B44-BDEF-11CB4162CE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3" y="1755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4" name="Line 20">
              <a:extLst>
                <a:ext uri="{FF2B5EF4-FFF2-40B4-BE49-F238E27FC236}">
                  <a16:creationId xmlns:a16="http://schemas.microsoft.com/office/drawing/2014/main" id="{C047ABD8-5480-3F4F-8B02-CE257A0373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3" y="1700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5" name="Line 21">
              <a:extLst>
                <a:ext uri="{FF2B5EF4-FFF2-40B4-BE49-F238E27FC236}">
                  <a16:creationId xmlns:a16="http://schemas.microsoft.com/office/drawing/2014/main" id="{9651BFAE-C331-B74A-ADCB-4F72B35D4D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5" y="1590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6" name="Line 22">
              <a:extLst>
                <a:ext uri="{FF2B5EF4-FFF2-40B4-BE49-F238E27FC236}">
                  <a16:creationId xmlns:a16="http://schemas.microsoft.com/office/drawing/2014/main" id="{912DCD0C-B897-E140-A815-187F49F6C8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453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7" name="Line 23">
              <a:extLst>
                <a:ext uri="{FF2B5EF4-FFF2-40B4-BE49-F238E27FC236}">
                  <a16:creationId xmlns:a16="http://schemas.microsoft.com/office/drawing/2014/main" id="{D5B1A78C-E05B-3740-98FF-FF930600A5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343"/>
              <a:ext cx="55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28" name="Group 24">
            <a:extLst>
              <a:ext uri="{FF2B5EF4-FFF2-40B4-BE49-F238E27FC236}">
                <a16:creationId xmlns:a16="http://schemas.microsoft.com/office/drawing/2014/main" id="{D6B2954A-AB22-5D49-9483-7962FA4AC629}"/>
              </a:ext>
            </a:extLst>
          </p:cNvPr>
          <p:cNvGrpSpPr>
            <a:grpSpLocks/>
          </p:cNvGrpSpPr>
          <p:nvPr/>
        </p:nvGrpSpPr>
        <p:grpSpPr bwMode="auto">
          <a:xfrm>
            <a:off x="7594600" y="1730375"/>
            <a:ext cx="1225550" cy="1184275"/>
            <a:chOff x="4784" y="1090"/>
            <a:chExt cx="772" cy="746"/>
          </a:xfrm>
        </p:grpSpPr>
        <p:sp>
          <p:nvSpPr>
            <p:cNvPr id="26635" name="Line 25">
              <a:extLst>
                <a:ext uri="{FF2B5EF4-FFF2-40B4-BE49-F238E27FC236}">
                  <a16:creationId xmlns:a16="http://schemas.microsoft.com/office/drawing/2014/main" id="{05C9DD97-7997-6947-8AEB-CFC45EFA1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2" y="1160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Line 26">
              <a:extLst>
                <a:ext uri="{FF2B5EF4-FFF2-40B4-BE49-F238E27FC236}">
                  <a16:creationId xmlns:a16="http://schemas.microsoft.com/office/drawing/2014/main" id="{2DE41D77-E63F-4148-8DB7-386895BF4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9" y="1183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Line 27">
              <a:extLst>
                <a:ext uri="{FF2B5EF4-FFF2-40B4-BE49-F238E27FC236}">
                  <a16:creationId xmlns:a16="http://schemas.microsoft.com/office/drawing/2014/main" id="{000ACF67-319F-4940-8DE9-B9481C58D2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6" y="1253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Line 28">
              <a:extLst>
                <a:ext uri="{FF2B5EF4-FFF2-40B4-BE49-F238E27FC236}">
                  <a16:creationId xmlns:a16="http://schemas.microsoft.com/office/drawing/2014/main" id="{27BB0E33-A2C2-1945-ABE2-9CF6D76D9C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8" y="1137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Line 29">
              <a:extLst>
                <a:ext uri="{FF2B5EF4-FFF2-40B4-BE49-F238E27FC236}">
                  <a16:creationId xmlns:a16="http://schemas.microsoft.com/office/drawing/2014/main" id="{9AB2F05D-1C88-8C43-9EA1-82D111815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4" y="1160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30">
              <a:extLst>
                <a:ext uri="{FF2B5EF4-FFF2-40B4-BE49-F238E27FC236}">
                  <a16:creationId xmlns:a16="http://schemas.microsoft.com/office/drawing/2014/main" id="{F3626074-1DD6-D54F-9B99-53BD5279BF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1183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Line 31">
              <a:extLst>
                <a:ext uri="{FF2B5EF4-FFF2-40B4-BE49-F238E27FC236}">
                  <a16:creationId xmlns:a16="http://schemas.microsoft.com/office/drawing/2014/main" id="{4A8CF109-9674-4E44-A1FE-060466569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6" y="1206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2" name="Line 32">
              <a:extLst>
                <a:ext uri="{FF2B5EF4-FFF2-40B4-BE49-F238E27FC236}">
                  <a16:creationId xmlns:a16="http://schemas.microsoft.com/office/drawing/2014/main" id="{428633C6-572A-FE47-9BD6-106BF8E2C0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9" y="1276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Line 33">
              <a:extLst>
                <a:ext uri="{FF2B5EF4-FFF2-40B4-BE49-F238E27FC236}">
                  <a16:creationId xmlns:a16="http://schemas.microsoft.com/office/drawing/2014/main" id="{A31D3749-69C7-F94A-8444-CA18E32CAB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7" y="1345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34">
              <a:extLst>
                <a:ext uri="{FF2B5EF4-FFF2-40B4-BE49-F238E27FC236}">
                  <a16:creationId xmlns:a16="http://schemas.microsoft.com/office/drawing/2014/main" id="{75B8B679-0F9F-B74D-AEC0-32269B081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1" y="1346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35">
              <a:extLst>
                <a:ext uri="{FF2B5EF4-FFF2-40B4-BE49-F238E27FC236}">
                  <a16:creationId xmlns:a16="http://schemas.microsoft.com/office/drawing/2014/main" id="{0305F3F3-ED9C-654B-89AA-EE7B6FCA9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8" y="1392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36">
              <a:extLst>
                <a:ext uri="{FF2B5EF4-FFF2-40B4-BE49-F238E27FC236}">
                  <a16:creationId xmlns:a16="http://schemas.microsoft.com/office/drawing/2014/main" id="{88E977BB-BF4B-6B4A-B440-E08324907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8" y="1485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37">
              <a:extLst>
                <a:ext uri="{FF2B5EF4-FFF2-40B4-BE49-F238E27FC236}">
                  <a16:creationId xmlns:a16="http://schemas.microsoft.com/office/drawing/2014/main" id="{FE154DFB-B77A-A749-8A83-77F5BCB28F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8" y="1578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38">
              <a:extLst>
                <a:ext uri="{FF2B5EF4-FFF2-40B4-BE49-F238E27FC236}">
                  <a16:creationId xmlns:a16="http://schemas.microsoft.com/office/drawing/2014/main" id="{02D0463B-915B-984D-B118-7DDEA70BEF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2" y="1671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39">
              <a:extLst>
                <a:ext uri="{FF2B5EF4-FFF2-40B4-BE49-F238E27FC236}">
                  <a16:creationId xmlns:a16="http://schemas.microsoft.com/office/drawing/2014/main" id="{C7CC6638-7413-9D4A-BD1F-F29634135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6" y="1647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0">
              <a:extLst>
                <a:ext uri="{FF2B5EF4-FFF2-40B4-BE49-F238E27FC236}">
                  <a16:creationId xmlns:a16="http://schemas.microsoft.com/office/drawing/2014/main" id="{93A2205A-BAAB-8343-9513-81CD376F61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3" y="1578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Line 41">
              <a:extLst>
                <a:ext uri="{FF2B5EF4-FFF2-40B4-BE49-F238E27FC236}">
                  <a16:creationId xmlns:a16="http://schemas.microsoft.com/office/drawing/2014/main" id="{B025C493-8A40-8F4A-B751-F65BA371C1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9" y="1485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Line 42">
              <a:extLst>
                <a:ext uri="{FF2B5EF4-FFF2-40B4-BE49-F238E27FC236}">
                  <a16:creationId xmlns:a16="http://schemas.microsoft.com/office/drawing/2014/main" id="{A1E1B775-E626-484C-9820-BD425452F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6" y="1369"/>
              <a:ext cx="46" cy="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Freeform 43">
              <a:extLst>
                <a:ext uri="{FF2B5EF4-FFF2-40B4-BE49-F238E27FC236}">
                  <a16:creationId xmlns:a16="http://schemas.microsoft.com/office/drawing/2014/main" id="{B9D1D2B7-1DEB-7348-8ABD-D1CEA1EDC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" y="1090"/>
              <a:ext cx="769" cy="627"/>
            </a:xfrm>
            <a:custGeom>
              <a:avLst/>
              <a:gdLst>
                <a:gd name="T0" fmla="*/ 0 w 1591"/>
                <a:gd name="T1" fmla="*/ 0 h 1296"/>
                <a:gd name="T2" fmla="*/ 0 w 1591"/>
                <a:gd name="T3" fmla="*/ 0 h 1296"/>
                <a:gd name="T4" fmla="*/ 0 w 1591"/>
                <a:gd name="T5" fmla="*/ 0 h 1296"/>
                <a:gd name="T6" fmla="*/ 0 w 1591"/>
                <a:gd name="T7" fmla="*/ 0 h 1296"/>
                <a:gd name="T8" fmla="*/ 0 w 1591"/>
                <a:gd name="T9" fmla="*/ 0 h 1296"/>
                <a:gd name="T10" fmla="*/ 0 w 1591"/>
                <a:gd name="T11" fmla="*/ 0 h 1296"/>
                <a:gd name="T12" fmla="*/ 0 w 1591"/>
                <a:gd name="T13" fmla="*/ 0 h 1296"/>
                <a:gd name="T14" fmla="*/ 0 w 1591"/>
                <a:gd name="T15" fmla="*/ 0 h 1296"/>
                <a:gd name="T16" fmla="*/ 0 w 1591"/>
                <a:gd name="T17" fmla="*/ 0 h 1296"/>
                <a:gd name="T18" fmla="*/ 0 w 1591"/>
                <a:gd name="T19" fmla="*/ 0 h 1296"/>
                <a:gd name="T20" fmla="*/ 0 w 1591"/>
                <a:gd name="T21" fmla="*/ 0 h 1296"/>
                <a:gd name="T22" fmla="*/ 0 w 1591"/>
                <a:gd name="T23" fmla="*/ 0 h 1296"/>
                <a:gd name="T24" fmla="*/ 0 w 1591"/>
                <a:gd name="T25" fmla="*/ 0 h 1296"/>
                <a:gd name="T26" fmla="*/ 0 w 1591"/>
                <a:gd name="T27" fmla="*/ 0 h 1296"/>
                <a:gd name="T28" fmla="*/ 0 w 1591"/>
                <a:gd name="T29" fmla="*/ 0 h 1296"/>
                <a:gd name="T30" fmla="*/ 0 w 1591"/>
                <a:gd name="T31" fmla="*/ 0 h 1296"/>
                <a:gd name="T32" fmla="*/ 0 w 1591"/>
                <a:gd name="T33" fmla="*/ 0 h 1296"/>
                <a:gd name="T34" fmla="*/ 0 w 1591"/>
                <a:gd name="T35" fmla="*/ 0 h 1296"/>
                <a:gd name="T36" fmla="*/ 0 w 1591"/>
                <a:gd name="T37" fmla="*/ 0 h 1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91"/>
                <a:gd name="T58" fmla="*/ 0 h 1296"/>
                <a:gd name="T59" fmla="*/ 1591 w 1591"/>
                <a:gd name="T60" fmla="*/ 1296 h 1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91" h="1296">
                  <a:moveTo>
                    <a:pt x="40" y="1084"/>
                  </a:moveTo>
                  <a:cubicBezTo>
                    <a:pt x="53" y="1167"/>
                    <a:pt x="144" y="1256"/>
                    <a:pt x="245" y="1276"/>
                  </a:cubicBezTo>
                  <a:cubicBezTo>
                    <a:pt x="346" y="1296"/>
                    <a:pt x="617" y="1249"/>
                    <a:pt x="649" y="1203"/>
                  </a:cubicBezTo>
                  <a:cubicBezTo>
                    <a:pt x="681" y="1157"/>
                    <a:pt x="724" y="1116"/>
                    <a:pt x="742" y="1064"/>
                  </a:cubicBezTo>
                  <a:cubicBezTo>
                    <a:pt x="760" y="1012"/>
                    <a:pt x="779" y="953"/>
                    <a:pt x="788" y="899"/>
                  </a:cubicBezTo>
                  <a:cubicBezTo>
                    <a:pt x="797" y="845"/>
                    <a:pt x="787" y="787"/>
                    <a:pt x="821" y="740"/>
                  </a:cubicBezTo>
                  <a:cubicBezTo>
                    <a:pt x="855" y="693"/>
                    <a:pt x="883" y="643"/>
                    <a:pt x="994" y="614"/>
                  </a:cubicBezTo>
                  <a:cubicBezTo>
                    <a:pt x="1097" y="599"/>
                    <a:pt x="1398" y="581"/>
                    <a:pt x="1490" y="568"/>
                  </a:cubicBezTo>
                  <a:cubicBezTo>
                    <a:pt x="1589" y="535"/>
                    <a:pt x="1576" y="463"/>
                    <a:pt x="1589" y="415"/>
                  </a:cubicBezTo>
                  <a:cubicBezTo>
                    <a:pt x="1587" y="383"/>
                    <a:pt x="1591" y="314"/>
                    <a:pt x="1570" y="276"/>
                  </a:cubicBezTo>
                  <a:cubicBezTo>
                    <a:pt x="1501" y="150"/>
                    <a:pt x="1361" y="167"/>
                    <a:pt x="1265" y="131"/>
                  </a:cubicBezTo>
                  <a:cubicBezTo>
                    <a:pt x="1169" y="95"/>
                    <a:pt x="1077" y="116"/>
                    <a:pt x="994" y="58"/>
                  </a:cubicBezTo>
                  <a:cubicBezTo>
                    <a:pt x="911" y="0"/>
                    <a:pt x="761" y="8"/>
                    <a:pt x="676" y="5"/>
                  </a:cubicBezTo>
                  <a:cubicBezTo>
                    <a:pt x="550" y="13"/>
                    <a:pt x="349" y="63"/>
                    <a:pt x="239" y="104"/>
                  </a:cubicBezTo>
                  <a:cubicBezTo>
                    <a:pt x="169" y="135"/>
                    <a:pt x="28" y="195"/>
                    <a:pt x="14" y="250"/>
                  </a:cubicBezTo>
                  <a:cubicBezTo>
                    <a:pt x="0" y="305"/>
                    <a:pt x="113" y="376"/>
                    <a:pt x="153" y="435"/>
                  </a:cubicBezTo>
                  <a:cubicBezTo>
                    <a:pt x="193" y="494"/>
                    <a:pt x="250" y="550"/>
                    <a:pt x="252" y="607"/>
                  </a:cubicBezTo>
                  <a:cubicBezTo>
                    <a:pt x="254" y="664"/>
                    <a:pt x="201" y="700"/>
                    <a:pt x="166" y="779"/>
                  </a:cubicBezTo>
                  <a:cubicBezTo>
                    <a:pt x="131" y="858"/>
                    <a:pt x="27" y="1001"/>
                    <a:pt x="40" y="1084"/>
                  </a:cubicBezTo>
                  <a:close/>
                </a:path>
              </a:pathLst>
            </a:custGeom>
            <a:noFill/>
            <a:ln w="5724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4" name="Freeform 44">
              <a:extLst>
                <a:ext uri="{FF2B5EF4-FFF2-40B4-BE49-F238E27FC236}">
                  <a16:creationId xmlns:a16="http://schemas.microsoft.com/office/drawing/2014/main" id="{B01C8ACA-7EE9-2C41-9072-CD57850CB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" y="1276"/>
              <a:ext cx="78" cy="163"/>
            </a:xfrm>
            <a:custGeom>
              <a:avLst/>
              <a:gdLst>
                <a:gd name="T0" fmla="*/ 0 w 160"/>
                <a:gd name="T1" fmla="*/ 0 h 336"/>
                <a:gd name="T2" fmla="*/ 0 w 160"/>
                <a:gd name="T3" fmla="*/ 0 h 336"/>
                <a:gd name="T4" fmla="*/ 0 w 160"/>
                <a:gd name="T5" fmla="*/ 0 h 336"/>
                <a:gd name="T6" fmla="*/ 0 60000 65536"/>
                <a:gd name="T7" fmla="*/ 0 60000 65536"/>
                <a:gd name="T8" fmla="*/ 0 60000 65536"/>
                <a:gd name="T9" fmla="*/ 0 w 160"/>
                <a:gd name="T10" fmla="*/ 0 h 336"/>
                <a:gd name="T11" fmla="*/ 160 w 160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" h="336">
                  <a:moveTo>
                    <a:pt x="0" y="0"/>
                  </a:moveTo>
                  <a:cubicBezTo>
                    <a:pt x="64" y="44"/>
                    <a:pt x="128" y="88"/>
                    <a:pt x="144" y="144"/>
                  </a:cubicBezTo>
                  <a:cubicBezTo>
                    <a:pt x="160" y="200"/>
                    <a:pt x="128" y="268"/>
                    <a:pt x="96" y="336"/>
                  </a:cubicBezTo>
                </a:path>
              </a:pathLst>
            </a:custGeom>
            <a:noFill/>
            <a:ln w="5724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5" name="Freeform 45">
              <a:extLst>
                <a:ext uri="{FF2B5EF4-FFF2-40B4-BE49-F238E27FC236}">
                  <a16:creationId xmlns:a16="http://schemas.microsoft.com/office/drawing/2014/main" id="{81806FAC-C8BE-C14D-83F2-A6102684D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5" y="1179"/>
              <a:ext cx="139" cy="27"/>
            </a:xfrm>
            <a:custGeom>
              <a:avLst/>
              <a:gdLst>
                <a:gd name="T0" fmla="*/ 0 w 288"/>
                <a:gd name="T1" fmla="*/ 0 h 56"/>
                <a:gd name="T2" fmla="*/ 0 w 288"/>
                <a:gd name="T3" fmla="*/ 0 h 56"/>
                <a:gd name="T4" fmla="*/ 0 w 288"/>
                <a:gd name="T5" fmla="*/ 0 h 56"/>
                <a:gd name="T6" fmla="*/ 0 60000 65536"/>
                <a:gd name="T7" fmla="*/ 0 60000 65536"/>
                <a:gd name="T8" fmla="*/ 0 60000 65536"/>
                <a:gd name="T9" fmla="*/ 0 w 288"/>
                <a:gd name="T10" fmla="*/ 0 h 56"/>
                <a:gd name="T11" fmla="*/ 288 w 28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56">
                  <a:moveTo>
                    <a:pt x="0" y="56"/>
                  </a:moveTo>
                  <a:cubicBezTo>
                    <a:pt x="48" y="36"/>
                    <a:pt x="96" y="16"/>
                    <a:pt x="144" y="8"/>
                  </a:cubicBezTo>
                  <a:cubicBezTo>
                    <a:pt x="192" y="0"/>
                    <a:pt x="264" y="8"/>
                    <a:pt x="288" y="8"/>
                  </a:cubicBezTo>
                </a:path>
              </a:pathLst>
            </a:custGeom>
            <a:noFill/>
            <a:ln w="5724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6" name="Freeform 46">
              <a:extLst>
                <a:ext uri="{FF2B5EF4-FFF2-40B4-BE49-F238E27FC236}">
                  <a16:creationId xmlns:a16="http://schemas.microsoft.com/office/drawing/2014/main" id="{F71802CB-18EA-A148-86C2-386AEAA51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" y="1202"/>
              <a:ext cx="163" cy="27"/>
            </a:xfrm>
            <a:custGeom>
              <a:avLst/>
              <a:gdLst>
                <a:gd name="T0" fmla="*/ 0 w 336"/>
                <a:gd name="T1" fmla="*/ 0 h 56"/>
                <a:gd name="T2" fmla="*/ 0 w 336"/>
                <a:gd name="T3" fmla="*/ 0 h 56"/>
                <a:gd name="T4" fmla="*/ 0 w 336"/>
                <a:gd name="T5" fmla="*/ 0 h 56"/>
                <a:gd name="T6" fmla="*/ 0 60000 65536"/>
                <a:gd name="T7" fmla="*/ 0 60000 65536"/>
                <a:gd name="T8" fmla="*/ 0 60000 65536"/>
                <a:gd name="T9" fmla="*/ 0 w 336"/>
                <a:gd name="T10" fmla="*/ 0 h 56"/>
                <a:gd name="T11" fmla="*/ 336 w 336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56">
                  <a:moveTo>
                    <a:pt x="0" y="0"/>
                  </a:moveTo>
                  <a:cubicBezTo>
                    <a:pt x="68" y="20"/>
                    <a:pt x="136" y="40"/>
                    <a:pt x="192" y="48"/>
                  </a:cubicBezTo>
                  <a:cubicBezTo>
                    <a:pt x="248" y="56"/>
                    <a:pt x="292" y="52"/>
                    <a:pt x="336" y="48"/>
                  </a:cubicBezTo>
                </a:path>
              </a:pathLst>
            </a:custGeom>
            <a:noFill/>
            <a:ln w="5724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7" name="Freeform 47">
              <a:extLst>
                <a:ext uri="{FF2B5EF4-FFF2-40B4-BE49-F238E27FC236}">
                  <a16:creationId xmlns:a16="http://schemas.microsoft.com/office/drawing/2014/main" id="{40A59CAA-048A-DE4E-B38E-17D0DA3B2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" y="1299"/>
              <a:ext cx="186" cy="70"/>
            </a:xfrm>
            <a:custGeom>
              <a:avLst/>
              <a:gdLst>
                <a:gd name="T0" fmla="*/ 0 w 384"/>
                <a:gd name="T1" fmla="*/ 0 h 144"/>
                <a:gd name="T2" fmla="*/ 0 w 384"/>
                <a:gd name="T3" fmla="*/ 0 h 144"/>
                <a:gd name="T4" fmla="*/ 0 w 384"/>
                <a:gd name="T5" fmla="*/ 0 h 144"/>
                <a:gd name="T6" fmla="*/ 0 60000 65536"/>
                <a:gd name="T7" fmla="*/ 0 60000 65536"/>
                <a:gd name="T8" fmla="*/ 0 60000 65536"/>
                <a:gd name="T9" fmla="*/ 0 w 384"/>
                <a:gd name="T10" fmla="*/ 0 h 144"/>
                <a:gd name="T11" fmla="*/ 384 w 38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44">
                  <a:moveTo>
                    <a:pt x="384" y="0"/>
                  </a:moveTo>
                  <a:cubicBezTo>
                    <a:pt x="296" y="12"/>
                    <a:pt x="208" y="24"/>
                    <a:pt x="144" y="48"/>
                  </a:cubicBezTo>
                  <a:cubicBezTo>
                    <a:pt x="80" y="72"/>
                    <a:pt x="40" y="108"/>
                    <a:pt x="0" y="144"/>
                  </a:cubicBezTo>
                </a:path>
              </a:pathLst>
            </a:custGeom>
            <a:noFill/>
            <a:ln w="5724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8" name="Freeform 48">
              <a:extLst>
                <a:ext uri="{FF2B5EF4-FFF2-40B4-BE49-F238E27FC236}">
                  <a16:creationId xmlns:a16="http://schemas.microsoft.com/office/drawing/2014/main" id="{19CBB6CF-F8DC-1546-B389-AA6693ACB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" y="1554"/>
              <a:ext cx="128" cy="81"/>
            </a:xfrm>
            <a:custGeom>
              <a:avLst/>
              <a:gdLst>
                <a:gd name="T0" fmla="*/ 0 w 264"/>
                <a:gd name="T1" fmla="*/ 0 h 168"/>
                <a:gd name="T2" fmla="*/ 0 w 264"/>
                <a:gd name="T3" fmla="*/ 0 h 168"/>
                <a:gd name="T4" fmla="*/ 0 w 264"/>
                <a:gd name="T5" fmla="*/ 0 h 168"/>
                <a:gd name="T6" fmla="*/ 0 w 264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168"/>
                <a:gd name="T14" fmla="*/ 264 w 264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168">
                  <a:moveTo>
                    <a:pt x="24" y="0"/>
                  </a:moveTo>
                  <a:cubicBezTo>
                    <a:pt x="12" y="60"/>
                    <a:pt x="0" y="120"/>
                    <a:pt x="24" y="144"/>
                  </a:cubicBezTo>
                  <a:cubicBezTo>
                    <a:pt x="48" y="168"/>
                    <a:pt x="128" y="160"/>
                    <a:pt x="168" y="144"/>
                  </a:cubicBezTo>
                  <a:cubicBezTo>
                    <a:pt x="208" y="128"/>
                    <a:pt x="236" y="88"/>
                    <a:pt x="264" y="48"/>
                  </a:cubicBezTo>
                </a:path>
              </a:pathLst>
            </a:custGeom>
            <a:noFill/>
            <a:ln w="5724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9" name="Text Box 49">
              <a:extLst>
                <a:ext uri="{FF2B5EF4-FFF2-40B4-BE49-F238E27FC236}">
                  <a16:creationId xmlns:a16="http://schemas.microsoft.com/office/drawing/2014/main" id="{AFFE19AB-EB61-F949-8E09-F26A1F9E7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4" y="1485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60" name="Text Box 50">
              <a:extLst>
                <a:ext uri="{FF2B5EF4-FFF2-40B4-BE49-F238E27FC236}">
                  <a16:creationId xmlns:a16="http://schemas.microsoft.com/office/drawing/2014/main" id="{775C0EC9-AD01-224A-99C0-6D3CC4769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1605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61" name="Text Box 51">
              <a:extLst>
                <a:ext uri="{FF2B5EF4-FFF2-40B4-BE49-F238E27FC236}">
                  <a16:creationId xmlns:a16="http://schemas.microsoft.com/office/drawing/2014/main" id="{069261F5-3E85-F942-9F2E-C127D9F81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155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62" name="Text Box 52">
              <a:extLst>
                <a:ext uri="{FF2B5EF4-FFF2-40B4-BE49-F238E27FC236}">
                  <a16:creationId xmlns:a16="http://schemas.microsoft.com/office/drawing/2014/main" id="{7758FC9C-7017-B041-B9B7-69E5EF84C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4" y="134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63" name="Text Box 53">
              <a:extLst>
                <a:ext uri="{FF2B5EF4-FFF2-40B4-BE49-F238E27FC236}">
                  <a16:creationId xmlns:a16="http://schemas.microsoft.com/office/drawing/2014/main" id="{9DBF745B-F132-8946-83C6-BCDECB52F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125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64" name="Text Box 54">
              <a:extLst>
                <a:ext uri="{FF2B5EF4-FFF2-40B4-BE49-F238E27FC236}">
                  <a16:creationId xmlns:a16="http://schemas.microsoft.com/office/drawing/2014/main" id="{E88D2F97-5AEB-8847-B4CC-52D9AC2E8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6" y="109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65" name="Text Box 55">
              <a:extLst>
                <a:ext uri="{FF2B5EF4-FFF2-40B4-BE49-F238E27FC236}">
                  <a16:creationId xmlns:a16="http://schemas.microsoft.com/office/drawing/2014/main" id="{6E29EDAF-C330-0749-A5CB-9AC50FBB6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9" y="111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66" name="Text Box 56">
              <a:extLst>
                <a:ext uri="{FF2B5EF4-FFF2-40B4-BE49-F238E27FC236}">
                  <a16:creationId xmlns:a16="http://schemas.microsoft.com/office/drawing/2014/main" id="{19DB83D9-1593-9E49-8B9B-DE0F0252C0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4" y="114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67" name="Text Box 57">
              <a:extLst>
                <a:ext uri="{FF2B5EF4-FFF2-40B4-BE49-F238E27FC236}">
                  <a16:creationId xmlns:a16="http://schemas.microsoft.com/office/drawing/2014/main" id="{4A051865-1508-3A44-8981-9F3EBF2906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2" y="127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68" name="Text Box 58">
              <a:extLst>
                <a:ext uri="{FF2B5EF4-FFF2-40B4-BE49-F238E27FC236}">
                  <a16:creationId xmlns:a16="http://schemas.microsoft.com/office/drawing/2014/main" id="{9B8888A4-9493-A141-B0D8-76565D1AA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9" y="129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altLang="en-US" sz="1800" b="1">
                  <a:solidFill>
                    <a:srgbClr val="99CC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26629" name="AutoShape 59">
            <a:extLst>
              <a:ext uri="{FF2B5EF4-FFF2-40B4-BE49-F238E27FC236}">
                <a16:creationId xmlns:a16="http://schemas.microsoft.com/office/drawing/2014/main" id="{A55209A6-C272-B846-A4E6-A6BD0A8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016125"/>
            <a:ext cx="360363" cy="360363"/>
          </a:xfrm>
          <a:prstGeom prst="rightArrow">
            <a:avLst>
              <a:gd name="adj1" fmla="val 47056"/>
              <a:gd name="adj2" fmla="val 37565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pic>
        <p:nvPicPr>
          <p:cNvPr id="26630" name="Picture 60">
            <a:extLst>
              <a:ext uri="{FF2B5EF4-FFF2-40B4-BE49-F238E27FC236}">
                <a16:creationId xmlns:a16="http://schemas.microsoft.com/office/drawing/2014/main" id="{BF47C567-2F99-714D-AEF8-1C683646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28975"/>
            <a:ext cx="34210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31" name="Picture 62" descr="Salamander.jpg                                                 00112E95Macintosh HD                   C3E2FE4D:">
            <a:extLst>
              <a:ext uri="{FF2B5EF4-FFF2-40B4-BE49-F238E27FC236}">
                <a16:creationId xmlns:a16="http://schemas.microsoft.com/office/drawing/2014/main" id="{7EC4A1AB-5EBE-9441-AF0F-9F0088A3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24129" r="2238" b="26120"/>
          <a:stretch>
            <a:fillRect/>
          </a:stretch>
        </p:blipFill>
        <p:spPr bwMode="auto">
          <a:xfrm>
            <a:off x="5334000" y="3200400"/>
            <a:ext cx="19050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2" name="Group 63">
            <a:extLst>
              <a:ext uri="{FF2B5EF4-FFF2-40B4-BE49-F238E27FC236}">
                <a16:creationId xmlns:a16="http://schemas.microsoft.com/office/drawing/2014/main" id="{0BA37D5E-9FFD-7A4E-9D53-F4A2F1599D0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6633" name="Rectangle 1">
              <a:extLst>
                <a:ext uri="{FF2B5EF4-FFF2-40B4-BE49-F238E27FC236}">
                  <a16:creationId xmlns:a16="http://schemas.microsoft.com/office/drawing/2014/main" id="{E2EF97BF-C6CD-D94B-9592-C85C4937B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1. Dogma Central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Compactación</a:t>
              </a:r>
            </a:p>
          </p:txBody>
        </p:sp>
        <p:sp>
          <p:nvSpPr>
            <p:cNvPr id="26634" name="Line 2">
              <a:extLst>
                <a:ext uri="{FF2B5EF4-FFF2-40B4-BE49-F238E27FC236}">
                  <a16:creationId xmlns:a16="http://schemas.microsoft.com/office/drawing/2014/main" id="{1D19B7B2-7B90-DF43-B27C-145AC8EC43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2214</Words>
  <Application>Microsoft Office PowerPoint</Application>
  <PresentationFormat>On-screen Show (4:3)</PresentationFormat>
  <Paragraphs>379</Paragraphs>
  <Slides>33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</vt:lpstr>
      <vt:lpstr>Century Schoolbook L</vt:lpstr>
      <vt:lpstr>DejaVu Sans</vt:lpstr>
      <vt:lpstr>Optima</vt:lpstr>
      <vt:lpstr>Symbol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  Tema 1. Dogma Central   Historia</vt:lpstr>
      <vt:lpstr>  Tema 1. Dogma Central   Dogma Central de la BioMol</vt:lpstr>
      <vt:lpstr>  Tema 1. Dogma Central   Dogma Central de la BioMol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CHRISTIAN ALBERTO GARCIA SEPULVEDA</cp:lastModifiedBy>
  <cp:revision>109</cp:revision>
  <cp:lastPrinted>2009-04-22T19:24:48Z</cp:lastPrinted>
  <dcterms:created xsi:type="dcterms:W3CDTF">2012-08-14T14:20:43Z</dcterms:created>
  <dcterms:modified xsi:type="dcterms:W3CDTF">2022-08-16T15:49:42Z</dcterms:modified>
</cp:coreProperties>
</file>