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353" r:id="rId2"/>
    <p:sldId id="355" r:id="rId3"/>
    <p:sldId id="358" r:id="rId4"/>
    <p:sldId id="359" r:id="rId5"/>
    <p:sldId id="360" r:id="rId6"/>
    <p:sldId id="361" r:id="rId7"/>
    <p:sldId id="390" r:id="rId8"/>
    <p:sldId id="391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8" r:id="rId30"/>
    <p:sldId id="392" r:id="rId31"/>
    <p:sldId id="389" r:id="rId3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/>
    <p:restoredTop sz="96203"/>
  </p:normalViewPr>
  <p:slideViewPr>
    <p:cSldViewPr snapToGrid="0">
      <p:cViewPr varScale="1">
        <p:scale>
          <a:sx n="112" d="100"/>
          <a:sy n="112" d="100"/>
        </p:scale>
        <p:origin x="192" y="4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A1CD2DDA-D505-FC48-97B7-B6D0AB59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972D7B6A-E786-F642-8838-471A1ED6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D604F9F5-796D-8F42-8AED-4D64F9D04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45A4AE24-636B-0241-873E-38EED85E1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1092C2B5-CAC7-CE44-B4F9-9DE7F365A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E3DA8502-9BEC-0A4D-9769-80527E25D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53940B1F-7F1A-1A40-AB85-A5392CAE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98226A8A-3A86-F446-9CBB-CF78ABCC4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id="{387A116D-8035-0948-93C0-EFC6840C4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id="{FB0FA5AB-0F6A-C14B-ADC5-FF3E247DF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id="{FDACC5FC-E5D9-F844-8B83-80C395C1B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id="{F0CB9CC4-71D5-5946-B368-7ACD60225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id="{A72BFB6D-9F42-8149-BBFA-68D37BED6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id="{E6F619D8-C673-E241-B875-F3654422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id="{F0926227-02A6-8944-B751-6FB7868A0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id="{05EABA38-4256-224B-ACF9-6DDC20E8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id="{2D58832E-14A2-7D4C-A7D3-7C040BBD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id="{933BE8D7-EB5F-864A-8D01-5830573F4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8" name="AutoShape 19">
            <a:extLst>
              <a:ext uri="{FF2B5EF4-FFF2-40B4-BE49-F238E27FC236}">
                <a16:creationId xmlns:a16="http://schemas.microsoft.com/office/drawing/2014/main" id="{D881A921-40EA-1143-957A-7545BB50C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69" name="AutoShape 20">
            <a:extLst>
              <a:ext uri="{FF2B5EF4-FFF2-40B4-BE49-F238E27FC236}">
                <a16:creationId xmlns:a16="http://schemas.microsoft.com/office/drawing/2014/main" id="{6BC34CB8-78DE-6E4F-BCCC-D777A9FA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0" name="AutoShape 21">
            <a:extLst>
              <a:ext uri="{FF2B5EF4-FFF2-40B4-BE49-F238E27FC236}">
                <a16:creationId xmlns:a16="http://schemas.microsoft.com/office/drawing/2014/main" id="{DE622AEB-8A68-7E4A-8AE8-8EA231494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1" name="AutoShape 22">
            <a:extLst>
              <a:ext uri="{FF2B5EF4-FFF2-40B4-BE49-F238E27FC236}">
                <a16:creationId xmlns:a16="http://schemas.microsoft.com/office/drawing/2014/main" id="{2116A47B-455F-2045-BF5D-88805C72D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2" name="AutoShape 23">
            <a:extLst>
              <a:ext uri="{FF2B5EF4-FFF2-40B4-BE49-F238E27FC236}">
                <a16:creationId xmlns:a16="http://schemas.microsoft.com/office/drawing/2014/main" id="{E69E4B19-BB25-524B-AA82-DAA38DD6E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3" name="AutoShape 24">
            <a:extLst>
              <a:ext uri="{FF2B5EF4-FFF2-40B4-BE49-F238E27FC236}">
                <a16:creationId xmlns:a16="http://schemas.microsoft.com/office/drawing/2014/main" id="{A5DD669A-CCC3-A248-B5C9-F1CBA4F92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6F6E463B-931F-E047-A6F9-38BE8A7E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5" name="AutoShape 26">
            <a:extLst>
              <a:ext uri="{FF2B5EF4-FFF2-40B4-BE49-F238E27FC236}">
                <a16:creationId xmlns:a16="http://schemas.microsoft.com/office/drawing/2014/main" id="{4935A1FA-B646-2C44-8617-6862B8D15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6" name="AutoShape 27">
            <a:extLst>
              <a:ext uri="{FF2B5EF4-FFF2-40B4-BE49-F238E27FC236}">
                <a16:creationId xmlns:a16="http://schemas.microsoft.com/office/drawing/2014/main" id="{9E512626-A15A-344C-8EA8-C63C8E899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7" name="AutoShape 28">
            <a:extLst>
              <a:ext uri="{FF2B5EF4-FFF2-40B4-BE49-F238E27FC236}">
                <a16:creationId xmlns:a16="http://schemas.microsoft.com/office/drawing/2014/main" id="{5AF226BC-2772-904B-A26E-39C0469A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8" name="AutoShape 29">
            <a:extLst>
              <a:ext uri="{FF2B5EF4-FFF2-40B4-BE49-F238E27FC236}">
                <a16:creationId xmlns:a16="http://schemas.microsoft.com/office/drawing/2014/main" id="{78505EB7-E5C7-1B4F-BCD4-B1473194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79" name="AutoShape 30">
            <a:extLst>
              <a:ext uri="{FF2B5EF4-FFF2-40B4-BE49-F238E27FC236}">
                <a16:creationId xmlns:a16="http://schemas.microsoft.com/office/drawing/2014/main" id="{40F5F3FE-B8EC-9648-B9AD-01BD6BCC8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0" name="AutoShape 31">
            <a:extLst>
              <a:ext uri="{FF2B5EF4-FFF2-40B4-BE49-F238E27FC236}">
                <a16:creationId xmlns:a16="http://schemas.microsoft.com/office/drawing/2014/main" id="{3717F2FD-B78A-714B-908C-CB24693A9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1" name="AutoShape 32">
            <a:extLst>
              <a:ext uri="{FF2B5EF4-FFF2-40B4-BE49-F238E27FC236}">
                <a16:creationId xmlns:a16="http://schemas.microsoft.com/office/drawing/2014/main" id="{128FBA15-F7CA-234F-B7F6-4C27508E9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2" name="AutoShape 33">
            <a:extLst>
              <a:ext uri="{FF2B5EF4-FFF2-40B4-BE49-F238E27FC236}">
                <a16:creationId xmlns:a16="http://schemas.microsoft.com/office/drawing/2014/main" id="{5141F649-4CD2-8349-AB70-DBFBE444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3" name="AutoShape 34">
            <a:extLst>
              <a:ext uri="{FF2B5EF4-FFF2-40B4-BE49-F238E27FC236}">
                <a16:creationId xmlns:a16="http://schemas.microsoft.com/office/drawing/2014/main" id="{A5E71718-F982-7F4C-85F6-571E0F43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4" name="AutoShape 35">
            <a:extLst>
              <a:ext uri="{FF2B5EF4-FFF2-40B4-BE49-F238E27FC236}">
                <a16:creationId xmlns:a16="http://schemas.microsoft.com/office/drawing/2014/main" id="{4F2E17D6-1D78-894D-B1C7-CAB632DE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5" name="AutoShape 36">
            <a:extLst>
              <a:ext uri="{FF2B5EF4-FFF2-40B4-BE49-F238E27FC236}">
                <a16:creationId xmlns:a16="http://schemas.microsoft.com/office/drawing/2014/main" id="{5E761E4C-4CC7-3A48-B81C-06E6FA5FE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6" name="AutoShape 37">
            <a:extLst>
              <a:ext uri="{FF2B5EF4-FFF2-40B4-BE49-F238E27FC236}">
                <a16:creationId xmlns:a16="http://schemas.microsoft.com/office/drawing/2014/main" id="{A810B172-6CAD-EC45-949D-3A80B2765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7" name="AutoShape 38">
            <a:extLst>
              <a:ext uri="{FF2B5EF4-FFF2-40B4-BE49-F238E27FC236}">
                <a16:creationId xmlns:a16="http://schemas.microsoft.com/office/drawing/2014/main" id="{0E7C2469-0D65-894E-8FBC-0B7E66060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8" name="AutoShape 39">
            <a:extLst>
              <a:ext uri="{FF2B5EF4-FFF2-40B4-BE49-F238E27FC236}">
                <a16:creationId xmlns:a16="http://schemas.microsoft.com/office/drawing/2014/main" id="{F47967C9-7B31-6C47-A4D5-1027A2015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89" name="AutoShape 40">
            <a:extLst>
              <a:ext uri="{FF2B5EF4-FFF2-40B4-BE49-F238E27FC236}">
                <a16:creationId xmlns:a16="http://schemas.microsoft.com/office/drawing/2014/main" id="{651A1681-494D-1940-9428-1968A340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90" name="AutoShape 41">
            <a:extLst>
              <a:ext uri="{FF2B5EF4-FFF2-40B4-BE49-F238E27FC236}">
                <a16:creationId xmlns:a16="http://schemas.microsoft.com/office/drawing/2014/main" id="{4F0119E8-D853-1346-BC50-07ADB2CF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91" name="AutoShape 42">
            <a:extLst>
              <a:ext uri="{FF2B5EF4-FFF2-40B4-BE49-F238E27FC236}">
                <a16:creationId xmlns:a16="http://schemas.microsoft.com/office/drawing/2014/main" id="{2884F98C-AEFB-994E-A284-B37F4553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" name="Rectangle 43">
            <a:extLst>
              <a:ext uri="{FF2B5EF4-FFF2-40B4-BE49-F238E27FC236}">
                <a16:creationId xmlns:a16="http://schemas.microsoft.com/office/drawing/2014/main" id="{46412661-E192-EA40-A84F-4D546454CF1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2" name="Rectangle 44">
            <a:extLst>
              <a:ext uri="{FF2B5EF4-FFF2-40B4-BE49-F238E27FC236}">
                <a16:creationId xmlns:a16="http://schemas.microsoft.com/office/drawing/2014/main" id="{C10573AD-687E-7941-A81F-E7D72F4683A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4" name="Rectangle 45">
            <a:extLst>
              <a:ext uri="{FF2B5EF4-FFF2-40B4-BE49-F238E27FC236}">
                <a16:creationId xmlns:a16="http://schemas.microsoft.com/office/drawing/2014/main" id="{D9A95644-278A-6641-AB2B-8EA101F8238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05325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46">
            <a:extLst>
              <a:ext uri="{FF2B5EF4-FFF2-40B4-BE49-F238E27FC236}">
                <a16:creationId xmlns:a16="http://schemas.microsoft.com/office/drawing/2014/main" id="{9BDC9342-2C78-614D-AED3-CC3E9EF645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19725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2095" name="Rectangle 47">
            <a:extLst>
              <a:ext uri="{FF2B5EF4-FFF2-40B4-BE49-F238E27FC236}">
                <a16:creationId xmlns:a16="http://schemas.microsoft.com/office/drawing/2014/main" id="{F5BCB8FE-D40B-024D-AFE4-5A33C4F1E9A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6" name="Rectangle 48">
            <a:extLst>
              <a:ext uri="{FF2B5EF4-FFF2-40B4-BE49-F238E27FC236}">
                <a16:creationId xmlns:a16="http://schemas.microsoft.com/office/drawing/2014/main" id="{DF9661DB-2F1B-3B44-AD1A-A34A2D18AB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1F554E7-DBAE-F24C-A651-3CA62F70D6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>
            <a:extLst>
              <a:ext uri="{FF2B5EF4-FFF2-40B4-BE49-F238E27FC236}">
                <a16:creationId xmlns:a16="http://schemas.microsoft.com/office/drawing/2014/main" id="{621A180B-DEF4-E64A-A4E4-CA94A6D1D7F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4B6F4A-D162-9A44-B22F-CF2BBFB4D73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792214F1-D76E-FF46-9207-B2FC03E4F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21C78E79-7708-304D-9166-157EF0A7FAF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4">
            <a:extLst>
              <a:ext uri="{FF2B5EF4-FFF2-40B4-BE49-F238E27FC236}">
                <a16:creationId xmlns:a16="http://schemas.microsoft.com/office/drawing/2014/main" id="{B0C0776C-F336-0342-975D-A63E336B9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2F371C-0A26-8642-82DA-E1B37C83EFA1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CC387EC8-5233-D341-91F4-D1178BAD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9645D77C-1CC6-424A-B919-C264E818DC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4">
            <a:extLst>
              <a:ext uri="{FF2B5EF4-FFF2-40B4-BE49-F238E27FC236}">
                <a16:creationId xmlns:a16="http://schemas.microsoft.com/office/drawing/2014/main" id="{A6067186-909B-8D44-8832-847B7ABF10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4AFE60-7A38-7947-B736-863AB348C2FD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F328C164-02F9-9647-953C-A533132D5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EF23CE75-7D29-4241-8315-ED6345D662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4">
            <a:extLst>
              <a:ext uri="{FF2B5EF4-FFF2-40B4-BE49-F238E27FC236}">
                <a16:creationId xmlns:a16="http://schemas.microsoft.com/office/drawing/2014/main" id="{90E936A3-CC74-6A47-9E2F-F62054F123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BDDEC6-E5C6-7D42-8E1A-42024C29A819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8F1F238F-9A95-8545-90C7-E7DB55B7A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97D6DB55-4EC4-F742-86FA-A2C7728BF9B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4">
            <a:extLst>
              <a:ext uri="{FF2B5EF4-FFF2-40B4-BE49-F238E27FC236}">
                <a16:creationId xmlns:a16="http://schemas.microsoft.com/office/drawing/2014/main" id="{C0AA8C84-C064-2F41-A0D6-470DF48C87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3EDA90-DE7E-AD46-885E-3F4D1C19B23F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E22B2356-B549-964F-87F0-CE9F2BCB5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E996CA99-295A-4148-8F01-EF40227E6A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4">
            <a:extLst>
              <a:ext uri="{FF2B5EF4-FFF2-40B4-BE49-F238E27FC236}">
                <a16:creationId xmlns:a16="http://schemas.microsoft.com/office/drawing/2014/main" id="{610D1A32-7C13-A24B-A89F-E342F40AF2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81EEE0-1F64-9645-8C2D-B74A88A29A4D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EDD99C7E-7C5C-F24E-B724-DCB757664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D210CAC7-D06E-F745-9F29-C588C74E7ED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4">
            <a:extLst>
              <a:ext uri="{FF2B5EF4-FFF2-40B4-BE49-F238E27FC236}">
                <a16:creationId xmlns:a16="http://schemas.microsoft.com/office/drawing/2014/main" id="{630CE75D-EBEB-C04A-86F9-0986F9C250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432CFC-8C8F-CD47-913B-EC62466C55AE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46118473-9B89-0049-B6D1-F26A9CE85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1C98B65C-249B-4746-9096-4F138EFC77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4">
            <a:extLst>
              <a:ext uri="{FF2B5EF4-FFF2-40B4-BE49-F238E27FC236}">
                <a16:creationId xmlns:a16="http://schemas.microsoft.com/office/drawing/2014/main" id="{67DAD8E1-5989-6F4C-9DAA-0C17853F6A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29303F-61E4-E948-8056-33AE7EA7A34C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25578145-195E-A049-843C-B84226A2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id="{0F9A8C22-102C-104D-8D99-364DFBF5448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4">
            <a:extLst>
              <a:ext uri="{FF2B5EF4-FFF2-40B4-BE49-F238E27FC236}">
                <a16:creationId xmlns:a16="http://schemas.microsoft.com/office/drawing/2014/main" id="{83E97F08-8F4B-BE4F-97F4-FA9B2EF8D1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FBEB91-8B33-5D4D-A8AB-467548AF88C1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ED6700EB-0173-D94D-88AE-B4F50E7FE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D98E94B5-1C3C-BD4D-B952-9A43E7856A4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4">
            <a:extLst>
              <a:ext uri="{FF2B5EF4-FFF2-40B4-BE49-F238E27FC236}">
                <a16:creationId xmlns:a16="http://schemas.microsoft.com/office/drawing/2014/main" id="{53C7774E-D98E-474A-A7AD-76328BA879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AA95ED-5BD6-9D44-AA78-1B09A22C2E17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A2E8C417-9F0F-6449-9B31-32408B4C8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D539EEEE-B6E8-9441-BE1E-1556F58C60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4">
            <a:extLst>
              <a:ext uri="{FF2B5EF4-FFF2-40B4-BE49-F238E27FC236}">
                <a16:creationId xmlns:a16="http://schemas.microsoft.com/office/drawing/2014/main" id="{621943D0-6C98-0C4D-93C4-3670584398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51D6B4-1F46-7842-9571-51C81D59750C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B8A0AE8C-5ED1-3F46-911A-BECB66758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A1B2A5C2-E11A-474D-BCA0-F01F7AA247C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8">
            <a:extLst>
              <a:ext uri="{FF2B5EF4-FFF2-40B4-BE49-F238E27FC236}">
                <a16:creationId xmlns:a16="http://schemas.microsoft.com/office/drawing/2014/main" id="{20073E9D-C67A-0840-A63D-6E2927E661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FF8CF3-4DD0-1142-98CF-D7485EE0AC29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817AA95-D160-3345-A2ED-A3BAA2DBC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6FA175FB-D0B0-E947-9440-708DA49427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4">
            <a:extLst>
              <a:ext uri="{FF2B5EF4-FFF2-40B4-BE49-F238E27FC236}">
                <a16:creationId xmlns:a16="http://schemas.microsoft.com/office/drawing/2014/main" id="{BCCC9DE7-4712-FC43-93E9-055ACDA685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1B96B0-6F5A-9B40-82D0-E12DE268C847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DA8E4836-367D-ED4F-B952-4D6CE9E4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3012" name="Text Box 2">
            <a:extLst>
              <a:ext uri="{FF2B5EF4-FFF2-40B4-BE49-F238E27FC236}">
                <a16:creationId xmlns:a16="http://schemas.microsoft.com/office/drawing/2014/main" id="{CA8079EB-3A76-D848-947B-7556CAA475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4">
            <a:extLst>
              <a:ext uri="{FF2B5EF4-FFF2-40B4-BE49-F238E27FC236}">
                <a16:creationId xmlns:a16="http://schemas.microsoft.com/office/drawing/2014/main" id="{61C5DB9E-E99E-D74D-B758-64234EE64F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5BD624-2BF1-3644-9393-EEC721066FB2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8D113B6D-BDC7-5343-B1C6-0C98F7414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322E6A88-924B-BB49-A8F8-24FFC727AB8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4">
            <a:extLst>
              <a:ext uri="{FF2B5EF4-FFF2-40B4-BE49-F238E27FC236}">
                <a16:creationId xmlns:a16="http://schemas.microsoft.com/office/drawing/2014/main" id="{B6C7CF9B-C7D1-3842-AE2D-0E65008964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CCEA57-C7C5-5D4C-B3C7-FFF217D56BB9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0C749553-E31C-8846-B38E-6A4A6789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BCC6FD45-3229-9F47-BF16-5686117ED4C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4">
            <a:extLst>
              <a:ext uri="{FF2B5EF4-FFF2-40B4-BE49-F238E27FC236}">
                <a16:creationId xmlns:a16="http://schemas.microsoft.com/office/drawing/2014/main" id="{7C121A12-B257-1545-9489-024E978E05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7E1C22-914E-5C4B-9A65-B50BFD2FFA74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F4323994-98F9-D144-9E62-77B67BD59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490D9374-1769-8847-8C81-7FB5AE1B405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4">
            <a:extLst>
              <a:ext uri="{FF2B5EF4-FFF2-40B4-BE49-F238E27FC236}">
                <a16:creationId xmlns:a16="http://schemas.microsoft.com/office/drawing/2014/main" id="{91F75067-4444-2746-8607-40C9BAE9AF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28BC20-81A9-1343-988D-CFB69028FB8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EB5C04C6-B328-8041-BAF0-8ED96A52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3FC9728D-51F5-D14B-875A-044033CD19F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4">
            <a:extLst>
              <a:ext uri="{FF2B5EF4-FFF2-40B4-BE49-F238E27FC236}">
                <a16:creationId xmlns:a16="http://schemas.microsoft.com/office/drawing/2014/main" id="{DD6A8906-BAD1-B642-88BE-F493389C8A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FF9766-9C82-1042-AD05-8B0E17675A63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2064D546-F123-ED40-9480-E5B8A6E5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2B5136B1-DABD-EC40-B229-F7C907B191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4">
            <a:extLst>
              <a:ext uri="{FF2B5EF4-FFF2-40B4-BE49-F238E27FC236}">
                <a16:creationId xmlns:a16="http://schemas.microsoft.com/office/drawing/2014/main" id="{42D6E56D-9BDE-6B4E-A494-9CC531CE94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F7F825-FEBA-C742-BDED-7DF169C15718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E895E55A-73E6-844E-898C-A32D8EE9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29E1D159-D28B-3644-92ED-8458DDB04C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4">
            <a:extLst>
              <a:ext uri="{FF2B5EF4-FFF2-40B4-BE49-F238E27FC236}">
                <a16:creationId xmlns:a16="http://schemas.microsoft.com/office/drawing/2014/main" id="{7437676F-3813-624F-A40E-613AA175C9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899167-F049-A044-B3A2-686573FD3074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06C010B2-0971-C249-B49B-1855D6D6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68146766-2CD0-0240-BD5D-E86205B42E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4">
            <a:extLst>
              <a:ext uri="{FF2B5EF4-FFF2-40B4-BE49-F238E27FC236}">
                <a16:creationId xmlns:a16="http://schemas.microsoft.com/office/drawing/2014/main" id="{D07C0CC4-79B9-E445-AF79-79090EDE6E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56CDB4-998F-9647-9E5B-6E18760F411D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081B4E0A-7A06-BE4B-B757-F293049AE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9396" name="Text Box 2">
            <a:extLst>
              <a:ext uri="{FF2B5EF4-FFF2-40B4-BE49-F238E27FC236}">
                <a16:creationId xmlns:a16="http://schemas.microsoft.com/office/drawing/2014/main" id="{44DCCC85-D293-1844-B793-9DC9FD06AE3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4">
            <a:extLst>
              <a:ext uri="{FF2B5EF4-FFF2-40B4-BE49-F238E27FC236}">
                <a16:creationId xmlns:a16="http://schemas.microsoft.com/office/drawing/2014/main" id="{19355091-4BB7-E14C-82D0-07C825C5DA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B19F1E-9CA0-DE42-B576-62966F4FDEA8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84157463-1209-D345-8EA3-94D428EF2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E673DBE4-797A-044E-8115-0B0AD832BC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4">
            <a:extLst>
              <a:ext uri="{FF2B5EF4-FFF2-40B4-BE49-F238E27FC236}">
                <a16:creationId xmlns:a16="http://schemas.microsoft.com/office/drawing/2014/main" id="{179065E2-03F8-0943-BD9D-89A644C011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5EDAAA-BFAD-9D48-AF1E-8987ECB56616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185FC0E4-DE32-C546-8F5C-4E4535E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383FF58E-2351-534D-BD63-09EB40C0373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4">
            <a:extLst>
              <a:ext uri="{FF2B5EF4-FFF2-40B4-BE49-F238E27FC236}">
                <a16:creationId xmlns:a16="http://schemas.microsoft.com/office/drawing/2014/main" id="{19355091-4BB7-E14C-82D0-07C825C5DA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B19F1E-9CA0-DE42-B576-62966F4FDEA8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84157463-1209-D345-8EA3-94D428EF2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E673DBE4-797A-044E-8115-0B0AD832BC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230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4">
            <a:extLst>
              <a:ext uri="{FF2B5EF4-FFF2-40B4-BE49-F238E27FC236}">
                <a16:creationId xmlns:a16="http://schemas.microsoft.com/office/drawing/2014/main" id="{F13AEE0B-B864-D64B-9DF6-7F9BAF01AD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AB86F2-FD77-4A47-BCA5-A37FFAE19CBC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DCEB31CD-3D3D-1140-9FD4-38B8AE50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3492" name="Text Box 2">
            <a:extLst>
              <a:ext uri="{FF2B5EF4-FFF2-40B4-BE49-F238E27FC236}">
                <a16:creationId xmlns:a16="http://schemas.microsoft.com/office/drawing/2014/main" id="{7200D6AE-9EA9-0D41-AAFF-5CD422697D4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4">
            <a:extLst>
              <a:ext uri="{FF2B5EF4-FFF2-40B4-BE49-F238E27FC236}">
                <a16:creationId xmlns:a16="http://schemas.microsoft.com/office/drawing/2014/main" id="{05A2DB44-FE88-C64C-BE17-DC7591D0F6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9F9F52-0967-FE4F-A773-38DFF4EE77E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6CD1D4D4-B5FF-AA4B-8094-7F590EEB3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4E70D012-D62B-FF4D-A803-4576FDB3BD6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4">
            <a:extLst>
              <a:ext uri="{FF2B5EF4-FFF2-40B4-BE49-F238E27FC236}">
                <a16:creationId xmlns:a16="http://schemas.microsoft.com/office/drawing/2014/main" id="{C77830DF-4E40-674D-A614-553436DEE4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92B8CC-D746-2C47-B9F8-CFAE840417A8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5FF7337B-1E5E-C241-B022-F6D8BA5DC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1C8BCDA7-BD94-7C4D-895E-CE483A638F2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4">
            <a:extLst>
              <a:ext uri="{FF2B5EF4-FFF2-40B4-BE49-F238E27FC236}">
                <a16:creationId xmlns:a16="http://schemas.microsoft.com/office/drawing/2014/main" id="{08A99ECE-54DD-4C41-B210-D9B8C9CE69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41EC2B-74D1-F848-A654-14A3D0FD61F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87223E87-6F96-DB49-807D-1235C7CF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109A37E8-F78E-A94A-815F-2721C20EEB3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4">
            <a:extLst>
              <a:ext uri="{FF2B5EF4-FFF2-40B4-BE49-F238E27FC236}">
                <a16:creationId xmlns:a16="http://schemas.microsoft.com/office/drawing/2014/main" id="{08A99ECE-54DD-4C41-B210-D9B8C9CE69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41EC2B-74D1-F848-A654-14A3D0FD61F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87223E87-6F96-DB49-807D-1235C7CF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109A37E8-F78E-A94A-815F-2721C20EEB3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9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4">
            <a:extLst>
              <a:ext uri="{FF2B5EF4-FFF2-40B4-BE49-F238E27FC236}">
                <a16:creationId xmlns:a16="http://schemas.microsoft.com/office/drawing/2014/main" id="{08A99ECE-54DD-4C41-B210-D9B8C9CE69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41EC2B-74D1-F848-A654-14A3D0FD61FB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87223E87-6F96-DB49-807D-1235C7CF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109A37E8-F78E-A94A-815F-2721C20EEB3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91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4">
            <a:extLst>
              <a:ext uri="{FF2B5EF4-FFF2-40B4-BE49-F238E27FC236}">
                <a16:creationId xmlns:a16="http://schemas.microsoft.com/office/drawing/2014/main" id="{5F4A6D2B-2735-ED48-A9DB-875D732EE6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F32B0-A266-9F45-978E-CAF62224C9C9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2031537C-D4E5-7744-82DF-2B77B12B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7A1AB375-D0CA-3940-A853-5E08C43FAA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5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9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7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5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8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13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3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6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13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61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16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3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2D7A23D-5268-EE46-8233-5A5611B1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FD6EF584-DBBD-4F4A-9C63-3B722B080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A7A12EFF-25EF-EA4B-BF2D-76458389C15F}" type="slidenum">
              <a:rPr lang="en-GB" altLang="en-US" sz="1400" smtClean="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575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6/GeneticCode21-version-2.sv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6/GeneticCode21-version-2.sv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6/GeneticCode21-version-2.sv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6/GeneticCode21-version-2.sv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5">
            <a:extLst>
              <a:ext uri="{FF2B5EF4-FFF2-40B4-BE49-F238E27FC236}">
                <a16:creationId xmlns:a16="http://schemas.microsoft.com/office/drawing/2014/main" id="{5A73E0CC-DE8A-0847-8F29-0C40F59F7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17650"/>
            <a:ext cx="8610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Tema 10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El Código Genético</a:t>
            </a:r>
          </a:p>
        </p:txBody>
      </p:sp>
      <p:grpSp>
        <p:nvGrpSpPr>
          <p:cNvPr id="3074" name="Group 32">
            <a:extLst>
              <a:ext uri="{FF2B5EF4-FFF2-40B4-BE49-F238E27FC236}">
                <a16:creationId xmlns:a16="http://schemas.microsoft.com/office/drawing/2014/main" id="{529938DA-8626-3F46-9A1F-6C2AB1ECD46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130550"/>
            <a:ext cx="5257800" cy="3194050"/>
            <a:chOff x="304800" y="3130550"/>
            <a:chExt cx="5257800" cy="3194050"/>
          </a:xfrm>
        </p:grpSpPr>
        <p:sp>
          <p:nvSpPr>
            <p:cNvPr id="3075" name="Text Box 4">
              <a:extLst>
                <a:ext uri="{FF2B5EF4-FFF2-40B4-BE49-F238E27FC236}">
                  <a16:creationId xmlns:a16="http://schemas.microsoft.com/office/drawing/2014/main" id="{51EAEF8E-84B1-2346-92B1-65212592F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130550"/>
              <a:ext cx="3657600" cy="4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504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CA García Sepúlveda MD PhD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Last updated Jan 2019</a:t>
              </a:r>
              <a:endParaRPr lang="en-GB" altLang="en-US" sz="1400" i="1">
                <a:solidFill>
                  <a:srgbClr val="000000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076" name="Título 1">
              <a:extLst>
                <a:ext uri="{FF2B5EF4-FFF2-40B4-BE49-F238E27FC236}">
                  <a16:creationId xmlns:a16="http://schemas.microsoft.com/office/drawing/2014/main" id="{51EAF874-8F86-DB47-AC26-1A56B9302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505450"/>
              <a:ext cx="52578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4572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4572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4572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4572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_tradnl" altLang="en-US" sz="2000">
                  <a:solidFill>
                    <a:schemeClr val="tx1"/>
                  </a:solidFill>
                  <a:latin typeface="Optima" panose="02000503060000020004" pitchFamily="2" charset="0"/>
                </a:rPr>
                <a:t>Laboratorio de Genómica Viral y Humana</a:t>
              </a:r>
              <a:b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</a:br>
              <a:r>
                <a:rPr lang="es-ES_tradnl" altLang="en-US" sz="1400">
                  <a:solidFill>
                    <a:schemeClr val="tx1"/>
                  </a:solidFill>
                  <a:latin typeface="Optima" panose="02000503060000020004" pitchFamily="2" charset="0"/>
                </a:rPr>
                <a:t>Facultad de Medicina, Universidad Autónoma de San Luis Potosí</a:t>
              </a:r>
            </a:p>
          </p:txBody>
        </p:sp>
        <p:grpSp>
          <p:nvGrpSpPr>
            <p:cNvPr id="3077" name="Agrupar 17">
              <a:extLst>
                <a:ext uri="{FF2B5EF4-FFF2-40B4-BE49-F238E27FC236}">
                  <a16:creationId xmlns:a16="http://schemas.microsoft.com/office/drawing/2014/main" id="{3A20CE3C-1C83-014D-A23E-6CC48F633AA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1638" y="6191250"/>
              <a:ext cx="4921250" cy="133350"/>
              <a:chOff x="1414188" y="971925"/>
              <a:chExt cx="7583018" cy="205494"/>
            </a:xfrm>
          </p:grpSpPr>
          <p:grpSp>
            <p:nvGrpSpPr>
              <p:cNvPr id="3080" name="Agrupar 17">
                <a:extLst>
                  <a:ext uri="{FF2B5EF4-FFF2-40B4-BE49-F238E27FC236}">
                    <a16:creationId xmlns:a16="http://schemas.microsoft.com/office/drawing/2014/main" id="{EAD3F5E5-CB52-DA49-8FCF-0B7152F6F0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188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3092" name="Agrupar 13">
                  <a:extLst>
                    <a:ext uri="{FF2B5EF4-FFF2-40B4-BE49-F238E27FC236}">
                      <a16:creationId xmlns:a16="http://schemas.microsoft.com/office/drawing/2014/main" id="{A76AC197-E78A-1F47-BE1F-57700CE855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3096" name="Agrupar 9">
                    <a:extLst>
                      <a:ext uri="{FF2B5EF4-FFF2-40B4-BE49-F238E27FC236}">
                        <a16:creationId xmlns:a16="http://schemas.microsoft.com/office/drawing/2014/main" id="{D59A3BC3-1152-4B47-B451-482BBE66F6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100" name="Imagen 7" descr="DNA header2.jpg">
                      <a:extLst>
                        <a:ext uri="{FF2B5EF4-FFF2-40B4-BE49-F238E27FC236}">
                          <a16:creationId xmlns:a16="http://schemas.microsoft.com/office/drawing/2014/main" id="{AD55407F-EE06-D74A-A856-041A3A113A8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101" name="Imagen 8" descr="DNA header2.jpg">
                      <a:extLst>
                        <a:ext uri="{FF2B5EF4-FFF2-40B4-BE49-F238E27FC236}">
                          <a16:creationId xmlns:a16="http://schemas.microsoft.com/office/drawing/2014/main" id="{62D7BE03-C2B4-1447-9732-0BB7FAF128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097" name="Agrupar 10">
                    <a:extLst>
                      <a:ext uri="{FF2B5EF4-FFF2-40B4-BE49-F238E27FC236}">
                        <a16:creationId xmlns:a16="http://schemas.microsoft.com/office/drawing/2014/main" id="{A1A0B0E8-0A70-6E4F-B4DD-469DA5D7BC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98" name="Imagen 11" descr="DNA header2.jpg">
                      <a:extLst>
                        <a:ext uri="{FF2B5EF4-FFF2-40B4-BE49-F238E27FC236}">
                          <a16:creationId xmlns:a16="http://schemas.microsoft.com/office/drawing/2014/main" id="{FB50A94C-02AD-F244-8046-30B3896F6AB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99" name="Imagen 37" descr="DNA header2.jpg">
                      <a:extLst>
                        <a:ext uri="{FF2B5EF4-FFF2-40B4-BE49-F238E27FC236}">
                          <a16:creationId xmlns:a16="http://schemas.microsoft.com/office/drawing/2014/main" id="{7CCDFB06-2DED-0445-98DD-114F5212ED7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093" name="Agrupar 14">
                  <a:extLst>
                    <a:ext uri="{FF2B5EF4-FFF2-40B4-BE49-F238E27FC236}">
                      <a16:creationId xmlns:a16="http://schemas.microsoft.com/office/drawing/2014/main" id="{2270169F-4297-6F43-BCDE-AF1387F1B2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4" name="Imagen 32" descr="DNA header2.jpg">
                    <a:extLst>
                      <a:ext uri="{FF2B5EF4-FFF2-40B4-BE49-F238E27FC236}">
                        <a16:creationId xmlns:a16="http://schemas.microsoft.com/office/drawing/2014/main" id="{7ECF65A2-029D-DC44-9FB5-FEF2EE8A48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5" name="Imagen 16" descr="DNA header2.jpg">
                    <a:extLst>
                      <a:ext uri="{FF2B5EF4-FFF2-40B4-BE49-F238E27FC236}">
                        <a16:creationId xmlns:a16="http://schemas.microsoft.com/office/drawing/2014/main" id="{8BB73862-DD94-C14F-BF48-95530CEB56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81" name="Agrupar 29">
                <a:extLst>
                  <a:ext uri="{FF2B5EF4-FFF2-40B4-BE49-F238E27FC236}">
                    <a16:creationId xmlns:a16="http://schemas.microsoft.com/office/drawing/2014/main" id="{A1E350F6-7D8D-0B45-86CB-E1EF6EF5BD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5775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3082" name="Agrupar 13">
                  <a:extLst>
                    <a:ext uri="{FF2B5EF4-FFF2-40B4-BE49-F238E27FC236}">
                      <a16:creationId xmlns:a16="http://schemas.microsoft.com/office/drawing/2014/main" id="{1E50A692-D594-FA40-B29B-92A473A471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3086" name="Agrupar 9">
                    <a:extLst>
                      <a:ext uri="{FF2B5EF4-FFF2-40B4-BE49-F238E27FC236}">
                        <a16:creationId xmlns:a16="http://schemas.microsoft.com/office/drawing/2014/main" id="{52FE7FFB-2CCC-D04A-8ECC-7095C2DFE1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90" name="Imagen 7" descr="DNA header2.jpg">
                      <a:extLst>
                        <a:ext uri="{FF2B5EF4-FFF2-40B4-BE49-F238E27FC236}">
                          <a16:creationId xmlns:a16="http://schemas.microsoft.com/office/drawing/2014/main" id="{B8D70D5C-6C55-674C-8663-500D0FB0C27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91" name="Imagen 29" descr="DNA header2.jpg">
                      <a:extLst>
                        <a:ext uri="{FF2B5EF4-FFF2-40B4-BE49-F238E27FC236}">
                          <a16:creationId xmlns:a16="http://schemas.microsoft.com/office/drawing/2014/main" id="{4D0F9235-3E67-7B44-897A-A8D26B3969F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087" name="Agrupar 10">
                    <a:extLst>
                      <a:ext uri="{FF2B5EF4-FFF2-40B4-BE49-F238E27FC236}">
                        <a16:creationId xmlns:a16="http://schemas.microsoft.com/office/drawing/2014/main" id="{FC948914-2707-DD4E-A567-6D2C90A185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88" name="Imagen 26" descr="DNA header2.jpg">
                      <a:extLst>
                        <a:ext uri="{FF2B5EF4-FFF2-40B4-BE49-F238E27FC236}">
                          <a16:creationId xmlns:a16="http://schemas.microsoft.com/office/drawing/2014/main" id="{C00D5F29-5800-3747-B7A5-24B686F3AC9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89" name="Imagen 27" descr="DNA header2.jpg">
                      <a:extLst>
                        <a:ext uri="{FF2B5EF4-FFF2-40B4-BE49-F238E27FC236}">
                          <a16:creationId xmlns:a16="http://schemas.microsoft.com/office/drawing/2014/main" id="{B0D05CDD-5152-504B-A87C-64655F4A2D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083" name="Agrupar 14">
                  <a:extLst>
                    <a:ext uri="{FF2B5EF4-FFF2-40B4-BE49-F238E27FC236}">
                      <a16:creationId xmlns:a16="http://schemas.microsoft.com/office/drawing/2014/main" id="{AF907029-92C0-FE49-B5F7-1D192FD622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84" name="Imagen 22" descr="DNA header2.jpg">
                    <a:extLst>
                      <a:ext uri="{FF2B5EF4-FFF2-40B4-BE49-F238E27FC236}">
                        <a16:creationId xmlns:a16="http://schemas.microsoft.com/office/drawing/2014/main" id="{5626E68F-B9B3-D246-9EC8-5BDD6D90AB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85" name="Imagen 23" descr="DNA header2.jpg">
                    <a:extLst>
                      <a:ext uri="{FF2B5EF4-FFF2-40B4-BE49-F238E27FC236}">
                        <a16:creationId xmlns:a16="http://schemas.microsoft.com/office/drawing/2014/main" id="{832A5A6A-8DC9-1645-91A0-DAF8A525C0A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078" name="Picture 36">
              <a:extLst>
                <a:ext uri="{FF2B5EF4-FFF2-40B4-BE49-F238E27FC236}">
                  <a16:creationId xmlns:a16="http://schemas.microsoft.com/office/drawing/2014/main" id="{98E82C08-D542-D842-98BC-20DEAA5FC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07" y="3776914"/>
              <a:ext cx="928419" cy="15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37">
              <a:extLst>
                <a:ext uri="{FF2B5EF4-FFF2-40B4-BE49-F238E27FC236}">
                  <a16:creationId xmlns:a16="http://schemas.microsoft.com/office/drawing/2014/main" id="{603D1021-743F-6947-BA12-C07A76AD1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746" y="3806490"/>
              <a:ext cx="1221959" cy="130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0C646A2F-ECD2-1442-B9EC-F4A8EBBF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231900"/>
            <a:ext cx="391795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5C56BCC6-8B9E-2B43-AF3D-5B1D0C6F5DA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51181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 certain proteins, non-standard amino acids are encoded for by standard stop codons</a:t>
            </a:r>
            <a:r>
              <a:rPr lang="en-GB" altLang="en-US" sz="1600" dirty="0">
                <a:ea typeface="ＭＳ Ｐゴシック" panose="020B0600070205080204" pitchFamily="34" charset="-128"/>
              </a:rPr>
              <a:t>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UGA =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Selenocysteine</a:t>
            </a:r>
            <a:r>
              <a:rPr lang="en-GB" altLang="en-US" sz="1600" dirty="0">
                <a:ea typeface="ＭＳ Ｐゴシック" panose="020B0600070205080204" pitchFamily="34" charset="-128"/>
              </a:rPr>
              <a:t> (21</a:t>
            </a:r>
            <a:r>
              <a:rPr lang="en-GB" altLang="en-US" sz="1600" baseline="33000" dirty="0">
                <a:ea typeface="ＭＳ Ｐゴシック" panose="020B0600070205080204" pitchFamily="34" charset="-128"/>
              </a:rPr>
              <a:t>st</a:t>
            </a:r>
            <a:r>
              <a:rPr lang="en-GB" altLang="en-US" sz="1600" dirty="0">
                <a:ea typeface="ＭＳ Ｐゴシック" panose="020B0600070205080204" pitchFamily="34" charset="-128"/>
              </a:rPr>
              <a:t>)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UAG = </a:t>
            </a:r>
            <a:r>
              <a:rPr lang="en-GB" altLang="en-US" sz="1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Pyrrolysine</a:t>
            </a:r>
            <a:r>
              <a:rPr lang="en-GB" altLang="en-US" sz="1600" dirty="0">
                <a:ea typeface="ＭＳ Ｐゴシック" panose="020B0600070205080204" pitchFamily="34" charset="-128"/>
              </a:rPr>
              <a:t> (22</a:t>
            </a:r>
            <a:r>
              <a:rPr lang="en-GB" altLang="en-US" sz="1600" baseline="33000" dirty="0">
                <a:ea typeface="ＭＳ Ｐゴシック" panose="020B0600070205080204" pitchFamily="34" charset="-128"/>
              </a:rPr>
              <a:t>nd</a:t>
            </a:r>
            <a:r>
              <a:rPr lang="en-GB" altLang="en-US" sz="1600" dirty="0">
                <a:ea typeface="ＭＳ Ｐゴシック" panose="020B0600070205080204" pitchFamily="34" charset="-128"/>
              </a:rPr>
              <a:t>) 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Depend on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associated signal sequences in the mRNA</a:t>
            </a:r>
            <a:r>
              <a:rPr lang="en-GB" altLang="en-US" sz="1600" dirty="0">
                <a:ea typeface="ＭＳ Ｐゴシック" panose="020B0600070205080204" pitchFamily="34" charset="-128"/>
              </a:rPr>
              <a:t>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F8931F29-ADD5-CB49-9992-6B791B4D9B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58100" y="1733550"/>
            <a:ext cx="588963" cy="1682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D8D53515-CD8B-7E4E-90F6-A4EE14D6FC7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97713" y="1855788"/>
            <a:ext cx="561975" cy="1682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74693E93-61F0-4F4D-AEE0-733DB54B73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1510" name="Rectangle 1">
              <a:extLst>
                <a:ext uri="{FF2B5EF4-FFF2-40B4-BE49-F238E27FC236}">
                  <a16:creationId xmlns:a16="http://schemas.microsoft.com/office/drawing/2014/main" id="{957DE45A-C4D0-7448-BDB9-E94577399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Códigos alternativos</a:t>
              </a:r>
            </a:p>
          </p:txBody>
        </p:sp>
        <p:sp>
          <p:nvSpPr>
            <p:cNvPr id="21511" name="Line 2">
              <a:extLst>
                <a:ext uri="{FF2B5EF4-FFF2-40B4-BE49-F238E27FC236}">
                  <a16:creationId xmlns:a16="http://schemas.microsoft.com/office/drawing/2014/main" id="{58A26673-AD6D-6146-8500-0C59835A5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>
            <a:extLst>
              <a:ext uri="{FF2B5EF4-FFF2-40B4-BE49-F238E27FC236}">
                <a16:creationId xmlns:a16="http://schemas.microsoft.com/office/drawing/2014/main" id="{F92ECC4B-1F36-ED4C-810C-376D33DC5A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3555" name="Rectangle 1">
              <a:extLst>
                <a:ext uri="{FF2B5EF4-FFF2-40B4-BE49-F238E27FC236}">
                  <a16:creationId xmlns:a16="http://schemas.microsoft.com/office/drawing/2014/main" id="{F45CA2CF-648B-BA41-AAEF-E2FAADCB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 err="1">
                  <a:solidFill>
                    <a:srgbClr val="B3B3B3"/>
                  </a:solidFill>
                </a:rPr>
                <a:t>Códigos</a:t>
              </a:r>
              <a:r>
                <a:rPr lang="en-GB" altLang="en-US" sz="3200" dirty="0">
                  <a:solidFill>
                    <a:srgbClr val="B3B3B3"/>
                  </a:solidFill>
                </a:rPr>
                <a:t> </a:t>
              </a:r>
              <a:r>
                <a:rPr lang="en-GB" altLang="en-US" sz="3200" dirty="0" err="1">
                  <a:solidFill>
                    <a:srgbClr val="B3B3B3"/>
                  </a:solidFill>
                </a:rPr>
                <a:t>alternativos</a:t>
              </a:r>
              <a:endParaRPr lang="en-GB" altLang="en-US" sz="3200" dirty="0">
                <a:solidFill>
                  <a:srgbClr val="B3B3B3"/>
                </a:solidFill>
              </a:endParaRPr>
            </a:p>
          </p:txBody>
        </p:sp>
        <p:sp>
          <p:nvSpPr>
            <p:cNvPr id="23556" name="Line 2">
              <a:extLst>
                <a:ext uri="{FF2B5EF4-FFF2-40B4-BE49-F238E27FC236}">
                  <a16:creationId xmlns:a16="http://schemas.microsoft.com/office/drawing/2014/main" id="{4FC0D2A5-8085-C641-A66F-DFD84A9DB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4C349A-8558-0B40-BB5B-0509497EE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28" y="1175719"/>
            <a:ext cx="5727391" cy="5540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DD8D93-98CE-884E-A226-815759917D6B}"/>
              </a:ext>
            </a:extLst>
          </p:cNvPr>
          <p:cNvSpPr/>
          <p:nvPr/>
        </p:nvSpPr>
        <p:spPr>
          <a:xfrm>
            <a:off x="174171" y="1289663"/>
            <a:ext cx="2884715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solidFill>
                  <a:schemeClr val="tx1"/>
                </a:solidFill>
              </a:rPr>
              <a:t>A detailed description of variations in the genetic code can be found at NCBI.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70BE1B93-E2F1-F743-9B15-B97A39998B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2875" y="1143000"/>
            <a:ext cx="5730875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76535" rIns="90360" bIns="44280"/>
          <a:lstStyle/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Standard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Vertebrate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Yeast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Mold</a:t>
            </a:r>
            <a:r>
              <a:rPr lang="en-GB" altLang="en-US" sz="1600" dirty="0">
                <a:ea typeface="ＭＳ Ｐゴシック" panose="020B0600070205080204" pitchFamily="34" charset="-128"/>
              </a:rPr>
              <a:t>, Protozoan &amp; Coelenterate Mitochondrial Code 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Mycoplasma/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Spiroplasma</a:t>
            </a:r>
            <a:r>
              <a:rPr lang="en-GB" altLang="en-US" sz="1600" dirty="0">
                <a:ea typeface="ＭＳ Ｐゴシック" panose="020B0600070205080204" pitchFamily="34" charset="-128"/>
              </a:rPr>
              <a:t>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Invertebrate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Ciliate, 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Dasycladacean</a:t>
            </a:r>
            <a:r>
              <a:rPr lang="en-GB" altLang="en-US" sz="1600" dirty="0">
                <a:ea typeface="ＭＳ Ｐゴシック" panose="020B0600070205080204" pitchFamily="34" charset="-128"/>
              </a:rPr>
              <a:t> and 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Hexamita</a:t>
            </a:r>
            <a:r>
              <a:rPr lang="en-GB" altLang="en-US" sz="1600" dirty="0">
                <a:ea typeface="ＭＳ Ｐゴシック" panose="020B0600070205080204" pitchFamily="34" charset="-128"/>
              </a:rPr>
              <a:t> Nuclear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Echinoderm and Flatworm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Euplotid</a:t>
            </a:r>
            <a:r>
              <a:rPr lang="en-GB" altLang="en-US" sz="1600" dirty="0">
                <a:ea typeface="ＭＳ Ｐゴシック" panose="020B0600070205080204" pitchFamily="34" charset="-128"/>
              </a:rPr>
              <a:t> Nuclear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Bacterial and Plant Plastid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Alternative Yeast Nuclear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Ascidian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Alternative Flatworm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 err="1">
                <a:ea typeface="ＭＳ Ｐゴシック" panose="020B0600070205080204" pitchFamily="34" charset="-128"/>
              </a:rPr>
              <a:t>Blepharisma</a:t>
            </a:r>
            <a:r>
              <a:rPr lang="en-GB" altLang="en-US" sz="1600" dirty="0">
                <a:ea typeface="ＭＳ Ｐゴシック" panose="020B0600070205080204" pitchFamily="34" charset="-128"/>
              </a:rPr>
              <a:t> Nuclear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 err="1">
                <a:ea typeface="ＭＳ Ｐゴシック" panose="020B0600070205080204" pitchFamily="34" charset="-128"/>
              </a:rPr>
              <a:t>Chlorophycean</a:t>
            </a:r>
            <a:r>
              <a:rPr lang="en-GB" altLang="en-US" sz="1600" dirty="0">
                <a:ea typeface="ＭＳ Ｐゴシック" panose="020B0600070205080204" pitchFamily="34" charset="-128"/>
              </a:rPr>
              <a:t>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Trematode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 err="1">
                <a:ea typeface="ＭＳ Ｐゴシック" panose="020B0600070205080204" pitchFamily="34" charset="-128"/>
              </a:rPr>
              <a:t>Scenedesmus</a:t>
            </a:r>
            <a:r>
              <a:rPr lang="en-GB" altLang="en-US" sz="1600" dirty="0">
                <a:ea typeface="ＭＳ Ｐゴシック" panose="020B0600070205080204" pitchFamily="34" charset="-128"/>
              </a:rPr>
              <a:t> Obliquus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 err="1">
                <a:ea typeface="ＭＳ Ｐゴシック" panose="020B0600070205080204" pitchFamily="34" charset="-128"/>
              </a:rPr>
              <a:t>Thraustochytrium</a:t>
            </a:r>
            <a:r>
              <a:rPr lang="en-GB" altLang="en-US" sz="1600" dirty="0">
                <a:ea typeface="ＭＳ Ｐゴシック" panose="020B0600070205080204" pitchFamily="34" charset="-128"/>
              </a:rPr>
              <a:t> Mitochondrial Code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Michael Jackson Code</a:t>
            </a:r>
          </a:p>
        </p:txBody>
      </p:sp>
      <p:grpSp>
        <p:nvGrpSpPr>
          <p:cNvPr id="25602" name="Group 14">
            <a:extLst>
              <a:ext uri="{FF2B5EF4-FFF2-40B4-BE49-F238E27FC236}">
                <a16:creationId xmlns:a16="http://schemas.microsoft.com/office/drawing/2014/main" id="{973C1DE8-DD09-2649-9D58-473B6916DEE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5613" name="Rectangle 1">
              <a:extLst>
                <a:ext uri="{FF2B5EF4-FFF2-40B4-BE49-F238E27FC236}">
                  <a16:creationId xmlns:a16="http://schemas.microsoft.com/office/drawing/2014/main" id="{75B9953E-B493-E842-90F9-45384E1302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Alternative Genetic Codes</a:t>
              </a:r>
            </a:p>
          </p:txBody>
        </p:sp>
        <p:sp>
          <p:nvSpPr>
            <p:cNvPr id="25614" name="Line 2">
              <a:extLst>
                <a:ext uri="{FF2B5EF4-FFF2-40B4-BE49-F238E27FC236}">
                  <a16:creationId xmlns:a16="http://schemas.microsoft.com/office/drawing/2014/main" id="{1AC17217-9AA5-DC4A-9FBF-562A85B9D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A3FB242-50B9-1047-ABDA-1DC9504B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92375"/>
            <a:ext cx="100806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84AF2AFC-426B-204C-ADC0-839E5179C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96975"/>
            <a:ext cx="16605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452EF84C-C63F-F642-BF26-2755A56E0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25538"/>
            <a:ext cx="12557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>
            <a:extLst>
              <a:ext uri="{FF2B5EF4-FFF2-40B4-BE49-F238E27FC236}">
                <a16:creationId xmlns:a16="http://schemas.microsoft.com/office/drawing/2014/main" id="{6AE7D67F-F2D3-984B-9DC6-5A308E09A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>
            <a:extLst>
              <a:ext uri="{FF2B5EF4-FFF2-40B4-BE49-F238E27FC236}">
                <a16:creationId xmlns:a16="http://schemas.microsoft.com/office/drawing/2014/main" id="{F52B587F-3DFF-EE46-BF5C-11EB13A8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573463"/>
            <a:ext cx="158432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>
            <a:extLst>
              <a:ext uri="{FF2B5EF4-FFF2-40B4-BE49-F238E27FC236}">
                <a16:creationId xmlns:a16="http://schemas.microsoft.com/office/drawing/2014/main" id="{E553260F-2454-A242-BF8C-22B4457CD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5263"/>
            <a:ext cx="14414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>
            <a:extLst>
              <a:ext uri="{FF2B5EF4-FFF2-40B4-BE49-F238E27FC236}">
                <a16:creationId xmlns:a16="http://schemas.microsoft.com/office/drawing/2014/main" id="{31DF2917-3EE6-AE41-A793-ED2810D7F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652963"/>
            <a:ext cx="13462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9">
            <a:extLst>
              <a:ext uri="{FF2B5EF4-FFF2-40B4-BE49-F238E27FC236}">
                <a16:creationId xmlns:a16="http://schemas.microsoft.com/office/drawing/2014/main" id="{2DE59C1B-1FC8-1946-B612-61121429A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013325"/>
            <a:ext cx="14763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0">
            <a:extLst>
              <a:ext uri="{FF2B5EF4-FFF2-40B4-BE49-F238E27FC236}">
                <a16:creationId xmlns:a16="http://schemas.microsoft.com/office/drawing/2014/main" id="{D6F87261-C6EF-9041-A0BD-01C5649C4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2" r="23167"/>
          <a:stretch>
            <a:fillRect/>
          </a:stretch>
        </p:blipFill>
        <p:spPr bwMode="auto">
          <a:xfrm>
            <a:off x="5940425" y="5945188"/>
            <a:ext cx="11255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1">
            <a:extLst>
              <a:ext uri="{FF2B5EF4-FFF2-40B4-BE49-F238E27FC236}">
                <a16:creationId xmlns:a16="http://schemas.microsoft.com/office/drawing/2014/main" id="{4D4F853C-D45F-6C48-832F-42241C61D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61025"/>
            <a:ext cx="9191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57FF05B1-5105-024E-9851-35A1A9FA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195388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F22D594E-5E47-F84A-9559-CD61880B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1212850"/>
            <a:ext cx="781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1" name="Picture 5">
            <a:extLst>
              <a:ext uri="{FF2B5EF4-FFF2-40B4-BE49-F238E27FC236}">
                <a16:creationId xmlns:a16="http://schemas.microsoft.com/office/drawing/2014/main" id="{B9101671-541C-094A-AB14-26FCC6A4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60575"/>
            <a:ext cx="20081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2" name="Picture 6">
            <a:extLst>
              <a:ext uri="{FF2B5EF4-FFF2-40B4-BE49-F238E27FC236}">
                <a16:creationId xmlns:a16="http://schemas.microsoft.com/office/drawing/2014/main" id="{5C9749C9-D452-8744-B593-F27918FF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3473450"/>
            <a:ext cx="19986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3" name="Picture 7">
            <a:extLst>
              <a:ext uri="{FF2B5EF4-FFF2-40B4-BE49-F238E27FC236}">
                <a16:creationId xmlns:a16="http://schemas.microsoft.com/office/drawing/2014/main" id="{19ACCE76-9129-AA4B-9B77-340E351D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3486150"/>
            <a:ext cx="11572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4" name="Picture 8">
            <a:extLst>
              <a:ext uri="{FF2B5EF4-FFF2-40B4-BE49-F238E27FC236}">
                <a16:creationId xmlns:a16="http://schemas.microsoft.com/office/drawing/2014/main" id="{9934266A-3912-1940-B6FB-5D6A205B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414588"/>
            <a:ext cx="13382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5" name="Picture 9">
            <a:extLst>
              <a:ext uri="{FF2B5EF4-FFF2-40B4-BE49-F238E27FC236}">
                <a16:creationId xmlns:a16="http://schemas.microsoft.com/office/drawing/2014/main" id="{61404006-3907-464C-B487-6CAA10D3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4451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6" name="Picture 11">
            <a:extLst>
              <a:ext uri="{FF2B5EF4-FFF2-40B4-BE49-F238E27FC236}">
                <a16:creationId xmlns:a16="http://schemas.microsoft.com/office/drawing/2014/main" id="{E4FF6BEA-0521-6A42-953C-CFCBE9D1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876800"/>
            <a:ext cx="15001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7" name="Rectangle 13">
            <a:extLst>
              <a:ext uri="{FF2B5EF4-FFF2-40B4-BE49-F238E27FC236}">
                <a16:creationId xmlns:a16="http://schemas.microsoft.com/office/drawing/2014/main" id="{E9B81211-B9B2-8F4F-9AC7-7E50010EEAD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5118100" cy="28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However,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all known codes have strong similarities and the coding mechanism is the same</a:t>
            </a:r>
            <a:r>
              <a:rPr lang="en-GB" altLang="en-US" sz="1800" dirty="0">
                <a:ea typeface="ＭＳ Ｐゴシック" panose="020B0600070205080204" pitchFamily="34" charset="-128"/>
              </a:rPr>
              <a:t> for all organisms: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698500" lvl="1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three-base codons</a:t>
            </a: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698500" lvl="1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tRNA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&amp; ribosomes</a:t>
            </a: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698500" lvl="1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read the code in the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same direction</a:t>
            </a: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698500" lvl="1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translating</a:t>
            </a:r>
            <a:r>
              <a:rPr lang="en-GB" altLang="en-US" sz="1800" dirty="0">
                <a:ea typeface="ＭＳ Ｐゴシック" panose="020B0600070205080204" pitchFamily="34" charset="-128"/>
              </a:rPr>
              <a:t> the code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by codons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Even Michael’s !</a:t>
            </a:r>
          </a:p>
        </p:txBody>
      </p:sp>
      <p:pic>
        <p:nvPicPr>
          <p:cNvPr id="27658" name="Picture 11">
            <a:extLst>
              <a:ext uri="{FF2B5EF4-FFF2-40B4-BE49-F238E27FC236}">
                <a16:creationId xmlns:a16="http://schemas.microsoft.com/office/drawing/2014/main" id="{C88B52BB-7C3F-AA4B-A0D9-6F8DAA16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891088"/>
            <a:ext cx="102076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7660" name="Group 14">
            <a:extLst>
              <a:ext uri="{FF2B5EF4-FFF2-40B4-BE49-F238E27FC236}">
                <a16:creationId xmlns:a16="http://schemas.microsoft.com/office/drawing/2014/main" id="{131270FF-E40A-3B4C-AED5-EAD34C09096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7661" name="Rectangle 1">
              <a:extLst>
                <a:ext uri="{FF2B5EF4-FFF2-40B4-BE49-F238E27FC236}">
                  <a16:creationId xmlns:a16="http://schemas.microsoft.com/office/drawing/2014/main" id="{94537578-F471-A040-BDDD-FDE669479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Alternative Genetic Codes</a:t>
              </a:r>
            </a:p>
          </p:txBody>
        </p:sp>
        <p:sp>
          <p:nvSpPr>
            <p:cNvPr id="27662" name="Line 2">
              <a:extLst>
                <a:ext uri="{FF2B5EF4-FFF2-40B4-BE49-F238E27FC236}">
                  <a16:creationId xmlns:a16="http://schemas.microsoft.com/office/drawing/2014/main" id="{0EF3F80A-0D40-F64B-B19A-A515CC47B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A01F94-5431-D44A-9633-9296D8AA3B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2871"/>
          <a:stretch/>
        </p:blipFill>
        <p:spPr>
          <a:xfrm>
            <a:off x="7154512" y="5486399"/>
            <a:ext cx="1396363" cy="11510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DBD7B42D-A3C0-7347-82F0-669D577C66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5118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Current state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Chemical properties</a:t>
            </a:r>
          </a:p>
        </p:txBody>
      </p:sp>
      <p:sp>
        <p:nvSpPr>
          <p:cNvPr id="29698" name="AutoShape 5">
            <a:extLst>
              <a:ext uri="{FF2B5EF4-FFF2-40B4-BE49-F238E27FC236}">
                <a16:creationId xmlns:a16="http://schemas.microsoft.com/office/drawing/2014/main" id="{B0AC8D38-3BAE-504F-AD74-33EE91E3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2960688"/>
            <a:ext cx="417513" cy="417512"/>
          </a:xfrm>
          <a:prstGeom prst="diamond">
            <a:avLst/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54411823-47DE-C047-83C0-9C6F4B2D2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3011488"/>
            <a:ext cx="7397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Basic</a:t>
            </a:r>
          </a:p>
        </p:txBody>
      </p:sp>
      <p:sp>
        <p:nvSpPr>
          <p:cNvPr id="29700" name="AutoShape 7">
            <a:extLst>
              <a:ext uri="{FF2B5EF4-FFF2-40B4-BE49-F238E27FC236}">
                <a16:creationId xmlns:a16="http://schemas.microsoft.com/office/drawing/2014/main" id="{C4BAEF14-5D4D-8949-9F32-5A0EF71C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3427413"/>
            <a:ext cx="417513" cy="417512"/>
          </a:xfrm>
          <a:prstGeom prst="diamond">
            <a:avLst/>
          </a:prstGeom>
          <a:solidFill>
            <a:srgbClr val="FF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9701" name="Text Box 8">
            <a:extLst>
              <a:ext uri="{FF2B5EF4-FFF2-40B4-BE49-F238E27FC236}">
                <a16:creationId xmlns:a16="http://schemas.microsoft.com/office/drawing/2014/main" id="{489ED950-1315-9B4A-916C-E1298323A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3479800"/>
            <a:ext cx="7905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Acidic</a:t>
            </a:r>
          </a:p>
        </p:txBody>
      </p:sp>
      <p:sp>
        <p:nvSpPr>
          <p:cNvPr id="29702" name="AutoShape 9">
            <a:extLst>
              <a:ext uri="{FF2B5EF4-FFF2-40B4-BE49-F238E27FC236}">
                <a16:creationId xmlns:a16="http://schemas.microsoft.com/office/drawing/2014/main" id="{EDA71F02-14AE-2A4A-9EC3-878079B7B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3932238"/>
            <a:ext cx="417513" cy="417512"/>
          </a:xfrm>
          <a:prstGeom prst="diamond">
            <a:avLst/>
          </a:prstGeom>
          <a:solidFill>
            <a:srgbClr val="579D1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9703" name="Text Box 10">
            <a:extLst>
              <a:ext uri="{FF2B5EF4-FFF2-40B4-BE49-F238E27FC236}">
                <a16:creationId xmlns:a16="http://schemas.microsoft.com/office/drawing/2014/main" id="{188B6000-3BD8-954C-BF2C-C0A014337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3984625"/>
            <a:ext cx="714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Polar</a:t>
            </a:r>
          </a:p>
        </p:txBody>
      </p:sp>
      <p:sp>
        <p:nvSpPr>
          <p:cNvPr id="29704" name="AutoShape 11">
            <a:extLst>
              <a:ext uri="{FF2B5EF4-FFF2-40B4-BE49-F238E27FC236}">
                <a16:creationId xmlns:a16="http://schemas.microsoft.com/office/drawing/2014/main" id="{4C75B8D7-EEF9-B345-8657-01E1F2DC2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4400550"/>
            <a:ext cx="417513" cy="417513"/>
          </a:xfrm>
          <a:prstGeom prst="diamond">
            <a:avLst/>
          </a:prstGeom>
          <a:solidFill>
            <a:srgbClr val="FF950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9705" name="Text Box 12">
            <a:extLst>
              <a:ext uri="{FF2B5EF4-FFF2-40B4-BE49-F238E27FC236}">
                <a16:creationId xmlns:a16="http://schemas.microsoft.com/office/drawing/2014/main" id="{026DBDD1-2A37-364B-A858-6179F3DE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4451350"/>
            <a:ext cx="1185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Non-polar</a:t>
            </a:r>
          </a:p>
        </p:txBody>
      </p:sp>
      <p:grpSp>
        <p:nvGrpSpPr>
          <p:cNvPr id="29706" name="Group 16">
            <a:extLst>
              <a:ext uri="{FF2B5EF4-FFF2-40B4-BE49-F238E27FC236}">
                <a16:creationId xmlns:a16="http://schemas.microsoft.com/office/drawing/2014/main" id="{0B1C98C8-7D12-7845-88EB-A4626C80EB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9709" name="Rectangle 1">
              <a:extLst>
                <a:ext uri="{FF2B5EF4-FFF2-40B4-BE49-F238E27FC236}">
                  <a16:creationId xmlns:a16="http://schemas.microsoft.com/office/drawing/2014/main" id="{64F4C485-FED3-794C-B5AC-E9815F0A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Properties</a:t>
              </a:r>
            </a:p>
          </p:txBody>
        </p:sp>
        <p:sp>
          <p:nvSpPr>
            <p:cNvPr id="29710" name="Line 2">
              <a:extLst>
                <a:ext uri="{FF2B5EF4-FFF2-40B4-BE49-F238E27FC236}">
                  <a16:creationId xmlns:a16="http://schemas.microsoft.com/office/drawing/2014/main" id="{4C3F9995-8312-7049-8B17-CB50EE2FF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707" name="Imagen 14" descr="Abgent Table.png">
            <a:hlinkClick r:id="rId3"/>
            <a:extLst>
              <a:ext uri="{FF2B5EF4-FFF2-40B4-BE49-F238E27FC236}">
                <a16:creationId xmlns:a16="http://schemas.microsoft.com/office/drawing/2014/main" id="{69078199-F119-7B49-AC79-56813E13B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1">
            <a:extLst>
              <a:ext uri="{FF2B5EF4-FFF2-40B4-BE49-F238E27FC236}">
                <a16:creationId xmlns:a16="http://schemas.microsoft.com/office/drawing/2014/main" id="{A8555FFC-D283-D847-9DA5-137BAEC61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3" y="6237288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en-US" sz="1100">
                <a:solidFill>
                  <a:schemeClr val="tx1"/>
                </a:solidFill>
              </a:rPr>
              <a:t>http://en.wikipedia.org/wiki/File:GeneticCode21-version-2.svg</a:t>
            </a:r>
            <a:endParaRPr lang="en-US" altLang="en-US" sz="11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7">
            <a:extLst>
              <a:ext uri="{FF2B5EF4-FFF2-40B4-BE49-F238E27FC236}">
                <a16:creationId xmlns:a16="http://schemas.microsoft.com/office/drawing/2014/main" id="{228E3BE0-A067-EC45-B0C7-1AAA75F5425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1749" name="Rectangle 1">
              <a:extLst>
                <a:ext uri="{FF2B5EF4-FFF2-40B4-BE49-F238E27FC236}">
                  <a16:creationId xmlns:a16="http://schemas.microsoft.com/office/drawing/2014/main" id="{8C33BD76-E7EC-D045-AFE4-15B8B974C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Modifications</a:t>
              </a:r>
            </a:p>
          </p:txBody>
        </p:sp>
        <p:sp>
          <p:nvSpPr>
            <p:cNvPr id="31750" name="Line 2">
              <a:extLst>
                <a:ext uri="{FF2B5EF4-FFF2-40B4-BE49-F238E27FC236}">
                  <a16:creationId xmlns:a16="http://schemas.microsoft.com/office/drawing/2014/main" id="{C4E7ED81-D970-DD49-9570-808DB48F4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6" name="Rectangle 3">
            <a:extLst>
              <a:ext uri="{FF2B5EF4-FFF2-40B4-BE49-F238E27FC236}">
                <a16:creationId xmlns:a16="http://schemas.microsoft.com/office/drawing/2014/main" id="{E5590177-ADCC-0741-8BE7-9545FEE2A5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5118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Current state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Modifications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br>
              <a:rPr lang="en-GB" altLang="en-US" sz="1800" dirty="0">
                <a:ea typeface="ＭＳ Ｐゴシック" panose="020B0600070205080204" pitchFamily="34" charset="-128"/>
              </a:rPr>
            </a:b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EECCD119-A775-1F40-BEAF-A9900700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2814638"/>
            <a:ext cx="2906712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S	-  Sumolation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M	-  Methylation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P	-  Phosphorylation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U	-  Ubiquitination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nM	-  N-Methylation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oG	-  O-Glycosylation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nG	-  N-Glycosylation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>
              <a:solidFill>
                <a:srgbClr val="000000"/>
              </a:solidFill>
            </a:endParaRPr>
          </a:p>
        </p:txBody>
      </p:sp>
      <p:pic>
        <p:nvPicPr>
          <p:cNvPr id="31748" name="Imagen 14" descr="Abgent Table.png">
            <a:hlinkClick r:id="rId3"/>
            <a:extLst>
              <a:ext uri="{FF2B5EF4-FFF2-40B4-BE49-F238E27FC236}">
                <a16:creationId xmlns:a16="http://schemas.microsoft.com/office/drawing/2014/main" id="{C12FD273-28C8-5144-AB81-18802FA7F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4" descr="Abgent Table.png">
            <a:hlinkClick r:id="rId3"/>
            <a:extLst>
              <a:ext uri="{FF2B5EF4-FFF2-40B4-BE49-F238E27FC236}">
                <a16:creationId xmlns:a16="http://schemas.microsoft.com/office/drawing/2014/main" id="{C14965BB-6693-CE44-B91C-EE2DB139A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4" name="Group 8">
            <a:extLst>
              <a:ext uri="{FF2B5EF4-FFF2-40B4-BE49-F238E27FC236}">
                <a16:creationId xmlns:a16="http://schemas.microsoft.com/office/drawing/2014/main" id="{E974958D-757D-8948-8CE8-474EE978E96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3799" name="Rectangle 1">
              <a:extLst>
                <a:ext uri="{FF2B5EF4-FFF2-40B4-BE49-F238E27FC236}">
                  <a16:creationId xmlns:a16="http://schemas.microsoft.com/office/drawing/2014/main" id="{17132E75-FC6B-3644-8BE5-68D499B2D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Degeneracy</a:t>
              </a:r>
            </a:p>
          </p:txBody>
        </p:sp>
        <p:sp>
          <p:nvSpPr>
            <p:cNvPr id="33800" name="Line 2">
              <a:extLst>
                <a:ext uri="{FF2B5EF4-FFF2-40B4-BE49-F238E27FC236}">
                  <a16:creationId xmlns:a16="http://schemas.microsoft.com/office/drawing/2014/main" id="{C3DFB274-B1F4-BC40-9CF0-FD849CD27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95" name="Text Box 4">
            <a:extLst>
              <a:ext uri="{FF2B5EF4-FFF2-40B4-BE49-F238E27FC236}">
                <a16:creationId xmlns:a16="http://schemas.microsoft.com/office/drawing/2014/main" id="{7F6F7701-8106-B943-87A4-6308E485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597025"/>
            <a:ext cx="2906713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Code is </a:t>
            </a:r>
            <a:r>
              <a:rPr lang="es-MX" altLang="en-US" dirty="0">
                <a:solidFill>
                  <a:srgbClr val="FF0000"/>
                </a:solidFill>
              </a:rPr>
              <a:t>degenerate</a:t>
            </a:r>
            <a:r>
              <a:rPr lang="es-MX" altLang="en-US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ACC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ACG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ACU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ACA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Which means that the third bases is relatively free to mutate or allowed a wider degree of evolutionary freedom !</a:t>
            </a:r>
          </a:p>
        </p:txBody>
      </p:sp>
      <p:sp>
        <p:nvSpPr>
          <p:cNvPr id="33796" name="Text Box 5">
            <a:extLst>
              <a:ext uri="{FF2B5EF4-FFF2-40B4-BE49-F238E27FC236}">
                <a16:creationId xmlns:a16="http://schemas.microsoft.com/office/drawing/2014/main" id="{0F243681-E83C-DC41-96A3-3D99520F9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033713"/>
            <a:ext cx="523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</a:rPr>
              <a:t>Thr</a:t>
            </a:r>
          </a:p>
        </p:txBody>
      </p:sp>
      <p:sp>
        <p:nvSpPr>
          <p:cNvPr id="33797" name="AutoShape 6">
            <a:extLst>
              <a:ext uri="{FF2B5EF4-FFF2-40B4-BE49-F238E27FC236}">
                <a16:creationId xmlns:a16="http://schemas.microsoft.com/office/drawing/2014/main" id="{4DCED117-6111-9341-8C23-3337D5E7D940}"/>
              </a:ext>
            </a:extLst>
          </p:cNvPr>
          <p:cNvSpPr>
            <a:spLocks/>
          </p:cNvSpPr>
          <p:nvPr/>
        </p:nvSpPr>
        <p:spPr bwMode="auto">
          <a:xfrm>
            <a:off x="1184275" y="2482850"/>
            <a:ext cx="339725" cy="1409700"/>
          </a:xfrm>
          <a:prstGeom prst="rightBrace">
            <a:avLst>
              <a:gd name="adj1" fmla="val 26914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3798" name="Freeform 7">
            <a:extLst>
              <a:ext uri="{FF2B5EF4-FFF2-40B4-BE49-F238E27FC236}">
                <a16:creationId xmlns:a16="http://schemas.microsoft.com/office/drawing/2014/main" id="{D47CBEE7-CED9-D942-922F-669A29A8A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848100"/>
            <a:ext cx="2198688" cy="2820988"/>
          </a:xfrm>
          <a:custGeom>
            <a:avLst/>
            <a:gdLst>
              <a:gd name="T0" fmla="*/ 0 w 6235"/>
              <a:gd name="T1" fmla="*/ 2147483646 h 7902"/>
              <a:gd name="T2" fmla="*/ 2147483646 w 6235"/>
              <a:gd name="T3" fmla="*/ 2147483646 h 7902"/>
              <a:gd name="T4" fmla="*/ 2147483646 w 6235"/>
              <a:gd name="T5" fmla="*/ 2147483646 h 7902"/>
              <a:gd name="T6" fmla="*/ 2147483646 w 6235"/>
              <a:gd name="T7" fmla="*/ 0 h 7902"/>
              <a:gd name="T8" fmla="*/ 2147483646 w 6235"/>
              <a:gd name="T9" fmla="*/ 2147483646 h 7902"/>
              <a:gd name="T10" fmla="*/ 2147483646 w 6235"/>
              <a:gd name="T11" fmla="*/ 2147483646 h 7902"/>
              <a:gd name="T12" fmla="*/ 0 w 6235"/>
              <a:gd name="T13" fmla="*/ 2147483646 h 7902"/>
              <a:gd name="T14" fmla="*/ 0 w 6235"/>
              <a:gd name="T15" fmla="*/ 2147483646 h 7902"/>
              <a:gd name="T16" fmla="*/ 0 w 6235"/>
              <a:gd name="T17" fmla="*/ 2147483646 h 79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35"/>
              <a:gd name="T28" fmla="*/ 0 h 7902"/>
              <a:gd name="T29" fmla="*/ 6235 w 6235"/>
              <a:gd name="T30" fmla="*/ 7902 h 79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35" h="7902">
                <a:moveTo>
                  <a:pt x="0" y="4966"/>
                </a:moveTo>
                <a:lnTo>
                  <a:pt x="3770" y="3407"/>
                </a:lnTo>
                <a:lnTo>
                  <a:pt x="3842" y="1740"/>
                </a:lnTo>
                <a:lnTo>
                  <a:pt x="5655" y="0"/>
                </a:lnTo>
                <a:lnTo>
                  <a:pt x="6234" y="399"/>
                </a:lnTo>
                <a:lnTo>
                  <a:pt x="4350" y="4748"/>
                </a:lnTo>
                <a:lnTo>
                  <a:pt x="0" y="7901"/>
                </a:lnTo>
                <a:lnTo>
                  <a:pt x="0" y="5002"/>
                </a:lnTo>
                <a:lnTo>
                  <a:pt x="0" y="4966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F0B74EC4-6553-5645-9664-6F6FED6C60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350" y="1171575"/>
            <a:ext cx="4008438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A position of a codon is said to be a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fourfold degenerate site if any nucleotide at this position specifies the same amino acid</a:t>
            </a:r>
            <a:r>
              <a:rPr lang="en-GB" altLang="en-US" sz="1800" dirty="0">
                <a:ea typeface="ＭＳ Ｐゴシック" panose="020B0600070205080204" pitchFamily="34" charset="-128"/>
              </a:rPr>
              <a:t>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For example,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third position of the glycine codons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 (GGA, GGG, GGC, GGU) is a fourfold degenerate site =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all nucleotide substitutions at this site are synonymous.</a:t>
            </a:r>
            <a:b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 Only the third positions of some codons may be fourfold degenerate.</a:t>
            </a:r>
          </a:p>
        </p:txBody>
      </p:sp>
      <p:sp>
        <p:nvSpPr>
          <p:cNvPr id="35844" name="Freeform 5">
            <a:extLst>
              <a:ext uri="{FF2B5EF4-FFF2-40B4-BE49-F238E27FC236}">
                <a16:creationId xmlns:a16="http://schemas.microsoft.com/office/drawing/2014/main" id="{1C87F1AD-E29F-5D4B-A74C-16B04004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76213"/>
            <a:ext cx="1331913" cy="2592387"/>
          </a:xfrm>
          <a:custGeom>
            <a:avLst/>
            <a:gdLst>
              <a:gd name="T0" fmla="*/ 0 w 3698"/>
              <a:gd name="T1" fmla="*/ 0 h 7395"/>
              <a:gd name="T2" fmla="*/ 2147483646 w 3698"/>
              <a:gd name="T3" fmla="*/ 0 h 7395"/>
              <a:gd name="T4" fmla="*/ 2147483646 w 3698"/>
              <a:gd name="T5" fmla="*/ 2147483646 h 7395"/>
              <a:gd name="T6" fmla="*/ 2147483646 w 3698"/>
              <a:gd name="T7" fmla="*/ 2147483646 h 7395"/>
              <a:gd name="T8" fmla="*/ 2147483646 w 3698"/>
              <a:gd name="T9" fmla="*/ 2147483646 h 7395"/>
              <a:gd name="T10" fmla="*/ 2147483646 w 3698"/>
              <a:gd name="T11" fmla="*/ 2147483646 h 7395"/>
              <a:gd name="T12" fmla="*/ 2147483646 w 3698"/>
              <a:gd name="T13" fmla="*/ 2147483646 h 7395"/>
              <a:gd name="T14" fmla="*/ 2147483646 w 3698"/>
              <a:gd name="T15" fmla="*/ 2147483646 h 7395"/>
              <a:gd name="T16" fmla="*/ 2147483646 w 3698"/>
              <a:gd name="T17" fmla="*/ 0 h 7395"/>
              <a:gd name="T18" fmla="*/ 0 w 3698"/>
              <a:gd name="T19" fmla="*/ 0 h 73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98"/>
              <a:gd name="T31" fmla="*/ 0 h 7395"/>
              <a:gd name="T32" fmla="*/ 3698 w 3698"/>
              <a:gd name="T33" fmla="*/ 7395 h 73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98" h="7395">
                <a:moveTo>
                  <a:pt x="0" y="0"/>
                </a:moveTo>
                <a:lnTo>
                  <a:pt x="1884" y="0"/>
                </a:lnTo>
                <a:lnTo>
                  <a:pt x="3697" y="2537"/>
                </a:lnTo>
                <a:lnTo>
                  <a:pt x="3624" y="7249"/>
                </a:lnTo>
                <a:lnTo>
                  <a:pt x="3225" y="7285"/>
                </a:lnTo>
                <a:lnTo>
                  <a:pt x="2935" y="7394"/>
                </a:lnTo>
                <a:lnTo>
                  <a:pt x="1884" y="4966"/>
                </a:lnTo>
                <a:lnTo>
                  <a:pt x="1739" y="3262"/>
                </a:lnTo>
                <a:lnTo>
                  <a:pt x="36" y="0"/>
                </a:lnTo>
                <a:lnTo>
                  <a:pt x="0" y="0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DD20F5F-DD9A-984E-B8B2-C68F0DEF67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96A616D2-67B9-FD4F-8269-362069EF0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Degeneracy (4x)</a:t>
              </a:r>
            </a:p>
          </p:txBody>
        </p:sp>
        <p:sp>
          <p:nvSpPr>
            <p:cNvPr id="10" name="Line 2">
              <a:extLst>
                <a:ext uri="{FF2B5EF4-FFF2-40B4-BE49-F238E27FC236}">
                  <a16:creationId xmlns:a16="http://schemas.microsoft.com/office/drawing/2014/main" id="{EB35914C-BF60-0C44-872A-D9EDB57ED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843" name="Imagen 14" descr="Abgent Table.png">
            <a:hlinkClick r:id="rId3"/>
            <a:extLst>
              <a:ext uri="{FF2B5EF4-FFF2-40B4-BE49-F238E27FC236}">
                <a16:creationId xmlns:a16="http://schemas.microsoft.com/office/drawing/2014/main" id="{733540AF-C57E-3642-B354-3E749E8ED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6">
            <a:extLst>
              <a:ext uri="{FF2B5EF4-FFF2-40B4-BE49-F238E27FC236}">
                <a16:creationId xmlns:a16="http://schemas.microsoft.com/office/drawing/2014/main" id="{DC684149-B1E7-9C4E-A4FF-499D7E613E8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7893" name="Rectangle 1">
              <a:extLst>
                <a:ext uri="{FF2B5EF4-FFF2-40B4-BE49-F238E27FC236}">
                  <a16:creationId xmlns:a16="http://schemas.microsoft.com/office/drawing/2014/main" id="{AC5F53EF-6408-E542-A0F1-DCDB2CC12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Degeneracy (2x)</a:t>
              </a:r>
            </a:p>
          </p:txBody>
        </p:sp>
        <p:sp>
          <p:nvSpPr>
            <p:cNvPr id="37894" name="Line 2">
              <a:extLst>
                <a:ext uri="{FF2B5EF4-FFF2-40B4-BE49-F238E27FC236}">
                  <a16:creationId xmlns:a16="http://schemas.microsoft.com/office/drawing/2014/main" id="{12966845-D7FA-DE41-A021-19DA58732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0" name="Rectangle 3">
            <a:extLst>
              <a:ext uri="{FF2B5EF4-FFF2-40B4-BE49-F238E27FC236}">
                <a16:creationId xmlns:a16="http://schemas.microsoft.com/office/drawing/2014/main" id="{465511A4-8477-F343-B164-78C3897C4D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350" y="1171575"/>
            <a:ext cx="4008438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A position of a codon is said to be a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twofold degenerate site</a:t>
            </a:r>
            <a:r>
              <a:rPr lang="en-GB" altLang="en-US" sz="1800" dirty="0">
                <a:ea typeface="ＭＳ Ｐゴシック" panose="020B0600070205080204" pitchFamily="34" charset="-128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if only two of four possible nucleotides at this position specify the same amino acid</a:t>
            </a:r>
            <a:r>
              <a:rPr lang="en-GB" altLang="en-US" sz="1800" dirty="0">
                <a:ea typeface="ＭＳ Ｐゴシック" panose="020B0600070205080204" pitchFamily="34" charset="-128"/>
              </a:rPr>
              <a:t>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I.E.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glutamic acid codons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.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In twofold degenerate sites,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equivalent nucleotides are always</a:t>
            </a:r>
            <a:r>
              <a:rPr lang="en-GB" altLang="en-US" sz="1800" dirty="0">
                <a:ea typeface="ＭＳ Ｐゴシック" panose="020B0600070205080204" pitchFamily="34" charset="-128"/>
              </a:rPr>
              <a:t> either two purines (A/G) or two pyrimidines (C/U) = </a:t>
            </a:r>
            <a:r>
              <a:rPr lang="en-GB" altLang="en-US" sz="1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transicional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substitutions.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Transversions are NS</a:t>
            </a:r>
            <a:endParaRPr lang="en-GB" altLang="en-US" sz="1800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Imagen 6" descr="Abgent Table.png">
            <a:extLst>
              <a:ext uri="{FF2B5EF4-FFF2-40B4-BE49-F238E27FC236}">
                <a16:creationId xmlns:a16="http://schemas.microsoft.com/office/drawing/2014/main" id="{A7A2EFF2-E261-7844-BF7E-0F202EF5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reeform 5">
            <a:extLst>
              <a:ext uri="{FF2B5EF4-FFF2-40B4-BE49-F238E27FC236}">
                <a16:creationId xmlns:a16="http://schemas.microsoft.com/office/drawing/2014/main" id="{CC5A3D02-D443-AC40-AFBA-30F90346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69863"/>
            <a:ext cx="2190750" cy="2627312"/>
          </a:xfrm>
          <a:custGeom>
            <a:avLst/>
            <a:gdLst>
              <a:gd name="T0" fmla="*/ 2147483646 w 6307"/>
              <a:gd name="T1" fmla="*/ 2147483646 h 7576"/>
              <a:gd name="T2" fmla="*/ 2147483646 w 6307"/>
              <a:gd name="T3" fmla="*/ 2147483646 h 7576"/>
              <a:gd name="T4" fmla="*/ 2147483646 w 6307"/>
              <a:gd name="T5" fmla="*/ 2147483646 h 7576"/>
              <a:gd name="T6" fmla="*/ 2147483646 w 6307"/>
              <a:gd name="T7" fmla="*/ 2147483646 h 7576"/>
              <a:gd name="T8" fmla="*/ 2147483646 w 6307"/>
              <a:gd name="T9" fmla="*/ 2147483646 h 7576"/>
              <a:gd name="T10" fmla="*/ 2147483646 w 6307"/>
              <a:gd name="T11" fmla="*/ 2147483646 h 7576"/>
              <a:gd name="T12" fmla="*/ 2147483646 w 6307"/>
              <a:gd name="T13" fmla="*/ 2147483646 h 7576"/>
              <a:gd name="T14" fmla="*/ 2147483646 w 6307"/>
              <a:gd name="T15" fmla="*/ 2147483646 h 7576"/>
              <a:gd name="T16" fmla="*/ 0 w 6307"/>
              <a:gd name="T17" fmla="*/ 2147483646 h 7576"/>
              <a:gd name="T18" fmla="*/ 0 w 6307"/>
              <a:gd name="T19" fmla="*/ 0 h 7576"/>
              <a:gd name="T20" fmla="*/ 2147483646 w 6307"/>
              <a:gd name="T21" fmla="*/ 2147483646 h 75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07"/>
              <a:gd name="T34" fmla="*/ 0 h 7576"/>
              <a:gd name="T35" fmla="*/ 6307 w 6307"/>
              <a:gd name="T36" fmla="*/ 7576 h 75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07" h="7576">
                <a:moveTo>
                  <a:pt x="36" y="36"/>
                </a:moveTo>
                <a:lnTo>
                  <a:pt x="3298" y="36"/>
                </a:lnTo>
                <a:lnTo>
                  <a:pt x="5074" y="3226"/>
                </a:lnTo>
                <a:lnTo>
                  <a:pt x="5074" y="4784"/>
                </a:lnTo>
                <a:lnTo>
                  <a:pt x="6306" y="7466"/>
                </a:lnTo>
                <a:lnTo>
                  <a:pt x="6016" y="7575"/>
                </a:lnTo>
                <a:lnTo>
                  <a:pt x="2791" y="2900"/>
                </a:lnTo>
                <a:lnTo>
                  <a:pt x="834" y="2392"/>
                </a:lnTo>
                <a:lnTo>
                  <a:pt x="0" y="1450"/>
                </a:lnTo>
                <a:lnTo>
                  <a:pt x="0" y="0"/>
                </a:lnTo>
                <a:lnTo>
                  <a:pt x="36" y="36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6">
            <a:extLst>
              <a:ext uri="{FF2B5EF4-FFF2-40B4-BE49-F238E27FC236}">
                <a16:creationId xmlns:a16="http://schemas.microsoft.com/office/drawing/2014/main" id="{9BD478E6-90FC-5444-BB9B-C1926C5E2E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9941" name="Rectangle 1">
              <a:extLst>
                <a:ext uri="{FF2B5EF4-FFF2-40B4-BE49-F238E27FC236}">
                  <a16:creationId xmlns:a16="http://schemas.microsoft.com/office/drawing/2014/main" id="{323B36BF-3B7C-884F-89CC-565B9CB25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Degeneracy (3x)</a:t>
              </a:r>
            </a:p>
          </p:txBody>
        </p:sp>
        <p:sp>
          <p:nvSpPr>
            <p:cNvPr id="39942" name="Line 2">
              <a:extLst>
                <a:ext uri="{FF2B5EF4-FFF2-40B4-BE49-F238E27FC236}">
                  <a16:creationId xmlns:a16="http://schemas.microsoft.com/office/drawing/2014/main" id="{A7EDEE63-354E-0A47-9EF8-3B9BC531B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38" name="Rectangle 3">
            <a:extLst>
              <a:ext uri="{FF2B5EF4-FFF2-40B4-BE49-F238E27FC236}">
                <a16:creationId xmlns:a16="http://schemas.microsoft.com/office/drawing/2014/main" id="{A2A1B299-22FB-584E-814D-47BCBDFEB8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350" y="1171575"/>
            <a:ext cx="40084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There is only one possible threefold degenerate site</a:t>
            </a:r>
            <a:r>
              <a:rPr lang="en-GB" altLang="en-US" sz="1800">
                <a:ea typeface="ＭＳ Ｐゴシック" panose="020B0600070205080204" pitchFamily="34" charset="-128"/>
              </a:rPr>
              <a:t>.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Where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changing three of the four nucleotides has no effect on the amino acid</a:t>
            </a:r>
            <a:r>
              <a:rPr lang="en-GB" altLang="en-US" sz="1800">
                <a:ea typeface="ＭＳ Ｐゴシック" panose="020B0600070205080204" pitchFamily="34" charset="-128"/>
              </a:rPr>
              <a:t>, while changing the fourth possible nucleotide results in a NS substitution. 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This is the case of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Ile codon</a:t>
            </a:r>
            <a:r>
              <a:rPr lang="en-GB" altLang="en-US" sz="1800">
                <a:ea typeface="ＭＳ Ｐゴシック" panose="020B0600070205080204" pitchFamily="34" charset="-128"/>
              </a:rPr>
              <a:t>: AUU, AUC, or AUA all encode isoleucine, but AUG encodes methionine. </a:t>
            </a:r>
          </a:p>
        </p:txBody>
      </p:sp>
      <p:pic>
        <p:nvPicPr>
          <p:cNvPr id="39939" name="Imagen 6" descr="Abgent Table.png">
            <a:extLst>
              <a:ext uri="{FF2B5EF4-FFF2-40B4-BE49-F238E27FC236}">
                <a16:creationId xmlns:a16="http://schemas.microsoft.com/office/drawing/2014/main" id="{5534686C-9E09-324C-B196-6CB800D11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Freeform 5">
            <a:extLst>
              <a:ext uri="{FF2B5EF4-FFF2-40B4-BE49-F238E27FC236}">
                <a16:creationId xmlns:a16="http://schemas.microsoft.com/office/drawing/2014/main" id="{C63DCC6E-9506-124B-84B3-9D560923B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3962400"/>
            <a:ext cx="2805112" cy="2740025"/>
          </a:xfrm>
          <a:custGeom>
            <a:avLst/>
            <a:gdLst>
              <a:gd name="T0" fmla="*/ 0 w 7794"/>
              <a:gd name="T1" fmla="*/ 2147483646 h 7612"/>
              <a:gd name="T2" fmla="*/ 2147483646 w 7794"/>
              <a:gd name="T3" fmla="*/ 2147483646 h 7612"/>
              <a:gd name="T4" fmla="*/ 2147483646 w 7794"/>
              <a:gd name="T5" fmla="*/ 2147483646 h 7612"/>
              <a:gd name="T6" fmla="*/ 2147483646 w 7794"/>
              <a:gd name="T7" fmla="*/ 2147483646 h 7612"/>
              <a:gd name="T8" fmla="*/ 2147483646 w 7794"/>
              <a:gd name="T9" fmla="*/ 2147483646 h 7612"/>
              <a:gd name="T10" fmla="*/ 2147483646 w 7794"/>
              <a:gd name="T11" fmla="*/ 2147483646 h 7612"/>
              <a:gd name="T12" fmla="*/ 2147483646 w 7794"/>
              <a:gd name="T13" fmla="*/ 2147483646 h 7612"/>
              <a:gd name="T14" fmla="*/ 2147483646 w 7794"/>
              <a:gd name="T15" fmla="*/ 0 h 7612"/>
              <a:gd name="T16" fmla="*/ 2147483646 w 7794"/>
              <a:gd name="T17" fmla="*/ 2147483646 h 7612"/>
              <a:gd name="T18" fmla="*/ 2147483646 w 7794"/>
              <a:gd name="T19" fmla="*/ 2147483646 h 7612"/>
              <a:gd name="T20" fmla="*/ 0 w 7794"/>
              <a:gd name="T21" fmla="*/ 2147483646 h 76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794"/>
              <a:gd name="T34" fmla="*/ 0 h 7612"/>
              <a:gd name="T35" fmla="*/ 7794 w 7794"/>
              <a:gd name="T36" fmla="*/ 7612 h 76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794" h="7612">
                <a:moveTo>
                  <a:pt x="0" y="7611"/>
                </a:moveTo>
                <a:lnTo>
                  <a:pt x="6270" y="7611"/>
                </a:lnTo>
                <a:lnTo>
                  <a:pt x="5944" y="6307"/>
                </a:lnTo>
                <a:lnTo>
                  <a:pt x="7793" y="5002"/>
                </a:lnTo>
                <a:lnTo>
                  <a:pt x="7467" y="2972"/>
                </a:lnTo>
                <a:lnTo>
                  <a:pt x="6887" y="2755"/>
                </a:lnTo>
                <a:lnTo>
                  <a:pt x="7032" y="181"/>
                </a:lnTo>
                <a:lnTo>
                  <a:pt x="6270" y="0"/>
                </a:lnTo>
                <a:lnTo>
                  <a:pt x="4422" y="4386"/>
                </a:lnTo>
                <a:lnTo>
                  <a:pt x="36" y="7539"/>
                </a:lnTo>
                <a:lnTo>
                  <a:pt x="0" y="7611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7">
            <a:extLst>
              <a:ext uri="{FF2B5EF4-FFF2-40B4-BE49-F238E27FC236}">
                <a16:creationId xmlns:a16="http://schemas.microsoft.com/office/drawing/2014/main" id="{DB03B37C-E64B-D940-91E4-B7E425AD52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126" name="Rectangle 1">
              <a:extLst>
                <a:ext uri="{FF2B5EF4-FFF2-40B4-BE49-F238E27FC236}">
                  <a16:creationId xmlns:a16="http://schemas.microsoft.com/office/drawing/2014/main" id="{10B688B4-4FCA-5943-BB68-D61228C7A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Introducción</a:t>
              </a:r>
            </a:p>
          </p:txBody>
        </p:sp>
        <p:sp>
          <p:nvSpPr>
            <p:cNvPr id="5127" name="Line 2">
              <a:extLst>
                <a:ext uri="{FF2B5EF4-FFF2-40B4-BE49-F238E27FC236}">
                  <a16:creationId xmlns:a16="http://schemas.microsoft.com/office/drawing/2014/main" id="{1A36601E-C96D-EA4B-8CB4-AE8CCB764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" name="Rectangle 10">
            <a:extLst>
              <a:ext uri="{FF2B5EF4-FFF2-40B4-BE49-F238E27FC236}">
                <a16:creationId xmlns:a16="http://schemas.microsoft.com/office/drawing/2014/main" id="{BA3D2161-27EA-7A4A-B900-D6D0C557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6553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The genetic code is the set of rules by which information encoded in DNA or RNA is translated into proteins.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Mapping between tri-nucleotide sequences (codons) and amino acids.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Every triplet of nucleotides in a nucleic acid sequence specifies a single amino acid.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err="1">
                <a:solidFill>
                  <a:srgbClr val="000000"/>
                </a:solidFill>
              </a:rPr>
              <a:t>Georgiy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</a:rPr>
              <a:t>Antonovich</a:t>
            </a:r>
            <a:r>
              <a:rPr lang="en-US" altLang="en-US" sz="1600" dirty="0">
                <a:solidFill>
                  <a:srgbClr val="000000"/>
                </a:solidFill>
              </a:rPr>
              <a:t> Gamow (1904 – 1968).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Russian-empire born theoretical physicist and cosmologist that also discovered alpha decay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Worked on radioactive decay of the atomic nucleus, star formation, stellar nucleosynthesis, big bang nucleosynthesis, </a:t>
            </a:r>
            <a:r>
              <a:rPr lang="en-US" altLang="en-US" sz="1600" dirty="0" err="1">
                <a:solidFill>
                  <a:srgbClr val="000000"/>
                </a:solidFill>
              </a:rPr>
              <a:t>nucleocosmogenesis</a:t>
            </a:r>
            <a:r>
              <a:rPr lang="en-US" altLang="en-US" sz="1600" dirty="0">
                <a:solidFill>
                  <a:srgbClr val="000000"/>
                </a:solidFill>
              </a:rPr>
              <a:t> and genetics.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Proposed a system known as "Gamow's diamonds" that consisted of an overlapping, nondegenerate code.</a:t>
            </a:r>
            <a:br>
              <a:rPr lang="en-US" altLang="en-US" sz="1600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Francis Crick based his work on Gamow's theoretical background. 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1D127D60-493A-C644-9B7D-3D161BCC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0"/>
            <a:ext cx="1651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A1C9E9F-CE34-4548-B5EF-7A011379C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190625"/>
            <a:ext cx="16208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6">
            <a:extLst>
              <a:ext uri="{FF2B5EF4-FFF2-40B4-BE49-F238E27FC236}">
                <a16:creationId xmlns:a16="http://schemas.microsoft.com/office/drawing/2014/main" id="{1202A2D1-6B13-9A4E-B0D8-E845705A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3200"/>
            <a:ext cx="825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5">
            <a:extLst>
              <a:ext uri="{FF2B5EF4-FFF2-40B4-BE49-F238E27FC236}">
                <a16:creationId xmlns:a16="http://schemas.microsoft.com/office/drawing/2014/main" id="{08B11EA1-D7AE-764E-A03A-B0BF4292AEF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1988" name="Rectangle 1">
              <a:extLst>
                <a:ext uri="{FF2B5EF4-FFF2-40B4-BE49-F238E27FC236}">
                  <a16:creationId xmlns:a16="http://schemas.microsoft.com/office/drawing/2014/main" id="{2A869691-7FC0-424E-A453-8CAADAA4B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Degeneracy</a:t>
              </a:r>
            </a:p>
          </p:txBody>
        </p:sp>
        <p:sp>
          <p:nvSpPr>
            <p:cNvPr id="41989" name="Line 2">
              <a:extLst>
                <a:ext uri="{FF2B5EF4-FFF2-40B4-BE49-F238E27FC236}">
                  <a16:creationId xmlns:a16="http://schemas.microsoft.com/office/drawing/2014/main" id="{8C469727-6902-C64E-AD91-7BEB8C2E9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6" name="Rectangle 3">
            <a:extLst>
              <a:ext uri="{FF2B5EF4-FFF2-40B4-BE49-F238E27FC236}">
                <a16:creationId xmlns:a16="http://schemas.microsoft.com/office/drawing/2014/main" id="{501FADC1-E9DA-2D48-880C-1236588047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2489200"/>
            <a:ext cx="3621088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A position of a codon is said to be a non-degenerate site if any mutation at this position results in amino acid substitution.</a:t>
            </a:r>
          </a:p>
        </p:txBody>
      </p:sp>
      <p:pic>
        <p:nvPicPr>
          <p:cNvPr id="41987" name="Imagen 5" descr="Abgent Table.png">
            <a:extLst>
              <a:ext uri="{FF2B5EF4-FFF2-40B4-BE49-F238E27FC236}">
                <a16:creationId xmlns:a16="http://schemas.microsoft.com/office/drawing/2014/main" id="{CE2D5B46-F576-F34A-BA0A-6732ADB6E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E3A8F7AC-0174-E040-864F-D8000A84DF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8953500" cy="44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The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genetic code has redundancy (degeneracy) but no ambiguity</a:t>
            </a:r>
            <a:r>
              <a:rPr lang="en-GB" altLang="en-US" sz="1800">
                <a:ea typeface="ＭＳ Ｐゴシック" panose="020B0600070205080204" pitchFamily="34" charset="-128"/>
              </a:rPr>
              <a:t>. 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Redundancy</a:t>
            </a:r>
            <a:r>
              <a:rPr lang="en-GB" altLang="en-US" sz="1800">
                <a:ea typeface="ＭＳ Ｐゴシック" panose="020B0600070205080204" pitchFamily="34" charset="-128"/>
              </a:rPr>
              <a:t>: Different codons code for the same amino acid.	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698500" lvl="1" indent="-241300" eaLnBrk="1" hangingPunct="1">
              <a:lnSpc>
                <a:spcPct val="93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</a:rPr>
              <a:t>GAA</a:t>
            </a:r>
            <a:r>
              <a:rPr lang="en-GB" altLang="en-US" sz="1800"/>
              <a:t> &amp; </a:t>
            </a:r>
            <a:r>
              <a:rPr lang="en-GB" altLang="en-US" sz="1800">
                <a:solidFill>
                  <a:srgbClr val="FF0000"/>
                </a:solidFill>
              </a:rPr>
              <a:t>GAG</a:t>
            </a:r>
            <a:r>
              <a:rPr lang="en-GB" altLang="en-US" sz="1800"/>
              <a:t> both </a:t>
            </a:r>
            <a:r>
              <a:rPr lang="en-GB" altLang="en-US" sz="1800">
                <a:solidFill>
                  <a:srgbClr val="FF0000"/>
                </a:solidFill>
              </a:rPr>
              <a:t>code for Glutamic Acid</a:t>
            </a:r>
            <a:r>
              <a:rPr lang="en-GB" altLang="en-US" sz="1800"/>
              <a:t> (</a:t>
            </a:r>
            <a:r>
              <a:rPr lang="en-GB" altLang="en-US" sz="1800" b="1"/>
              <a:t>redundant</a:t>
            </a:r>
            <a:r>
              <a:rPr lang="en-GB" altLang="en-US" sz="1800"/>
              <a:t>) </a:t>
            </a:r>
            <a:r>
              <a:rPr lang="en-GB" altLang="en-US" sz="1800">
                <a:solidFill>
                  <a:srgbClr val="FF0000"/>
                </a:solidFill>
              </a:rPr>
              <a:t>but DO NOT code for any other amino acid</a:t>
            </a:r>
            <a:r>
              <a:rPr lang="en-GB" altLang="en-US" sz="1800"/>
              <a:t> (</a:t>
            </a:r>
            <a:r>
              <a:rPr lang="en-GB" altLang="en-US" sz="1800" b="1"/>
              <a:t>Ambiguity</a:t>
            </a:r>
            <a:r>
              <a:rPr lang="en-GB" altLang="en-US" sz="1800"/>
              <a:t>).</a:t>
            </a:r>
            <a:br>
              <a:rPr lang="en-GB" altLang="en-US" sz="1800"/>
            </a:br>
            <a:endParaRPr lang="en-GB" altLang="en-US" sz="1800"/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Codon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differences may fall in any position</a:t>
            </a:r>
            <a:r>
              <a:rPr lang="en-GB" altLang="en-US" sz="1800">
                <a:ea typeface="ＭＳ Ｐゴシック" panose="020B0600070205080204" pitchFamily="34" charset="-128"/>
              </a:rPr>
              <a:t>: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698500" lvl="1" indent="-241300" eaLnBrk="1" hangingPunct="1">
              <a:lnSpc>
                <a:spcPct val="93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/>
              <a:t>GA</a:t>
            </a:r>
            <a:r>
              <a:rPr lang="en-GB" altLang="en-US" sz="1800">
                <a:solidFill>
                  <a:srgbClr val="FF0000"/>
                </a:solidFill>
              </a:rPr>
              <a:t>A</a:t>
            </a:r>
            <a:r>
              <a:rPr lang="en-GB" altLang="en-US" sz="1800"/>
              <a:t> &amp; GA</a:t>
            </a:r>
            <a:r>
              <a:rPr lang="en-GB" altLang="en-US" sz="1800">
                <a:solidFill>
                  <a:srgbClr val="FF0000"/>
                </a:solidFill>
              </a:rPr>
              <a:t>G</a:t>
            </a:r>
            <a:r>
              <a:rPr lang="en-GB" altLang="en-US" sz="1800"/>
              <a:t> = Glutamic Acid (difference in 3</a:t>
            </a:r>
            <a:r>
              <a:rPr lang="en-GB" altLang="en-US" sz="1800" baseline="33000"/>
              <a:t>rd</a:t>
            </a:r>
            <a:r>
              <a:rPr lang="en-GB" altLang="en-US" sz="1800"/>
              <a:t> position).</a:t>
            </a:r>
          </a:p>
          <a:p>
            <a:pPr marL="698500" lvl="1" indent="-241300" eaLnBrk="1" hangingPunct="1">
              <a:lnSpc>
                <a:spcPct val="93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</a:rPr>
              <a:t>U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A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U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G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C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U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C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C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C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A</a:t>
            </a:r>
            <a:r>
              <a:rPr lang="en-GB" altLang="en-US" sz="1800"/>
              <a:t> &amp; </a:t>
            </a:r>
            <a:r>
              <a:rPr lang="en-GB" altLang="en-US" sz="1800">
                <a:solidFill>
                  <a:srgbClr val="FF0000"/>
                </a:solidFill>
              </a:rPr>
              <a:t>C</a:t>
            </a:r>
            <a:r>
              <a:rPr lang="en-GB" altLang="en-US" sz="1800"/>
              <a:t>U</a:t>
            </a:r>
            <a:r>
              <a:rPr lang="en-GB" altLang="en-US" sz="1800">
                <a:solidFill>
                  <a:srgbClr val="FF0000"/>
                </a:solidFill>
              </a:rPr>
              <a:t>G</a:t>
            </a:r>
            <a:r>
              <a:rPr lang="en-GB" altLang="en-US" sz="1800"/>
              <a:t> = Leucine (1</a:t>
            </a:r>
            <a:r>
              <a:rPr lang="en-GB" altLang="en-US" sz="1800" baseline="33000"/>
              <a:t>st</a:t>
            </a:r>
            <a:r>
              <a:rPr lang="en-GB" altLang="en-US" sz="1800"/>
              <a:t> &amp; 3</a:t>
            </a:r>
            <a:r>
              <a:rPr lang="en-GB" altLang="en-US" sz="1800" baseline="33000"/>
              <a:t>rd</a:t>
            </a:r>
            <a:r>
              <a:rPr lang="en-GB" altLang="en-US" sz="1800"/>
              <a:t>).</a:t>
            </a:r>
          </a:p>
          <a:p>
            <a:pPr marL="698500" lvl="1" indent="-241300" eaLnBrk="1" hangingPunct="1">
              <a:lnSpc>
                <a:spcPct val="93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</a:rPr>
              <a:t>UCA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UCG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UCC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UCU</a:t>
            </a:r>
            <a:r>
              <a:rPr lang="en-GB" altLang="en-US" sz="1800"/>
              <a:t>, </a:t>
            </a:r>
            <a:r>
              <a:rPr lang="en-GB" altLang="en-US" sz="1800">
                <a:solidFill>
                  <a:srgbClr val="FF0000"/>
                </a:solidFill>
              </a:rPr>
              <a:t>AGU</a:t>
            </a:r>
            <a:r>
              <a:rPr lang="en-GB" altLang="en-US" sz="1800"/>
              <a:t> &amp; </a:t>
            </a:r>
            <a:r>
              <a:rPr lang="en-GB" altLang="en-US" sz="1800">
                <a:solidFill>
                  <a:srgbClr val="FF0000"/>
                </a:solidFill>
              </a:rPr>
              <a:t>AGC</a:t>
            </a:r>
            <a:r>
              <a:rPr lang="en-GB" altLang="en-US" sz="1800"/>
              <a:t> = Serine (1</a:t>
            </a:r>
            <a:r>
              <a:rPr lang="en-GB" altLang="en-US" sz="1800" baseline="33000"/>
              <a:t>st</a:t>
            </a:r>
            <a:r>
              <a:rPr lang="en-GB" altLang="en-US" sz="1800"/>
              <a:t>, 2</a:t>
            </a:r>
            <a:r>
              <a:rPr lang="en-GB" altLang="en-US" sz="1800" baseline="33000"/>
              <a:t>nd</a:t>
            </a:r>
            <a:r>
              <a:rPr lang="en-GB" altLang="en-US" sz="1800"/>
              <a:t> &amp; 3</a:t>
            </a:r>
            <a:r>
              <a:rPr lang="en-GB" altLang="en-US" sz="1800" baseline="33000"/>
              <a:t>rd</a:t>
            </a:r>
            <a:r>
              <a:rPr lang="en-GB" altLang="en-US" sz="1800"/>
              <a:t> ).</a:t>
            </a:r>
          </a:p>
        </p:txBody>
      </p:sp>
      <p:grpSp>
        <p:nvGrpSpPr>
          <p:cNvPr id="44034" name="Group 4">
            <a:extLst>
              <a:ext uri="{FF2B5EF4-FFF2-40B4-BE49-F238E27FC236}">
                <a16:creationId xmlns:a16="http://schemas.microsoft.com/office/drawing/2014/main" id="{B88C23B7-5D26-A445-B689-67780BDD725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4035" name="Rectangle 1">
              <a:extLst>
                <a:ext uri="{FF2B5EF4-FFF2-40B4-BE49-F238E27FC236}">
                  <a16:creationId xmlns:a16="http://schemas.microsoft.com/office/drawing/2014/main" id="{B57A4FAF-3309-6242-B990-2A6E01DA3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Redundancy and ambiguity</a:t>
              </a:r>
            </a:p>
          </p:txBody>
        </p:sp>
        <p:sp>
          <p:nvSpPr>
            <p:cNvPr id="44036" name="Line 2">
              <a:extLst>
                <a:ext uri="{FF2B5EF4-FFF2-40B4-BE49-F238E27FC236}">
                  <a16:creationId xmlns:a16="http://schemas.microsoft.com/office/drawing/2014/main" id="{F54AB79B-96FC-DD4F-846C-5B9805B5C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7BD6CC31-403C-E545-BDB1-9511844ADCC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2489200"/>
            <a:ext cx="3621088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REDUNDANCY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Only three amino acids are encoded by six different codons: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serine</a:t>
            </a:r>
            <a:r>
              <a:rPr lang="en-GB" altLang="en-US" sz="1800">
                <a:ea typeface="ＭＳ Ｐゴシック" panose="020B0600070205080204" pitchFamily="34" charset="-128"/>
              </a:rPr>
              <a:t>, leucine, arginine. </a:t>
            </a:r>
          </a:p>
        </p:txBody>
      </p:sp>
      <p:pic>
        <p:nvPicPr>
          <p:cNvPr id="46082" name="Imagen 7" descr="Abgent Table.png">
            <a:extLst>
              <a:ext uri="{FF2B5EF4-FFF2-40B4-BE49-F238E27FC236}">
                <a16:creationId xmlns:a16="http://schemas.microsoft.com/office/drawing/2014/main" id="{E27BE293-0FE4-3A49-A027-6CE624A1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Freeform 5">
            <a:extLst>
              <a:ext uri="{FF2B5EF4-FFF2-40B4-BE49-F238E27FC236}">
                <a16:creationId xmlns:a16="http://schemas.microsoft.com/office/drawing/2014/main" id="{51908B90-1F93-B043-9C19-598F7593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00400"/>
            <a:ext cx="1855788" cy="665163"/>
          </a:xfrm>
          <a:custGeom>
            <a:avLst/>
            <a:gdLst>
              <a:gd name="T0" fmla="*/ 0 w 5365"/>
              <a:gd name="T1" fmla="*/ 0 h 1849"/>
              <a:gd name="T2" fmla="*/ 0 w 5365"/>
              <a:gd name="T3" fmla="*/ 2147483646 h 1849"/>
              <a:gd name="T4" fmla="*/ 2147483646 w 5365"/>
              <a:gd name="T5" fmla="*/ 2147483646 h 1849"/>
              <a:gd name="T6" fmla="*/ 2147483646 w 5365"/>
              <a:gd name="T7" fmla="*/ 2147483646 h 1849"/>
              <a:gd name="T8" fmla="*/ 2147483646 w 5365"/>
              <a:gd name="T9" fmla="*/ 2147483646 h 1849"/>
              <a:gd name="T10" fmla="*/ 2147483646 w 5365"/>
              <a:gd name="T11" fmla="*/ 2147483646 h 1849"/>
              <a:gd name="T12" fmla="*/ 2147483646 w 5365"/>
              <a:gd name="T13" fmla="*/ 2147483646 h 1849"/>
              <a:gd name="T14" fmla="*/ 2147483646 w 5365"/>
              <a:gd name="T15" fmla="*/ 2147483646 h 1849"/>
              <a:gd name="T16" fmla="*/ 2147483646 w 5365"/>
              <a:gd name="T17" fmla="*/ 2147483646 h 1849"/>
              <a:gd name="T18" fmla="*/ 2147483646 w 5365"/>
              <a:gd name="T19" fmla="*/ 0 h 1849"/>
              <a:gd name="T20" fmla="*/ 0 w 5365"/>
              <a:gd name="T21" fmla="*/ 0 h 18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65"/>
              <a:gd name="T34" fmla="*/ 0 h 1849"/>
              <a:gd name="T35" fmla="*/ 5365 w 5365"/>
              <a:gd name="T36" fmla="*/ 1849 h 18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65" h="1849">
                <a:moveTo>
                  <a:pt x="0" y="0"/>
                </a:moveTo>
                <a:lnTo>
                  <a:pt x="0" y="1848"/>
                </a:lnTo>
                <a:lnTo>
                  <a:pt x="3080" y="1413"/>
                </a:lnTo>
                <a:lnTo>
                  <a:pt x="3697" y="1703"/>
                </a:lnTo>
                <a:lnTo>
                  <a:pt x="5364" y="1159"/>
                </a:lnTo>
                <a:lnTo>
                  <a:pt x="5146" y="797"/>
                </a:lnTo>
                <a:lnTo>
                  <a:pt x="4059" y="1014"/>
                </a:lnTo>
                <a:lnTo>
                  <a:pt x="3370" y="507"/>
                </a:lnTo>
                <a:lnTo>
                  <a:pt x="2211" y="471"/>
                </a:lnTo>
                <a:lnTo>
                  <a:pt x="1631" y="0"/>
                </a:lnTo>
                <a:lnTo>
                  <a:pt x="0" y="0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Freeform 6">
            <a:extLst>
              <a:ext uri="{FF2B5EF4-FFF2-40B4-BE49-F238E27FC236}">
                <a16:creationId xmlns:a16="http://schemas.microsoft.com/office/drawing/2014/main" id="{2A143629-3EAA-A14A-B171-AADE2BD75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31813"/>
            <a:ext cx="2309813" cy="2401887"/>
          </a:xfrm>
          <a:custGeom>
            <a:avLst/>
            <a:gdLst>
              <a:gd name="T0" fmla="*/ 0 w 6416"/>
              <a:gd name="T1" fmla="*/ 2147483646 h 6670"/>
              <a:gd name="T2" fmla="*/ 2147483646 w 6416"/>
              <a:gd name="T3" fmla="*/ 2147483646 h 6670"/>
              <a:gd name="T4" fmla="*/ 2147483646 w 6416"/>
              <a:gd name="T5" fmla="*/ 0 h 6670"/>
              <a:gd name="T6" fmla="*/ 2147483646 w 6416"/>
              <a:gd name="T7" fmla="*/ 2147483646 h 6670"/>
              <a:gd name="T8" fmla="*/ 2147483646 w 6416"/>
              <a:gd name="T9" fmla="*/ 2147483646 h 6670"/>
              <a:gd name="T10" fmla="*/ 2147483646 w 6416"/>
              <a:gd name="T11" fmla="*/ 2147483646 h 6670"/>
              <a:gd name="T12" fmla="*/ 2147483646 w 6416"/>
              <a:gd name="T13" fmla="*/ 2147483646 h 6670"/>
              <a:gd name="T14" fmla="*/ 2147483646 w 6416"/>
              <a:gd name="T15" fmla="*/ 2147483646 h 6670"/>
              <a:gd name="T16" fmla="*/ 2147483646 w 6416"/>
              <a:gd name="T17" fmla="*/ 2147483646 h 6670"/>
              <a:gd name="T18" fmla="*/ 0 w 6416"/>
              <a:gd name="T19" fmla="*/ 2147483646 h 66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16"/>
              <a:gd name="T31" fmla="*/ 0 h 6670"/>
              <a:gd name="T32" fmla="*/ 6416 w 6416"/>
              <a:gd name="T33" fmla="*/ 6670 h 66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16" h="6670">
                <a:moveTo>
                  <a:pt x="0" y="6270"/>
                </a:moveTo>
                <a:lnTo>
                  <a:pt x="1631" y="2501"/>
                </a:lnTo>
                <a:lnTo>
                  <a:pt x="6415" y="0"/>
                </a:lnTo>
                <a:lnTo>
                  <a:pt x="6379" y="2174"/>
                </a:lnTo>
                <a:lnTo>
                  <a:pt x="4386" y="3624"/>
                </a:lnTo>
                <a:lnTo>
                  <a:pt x="3190" y="4023"/>
                </a:lnTo>
                <a:lnTo>
                  <a:pt x="653" y="6669"/>
                </a:lnTo>
                <a:lnTo>
                  <a:pt x="363" y="6379"/>
                </a:lnTo>
                <a:lnTo>
                  <a:pt x="36" y="6306"/>
                </a:lnTo>
                <a:lnTo>
                  <a:pt x="0" y="6270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5" name="Group 7">
            <a:extLst>
              <a:ext uri="{FF2B5EF4-FFF2-40B4-BE49-F238E27FC236}">
                <a16:creationId xmlns:a16="http://schemas.microsoft.com/office/drawing/2014/main" id="{62F55E49-F6D0-714B-AB75-A51BAA6A3BE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6086" name="Rectangle 1">
              <a:extLst>
                <a:ext uri="{FF2B5EF4-FFF2-40B4-BE49-F238E27FC236}">
                  <a16:creationId xmlns:a16="http://schemas.microsoft.com/office/drawing/2014/main" id="{7D44E74F-497E-6340-818B-975558962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Redundancy</a:t>
              </a:r>
            </a:p>
          </p:txBody>
        </p:sp>
        <p:sp>
          <p:nvSpPr>
            <p:cNvPr id="46087" name="Line 2">
              <a:extLst>
                <a:ext uri="{FF2B5EF4-FFF2-40B4-BE49-F238E27FC236}">
                  <a16:creationId xmlns:a16="http://schemas.microsoft.com/office/drawing/2014/main" id="{53473B26-9AC4-C740-BA6E-5BF2CD8CF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>
            <a:extLst>
              <a:ext uri="{FF2B5EF4-FFF2-40B4-BE49-F238E27FC236}">
                <a16:creationId xmlns:a16="http://schemas.microsoft.com/office/drawing/2014/main" id="{3BC1B6A1-2891-234F-956A-C151C7807B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2489200"/>
            <a:ext cx="3621088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REDUNDANCY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Only three amino acids are encoded by six different codons: serine,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leucine</a:t>
            </a:r>
            <a:r>
              <a:rPr lang="en-GB" altLang="en-US" sz="1800" dirty="0">
                <a:ea typeface="ＭＳ Ｐゴシック" panose="020B0600070205080204" pitchFamily="34" charset="-128"/>
              </a:rPr>
              <a:t>, arginine. </a:t>
            </a:r>
          </a:p>
        </p:txBody>
      </p:sp>
      <p:pic>
        <p:nvPicPr>
          <p:cNvPr id="48130" name="Imagen 7" descr="Abgent Table.png">
            <a:extLst>
              <a:ext uri="{FF2B5EF4-FFF2-40B4-BE49-F238E27FC236}">
                <a16:creationId xmlns:a16="http://schemas.microsoft.com/office/drawing/2014/main" id="{AE3E4F0B-9F1A-364E-A02E-44CF73F0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Freeform 6">
            <a:extLst>
              <a:ext uri="{FF2B5EF4-FFF2-40B4-BE49-F238E27FC236}">
                <a16:creationId xmlns:a16="http://schemas.microsoft.com/office/drawing/2014/main" id="{877123BF-3A3A-0143-817A-242FF44C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463" y="3386138"/>
            <a:ext cx="1906587" cy="1096962"/>
          </a:xfrm>
          <a:custGeom>
            <a:avLst/>
            <a:gdLst>
              <a:gd name="T0" fmla="*/ 2147483646 w 5474"/>
              <a:gd name="T1" fmla="*/ 2147483646 h 3045"/>
              <a:gd name="T2" fmla="*/ 2147483646 w 5474"/>
              <a:gd name="T3" fmla="*/ 2147483646 h 3045"/>
              <a:gd name="T4" fmla="*/ 2147483646 w 5474"/>
              <a:gd name="T5" fmla="*/ 2147483646 h 3045"/>
              <a:gd name="T6" fmla="*/ 2147483646 w 5474"/>
              <a:gd name="T7" fmla="*/ 2147483646 h 3045"/>
              <a:gd name="T8" fmla="*/ 2147483646 w 5474"/>
              <a:gd name="T9" fmla="*/ 2147483646 h 3045"/>
              <a:gd name="T10" fmla="*/ 2147483646 w 5474"/>
              <a:gd name="T11" fmla="*/ 2147483646 h 3045"/>
              <a:gd name="T12" fmla="*/ 0 w 5474"/>
              <a:gd name="T13" fmla="*/ 2147483646 h 3045"/>
              <a:gd name="T14" fmla="*/ 2147483646 w 5474"/>
              <a:gd name="T15" fmla="*/ 0 h 3045"/>
              <a:gd name="T16" fmla="*/ 2147483646 w 5474"/>
              <a:gd name="T17" fmla="*/ 2147483646 h 3045"/>
              <a:gd name="T18" fmla="*/ 2147483646 w 5474"/>
              <a:gd name="T19" fmla="*/ 2147483646 h 3045"/>
              <a:gd name="T20" fmla="*/ 2147483646 w 5474"/>
              <a:gd name="T21" fmla="*/ 2147483646 h 3045"/>
              <a:gd name="T22" fmla="*/ 2147483646 w 5474"/>
              <a:gd name="T23" fmla="*/ 2147483646 h 3045"/>
              <a:gd name="T24" fmla="*/ 2147483646 w 5474"/>
              <a:gd name="T25" fmla="*/ 2147483646 h 3045"/>
              <a:gd name="T26" fmla="*/ 2147483646 w 5474"/>
              <a:gd name="T27" fmla="*/ 2147483646 h 30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474"/>
              <a:gd name="T43" fmla="*/ 0 h 3045"/>
              <a:gd name="T44" fmla="*/ 5474 w 5474"/>
              <a:gd name="T45" fmla="*/ 3045 h 30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474" h="3045">
                <a:moveTo>
                  <a:pt x="5473" y="870"/>
                </a:moveTo>
                <a:lnTo>
                  <a:pt x="5473" y="2827"/>
                </a:lnTo>
                <a:lnTo>
                  <a:pt x="4712" y="2537"/>
                </a:lnTo>
                <a:lnTo>
                  <a:pt x="3262" y="3044"/>
                </a:lnTo>
                <a:lnTo>
                  <a:pt x="1051" y="1921"/>
                </a:lnTo>
                <a:lnTo>
                  <a:pt x="544" y="906"/>
                </a:lnTo>
                <a:lnTo>
                  <a:pt x="0" y="725"/>
                </a:lnTo>
                <a:lnTo>
                  <a:pt x="218" y="0"/>
                </a:lnTo>
                <a:lnTo>
                  <a:pt x="1232" y="398"/>
                </a:lnTo>
                <a:lnTo>
                  <a:pt x="1631" y="1051"/>
                </a:lnTo>
                <a:lnTo>
                  <a:pt x="3045" y="1631"/>
                </a:lnTo>
                <a:lnTo>
                  <a:pt x="4313" y="507"/>
                </a:lnTo>
                <a:lnTo>
                  <a:pt x="5473" y="906"/>
                </a:lnTo>
                <a:lnTo>
                  <a:pt x="5473" y="870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132" name="Group 7">
            <a:extLst>
              <a:ext uri="{FF2B5EF4-FFF2-40B4-BE49-F238E27FC236}">
                <a16:creationId xmlns:a16="http://schemas.microsoft.com/office/drawing/2014/main" id="{6EE8991B-5E75-904F-AF4F-77E82651FB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8134" name="Rectangle 1">
              <a:extLst>
                <a:ext uri="{FF2B5EF4-FFF2-40B4-BE49-F238E27FC236}">
                  <a16:creationId xmlns:a16="http://schemas.microsoft.com/office/drawing/2014/main" id="{1E0CC162-9BB6-9242-AE8D-D1F82A28F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Redundancy</a:t>
              </a:r>
            </a:p>
          </p:txBody>
        </p:sp>
        <p:sp>
          <p:nvSpPr>
            <p:cNvPr id="48135" name="Line 2">
              <a:extLst>
                <a:ext uri="{FF2B5EF4-FFF2-40B4-BE49-F238E27FC236}">
                  <a16:creationId xmlns:a16="http://schemas.microsoft.com/office/drawing/2014/main" id="{67A9F86E-F3CA-854B-B9EC-44CE9229F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3" name="Freeform 2">
            <a:extLst>
              <a:ext uri="{FF2B5EF4-FFF2-40B4-BE49-F238E27FC236}">
                <a16:creationId xmlns:a16="http://schemas.microsoft.com/office/drawing/2014/main" id="{EAF911B1-3CE5-C44C-A6E3-2D2FC270352D}"/>
              </a:ext>
            </a:extLst>
          </p:cNvPr>
          <p:cNvSpPr>
            <a:spLocks/>
          </p:cNvSpPr>
          <p:nvPr/>
        </p:nvSpPr>
        <p:spPr bwMode="auto">
          <a:xfrm>
            <a:off x="6637338" y="1125538"/>
            <a:ext cx="1292225" cy="1651000"/>
          </a:xfrm>
          <a:custGeom>
            <a:avLst/>
            <a:gdLst>
              <a:gd name="T0" fmla="*/ 0 w 1291166"/>
              <a:gd name="T1" fmla="*/ 1612900 h 1651000"/>
              <a:gd name="T2" fmla="*/ 123170 w 1291166"/>
              <a:gd name="T3" fmla="*/ 1651000 h 1651000"/>
              <a:gd name="T4" fmla="*/ 692299 w 1291166"/>
              <a:gd name="T5" fmla="*/ 317500 h 1651000"/>
              <a:gd name="T6" fmla="*/ 1295408 w 1291166"/>
              <a:gd name="T7" fmla="*/ 0 h 1651000"/>
              <a:gd name="T8" fmla="*/ 458702 w 1291166"/>
              <a:gd name="T9" fmla="*/ 0 h 1651000"/>
              <a:gd name="T10" fmla="*/ 212362 w 1291166"/>
              <a:gd name="T11" fmla="*/ 537633 h 1651000"/>
              <a:gd name="T12" fmla="*/ 0 w 1291166"/>
              <a:gd name="T13" fmla="*/ 1612900 h 165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1166" h="1651000">
                <a:moveTo>
                  <a:pt x="0" y="1612900"/>
                </a:moveTo>
                <a:lnTo>
                  <a:pt x="122766" y="1651000"/>
                </a:lnTo>
                <a:lnTo>
                  <a:pt x="690033" y="317500"/>
                </a:lnTo>
                <a:lnTo>
                  <a:pt x="1291166" y="0"/>
                </a:lnTo>
                <a:lnTo>
                  <a:pt x="457200" y="0"/>
                </a:lnTo>
                <a:lnTo>
                  <a:pt x="211666" y="537633"/>
                </a:lnTo>
                <a:lnTo>
                  <a:pt x="0" y="161290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29371BEA-C8DD-264D-A351-B199EB0710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2489200"/>
            <a:ext cx="3621088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REDUNDANCY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Only three amino acids are encoded by six different codons: serine, leucine,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arginine</a:t>
            </a:r>
            <a:r>
              <a:rPr lang="en-GB" altLang="en-US" sz="1800"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50178" name="Imagen 7" descr="Abgent Table.png">
            <a:extLst>
              <a:ext uri="{FF2B5EF4-FFF2-40B4-BE49-F238E27FC236}">
                <a16:creationId xmlns:a16="http://schemas.microsoft.com/office/drawing/2014/main" id="{5240BE59-F83E-CA45-879C-60F3C024C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Freeform 6">
            <a:extLst>
              <a:ext uri="{FF2B5EF4-FFF2-40B4-BE49-F238E27FC236}">
                <a16:creationId xmlns:a16="http://schemas.microsoft.com/office/drawing/2014/main" id="{BC6A2077-8707-2549-B010-89BE5A50A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338" y="4014788"/>
            <a:ext cx="1827212" cy="2659062"/>
          </a:xfrm>
          <a:custGeom>
            <a:avLst/>
            <a:gdLst>
              <a:gd name="T0" fmla="*/ 2147483646 w 5075"/>
              <a:gd name="T1" fmla="*/ 2147483646 h 7612"/>
              <a:gd name="T2" fmla="*/ 2147483646 w 5075"/>
              <a:gd name="T3" fmla="*/ 2147483646 h 7612"/>
              <a:gd name="T4" fmla="*/ 2147483646 w 5075"/>
              <a:gd name="T5" fmla="*/ 0 h 7612"/>
              <a:gd name="T6" fmla="*/ 2147483646 w 5075"/>
              <a:gd name="T7" fmla="*/ 2147483646 h 7612"/>
              <a:gd name="T8" fmla="*/ 2147483646 w 5075"/>
              <a:gd name="T9" fmla="*/ 2147483646 h 7612"/>
              <a:gd name="T10" fmla="*/ 2147483646 w 5075"/>
              <a:gd name="T11" fmla="*/ 2147483646 h 7612"/>
              <a:gd name="T12" fmla="*/ 2147483646 w 5075"/>
              <a:gd name="T13" fmla="*/ 2147483646 h 7612"/>
              <a:gd name="T14" fmla="*/ 0 w 5075"/>
              <a:gd name="T15" fmla="*/ 2147483646 h 7612"/>
              <a:gd name="T16" fmla="*/ 2147483646 w 5075"/>
              <a:gd name="T17" fmla="*/ 2147483646 h 7612"/>
              <a:gd name="T18" fmla="*/ 2147483646 w 5075"/>
              <a:gd name="T19" fmla="*/ 2147483646 h 76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75"/>
              <a:gd name="T31" fmla="*/ 0 h 7612"/>
              <a:gd name="T32" fmla="*/ 5075 w 5075"/>
              <a:gd name="T33" fmla="*/ 7612 h 76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75" h="7612">
                <a:moveTo>
                  <a:pt x="326" y="7539"/>
                </a:moveTo>
                <a:lnTo>
                  <a:pt x="5074" y="7539"/>
                </a:lnTo>
                <a:lnTo>
                  <a:pt x="1739" y="0"/>
                </a:lnTo>
                <a:lnTo>
                  <a:pt x="1087" y="73"/>
                </a:lnTo>
                <a:lnTo>
                  <a:pt x="1051" y="2610"/>
                </a:lnTo>
                <a:lnTo>
                  <a:pt x="1486" y="3045"/>
                </a:lnTo>
                <a:lnTo>
                  <a:pt x="1848" y="4857"/>
                </a:lnTo>
                <a:lnTo>
                  <a:pt x="0" y="6234"/>
                </a:lnTo>
                <a:lnTo>
                  <a:pt x="398" y="7611"/>
                </a:lnTo>
                <a:lnTo>
                  <a:pt x="326" y="7539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0" name="Group 7">
            <a:extLst>
              <a:ext uri="{FF2B5EF4-FFF2-40B4-BE49-F238E27FC236}">
                <a16:creationId xmlns:a16="http://schemas.microsoft.com/office/drawing/2014/main" id="{A725F123-F8B3-094B-A708-32B15F4E1B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0182" name="Rectangle 1">
              <a:extLst>
                <a:ext uri="{FF2B5EF4-FFF2-40B4-BE49-F238E27FC236}">
                  <a16:creationId xmlns:a16="http://schemas.microsoft.com/office/drawing/2014/main" id="{AB1DBA6B-1DBA-524F-82F7-3BB69AFEA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Redundancy</a:t>
              </a:r>
            </a:p>
          </p:txBody>
        </p:sp>
        <p:sp>
          <p:nvSpPr>
            <p:cNvPr id="50183" name="Line 2">
              <a:extLst>
                <a:ext uri="{FF2B5EF4-FFF2-40B4-BE49-F238E27FC236}">
                  <a16:creationId xmlns:a16="http://schemas.microsoft.com/office/drawing/2014/main" id="{404E2E45-9D44-3E48-9B2B-AAD74CC51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1" name="Freeform 1">
            <a:extLst>
              <a:ext uri="{FF2B5EF4-FFF2-40B4-BE49-F238E27FC236}">
                <a16:creationId xmlns:a16="http://schemas.microsoft.com/office/drawing/2014/main" id="{244B3115-91A7-4E47-AC9C-C355F96682D7}"/>
              </a:ext>
            </a:extLst>
          </p:cNvPr>
          <p:cNvSpPr>
            <a:spLocks/>
          </p:cNvSpPr>
          <p:nvPr/>
        </p:nvSpPr>
        <p:spPr bwMode="auto">
          <a:xfrm>
            <a:off x="4046538" y="3124200"/>
            <a:ext cx="1820862" cy="465138"/>
          </a:xfrm>
          <a:custGeom>
            <a:avLst/>
            <a:gdLst>
              <a:gd name="T0" fmla="*/ 1822449 w 1820333"/>
              <a:gd name="T1" fmla="*/ 370843 h 465667"/>
              <a:gd name="T2" fmla="*/ 1809735 w 1820333"/>
              <a:gd name="T3" fmla="*/ 252847 h 465667"/>
              <a:gd name="T4" fmla="*/ 1322336 w 1820333"/>
              <a:gd name="T5" fmla="*/ 248634 h 465667"/>
              <a:gd name="T6" fmla="*/ 1157044 w 1820333"/>
              <a:gd name="T7" fmla="*/ 4213 h 465667"/>
              <a:gd name="T8" fmla="*/ 0 w 1820333"/>
              <a:gd name="T9" fmla="*/ 0 h 465667"/>
              <a:gd name="T10" fmla="*/ 0 w 1820333"/>
              <a:gd name="T11" fmla="*/ 88496 h 465667"/>
              <a:gd name="T12" fmla="*/ 555210 w 1820333"/>
              <a:gd name="T13" fmla="*/ 96926 h 465667"/>
              <a:gd name="T14" fmla="*/ 745934 w 1820333"/>
              <a:gd name="T15" fmla="*/ 265490 h 465667"/>
              <a:gd name="T16" fmla="*/ 1165520 w 1820333"/>
              <a:gd name="T17" fmla="*/ 265490 h 465667"/>
              <a:gd name="T18" fmla="*/ 1398624 w 1820333"/>
              <a:gd name="T19" fmla="*/ 463555 h 465667"/>
              <a:gd name="T20" fmla="*/ 1822449 w 1820333"/>
              <a:gd name="T21" fmla="*/ 370843 h 4656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20333" h="465667">
                <a:moveTo>
                  <a:pt x="1820333" y="372533"/>
                </a:moveTo>
                <a:lnTo>
                  <a:pt x="1807633" y="254000"/>
                </a:lnTo>
                <a:lnTo>
                  <a:pt x="1320800" y="249767"/>
                </a:lnTo>
                <a:lnTo>
                  <a:pt x="1155700" y="4233"/>
                </a:lnTo>
                <a:lnTo>
                  <a:pt x="0" y="0"/>
                </a:lnTo>
                <a:lnTo>
                  <a:pt x="0" y="88900"/>
                </a:lnTo>
                <a:lnTo>
                  <a:pt x="554566" y="97367"/>
                </a:lnTo>
                <a:lnTo>
                  <a:pt x="745066" y="266700"/>
                </a:lnTo>
                <a:lnTo>
                  <a:pt x="1164166" y="266700"/>
                </a:lnTo>
                <a:lnTo>
                  <a:pt x="1397000" y="465667"/>
                </a:lnTo>
                <a:lnTo>
                  <a:pt x="1820333" y="372533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1FF52EF4-C408-AB40-AD63-79E29F9DB8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01613" y="1562100"/>
            <a:ext cx="7913687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REDUNDANCY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A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practical consequence</a:t>
            </a:r>
            <a:r>
              <a:rPr lang="en-GB" altLang="en-US" sz="1800">
                <a:ea typeface="ＭＳ Ｐゴシック" panose="020B0600070205080204" pitchFamily="34" charset="-128"/>
              </a:rPr>
              <a:t> of redundancy is that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some errors in the genetic code only cause a silent mutation</a:t>
            </a:r>
            <a:r>
              <a:rPr lang="en-GB" altLang="en-US" sz="1800">
                <a:ea typeface="ＭＳ Ｐゴシック" panose="020B0600070205080204" pitchFamily="34" charset="-128"/>
              </a:rPr>
              <a:t>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or an error that would not affect the</a:t>
            </a:r>
            <a:r>
              <a:rPr lang="en-GB" altLang="en-US" sz="1800">
                <a:ea typeface="ＭＳ Ｐゴシック" panose="020B0600070205080204" pitchFamily="34" charset="-128"/>
              </a:rPr>
              <a:t> protein because the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hydrophobicity</a:t>
            </a:r>
            <a:r>
              <a:rPr lang="en-GB" altLang="en-US" sz="1800">
                <a:ea typeface="ＭＳ Ｐゴシック" panose="020B0600070205080204" pitchFamily="34" charset="-128"/>
              </a:rPr>
              <a:t> is maintained by equivalent substitution of amino acids.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For example, a codon of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NUN</a:t>
            </a:r>
            <a:r>
              <a:rPr lang="en-GB" altLang="en-US" sz="1800">
                <a:ea typeface="ＭＳ Ｐゴシック" panose="020B0600070205080204" pitchFamily="34" charset="-128"/>
              </a:rPr>
              <a:t> (where N = any nucleotide)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tends to code for hydrophobic amino acids.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7A899818-B260-7248-A187-5EF4498843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AAF76D6-6554-854D-95ED-953A2D983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Redundancy</a:t>
              </a:r>
            </a:p>
          </p:txBody>
        </p:sp>
        <p:sp>
          <p:nvSpPr>
            <p:cNvPr id="7" name="Line 2">
              <a:extLst>
                <a:ext uri="{FF2B5EF4-FFF2-40B4-BE49-F238E27FC236}">
                  <a16:creationId xmlns:a16="http://schemas.microsoft.com/office/drawing/2014/main" id="{7E0D9C44-EBF1-6244-B356-EF9BE2F36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AFAB8F66-04E1-CD4A-9767-A31913FDBF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913" y="1419225"/>
            <a:ext cx="3621087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63684" rIns="90360" bIns="44280"/>
          <a:lstStyle/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Only two amino acids are specified by a single codon.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Methionine</a:t>
            </a:r>
            <a:r>
              <a:rPr lang="en-GB" altLang="en-US" sz="1800">
                <a:ea typeface="ＭＳ Ｐゴシック" panose="020B0600070205080204" pitchFamily="34" charset="-128"/>
              </a:rPr>
              <a:t>, specified by the codon AUG, which also specifies the start of translation.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Tryptophan</a:t>
            </a:r>
            <a:r>
              <a:rPr lang="en-GB" altLang="en-US" sz="1800">
                <a:ea typeface="ＭＳ Ｐゴシック" panose="020B0600070205080204" pitchFamily="34" charset="-128"/>
              </a:rPr>
              <a:t>, specified by the codon UGG. </a:t>
            </a:r>
          </a:p>
        </p:txBody>
      </p:sp>
      <p:pic>
        <p:nvPicPr>
          <p:cNvPr id="54274" name="Imagen 7" descr="Abgent Table.png">
            <a:extLst>
              <a:ext uri="{FF2B5EF4-FFF2-40B4-BE49-F238E27FC236}">
                <a16:creationId xmlns:a16="http://schemas.microsoft.com/office/drawing/2014/main" id="{446D15EE-B371-9F40-9714-706061F6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Freeform 5">
            <a:extLst>
              <a:ext uri="{FF2B5EF4-FFF2-40B4-BE49-F238E27FC236}">
                <a16:creationId xmlns:a16="http://schemas.microsoft.com/office/drawing/2014/main" id="{7106BA5F-10BF-3D49-BD6A-8ABF51EDF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956050"/>
            <a:ext cx="2362200" cy="2754313"/>
          </a:xfrm>
          <a:custGeom>
            <a:avLst/>
            <a:gdLst>
              <a:gd name="T0" fmla="*/ 0 w 6561"/>
              <a:gd name="T1" fmla="*/ 2147483646 h 7649"/>
              <a:gd name="T2" fmla="*/ 2147483646 w 6561"/>
              <a:gd name="T3" fmla="*/ 2147483646 h 7649"/>
              <a:gd name="T4" fmla="*/ 2147483646 w 6561"/>
              <a:gd name="T5" fmla="*/ 2147483646 h 7649"/>
              <a:gd name="T6" fmla="*/ 2147483646 w 6561"/>
              <a:gd name="T7" fmla="*/ 2147483646 h 7649"/>
              <a:gd name="T8" fmla="*/ 2147483646 w 6561"/>
              <a:gd name="T9" fmla="*/ 0 h 7649"/>
              <a:gd name="T10" fmla="*/ 2147483646 w 6561"/>
              <a:gd name="T11" fmla="*/ 2147483646 h 7649"/>
              <a:gd name="T12" fmla="*/ 0 w 6561"/>
              <a:gd name="T13" fmla="*/ 2147483646 h 7649"/>
              <a:gd name="T14" fmla="*/ 0 w 6561"/>
              <a:gd name="T15" fmla="*/ 2147483646 h 76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61"/>
              <a:gd name="T25" fmla="*/ 0 h 7649"/>
              <a:gd name="T26" fmla="*/ 6561 w 6561"/>
              <a:gd name="T27" fmla="*/ 7649 h 76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61" h="7649">
                <a:moveTo>
                  <a:pt x="0" y="7611"/>
                </a:moveTo>
                <a:lnTo>
                  <a:pt x="5618" y="7611"/>
                </a:lnTo>
                <a:lnTo>
                  <a:pt x="4820" y="4893"/>
                </a:lnTo>
                <a:lnTo>
                  <a:pt x="6560" y="109"/>
                </a:lnTo>
                <a:lnTo>
                  <a:pt x="6234" y="0"/>
                </a:lnTo>
                <a:lnTo>
                  <a:pt x="4458" y="4386"/>
                </a:lnTo>
                <a:lnTo>
                  <a:pt x="0" y="7648"/>
                </a:lnTo>
                <a:lnTo>
                  <a:pt x="0" y="7611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Freeform 6">
            <a:extLst>
              <a:ext uri="{FF2B5EF4-FFF2-40B4-BE49-F238E27FC236}">
                <a16:creationId xmlns:a16="http://schemas.microsoft.com/office/drawing/2014/main" id="{2D01B343-B020-9C47-AE58-F624D132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113" y="2971800"/>
            <a:ext cx="1944687" cy="1044575"/>
          </a:xfrm>
          <a:custGeom>
            <a:avLst/>
            <a:gdLst>
              <a:gd name="T0" fmla="*/ 0 w 5401"/>
              <a:gd name="T1" fmla="*/ 2147483646 h 2900"/>
              <a:gd name="T2" fmla="*/ 2147483646 w 5401"/>
              <a:gd name="T3" fmla="*/ 2147483646 h 2900"/>
              <a:gd name="T4" fmla="*/ 2147483646 w 5401"/>
              <a:gd name="T5" fmla="*/ 2147483646 h 2900"/>
              <a:gd name="T6" fmla="*/ 2147483646 w 5401"/>
              <a:gd name="T7" fmla="*/ 0 h 2900"/>
              <a:gd name="T8" fmla="*/ 2147483646 w 5401"/>
              <a:gd name="T9" fmla="*/ 2147483646 h 2900"/>
              <a:gd name="T10" fmla="*/ 2147483646 w 5401"/>
              <a:gd name="T11" fmla="*/ 2147483646 h 2900"/>
              <a:gd name="T12" fmla="*/ 2147483646 w 5401"/>
              <a:gd name="T13" fmla="*/ 2147483646 h 2900"/>
              <a:gd name="T14" fmla="*/ 2147483646 w 5401"/>
              <a:gd name="T15" fmla="*/ 2147483646 h 2900"/>
              <a:gd name="T16" fmla="*/ 2147483646 w 5401"/>
              <a:gd name="T17" fmla="*/ 2147483646 h 2900"/>
              <a:gd name="T18" fmla="*/ 0 w 5401"/>
              <a:gd name="T19" fmla="*/ 2147483646 h 2900"/>
              <a:gd name="T20" fmla="*/ 0 w 5401"/>
              <a:gd name="T21" fmla="*/ 2147483646 h 29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01"/>
              <a:gd name="T34" fmla="*/ 0 h 2900"/>
              <a:gd name="T35" fmla="*/ 5401 w 5401"/>
              <a:gd name="T36" fmla="*/ 2900 h 29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01" h="2900">
                <a:moveTo>
                  <a:pt x="0" y="1014"/>
                </a:moveTo>
                <a:lnTo>
                  <a:pt x="1740" y="1014"/>
                </a:lnTo>
                <a:lnTo>
                  <a:pt x="2174" y="435"/>
                </a:lnTo>
                <a:lnTo>
                  <a:pt x="5328" y="0"/>
                </a:lnTo>
                <a:lnTo>
                  <a:pt x="5400" y="2174"/>
                </a:lnTo>
                <a:lnTo>
                  <a:pt x="4204" y="1667"/>
                </a:lnTo>
                <a:lnTo>
                  <a:pt x="3008" y="2899"/>
                </a:lnTo>
                <a:lnTo>
                  <a:pt x="1486" y="2319"/>
                </a:lnTo>
                <a:lnTo>
                  <a:pt x="1160" y="1594"/>
                </a:lnTo>
                <a:lnTo>
                  <a:pt x="0" y="1087"/>
                </a:lnTo>
                <a:lnTo>
                  <a:pt x="0" y="1014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7">
            <a:extLst>
              <a:ext uri="{FF2B5EF4-FFF2-40B4-BE49-F238E27FC236}">
                <a16:creationId xmlns:a16="http://schemas.microsoft.com/office/drawing/2014/main" id="{5E696085-F447-7643-B140-83245382B9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4278" name="Rectangle 1">
              <a:extLst>
                <a:ext uri="{FF2B5EF4-FFF2-40B4-BE49-F238E27FC236}">
                  <a16:creationId xmlns:a16="http://schemas.microsoft.com/office/drawing/2014/main" id="{FB869E2E-A2B6-2D4B-871C-0BBF73717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Single codon amino acids</a:t>
              </a:r>
            </a:p>
          </p:txBody>
        </p:sp>
        <p:sp>
          <p:nvSpPr>
            <p:cNvPr id="54279" name="Line 2">
              <a:extLst>
                <a:ext uri="{FF2B5EF4-FFF2-40B4-BE49-F238E27FC236}">
                  <a16:creationId xmlns:a16="http://schemas.microsoft.com/office/drawing/2014/main" id="{4AD42125-26F8-2F4C-ACB2-B13017EAF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4">
            <a:extLst>
              <a:ext uri="{FF2B5EF4-FFF2-40B4-BE49-F238E27FC236}">
                <a16:creationId xmlns:a16="http://schemas.microsoft.com/office/drawing/2014/main" id="{1E296124-2977-4243-ADB0-FFD31E07E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597025"/>
            <a:ext cx="3835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Also, </a:t>
            </a:r>
            <a:r>
              <a:rPr lang="es-MX" altLang="en-US" dirty="0">
                <a:solidFill>
                  <a:srgbClr val="FF0000"/>
                </a:solidFill>
              </a:rPr>
              <a:t>most second and third site non-synonymous substitutions lead to “conserved” chemical properties</a:t>
            </a:r>
            <a:r>
              <a:rPr lang="es-MX" altLang="en-US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UCn	-	Ser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UAn		-	Tyr           Polar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dirty="0">
                <a:solidFill>
                  <a:srgbClr val="000000"/>
                </a:solidFill>
              </a:rPr>
              <a:t>UGU/C	-	Cys</a:t>
            </a:r>
          </a:p>
        </p:txBody>
      </p:sp>
      <p:sp>
        <p:nvSpPr>
          <p:cNvPr id="56322" name="AutoShape 5">
            <a:extLst>
              <a:ext uri="{FF2B5EF4-FFF2-40B4-BE49-F238E27FC236}">
                <a16:creationId xmlns:a16="http://schemas.microsoft.com/office/drawing/2014/main" id="{D284ACE6-6F1C-5444-9A13-F1376B7940FE}"/>
              </a:ext>
            </a:extLst>
          </p:cNvPr>
          <p:cNvSpPr>
            <a:spLocks/>
          </p:cNvSpPr>
          <p:nvPr/>
        </p:nvSpPr>
        <p:spPr bwMode="auto">
          <a:xfrm>
            <a:off x="2193925" y="3600450"/>
            <a:ext cx="339725" cy="912813"/>
          </a:xfrm>
          <a:prstGeom prst="rightBrace">
            <a:avLst>
              <a:gd name="adj1" fmla="val 17428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pic>
        <p:nvPicPr>
          <p:cNvPr id="56323" name="Imagen 7" descr="Abgent Table.png">
            <a:extLst>
              <a:ext uri="{FF2B5EF4-FFF2-40B4-BE49-F238E27FC236}">
                <a16:creationId xmlns:a16="http://schemas.microsoft.com/office/drawing/2014/main" id="{7AA9B0E0-BB8A-3C4B-B68C-7FF8F5E3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7">
            <a:extLst>
              <a:ext uri="{FF2B5EF4-FFF2-40B4-BE49-F238E27FC236}">
                <a16:creationId xmlns:a16="http://schemas.microsoft.com/office/drawing/2014/main" id="{F84F9989-06F7-3F4A-B3B9-858E53F23BB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6326" name="Rectangle 1">
              <a:extLst>
                <a:ext uri="{FF2B5EF4-FFF2-40B4-BE49-F238E27FC236}">
                  <a16:creationId xmlns:a16="http://schemas.microsoft.com/office/drawing/2014/main" id="{80C4BF3D-8800-D345-B844-ED5702B8A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Conserving chemical properties</a:t>
              </a:r>
            </a:p>
          </p:txBody>
        </p:sp>
        <p:sp>
          <p:nvSpPr>
            <p:cNvPr id="56327" name="Line 2">
              <a:extLst>
                <a:ext uri="{FF2B5EF4-FFF2-40B4-BE49-F238E27FC236}">
                  <a16:creationId xmlns:a16="http://schemas.microsoft.com/office/drawing/2014/main" id="{FC5586D5-AA61-8C47-BE1C-D479AAC5B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5" name="Freeform 1">
            <a:extLst>
              <a:ext uri="{FF2B5EF4-FFF2-40B4-BE49-F238E27FC236}">
                <a16:creationId xmlns:a16="http://schemas.microsoft.com/office/drawing/2014/main" id="{47A9C6F5-01F7-E84F-B979-0FBE0425E5CF}"/>
              </a:ext>
            </a:extLst>
          </p:cNvPr>
          <p:cNvSpPr>
            <a:spLocks/>
          </p:cNvSpPr>
          <p:nvPr/>
        </p:nvSpPr>
        <p:spPr bwMode="auto">
          <a:xfrm>
            <a:off x="6769100" y="1122363"/>
            <a:ext cx="2120900" cy="1887537"/>
          </a:xfrm>
          <a:custGeom>
            <a:avLst/>
            <a:gdLst>
              <a:gd name="T0" fmla="*/ 0 w 2120900"/>
              <a:gd name="T1" fmla="*/ 1644919 h 1888067"/>
              <a:gd name="T2" fmla="*/ 110067 w 2120900"/>
              <a:gd name="T3" fmla="*/ 1704119 h 1888067"/>
              <a:gd name="T4" fmla="*/ 211667 w 2120900"/>
              <a:gd name="T5" fmla="*/ 1788690 h 1888067"/>
              <a:gd name="T6" fmla="*/ 296333 w 2120900"/>
              <a:gd name="T7" fmla="*/ 1885947 h 1888067"/>
              <a:gd name="T8" fmla="*/ 702733 w 2120900"/>
              <a:gd name="T9" fmla="*/ 1632233 h 1888067"/>
              <a:gd name="T10" fmla="*/ 889000 w 2120900"/>
              <a:gd name="T11" fmla="*/ 1704119 h 1888067"/>
              <a:gd name="T12" fmla="*/ 2120900 w 2120900"/>
              <a:gd name="T13" fmla="*/ 1154404 h 1888067"/>
              <a:gd name="T14" fmla="*/ 2120900 w 2120900"/>
              <a:gd name="T15" fmla="*/ 4230 h 1888067"/>
              <a:gd name="T16" fmla="*/ 1164167 w 2120900"/>
              <a:gd name="T17" fmla="*/ 0 h 1888067"/>
              <a:gd name="T18" fmla="*/ 554567 w 2120900"/>
              <a:gd name="T19" fmla="*/ 338287 h 1888067"/>
              <a:gd name="T20" fmla="*/ 0 w 2120900"/>
              <a:gd name="T21" fmla="*/ 1644919 h 18880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20900" h="1888067">
                <a:moveTo>
                  <a:pt x="0" y="1646767"/>
                </a:moveTo>
                <a:lnTo>
                  <a:pt x="110067" y="1706034"/>
                </a:lnTo>
                <a:lnTo>
                  <a:pt x="211667" y="1790700"/>
                </a:lnTo>
                <a:lnTo>
                  <a:pt x="296333" y="1888067"/>
                </a:lnTo>
                <a:lnTo>
                  <a:pt x="702733" y="1634067"/>
                </a:lnTo>
                <a:lnTo>
                  <a:pt x="889000" y="1706034"/>
                </a:lnTo>
                <a:lnTo>
                  <a:pt x="2120900" y="1155700"/>
                </a:lnTo>
                <a:lnTo>
                  <a:pt x="2120900" y="4234"/>
                </a:lnTo>
                <a:lnTo>
                  <a:pt x="1164167" y="0"/>
                </a:lnTo>
                <a:lnTo>
                  <a:pt x="554567" y="338667"/>
                </a:lnTo>
                <a:lnTo>
                  <a:pt x="0" y="1646767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83634190-9EDD-634E-A33E-F8E4DFE7B48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781175"/>
            <a:ext cx="370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There are 4</a:t>
            </a:r>
            <a:r>
              <a:rPr lang="en-GB" altLang="en-US" sz="1800" baseline="30000" dirty="0">
                <a:ea typeface="ＭＳ Ｐゴシック" panose="020B0600070205080204" pitchFamily="34" charset="-128"/>
              </a:rPr>
              <a:t>3</a:t>
            </a:r>
            <a:r>
              <a:rPr lang="en-GB" altLang="en-US" sz="1800" dirty="0">
                <a:ea typeface="ＭＳ Ｐゴシック" panose="020B0600070205080204" pitchFamily="34" charset="-128"/>
              </a:rPr>
              <a:t> =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64 different codon combinations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 possible with a triplet codon of three nucleotides.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4x4x4 = 64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All 64 codons of the canonical genetic code are assigned to either amino acids or stop signals during translation.</a:t>
            </a:r>
          </a:p>
        </p:txBody>
      </p:sp>
      <p:pic>
        <p:nvPicPr>
          <p:cNvPr id="58370" name="Imagen 5" descr="Abgent Table.png">
            <a:extLst>
              <a:ext uri="{FF2B5EF4-FFF2-40B4-BE49-F238E27FC236}">
                <a16:creationId xmlns:a16="http://schemas.microsoft.com/office/drawing/2014/main" id="{BBEF411A-4E6A-BA43-842F-3FF46A16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5715000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5">
            <a:extLst>
              <a:ext uri="{FF2B5EF4-FFF2-40B4-BE49-F238E27FC236}">
                <a16:creationId xmlns:a16="http://schemas.microsoft.com/office/drawing/2014/main" id="{3402DE71-7A3F-CC4D-B8E2-3AD539FE49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8372" name="Rectangle 1">
              <a:extLst>
                <a:ext uri="{FF2B5EF4-FFF2-40B4-BE49-F238E27FC236}">
                  <a16:creationId xmlns:a16="http://schemas.microsoft.com/office/drawing/2014/main" id="{E8831194-9F95-7447-8086-D8206389F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Codon usage</a:t>
              </a:r>
            </a:p>
          </p:txBody>
        </p:sp>
        <p:sp>
          <p:nvSpPr>
            <p:cNvPr id="58373" name="Line 2">
              <a:extLst>
                <a:ext uri="{FF2B5EF4-FFF2-40B4-BE49-F238E27FC236}">
                  <a16:creationId xmlns:a16="http://schemas.microsoft.com/office/drawing/2014/main" id="{70BF6737-B87E-794D-AD2E-FF041CF89D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C05D1F33-99B2-3A40-97E8-FB2E0D04D83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1288" y="1377950"/>
            <a:ext cx="88233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Translation starts with a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chain initiation codon</a:t>
            </a:r>
            <a:r>
              <a:rPr lang="en-GB" altLang="en-US" sz="1800" dirty="0">
                <a:ea typeface="ＭＳ Ｐゴシック" panose="020B0600070205080204" pitchFamily="34" charset="-128"/>
              </a:rPr>
              <a:t> (start codon AUG).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Unlike stop codons, the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start</a:t>
            </a:r>
            <a:r>
              <a:rPr lang="en-GB" altLang="en-US" sz="1800" dirty="0">
                <a:ea typeface="ＭＳ Ｐゴシック" panose="020B0600070205080204" pitchFamily="34" charset="-128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codon </a:t>
            </a:r>
            <a:r>
              <a:rPr lang="en-GB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alone is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 sufficient </a:t>
            </a:r>
            <a:r>
              <a:rPr lang="en-GB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to begin the process</a:t>
            </a:r>
            <a:r>
              <a:rPr lang="en-GB" altLang="en-US" sz="1800" dirty="0">
                <a:ea typeface="ＭＳ Ｐゴシック" panose="020B0600070205080204" pitchFamily="34" charset="-128"/>
              </a:rPr>
              <a:t>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Nearby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sequences and initiation factors</a:t>
            </a:r>
            <a:r>
              <a:rPr lang="en-GB" altLang="en-US" sz="1800" dirty="0">
                <a:ea typeface="ＭＳ Ｐゴシック" panose="020B0600070205080204" pitchFamily="34" charset="-128"/>
              </a:rPr>
              <a:t> are also required to start translation.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The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most common start codon is AUG</a:t>
            </a:r>
            <a:r>
              <a:rPr lang="en-GB" altLang="en-US" sz="1800" dirty="0">
                <a:ea typeface="ＭＳ Ｐゴシック" panose="020B0600070205080204" pitchFamily="34" charset="-128"/>
              </a:rPr>
              <a:t>, which codes for methionine, so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most amino acid chains start with methionine</a:t>
            </a:r>
            <a:r>
              <a:rPr lang="en-GB" altLang="en-US" sz="18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0418" name="Picture 4">
            <a:extLst>
              <a:ext uri="{FF2B5EF4-FFF2-40B4-BE49-F238E27FC236}">
                <a16:creationId xmlns:a16="http://schemas.microsoft.com/office/drawing/2014/main" id="{82C84B84-ADE4-6B4D-9A5B-33CA83E2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8" y="3896498"/>
            <a:ext cx="29813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0419" name="Group 5">
            <a:extLst>
              <a:ext uri="{FF2B5EF4-FFF2-40B4-BE49-F238E27FC236}">
                <a16:creationId xmlns:a16="http://schemas.microsoft.com/office/drawing/2014/main" id="{2B3A1F3A-EACA-DD45-9938-9E4E28F739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0420" name="Rectangle 1">
              <a:extLst>
                <a:ext uri="{FF2B5EF4-FFF2-40B4-BE49-F238E27FC236}">
                  <a16:creationId xmlns:a16="http://schemas.microsoft.com/office/drawing/2014/main" id="{DF4C286E-5ACB-BA4F-8C99-3C45EF9A1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Start Codons</a:t>
              </a:r>
            </a:p>
          </p:txBody>
        </p:sp>
        <p:sp>
          <p:nvSpPr>
            <p:cNvPr id="60421" name="Line 2">
              <a:extLst>
                <a:ext uri="{FF2B5EF4-FFF2-40B4-BE49-F238E27FC236}">
                  <a16:creationId xmlns:a16="http://schemas.microsoft.com/office/drawing/2014/main" id="{EE8B4A8F-37C3-6346-9CBD-D65CA6BDD6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>
            <a:extLst>
              <a:ext uri="{FF2B5EF4-FFF2-40B4-BE49-F238E27FC236}">
                <a16:creationId xmlns:a16="http://schemas.microsoft.com/office/drawing/2014/main" id="{CDD906F0-5629-0E46-82C2-07C72F0468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1412776"/>
            <a:ext cx="7023100" cy="30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That codons did consist of three DNA bases was first demonstrated in the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Crick- Brenner experiment</a:t>
            </a:r>
            <a:r>
              <a:rPr lang="en-GB" altLang="en-US" sz="1600" dirty="0">
                <a:ea typeface="ＭＳ Ｐゴシック" panose="020B0600070205080204" pitchFamily="34" charset="-128"/>
              </a:rPr>
              <a:t> (1961). 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The experiment elucidated the nature of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gene expression and</a:t>
            </a:r>
            <a:r>
              <a:rPr lang="en-GB" altLang="en-US" sz="1600" dirty="0">
                <a:ea typeface="ＭＳ Ｐゴシック" panose="020B0600070205080204" pitchFamily="34" charset="-128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frameshift mutations</a:t>
            </a:r>
            <a:r>
              <a:rPr lang="en-GB" altLang="en-US" sz="1600" dirty="0">
                <a:ea typeface="ＭＳ Ｐゴシック" panose="020B0600070205080204" pitchFamily="34" charset="-128"/>
              </a:rPr>
              <a:t>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Proflavin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-induced</a:t>
            </a:r>
            <a:r>
              <a:rPr lang="en-GB" altLang="en-US" sz="1600" dirty="0">
                <a:ea typeface="ＭＳ Ｐゴシック" panose="020B0600070205080204" pitchFamily="34" charset="-128"/>
              </a:rPr>
              <a:t> mutations of the T4 bacteriophage gene, 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rIIB</a:t>
            </a:r>
            <a:r>
              <a:rPr lang="en-GB" altLang="en-US" sz="1600" dirty="0">
                <a:ea typeface="ＭＳ Ｐゴシック" panose="020B0600070205080204" pitchFamily="34" charset="-128"/>
              </a:rPr>
              <a:t>, were induced (causes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indels by intercalation</a:t>
            </a:r>
            <a:r>
              <a:rPr lang="en-GB" altLang="en-US" sz="1600" dirty="0">
                <a:ea typeface="ＭＳ Ｐゴシック" panose="020B0600070205080204" pitchFamily="34" charset="-128"/>
              </a:rPr>
              <a:t>).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Mutants with 1, 2 or 4 indels did not produce </a:t>
            </a:r>
            <a:r>
              <a:rPr lang="en-GB" altLang="en-US" sz="1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rIIB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(frameshifts).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Mutants with 3 indels (or multiples) did produce </a:t>
            </a:r>
            <a:r>
              <a:rPr lang="en-GB" altLang="en-US" sz="16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rIIB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(albeit anomalous).</a:t>
            </a: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pic>
        <p:nvPicPr>
          <p:cNvPr id="7170" name="Picture 4">
            <a:extLst>
              <a:ext uri="{FF2B5EF4-FFF2-40B4-BE49-F238E27FC236}">
                <a16:creationId xmlns:a16="http://schemas.microsoft.com/office/drawing/2014/main" id="{D073F943-A3AD-B149-8D37-15F61388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0"/>
          <a:stretch>
            <a:fillRect/>
          </a:stretch>
        </p:blipFill>
        <p:spPr bwMode="auto">
          <a:xfrm>
            <a:off x="7315200" y="1219200"/>
            <a:ext cx="15462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1" name="Picture 5">
            <a:extLst>
              <a:ext uri="{FF2B5EF4-FFF2-40B4-BE49-F238E27FC236}">
                <a16:creationId xmlns:a16="http://schemas.microsoft.com/office/drawing/2014/main" id="{A0397187-7C1C-FB4F-BF52-C5482B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819400"/>
            <a:ext cx="12192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173" name="Group 7">
            <a:extLst>
              <a:ext uri="{FF2B5EF4-FFF2-40B4-BE49-F238E27FC236}">
                <a16:creationId xmlns:a16="http://schemas.microsoft.com/office/drawing/2014/main" id="{F0698286-3EE6-0942-9CD1-F0BB0575B5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174" name="Rectangle 1">
              <a:extLst>
                <a:ext uri="{FF2B5EF4-FFF2-40B4-BE49-F238E27FC236}">
                  <a16:creationId xmlns:a16="http://schemas.microsoft.com/office/drawing/2014/main" id="{2023A525-13CC-A043-BC59-3B55BFA6F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History</a:t>
              </a:r>
            </a:p>
          </p:txBody>
        </p:sp>
        <p:sp>
          <p:nvSpPr>
            <p:cNvPr id="7175" name="Line 2">
              <a:extLst>
                <a:ext uri="{FF2B5EF4-FFF2-40B4-BE49-F238E27FC236}">
                  <a16:creationId xmlns:a16="http://schemas.microsoft.com/office/drawing/2014/main" id="{7256D4F9-0C48-7548-9949-7B92DD6DD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D05C63-7FBC-774C-81A3-E844F945D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379" y="4745853"/>
            <a:ext cx="7416800" cy="1765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Group 5">
            <a:extLst>
              <a:ext uri="{FF2B5EF4-FFF2-40B4-BE49-F238E27FC236}">
                <a16:creationId xmlns:a16="http://schemas.microsoft.com/office/drawing/2014/main" id="{2B3A1F3A-EACA-DD45-9938-9E4E28F739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0420" name="Rectangle 1">
              <a:extLst>
                <a:ext uri="{FF2B5EF4-FFF2-40B4-BE49-F238E27FC236}">
                  <a16:creationId xmlns:a16="http://schemas.microsoft.com/office/drawing/2014/main" id="{DF4C286E-5ACB-BA4F-8C99-3C45EF9A1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Start Codons</a:t>
              </a:r>
            </a:p>
          </p:txBody>
        </p:sp>
        <p:sp>
          <p:nvSpPr>
            <p:cNvPr id="60421" name="Line 2">
              <a:extLst>
                <a:ext uri="{FF2B5EF4-FFF2-40B4-BE49-F238E27FC236}">
                  <a16:creationId xmlns:a16="http://schemas.microsoft.com/office/drawing/2014/main" id="{EE8B4A8F-37C3-6346-9CBD-D65CA6BDD6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4CACFA-2836-8645-BD5E-2D87220E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61" y="0"/>
            <a:ext cx="5051107" cy="6240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FD66A-0EDA-D842-8D49-D635C3A1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997" y="222421"/>
            <a:ext cx="5079675" cy="6240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616BD-F84A-A144-8373-5E091E8371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36"/>
          <a:stretch/>
        </p:blipFill>
        <p:spPr>
          <a:xfrm>
            <a:off x="3701952" y="469557"/>
            <a:ext cx="4974944" cy="6240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60AA6-E077-DA45-BA07-F30C8179B5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28" b="6238"/>
          <a:stretch/>
        </p:blipFill>
        <p:spPr>
          <a:xfrm>
            <a:off x="3916407" y="729049"/>
            <a:ext cx="5227593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05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0F001405-7A18-2B45-BE8C-45099D9691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1288" y="1449388"/>
            <a:ext cx="8823325" cy="48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There are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three known stop codons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 which have been given names:</a:t>
            </a:r>
          </a:p>
          <a:p>
            <a:pPr marL="698500" lvl="1" indent="-241300" eaLnBrk="1" hangingPunct="1">
              <a:lnSpc>
                <a:spcPct val="137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UAG</a:t>
            </a:r>
            <a:r>
              <a:rPr lang="en-GB" altLang="en-US" sz="1800" dirty="0"/>
              <a:t> is amber</a:t>
            </a:r>
          </a:p>
          <a:p>
            <a:pPr marL="698500" lvl="1" indent="-241300" eaLnBrk="1" hangingPunct="1">
              <a:lnSpc>
                <a:spcPct val="137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UGA</a:t>
            </a:r>
            <a:r>
              <a:rPr lang="en-GB" altLang="en-US" sz="1800" dirty="0"/>
              <a:t> is opal (also called umber)</a:t>
            </a:r>
          </a:p>
          <a:p>
            <a:pPr marL="698500" lvl="1" indent="-241300" eaLnBrk="1" hangingPunct="1">
              <a:lnSpc>
                <a:spcPct val="137000"/>
              </a:lnSpc>
              <a:buFont typeface="Arial" panose="020B0604020202020204" pitchFamily="34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UAA</a:t>
            </a:r>
            <a:r>
              <a:rPr lang="en-GB" altLang="en-US" sz="1800" dirty="0"/>
              <a:t> is ochre</a:t>
            </a:r>
            <a:br>
              <a:rPr lang="en-GB" altLang="en-US" sz="1800" dirty="0"/>
            </a:br>
            <a:endParaRPr lang="en-GB" altLang="en-US" sz="1800" dirty="0"/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Also called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termination codons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. 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 not have </a:t>
            </a:r>
            <a:r>
              <a:rPr lang="en-GB" altLang="en-US" sz="1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tRNA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anti-codons</a:t>
            </a:r>
            <a:r>
              <a:rPr lang="en-GB" altLang="en-US" sz="1800" dirty="0">
                <a:ea typeface="ＭＳ Ｐゴシック" panose="020B0600070205080204" pitchFamily="34" charset="-128"/>
              </a:rPr>
              <a:t>, instead they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bind release factors</a:t>
            </a:r>
            <a:r>
              <a:rPr lang="en-GB" altLang="en-US" sz="1800" dirty="0">
                <a:ea typeface="ＭＳ Ｐゴシック" panose="020B0600070205080204" pitchFamily="34" charset="-128"/>
              </a:rPr>
              <a:t>.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They </a:t>
            </a:r>
            <a:r>
              <a:rPr lang="en-GB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signal release of the nascent polypeptide</a:t>
            </a:r>
            <a:r>
              <a:rPr lang="en-GB" altLang="en-US" sz="1800" dirty="0">
                <a:ea typeface="ＭＳ Ｐゴシック" panose="020B0600070205080204" pitchFamily="34" charset="-128"/>
              </a:rPr>
              <a:t> from the ribosome due to binding of release factors. </a:t>
            </a:r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Suffice termination.</a:t>
            </a:r>
          </a:p>
        </p:txBody>
      </p:sp>
      <p:grpSp>
        <p:nvGrpSpPr>
          <p:cNvPr id="62466" name="Group 4">
            <a:extLst>
              <a:ext uri="{FF2B5EF4-FFF2-40B4-BE49-F238E27FC236}">
                <a16:creationId xmlns:a16="http://schemas.microsoft.com/office/drawing/2014/main" id="{C132D8D8-073C-D148-9E14-BE4ECA5D83D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2467" name="Rectangle 1">
              <a:extLst>
                <a:ext uri="{FF2B5EF4-FFF2-40B4-BE49-F238E27FC236}">
                  <a16:creationId xmlns:a16="http://schemas.microsoft.com/office/drawing/2014/main" id="{53988A4B-F82B-E443-9C79-797FE0FFD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dirty="0">
                  <a:solidFill>
                    <a:srgbClr val="B3B3B3"/>
                  </a:solidFill>
                </a:rPr>
                <a:t>  </a:t>
              </a:r>
              <a:r>
                <a:rPr lang="en-US" altLang="en-US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dirty="0">
                  <a:solidFill>
                    <a:srgbClr val="B3B3B3"/>
                  </a:solidFill>
                </a:rPr>
                <a:t> 10. El Código </a:t>
              </a:r>
              <a:r>
                <a:rPr lang="en-US" altLang="en-US" dirty="0" err="1">
                  <a:solidFill>
                    <a:srgbClr val="B3B3B3"/>
                  </a:solidFill>
                </a:rPr>
                <a:t>Genético</a:t>
              </a:r>
              <a:br>
                <a:rPr lang="en-GB" altLang="en-US" dirty="0">
                  <a:solidFill>
                    <a:srgbClr val="B3B3B3"/>
                  </a:solidFill>
                </a:rPr>
              </a:br>
              <a:r>
                <a:rPr lang="en-GB" altLang="en-US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Stop Codons</a:t>
              </a:r>
            </a:p>
          </p:txBody>
        </p:sp>
        <p:sp>
          <p:nvSpPr>
            <p:cNvPr id="62468" name="Line 2">
              <a:extLst>
                <a:ext uri="{FF2B5EF4-FFF2-40B4-BE49-F238E27FC236}">
                  <a16:creationId xmlns:a16="http://schemas.microsoft.com/office/drawing/2014/main" id="{01D5AA47-7FAD-8147-B635-3B351C4E6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>
            <a:extLst>
              <a:ext uri="{FF2B5EF4-FFF2-40B4-BE49-F238E27FC236}">
                <a16:creationId xmlns:a16="http://schemas.microsoft.com/office/drawing/2014/main" id="{5E50C881-DB77-2947-A123-07BC5418145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1295400"/>
            <a:ext cx="63087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The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first elucidation of a codon</a:t>
            </a:r>
            <a:r>
              <a:rPr lang="en-GB" altLang="en-US" sz="1800">
                <a:ea typeface="ＭＳ Ｐゴシック" panose="020B0600070205080204" pitchFamily="34" charset="-128"/>
              </a:rPr>
              <a:t> was done by Marshall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Nirenberg</a:t>
            </a:r>
            <a:r>
              <a:rPr lang="en-GB" altLang="en-US" sz="1800">
                <a:ea typeface="ＭＳ Ｐゴシック" panose="020B0600070205080204" pitchFamily="34" charset="-128"/>
              </a:rPr>
              <a:t> &amp; Heinrich J.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Matthaei</a:t>
            </a:r>
            <a:r>
              <a:rPr lang="en-GB" altLang="en-US" sz="1800">
                <a:ea typeface="ＭＳ Ｐゴシック" panose="020B0600070205080204" pitchFamily="34" charset="-128"/>
              </a:rPr>
              <a:t> in 1961 at the National Institutes of Health. 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Used a cell-free system to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translate a poly-uracil RNA sequence to a phenylalanine repeat peptide</a:t>
            </a:r>
            <a:r>
              <a:rPr lang="en-GB" altLang="en-US" sz="1800">
                <a:ea typeface="ＭＳ Ｐゴシック" panose="020B0600070205080204" pitchFamily="34" charset="-128"/>
              </a:rPr>
              <a:t>. 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Deduced that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UUU</a:t>
            </a:r>
            <a:r>
              <a:rPr lang="en-GB" altLang="en-US" sz="1800">
                <a:ea typeface="ＭＳ Ｐゴシック" panose="020B0600070205080204" pitchFamily="34" charset="-128"/>
              </a:rPr>
              <a:t> =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phenylalanine</a:t>
            </a:r>
            <a:r>
              <a:rPr lang="en-GB" altLang="en-US" sz="1800">
                <a:ea typeface="ＭＳ Ｐゴシック" panose="020B0600070205080204" pitchFamily="34" charset="-128"/>
              </a:rPr>
              <a:t>. </a:t>
            </a:r>
            <a:br>
              <a:rPr lang="en-GB" altLang="en-US" sz="1800">
                <a:ea typeface="ＭＳ Ｐゴシック" panose="020B0600070205080204" pitchFamily="34" charset="-128"/>
              </a:rPr>
            </a:br>
            <a:endParaRPr lang="en-GB" altLang="en-US" sz="180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>
                <a:ea typeface="ＭＳ Ｐゴシック" panose="020B0600070205080204" pitchFamily="34" charset="-128"/>
              </a:rPr>
              <a:t>Extending this work, </a:t>
            </a:r>
            <a:r>
              <a:rPr lang="en-GB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Nirenberg &amp; Matthaei determined the nucleotide makeup of each codon</a:t>
            </a:r>
            <a:r>
              <a:rPr lang="en-GB" altLang="en-US" sz="180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218" name="Picture 4">
            <a:extLst>
              <a:ext uri="{FF2B5EF4-FFF2-40B4-BE49-F238E27FC236}">
                <a16:creationId xmlns:a16="http://schemas.microsoft.com/office/drawing/2014/main" id="{7F101238-9528-BD47-B85E-A65CD86F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99072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5">
            <a:extLst>
              <a:ext uri="{FF2B5EF4-FFF2-40B4-BE49-F238E27FC236}">
                <a16:creationId xmlns:a16="http://schemas.microsoft.com/office/drawing/2014/main" id="{98D6863B-FCD5-2F4D-BE9F-F3C5E7C0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14" y="4322806"/>
            <a:ext cx="2201562" cy="212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0" name="Picture 7" descr="genetic_code.gif                                               001133C7Macintosh HD                   C3E2FE4D:">
            <a:extLst>
              <a:ext uri="{FF2B5EF4-FFF2-40B4-BE49-F238E27FC236}">
                <a16:creationId xmlns:a16="http://schemas.microsoft.com/office/drawing/2014/main" id="{D8AC6337-5066-4E41-A523-E1343CB4A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9"/>
          <a:stretch>
            <a:fillRect/>
          </a:stretch>
        </p:blipFill>
        <p:spPr bwMode="auto">
          <a:xfrm>
            <a:off x="4434015" y="4291912"/>
            <a:ext cx="3704613" cy="217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7">
            <a:extLst>
              <a:ext uri="{FF2B5EF4-FFF2-40B4-BE49-F238E27FC236}">
                <a16:creationId xmlns:a16="http://schemas.microsoft.com/office/drawing/2014/main" id="{4DC035FD-55D3-2347-9FA2-551EA4D026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222" name="Rectangle 1">
              <a:extLst>
                <a:ext uri="{FF2B5EF4-FFF2-40B4-BE49-F238E27FC236}">
                  <a16:creationId xmlns:a16="http://schemas.microsoft.com/office/drawing/2014/main" id="{FF747382-81A8-EE4E-A06D-A0659E828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History</a:t>
              </a:r>
            </a:p>
          </p:txBody>
        </p:sp>
        <p:sp>
          <p:nvSpPr>
            <p:cNvPr id="9223" name="Line 2">
              <a:extLst>
                <a:ext uri="{FF2B5EF4-FFF2-40B4-BE49-F238E27FC236}">
                  <a16:creationId xmlns:a16="http://schemas.microsoft.com/office/drawing/2014/main" id="{8FA803A3-98A3-A749-B28F-7E5359A77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3">
            <a:extLst>
              <a:ext uri="{FF2B5EF4-FFF2-40B4-BE49-F238E27FC236}">
                <a16:creationId xmlns:a16="http://schemas.microsoft.com/office/drawing/2014/main" id="{636A3D0B-4B62-DD40-87F3-C072D65681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5900" y="1212850"/>
            <a:ext cx="63087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200">
                <a:ea typeface="ＭＳ Ｐゴシック" panose="020B0600070205080204" pitchFamily="34" charset="-128"/>
              </a:rPr>
              <a:t>Marshall</a:t>
            </a:r>
            <a:r>
              <a:rPr lang="ja-JP" altLang="en-GB" sz="2200">
                <a:ea typeface="ＭＳ Ｐゴシック" panose="020B0600070205080204" pitchFamily="34" charset="-128"/>
              </a:rPr>
              <a:t>’</a:t>
            </a:r>
            <a:r>
              <a:rPr lang="en-GB" altLang="ja-JP" sz="2200">
                <a:ea typeface="ＭＳ Ｐゴシック" panose="020B0600070205080204" pitchFamily="34" charset="-128"/>
              </a:rPr>
              <a:t>s Study Notes (1961)</a:t>
            </a:r>
            <a:endParaRPr lang="en-GB" altLang="en-US" sz="2200">
              <a:ea typeface="ＭＳ Ｐゴシック" panose="020B0600070205080204" pitchFamily="34" charset="-128"/>
            </a:endParaRPr>
          </a:p>
        </p:txBody>
      </p:sp>
      <p:pic>
        <p:nvPicPr>
          <p:cNvPr id="11266" name="Picture 4">
            <a:extLst>
              <a:ext uri="{FF2B5EF4-FFF2-40B4-BE49-F238E27FC236}">
                <a16:creationId xmlns:a16="http://schemas.microsoft.com/office/drawing/2014/main" id="{1877C71B-924D-2F45-9A69-3E897688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701799"/>
            <a:ext cx="5467053" cy="413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7" name="Picture 7" descr="genetic_code.gif                                               001133C7Macintosh HD                   C3E2FE4D:">
            <a:extLst>
              <a:ext uri="{FF2B5EF4-FFF2-40B4-BE49-F238E27FC236}">
                <a16:creationId xmlns:a16="http://schemas.microsoft.com/office/drawing/2014/main" id="{DE5C9B38-2355-B841-8DA0-F5CA95D1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9"/>
          <a:stretch>
            <a:fillRect/>
          </a:stretch>
        </p:blipFill>
        <p:spPr bwMode="auto">
          <a:xfrm>
            <a:off x="5558481" y="1655805"/>
            <a:ext cx="33528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6">
            <a:extLst>
              <a:ext uri="{FF2B5EF4-FFF2-40B4-BE49-F238E27FC236}">
                <a16:creationId xmlns:a16="http://schemas.microsoft.com/office/drawing/2014/main" id="{80E2F1C3-027A-CE41-A78D-5D7F5977CED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1269" name="Rectangle 1">
              <a:extLst>
                <a:ext uri="{FF2B5EF4-FFF2-40B4-BE49-F238E27FC236}">
                  <a16:creationId xmlns:a16="http://schemas.microsoft.com/office/drawing/2014/main" id="{73AD2E48-B22E-5341-85AD-A854CD607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History</a:t>
              </a:r>
            </a:p>
          </p:txBody>
        </p:sp>
        <p:sp>
          <p:nvSpPr>
            <p:cNvPr id="11270" name="Line 2">
              <a:extLst>
                <a:ext uri="{FF2B5EF4-FFF2-40B4-BE49-F238E27FC236}">
                  <a16:creationId xmlns:a16="http://schemas.microsoft.com/office/drawing/2014/main" id="{84550CEF-2EA2-F04E-9B25-F1908EECE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>
            <a:extLst>
              <a:ext uri="{FF2B5EF4-FFF2-40B4-BE49-F238E27FC236}">
                <a16:creationId xmlns:a16="http://schemas.microsoft.com/office/drawing/2014/main" id="{9A6BCF08-3CDB-C349-83A6-2FF0E4BB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231900"/>
            <a:ext cx="50069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596038DF-E259-5848-950B-69D1808BB2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399573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Canonical Genetic Code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From the codon perspective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Interpretation based on codon sequence</a:t>
            </a:r>
          </a:p>
        </p:txBody>
      </p:sp>
      <p:grpSp>
        <p:nvGrpSpPr>
          <p:cNvPr id="13317" name="Group 7">
            <a:extLst>
              <a:ext uri="{FF2B5EF4-FFF2-40B4-BE49-F238E27FC236}">
                <a16:creationId xmlns:a16="http://schemas.microsoft.com/office/drawing/2014/main" id="{B12F343D-3B2D-F843-98AA-734D42DD65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3318" name="Rectangle 1">
              <a:extLst>
                <a:ext uri="{FF2B5EF4-FFF2-40B4-BE49-F238E27FC236}">
                  <a16:creationId xmlns:a16="http://schemas.microsoft.com/office/drawing/2014/main" id="{E4362E04-3FDF-D048-A434-69D5C835B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Código canónico</a:t>
              </a:r>
            </a:p>
          </p:txBody>
        </p:sp>
        <p:sp>
          <p:nvSpPr>
            <p:cNvPr id="13319" name="Line 2">
              <a:extLst>
                <a:ext uri="{FF2B5EF4-FFF2-40B4-BE49-F238E27FC236}">
                  <a16:creationId xmlns:a16="http://schemas.microsoft.com/office/drawing/2014/main" id="{C790C875-DC14-9148-B777-EF12BB96A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4FFFF4-98AE-714C-963D-02D5A9DDF693}"/>
              </a:ext>
            </a:extLst>
          </p:cNvPr>
          <p:cNvGrpSpPr/>
          <p:nvPr/>
        </p:nvGrpSpPr>
        <p:grpSpPr>
          <a:xfrm>
            <a:off x="790832" y="2832100"/>
            <a:ext cx="4297106" cy="2161754"/>
            <a:chOff x="790832" y="2832100"/>
            <a:chExt cx="4297106" cy="2161754"/>
          </a:xfrm>
        </p:grpSpPr>
        <p:sp>
          <p:nvSpPr>
            <p:cNvPr id="13315" name="Rectangle 5">
              <a:extLst>
                <a:ext uri="{FF2B5EF4-FFF2-40B4-BE49-F238E27FC236}">
                  <a16:creationId xmlns:a16="http://schemas.microsoft.com/office/drawing/2014/main" id="{0657C9E2-7E79-6343-85D6-CBB905A924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5825" y="2832100"/>
              <a:ext cx="392113" cy="639763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70858A-9A96-CB40-8E5C-04F715BDC608}"/>
                </a:ext>
              </a:extLst>
            </p:cNvPr>
            <p:cNvSpPr txBox="1"/>
            <p:nvPr/>
          </p:nvSpPr>
          <p:spPr>
            <a:xfrm>
              <a:off x="790832" y="3793525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>
            <a:extLst>
              <a:ext uri="{FF2B5EF4-FFF2-40B4-BE49-F238E27FC236}">
                <a16:creationId xmlns:a16="http://schemas.microsoft.com/office/drawing/2014/main" id="{9A6BCF08-3CDB-C349-83A6-2FF0E4BB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231900"/>
            <a:ext cx="50069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596038DF-E259-5848-950B-69D1808BB2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399573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Canonical Genetic Code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From the codon perspective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Interpretation based on codon </a:t>
            </a:r>
            <a:r>
              <a:rPr lang="en-GB" altLang="en-US" sz="1800" dirty="0" err="1">
                <a:ea typeface="ＭＳ Ｐゴシック" panose="020B0600070205080204" pitchFamily="34" charset="-128"/>
              </a:rPr>
              <a:t>sequenc</a:t>
            </a:r>
            <a:endParaRPr lang="en-GB" altLang="en-US" sz="1800" dirty="0">
              <a:ea typeface="ＭＳ Ｐゴシック" panose="020B0600070205080204" pitchFamily="34" charset="-128"/>
            </a:endParaRPr>
          </a:p>
        </p:txBody>
      </p:sp>
      <p:grpSp>
        <p:nvGrpSpPr>
          <p:cNvPr id="13317" name="Group 7">
            <a:extLst>
              <a:ext uri="{FF2B5EF4-FFF2-40B4-BE49-F238E27FC236}">
                <a16:creationId xmlns:a16="http://schemas.microsoft.com/office/drawing/2014/main" id="{B12F343D-3B2D-F843-98AA-734D42DD65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3318" name="Rectangle 1">
              <a:extLst>
                <a:ext uri="{FF2B5EF4-FFF2-40B4-BE49-F238E27FC236}">
                  <a16:creationId xmlns:a16="http://schemas.microsoft.com/office/drawing/2014/main" id="{E4362E04-3FDF-D048-A434-69D5C835B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Código canónico</a:t>
              </a:r>
            </a:p>
          </p:txBody>
        </p:sp>
        <p:sp>
          <p:nvSpPr>
            <p:cNvPr id="13319" name="Line 2">
              <a:extLst>
                <a:ext uri="{FF2B5EF4-FFF2-40B4-BE49-F238E27FC236}">
                  <a16:creationId xmlns:a16="http://schemas.microsoft.com/office/drawing/2014/main" id="{C790C875-DC14-9148-B777-EF12BB96A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4FFFF4-98AE-714C-963D-02D5A9DDF693}"/>
              </a:ext>
            </a:extLst>
          </p:cNvPr>
          <p:cNvGrpSpPr/>
          <p:nvPr/>
        </p:nvGrpSpPr>
        <p:grpSpPr>
          <a:xfrm>
            <a:off x="790832" y="2832100"/>
            <a:ext cx="4297106" cy="2161754"/>
            <a:chOff x="790832" y="2832100"/>
            <a:chExt cx="4297106" cy="2161754"/>
          </a:xfrm>
        </p:grpSpPr>
        <p:sp>
          <p:nvSpPr>
            <p:cNvPr id="13315" name="Rectangle 5">
              <a:extLst>
                <a:ext uri="{FF2B5EF4-FFF2-40B4-BE49-F238E27FC236}">
                  <a16:creationId xmlns:a16="http://schemas.microsoft.com/office/drawing/2014/main" id="{0657C9E2-7E79-6343-85D6-CBB905A924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5825" y="2832100"/>
              <a:ext cx="392113" cy="639763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70858A-9A96-CB40-8E5C-04F715BDC608}"/>
                </a:ext>
              </a:extLst>
            </p:cNvPr>
            <p:cNvSpPr txBox="1"/>
            <p:nvPr/>
          </p:nvSpPr>
          <p:spPr>
            <a:xfrm>
              <a:off x="790832" y="3793525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FE378D-4A18-2848-9762-715E521C97AA}"/>
              </a:ext>
            </a:extLst>
          </p:cNvPr>
          <p:cNvGrpSpPr/>
          <p:nvPr/>
        </p:nvGrpSpPr>
        <p:grpSpPr>
          <a:xfrm>
            <a:off x="1289221" y="1319213"/>
            <a:ext cx="4516267" cy="3674641"/>
            <a:chOff x="1289221" y="1319213"/>
            <a:chExt cx="4516267" cy="3674641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6DB899C-9EEA-F644-8F50-D2192700D9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2700" y="1319213"/>
              <a:ext cx="712788" cy="311150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6304D2-2524-F64D-B7EC-67C52E5742AD}"/>
                </a:ext>
              </a:extLst>
            </p:cNvPr>
            <p:cNvSpPr txBox="1"/>
            <p:nvPr/>
          </p:nvSpPr>
          <p:spPr>
            <a:xfrm>
              <a:off x="1289221" y="3793525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1191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>
            <a:extLst>
              <a:ext uri="{FF2B5EF4-FFF2-40B4-BE49-F238E27FC236}">
                <a16:creationId xmlns:a16="http://schemas.microsoft.com/office/drawing/2014/main" id="{9A6BCF08-3CDB-C349-83A6-2FF0E4BB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231900"/>
            <a:ext cx="50069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596038DF-E259-5848-950B-69D1808BB2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399573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Canonical Genetic Code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From the codon perspective</a:t>
            </a:r>
            <a:br>
              <a:rPr lang="en-GB" altLang="en-US" sz="1800" dirty="0">
                <a:ea typeface="ＭＳ Ｐゴシック" panose="020B0600070205080204" pitchFamily="34" charset="-128"/>
              </a:rPr>
            </a:br>
            <a:endParaRPr lang="en-GB" altLang="en-US" sz="18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800" dirty="0">
                <a:ea typeface="ＭＳ Ｐゴシック" panose="020B0600070205080204" pitchFamily="34" charset="-128"/>
              </a:rPr>
              <a:t>Interpretation based on codon sequence</a:t>
            </a:r>
          </a:p>
        </p:txBody>
      </p:sp>
      <p:grpSp>
        <p:nvGrpSpPr>
          <p:cNvPr id="13317" name="Group 7">
            <a:extLst>
              <a:ext uri="{FF2B5EF4-FFF2-40B4-BE49-F238E27FC236}">
                <a16:creationId xmlns:a16="http://schemas.microsoft.com/office/drawing/2014/main" id="{B12F343D-3B2D-F843-98AA-734D42DD65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3318" name="Rectangle 1">
              <a:extLst>
                <a:ext uri="{FF2B5EF4-FFF2-40B4-BE49-F238E27FC236}">
                  <a16:creationId xmlns:a16="http://schemas.microsoft.com/office/drawing/2014/main" id="{E4362E04-3FDF-D048-A434-69D5C835B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Código canónico</a:t>
              </a:r>
            </a:p>
          </p:txBody>
        </p:sp>
        <p:sp>
          <p:nvSpPr>
            <p:cNvPr id="13319" name="Line 2">
              <a:extLst>
                <a:ext uri="{FF2B5EF4-FFF2-40B4-BE49-F238E27FC236}">
                  <a16:creationId xmlns:a16="http://schemas.microsoft.com/office/drawing/2014/main" id="{C790C875-DC14-9148-B777-EF12BB96A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4FFFF4-98AE-714C-963D-02D5A9DDF693}"/>
              </a:ext>
            </a:extLst>
          </p:cNvPr>
          <p:cNvGrpSpPr/>
          <p:nvPr/>
        </p:nvGrpSpPr>
        <p:grpSpPr>
          <a:xfrm>
            <a:off x="790832" y="2832100"/>
            <a:ext cx="4297106" cy="2161754"/>
            <a:chOff x="790832" y="2832100"/>
            <a:chExt cx="4297106" cy="2161754"/>
          </a:xfrm>
        </p:grpSpPr>
        <p:sp>
          <p:nvSpPr>
            <p:cNvPr id="13315" name="Rectangle 5">
              <a:extLst>
                <a:ext uri="{FF2B5EF4-FFF2-40B4-BE49-F238E27FC236}">
                  <a16:creationId xmlns:a16="http://schemas.microsoft.com/office/drawing/2014/main" id="{0657C9E2-7E79-6343-85D6-CBB905A924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5825" y="2832100"/>
              <a:ext cx="392113" cy="639763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70858A-9A96-CB40-8E5C-04F715BDC608}"/>
                </a:ext>
              </a:extLst>
            </p:cNvPr>
            <p:cNvSpPr txBox="1"/>
            <p:nvPr/>
          </p:nvSpPr>
          <p:spPr>
            <a:xfrm>
              <a:off x="790832" y="3793525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FE378D-4A18-2848-9762-715E521C97AA}"/>
              </a:ext>
            </a:extLst>
          </p:cNvPr>
          <p:cNvGrpSpPr/>
          <p:nvPr/>
        </p:nvGrpSpPr>
        <p:grpSpPr>
          <a:xfrm>
            <a:off x="1289221" y="1319213"/>
            <a:ext cx="4516267" cy="3674641"/>
            <a:chOff x="1289221" y="1319213"/>
            <a:chExt cx="4516267" cy="3674641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6DB899C-9EEA-F644-8F50-D2192700D9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2700" y="1319213"/>
              <a:ext cx="712788" cy="311150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6304D2-2524-F64D-B7EC-67C52E5742AD}"/>
                </a:ext>
              </a:extLst>
            </p:cNvPr>
            <p:cNvSpPr txBox="1"/>
            <p:nvPr/>
          </p:nvSpPr>
          <p:spPr>
            <a:xfrm>
              <a:off x="1289221" y="3793525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FA44F-78EF-CB4B-83F7-5DD1E7E75A0A}"/>
              </a:ext>
            </a:extLst>
          </p:cNvPr>
          <p:cNvGrpSpPr/>
          <p:nvPr/>
        </p:nvGrpSpPr>
        <p:grpSpPr>
          <a:xfrm>
            <a:off x="1845278" y="3268663"/>
            <a:ext cx="6487510" cy="1725191"/>
            <a:chOff x="1845278" y="3268663"/>
            <a:chExt cx="6487510" cy="1725191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786B4BA-8099-D64E-AC75-375DFEE2A6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001000" y="3268663"/>
              <a:ext cx="331788" cy="228600"/>
            </a:xfrm>
            <a:prstGeom prst="rect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s-ES_tradnl" altLang="en-US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708B2647-1144-6941-8E93-8C9F15F1393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709569" y="2086769"/>
              <a:ext cx="17462" cy="2565400"/>
            </a:xfrm>
            <a:prstGeom prst="line">
              <a:avLst/>
            </a:prstGeom>
            <a:noFill/>
            <a:ln w="72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B0DBD1-E09F-2043-A0F2-9192C433EC5C}"/>
                </a:ext>
              </a:extLst>
            </p:cNvPr>
            <p:cNvSpPr txBox="1"/>
            <p:nvPr/>
          </p:nvSpPr>
          <p:spPr>
            <a:xfrm>
              <a:off x="1845278" y="3793525"/>
              <a:ext cx="9028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3647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4A3DCB19-083F-EE49-A57E-C9CA89AC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231900"/>
            <a:ext cx="391795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8" name="Rectangle 4">
            <a:extLst>
              <a:ext uri="{FF2B5EF4-FFF2-40B4-BE49-F238E27FC236}">
                <a16:creationId xmlns:a16="http://schemas.microsoft.com/office/drawing/2014/main" id="{567B73B2-38B3-6A4B-8637-DE77179F22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" y="1350963"/>
            <a:ext cx="500198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0" tIns="88632" rIns="90360" bIns="44280"/>
          <a:lstStyle/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ea typeface="ＭＳ Ｐゴシック" panose="020B0600070205080204" pitchFamily="34" charset="-128"/>
              </a:rPr>
              <a:t>Slight 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variations on the canonical code</a:t>
            </a:r>
            <a:r>
              <a:rPr lang="en-GB" altLang="en-US" sz="1600" dirty="0">
                <a:ea typeface="ＭＳ Ｐゴシック" panose="020B0600070205080204" pitchFamily="34" charset="-128"/>
              </a:rPr>
              <a:t> had been predicted 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Alternative codes were discovered in 1979</a:t>
            </a:r>
            <a:r>
              <a:rPr lang="en-GB" altLang="en-US" sz="1600" dirty="0">
                <a:ea typeface="ＭＳ Ｐゴシック" panose="020B0600070205080204" pitchFamily="34" charset="-128"/>
              </a:rPr>
              <a:t>, in human mitochondria. 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Many alternative mitochondrial codes</a:t>
            </a:r>
            <a:r>
              <a:rPr lang="en-GB" altLang="en-US" sz="1600" dirty="0">
                <a:ea typeface="ＭＳ Ｐゴシック" panose="020B0600070205080204" pitchFamily="34" charset="-128"/>
              </a:rPr>
              <a:t> now known.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298450" indent="-298450" eaLnBrk="1" hangingPunct="1">
              <a:lnSpc>
                <a:spcPct val="8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1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Mycoplasma variants</a:t>
            </a:r>
            <a:r>
              <a:rPr lang="en-GB" altLang="en-US" sz="1600" dirty="0">
                <a:ea typeface="ＭＳ Ｐゴシック" panose="020B0600070205080204" pitchFamily="34" charset="-128"/>
              </a:rPr>
              <a:t> translate UGA as tryptophan.</a:t>
            </a:r>
            <a:br>
              <a:rPr lang="en-GB" altLang="en-US" sz="1600" dirty="0">
                <a:ea typeface="ＭＳ Ｐゴシック" panose="020B0600070205080204" pitchFamily="34" charset="-128"/>
              </a:rPr>
            </a:b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83A46152-BCA8-C54C-BF96-867EC03DB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963886"/>
            <a:ext cx="89217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9352" rIns="90000" bIns="45000"/>
          <a:lstStyle>
            <a:lvl1pPr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  <a:tab pos="96821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4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0000"/>
                </a:solidFill>
              </a:rPr>
              <a:t>   In </a:t>
            </a:r>
            <a:r>
              <a:rPr lang="en-GB" altLang="en-US" sz="1600" b="1" dirty="0">
                <a:solidFill>
                  <a:srgbClr val="00AD11"/>
                </a:solidFill>
              </a:rPr>
              <a:t>bacteria and archaea</a:t>
            </a:r>
            <a:r>
              <a:rPr lang="en-GB" altLang="en-US" sz="1600" dirty="0">
                <a:solidFill>
                  <a:srgbClr val="000000"/>
                </a:solidFill>
              </a:rPr>
              <a:t>, GUG and UUG are common </a:t>
            </a:r>
            <a:r>
              <a:rPr lang="en-GB" altLang="en-US" sz="1600" dirty="0">
                <a:solidFill>
                  <a:srgbClr val="FF0000"/>
                </a:solidFill>
              </a:rPr>
              <a:t>start codons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  <a:br>
              <a:rPr lang="en-GB" altLang="en-US" sz="1600" dirty="0">
                <a:solidFill>
                  <a:srgbClr val="000000"/>
                </a:solidFill>
              </a:rPr>
            </a:br>
            <a:r>
              <a:rPr lang="en-GB" alt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4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0000"/>
                </a:solidFill>
              </a:rPr>
              <a:t>   In rare cases, certain </a:t>
            </a:r>
            <a:r>
              <a:rPr lang="en-GB" altLang="en-US" sz="1600" dirty="0">
                <a:solidFill>
                  <a:srgbClr val="FF0000"/>
                </a:solidFill>
              </a:rPr>
              <a:t>specific proteins may use alternative initiation</a:t>
            </a:r>
            <a:r>
              <a:rPr lang="en-GB" altLang="en-US" sz="1600" dirty="0">
                <a:solidFill>
                  <a:srgbClr val="000000"/>
                </a:solidFill>
              </a:rPr>
              <a:t> (start) codons      </a:t>
            </a:r>
            <a:br>
              <a:rPr lang="en-GB" altLang="en-US" sz="1600" dirty="0">
                <a:solidFill>
                  <a:srgbClr val="000000"/>
                </a:solidFill>
              </a:rPr>
            </a:br>
            <a:r>
              <a:rPr lang="en-GB" altLang="en-US" sz="1600" dirty="0">
                <a:solidFill>
                  <a:srgbClr val="000000"/>
                </a:solidFill>
              </a:rPr>
              <a:t>    not normally used by that species.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7B65C121-CA77-B04C-8182-26B7132C45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22963" y="3295650"/>
            <a:ext cx="612775" cy="168275"/>
          </a:xfrm>
          <a:prstGeom prst="rect">
            <a:avLst/>
          </a:prstGeom>
          <a:noFill/>
          <a:ln w="36000">
            <a:solidFill>
              <a:srgbClr val="00AD1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EAE7763F-74D7-E345-ADE6-85492EF3E7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22963" y="1855788"/>
            <a:ext cx="612775" cy="168275"/>
          </a:xfrm>
          <a:prstGeom prst="rect">
            <a:avLst/>
          </a:prstGeom>
          <a:noFill/>
          <a:ln w="36000">
            <a:solidFill>
              <a:srgbClr val="00AD1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9462" name="Rectangle 9">
            <a:extLst>
              <a:ext uri="{FF2B5EF4-FFF2-40B4-BE49-F238E27FC236}">
                <a16:creationId xmlns:a16="http://schemas.microsoft.com/office/drawing/2014/main" id="{8BC02983-02C6-334A-A350-A47D904F27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32700" y="1736952"/>
            <a:ext cx="612775" cy="168275"/>
          </a:xfrm>
          <a:prstGeom prst="rect">
            <a:avLst/>
          </a:prstGeom>
          <a:noFill/>
          <a:ln w="360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19463" name="Group 9">
            <a:extLst>
              <a:ext uri="{FF2B5EF4-FFF2-40B4-BE49-F238E27FC236}">
                <a16:creationId xmlns:a16="http://schemas.microsoft.com/office/drawing/2014/main" id="{D23C8DC4-FF8E-3549-8B7C-C6A7809D220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9464" name="Rectangle 1">
              <a:extLst>
                <a:ext uri="{FF2B5EF4-FFF2-40B4-BE49-F238E27FC236}">
                  <a16:creationId xmlns:a16="http://schemas.microsoft.com/office/drawing/2014/main" id="{C29DA3F3-86BD-4D45-B2C4-1A4F4BCDA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>
                  <a:solidFill>
                    <a:srgbClr val="B3B3B3"/>
                  </a:solidFill>
                </a:rPr>
                <a:t>  </a:t>
              </a:r>
              <a:r>
                <a:rPr lang="en-US" altLang="en-US">
                  <a:solidFill>
                    <a:srgbClr val="B3B3B3"/>
                  </a:solidFill>
                </a:rPr>
                <a:t>Tema 10. El Código Genético</a:t>
              </a:r>
              <a:br>
                <a:rPr lang="en-GB" altLang="en-US">
                  <a:solidFill>
                    <a:srgbClr val="B3B3B3"/>
                  </a:solidFill>
                </a:rPr>
              </a:br>
              <a:r>
                <a:rPr lang="en-GB" altLang="en-US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Códigos alternativos</a:t>
              </a:r>
            </a:p>
          </p:txBody>
        </p:sp>
        <p:sp>
          <p:nvSpPr>
            <p:cNvPr id="19465" name="Line 2">
              <a:extLst>
                <a:ext uri="{FF2B5EF4-FFF2-40B4-BE49-F238E27FC236}">
                  <a16:creationId xmlns:a16="http://schemas.microsoft.com/office/drawing/2014/main" id="{4F2CB1E4-EDE4-4E40-9054-ACECC3BC0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35543</TotalTime>
  <Words>750</Words>
  <Application>Microsoft Macintosh PowerPoint</Application>
  <PresentationFormat>On-screen Show (4:3)</PresentationFormat>
  <Paragraphs>213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Optima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CHRISTIAN ALBERTO GARCIA SEPULVEDA</cp:lastModifiedBy>
  <cp:revision>285</cp:revision>
  <cp:lastPrinted>2009-04-22T19:24:48Z</cp:lastPrinted>
  <dcterms:created xsi:type="dcterms:W3CDTF">2012-08-15T23:00:02Z</dcterms:created>
  <dcterms:modified xsi:type="dcterms:W3CDTF">2019-02-06T13:53:02Z</dcterms:modified>
</cp:coreProperties>
</file>