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2"/>
  </p:notesMasterIdLst>
  <p:sldIdLst>
    <p:sldId id="353" r:id="rId2"/>
    <p:sldId id="356" r:id="rId3"/>
    <p:sldId id="357" r:id="rId4"/>
    <p:sldId id="358" r:id="rId5"/>
    <p:sldId id="359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8" r:id="rId47"/>
    <p:sldId id="409" r:id="rId48"/>
    <p:sldId id="410" r:id="rId49"/>
    <p:sldId id="411" r:id="rId50"/>
    <p:sldId id="412" r:id="rId51"/>
    <p:sldId id="414" r:id="rId52"/>
    <p:sldId id="415" r:id="rId53"/>
    <p:sldId id="416" r:id="rId54"/>
    <p:sldId id="417" r:id="rId55"/>
    <p:sldId id="418" r:id="rId56"/>
    <p:sldId id="421" r:id="rId57"/>
    <p:sldId id="425" r:id="rId58"/>
    <p:sldId id="426" r:id="rId59"/>
    <p:sldId id="427" r:id="rId60"/>
    <p:sldId id="428" r:id="rId6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6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8841BF96-BF7E-5B42-84E5-75BE5FD0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1F7BAC10-19E8-1B4B-AA24-BD6CFD00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41151720-DA9E-2C44-8620-1A1FDF89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7516BAD4-2261-4846-AE2F-9D297FC8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7776282C-C822-554B-9258-0B13F4151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FDD0C079-F36D-2E40-9BEA-0C66BA09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52D405B5-23ED-874A-87C9-93A785C8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F0ED1CE4-9590-FD4D-992B-532F89C36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8" name="AutoShape 9">
            <a:extLst>
              <a:ext uri="{FF2B5EF4-FFF2-40B4-BE49-F238E27FC236}">
                <a16:creationId xmlns:a16="http://schemas.microsoft.com/office/drawing/2014/main" id="{4C9563BD-E687-804D-8D21-3A58DDB21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9" name="AutoShape 10">
            <a:extLst>
              <a:ext uri="{FF2B5EF4-FFF2-40B4-BE49-F238E27FC236}">
                <a16:creationId xmlns:a16="http://schemas.microsoft.com/office/drawing/2014/main" id="{BCD62426-898B-CA43-8FB3-B55A22CF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0" name="AutoShape 11">
            <a:extLst>
              <a:ext uri="{FF2B5EF4-FFF2-40B4-BE49-F238E27FC236}">
                <a16:creationId xmlns:a16="http://schemas.microsoft.com/office/drawing/2014/main" id="{3E5CED94-A34A-9049-A169-5B87A661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1" name="AutoShape 12">
            <a:extLst>
              <a:ext uri="{FF2B5EF4-FFF2-40B4-BE49-F238E27FC236}">
                <a16:creationId xmlns:a16="http://schemas.microsoft.com/office/drawing/2014/main" id="{B9A9062F-FA09-5946-BB77-348B8B67E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2" name="AutoShape 13">
            <a:extLst>
              <a:ext uri="{FF2B5EF4-FFF2-40B4-BE49-F238E27FC236}">
                <a16:creationId xmlns:a16="http://schemas.microsoft.com/office/drawing/2014/main" id="{673E76ED-7740-E24E-8431-A4AC3EEC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3" name="AutoShape 14">
            <a:extLst>
              <a:ext uri="{FF2B5EF4-FFF2-40B4-BE49-F238E27FC236}">
                <a16:creationId xmlns:a16="http://schemas.microsoft.com/office/drawing/2014/main" id="{55DDBA30-C8D1-3748-AD22-1D243C6A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4" name="AutoShape 15">
            <a:extLst>
              <a:ext uri="{FF2B5EF4-FFF2-40B4-BE49-F238E27FC236}">
                <a16:creationId xmlns:a16="http://schemas.microsoft.com/office/drawing/2014/main" id="{46BCC25F-F24F-404B-9107-5F0DEB45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5" name="AutoShape 16">
            <a:extLst>
              <a:ext uri="{FF2B5EF4-FFF2-40B4-BE49-F238E27FC236}">
                <a16:creationId xmlns:a16="http://schemas.microsoft.com/office/drawing/2014/main" id="{13FC5977-1B7B-7A44-BB08-3083B46B1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6" name="AutoShape 17">
            <a:extLst>
              <a:ext uri="{FF2B5EF4-FFF2-40B4-BE49-F238E27FC236}">
                <a16:creationId xmlns:a16="http://schemas.microsoft.com/office/drawing/2014/main" id="{F8E0D106-02B8-7740-85D0-38C438348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7" name="AutoShape 18">
            <a:extLst>
              <a:ext uri="{FF2B5EF4-FFF2-40B4-BE49-F238E27FC236}">
                <a16:creationId xmlns:a16="http://schemas.microsoft.com/office/drawing/2014/main" id="{E0112C49-F8E4-B349-99D3-727AB350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8" name="AutoShape 19">
            <a:extLst>
              <a:ext uri="{FF2B5EF4-FFF2-40B4-BE49-F238E27FC236}">
                <a16:creationId xmlns:a16="http://schemas.microsoft.com/office/drawing/2014/main" id="{7FF4032E-9736-DA4E-9886-3C7C3F10E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9" name="AutoShape 20">
            <a:extLst>
              <a:ext uri="{FF2B5EF4-FFF2-40B4-BE49-F238E27FC236}">
                <a16:creationId xmlns:a16="http://schemas.microsoft.com/office/drawing/2014/main" id="{98240156-102B-7745-ADCA-767E9FB58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0" name="AutoShape 21">
            <a:extLst>
              <a:ext uri="{FF2B5EF4-FFF2-40B4-BE49-F238E27FC236}">
                <a16:creationId xmlns:a16="http://schemas.microsoft.com/office/drawing/2014/main" id="{BD9F4FAD-FA3F-9B40-96D1-8B6B2F2B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1" name="AutoShape 22">
            <a:extLst>
              <a:ext uri="{FF2B5EF4-FFF2-40B4-BE49-F238E27FC236}">
                <a16:creationId xmlns:a16="http://schemas.microsoft.com/office/drawing/2014/main" id="{CFC67753-0D6D-C14D-9E63-57FA04A79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2" name="AutoShape 23">
            <a:extLst>
              <a:ext uri="{FF2B5EF4-FFF2-40B4-BE49-F238E27FC236}">
                <a16:creationId xmlns:a16="http://schemas.microsoft.com/office/drawing/2014/main" id="{E2C86D4A-4E68-3A45-B3F1-0BFA9315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3" name="AutoShape 24">
            <a:extLst>
              <a:ext uri="{FF2B5EF4-FFF2-40B4-BE49-F238E27FC236}">
                <a16:creationId xmlns:a16="http://schemas.microsoft.com/office/drawing/2014/main" id="{C5F4CC72-5195-B947-B7B9-0AEFBB0B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4" name="AutoShape 25">
            <a:extLst>
              <a:ext uri="{FF2B5EF4-FFF2-40B4-BE49-F238E27FC236}">
                <a16:creationId xmlns:a16="http://schemas.microsoft.com/office/drawing/2014/main" id="{8589438B-E585-6940-AD13-42A27AAD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5" name="AutoShape 26">
            <a:extLst>
              <a:ext uri="{FF2B5EF4-FFF2-40B4-BE49-F238E27FC236}">
                <a16:creationId xmlns:a16="http://schemas.microsoft.com/office/drawing/2014/main" id="{6D742EA1-732C-694E-871B-590617E2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6" name="AutoShape 27">
            <a:extLst>
              <a:ext uri="{FF2B5EF4-FFF2-40B4-BE49-F238E27FC236}">
                <a16:creationId xmlns:a16="http://schemas.microsoft.com/office/drawing/2014/main" id="{C87A8518-A82F-3E42-A525-7923BC7A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7" name="AutoShape 28">
            <a:extLst>
              <a:ext uri="{FF2B5EF4-FFF2-40B4-BE49-F238E27FC236}">
                <a16:creationId xmlns:a16="http://schemas.microsoft.com/office/drawing/2014/main" id="{9220C97B-5E86-DF4C-AC23-34B7D900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8" name="AutoShape 29">
            <a:extLst>
              <a:ext uri="{FF2B5EF4-FFF2-40B4-BE49-F238E27FC236}">
                <a16:creationId xmlns:a16="http://schemas.microsoft.com/office/drawing/2014/main" id="{DF978636-3F81-4249-8716-2E8D765F7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9" name="AutoShape 30">
            <a:extLst>
              <a:ext uri="{FF2B5EF4-FFF2-40B4-BE49-F238E27FC236}">
                <a16:creationId xmlns:a16="http://schemas.microsoft.com/office/drawing/2014/main" id="{CA3226DF-6EC9-8D49-8116-CCE09F77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0" name="AutoShape 31">
            <a:extLst>
              <a:ext uri="{FF2B5EF4-FFF2-40B4-BE49-F238E27FC236}">
                <a16:creationId xmlns:a16="http://schemas.microsoft.com/office/drawing/2014/main" id="{59F3D548-9974-9245-88F7-3EFCF6C0D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1" name="AutoShape 32">
            <a:extLst>
              <a:ext uri="{FF2B5EF4-FFF2-40B4-BE49-F238E27FC236}">
                <a16:creationId xmlns:a16="http://schemas.microsoft.com/office/drawing/2014/main" id="{727E65E2-8263-8D4A-BB94-377DB6B78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2" name="AutoShape 33">
            <a:extLst>
              <a:ext uri="{FF2B5EF4-FFF2-40B4-BE49-F238E27FC236}">
                <a16:creationId xmlns:a16="http://schemas.microsoft.com/office/drawing/2014/main" id="{D9D09E42-F633-8543-83EF-40CA8867F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3" name="AutoShape 34">
            <a:extLst>
              <a:ext uri="{FF2B5EF4-FFF2-40B4-BE49-F238E27FC236}">
                <a16:creationId xmlns:a16="http://schemas.microsoft.com/office/drawing/2014/main" id="{437FF5C4-E705-4F44-9A13-BF0F07EC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4" name="AutoShape 35">
            <a:extLst>
              <a:ext uri="{FF2B5EF4-FFF2-40B4-BE49-F238E27FC236}">
                <a16:creationId xmlns:a16="http://schemas.microsoft.com/office/drawing/2014/main" id="{8FCA04E2-5C08-4448-8DD6-A54E27A5B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5" name="AutoShape 36">
            <a:extLst>
              <a:ext uri="{FF2B5EF4-FFF2-40B4-BE49-F238E27FC236}">
                <a16:creationId xmlns:a16="http://schemas.microsoft.com/office/drawing/2014/main" id="{B1FA1887-FCD8-E64E-BC0D-9985D852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6" name="AutoShape 37">
            <a:extLst>
              <a:ext uri="{FF2B5EF4-FFF2-40B4-BE49-F238E27FC236}">
                <a16:creationId xmlns:a16="http://schemas.microsoft.com/office/drawing/2014/main" id="{BD52FA6F-FB8F-2A4B-AD08-3378943D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7" name="AutoShape 38">
            <a:extLst>
              <a:ext uri="{FF2B5EF4-FFF2-40B4-BE49-F238E27FC236}">
                <a16:creationId xmlns:a16="http://schemas.microsoft.com/office/drawing/2014/main" id="{D8483FEE-AFBB-E643-8856-767E04FA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8" name="AutoShape 39">
            <a:extLst>
              <a:ext uri="{FF2B5EF4-FFF2-40B4-BE49-F238E27FC236}">
                <a16:creationId xmlns:a16="http://schemas.microsoft.com/office/drawing/2014/main" id="{660A1A6C-A963-FA49-A475-3D949782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9" name="AutoShape 40">
            <a:extLst>
              <a:ext uri="{FF2B5EF4-FFF2-40B4-BE49-F238E27FC236}">
                <a16:creationId xmlns:a16="http://schemas.microsoft.com/office/drawing/2014/main" id="{246D9E9D-50C8-9D4A-A630-1532FB18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90" name="AutoShape 41">
            <a:extLst>
              <a:ext uri="{FF2B5EF4-FFF2-40B4-BE49-F238E27FC236}">
                <a16:creationId xmlns:a16="http://schemas.microsoft.com/office/drawing/2014/main" id="{D762089B-E448-CA44-AA4B-93477F94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91" name="AutoShape 42">
            <a:extLst>
              <a:ext uri="{FF2B5EF4-FFF2-40B4-BE49-F238E27FC236}">
                <a16:creationId xmlns:a16="http://schemas.microsoft.com/office/drawing/2014/main" id="{C214A241-C287-6E47-9F7E-B614373BE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58183EE9-7317-B541-8E9D-8B7E8D17352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05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2" name="Rectangle 44">
            <a:extLst>
              <a:ext uri="{FF2B5EF4-FFF2-40B4-BE49-F238E27FC236}">
                <a16:creationId xmlns:a16="http://schemas.microsoft.com/office/drawing/2014/main" id="{7EF64723-7E15-304F-852F-EFE991481C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5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4" name="Rectangle 45">
            <a:extLst>
              <a:ext uri="{FF2B5EF4-FFF2-40B4-BE49-F238E27FC236}">
                <a16:creationId xmlns:a16="http://schemas.microsoft.com/office/drawing/2014/main" id="{642764CD-8437-4C49-9120-879D72AEF4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05325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36D38003-8441-9B48-AFDB-06EF48A400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9725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2095" name="Rectangle 47">
            <a:extLst>
              <a:ext uri="{FF2B5EF4-FFF2-40B4-BE49-F238E27FC236}">
                <a16:creationId xmlns:a16="http://schemas.microsoft.com/office/drawing/2014/main" id="{EDE05808-86A3-164C-88D7-6BD14B12683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051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6" name="Rectangle 48">
            <a:extLst>
              <a:ext uri="{FF2B5EF4-FFF2-40B4-BE49-F238E27FC236}">
                <a16:creationId xmlns:a16="http://schemas.microsoft.com/office/drawing/2014/main" id="{821E8CA2-5B33-AF4E-93AB-D9256F3684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51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A92C63-7EF6-394A-8B70-33B81E532E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>
            <a:extLst>
              <a:ext uri="{FF2B5EF4-FFF2-40B4-BE49-F238E27FC236}">
                <a16:creationId xmlns:a16="http://schemas.microsoft.com/office/drawing/2014/main" id="{6E0B7E8C-D45F-E44D-A579-05DCC0B2D1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84B86F-A04D-4240-8016-0DA381A76CB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C8CC2350-2FB2-5843-B29E-FD52BFFC2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6668E19C-83A3-B84F-BEEA-728475CC4F3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7188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7">
            <a:extLst>
              <a:ext uri="{FF2B5EF4-FFF2-40B4-BE49-F238E27FC236}">
                <a16:creationId xmlns:a16="http://schemas.microsoft.com/office/drawing/2014/main" id="{1DE15618-E96C-6D4C-A98E-8FB5E8ABEA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7A737C-FA40-B847-AFD5-FF37E652203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E7B1E997-4225-7940-846A-913CCFE1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1B45AEB3-43C5-3C4A-A410-ADAE787CBC2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7">
            <a:extLst>
              <a:ext uri="{FF2B5EF4-FFF2-40B4-BE49-F238E27FC236}">
                <a16:creationId xmlns:a16="http://schemas.microsoft.com/office/drawing/2014/main" id="{4D32B1CD-B5A9-8C4C-8D90-E0DCF1E2F4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16A079-39D3-B142-8C2F-4C910C840B2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AEDAE4D4-5652-CB48-8CBD-B0B5C962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49BCF779-8CF3-B04D-9334-4F151A0428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7">
            <a:extLst>
              <a:ext uri="{FF2B5EF4-FFF2-40B4-BE49-F238E27FC236}">
                <a16:creationId xmlns:a16="http://schemas.microsoft.com/office/drawing/2014/main" id="{3F496445-5B9D-7D4C-8764-5994C6C549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CF2867-9A77-B043-A344-1E348E0857F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4D0FEDA-00E5-124D-B839-ACB96D5E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A87B7319-8E05-5A4E-99C1-45316CBA8A5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7">
            <a:extLst>
              <a:ext uri="{FF2B5EF4-FFF2-40B4-BE49-F238E27FC236}">
                <a16:creationId xmlns:a16="http://schemas.microsoft.com/office/drawing/2014/main" id="{62BCF1A5-2DF3-D143-AB32-A668501280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BB3ABC-7889-0D46-8428-DFF8AEF4A59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30A2411B-08DF-4E46-82BE-4976237B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F9C1B205-9D0D-0045-A694-8200A322AF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7">
            <a:extLst>
              <a:ext uri="{FF2B5EF4-FFF2-40B4-BE49-F238E27FC236}">
                <a16:creationId xmlns:a16="http://schemas.microsoft.com/office/drawing/2014/main" id="{FFE52588-8E91-5F47-8A0A-F55B4A8ABB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6CDAF7-9FC8-A94D-972E-6E9CBE8FDF4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457086EA-3B03-E447-AC51-0A0EAB6E5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268EF230-E4A8-2F4A-92C6-40DF09ADF67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7">
            <a:extLst>
              <a:ext uri="{FF2B5EF4-FFF2-40B4-BE49-F238E27FC236}">
                <a16:creationId xmlns:a16="http://schemas.microsoft.com/office/drawing/2014/main" id="{950A4963-9A02-444C-82C0-BF96261075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C7E351-B235-7949-B940-B505A95549B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14EE2C3E-BD67-1E45-92D0-49F0B785C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5E992B9D-9F77-0647-A685-1D501E85DF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7">
            <a:extLst>
              <a:ext uri="{FF2B5EF4-FFF2-40B4-BE49-F238E27FC236}">
                <a16:creationId xmlns:a16="http://schemas.microsoft.com/office/drawing/2014/main" id="{3073186C-FF8D-894A-8D52-6D07FE0DAB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A317FA-C7D9-3745-ADCC-629E1B4FBDC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49B5C1E3-D298-3442-8583-BE6AFAE3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8D59348-D662-4448-A960-F5B252BB3EF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7">
            <a:extLst>
              <a:ext uri="{FF2B5EF4-FFF2-40B4-BE49-F238E27FC236}">
                <a16:creationId xmlns:a16="http://schemas.microsoft.com/office/drawing/2014/main" id="{F90F9DD8-5019-C44B-AEDB-6D0F67AE34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64A773-5E56-0E45-9724-6434B61C8F1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F0195FA7-582E-9E4F-A31E-10E62B8D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2A152D92-445E-D944-9DAA-059F5CBBA0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7">
            <a:extLst>
              <a:ext uri="{FF2B5EF4-FFF2-40B4-BE49-F238E27FC236}">
                <a16:creationId xmlns:a16="http://schemas.microsoft.com/office/drawing/2014/main" id="{3F21A155-ED77-7A40-B935-6F5032A54F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6EE379-8012-0A4C-8053-83C43F62129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60F91502-666C-FF48-8ED4-2BBCFE59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05AE55C-1524-E540-9E49-82BF6A4680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7">
            <a:extLst>
              <a:ext uri="{FF2B5EF4-FFF2-40B4-BE49-F238E27FC236}">
                <a16:creationId xmlns:a16="http://schemas.microsoft.com/office/drawing/2014/main" id="{2F65ECC9-A3FF-CB45-8911-3FD2C9680F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591B61-7A1D-B940-A30B-267A1A00CE2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AF725288-06FE-B543-9CCA-62D87AB9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3213EDE9-AED3-E04E-B29C-4F9BDAFBDC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7">
            <a:extLst>
              <a:ext uri="{FF2B5EF4-FFF2-40B4-BE49-F238E27FC236}">
                <a16:creationId xmlns:a16="http://schemas.microsoft.com/office/drawing/2014/main" id="{3DBDBE49-CA97-9F44-901E-9BD5199707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B9CDA6-49C7-A446-81F7-E5F69F59B3C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AB2C838B-EA72-C549-9C76-DC9FD203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01A6F460-1992-A242-A918-03AE251EEF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7">
            <a:extLst>
              <a:ext uri="{FF2B5EF4-FFF2-40B4-BE49-F238E27FC236}">
                <a16:creationId xmlns:a16="http://schemas.microsoft.com/office/drawing/2014/main" id="{5189F5CE-23B4-B443-A2B8-09FECA3062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AFB3F3-FF29-4B4C-B27C-FC9F6F0159D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D2186A0E-4DC3-CB43-A8C1-01C1EB0D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5777C584-E95D-EF47-B6C0-FC42BA11863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7">
            <a:extLst>
              <a:ext uri="{FF2B5EF4-FFF2-40B4-BE49-F238E27FC236}">
                <a16:creationId xmlns:a16="http://schemas.microsoft.com/office/drawing/2014/main" id="{D9EA0A0E-9CC2-2348-A599-FFBCF072B6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6342BD-5B8F-5D48-B708-DA4090B676E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3432524-2D31-E54B-9F1D-870E08E0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4C739D40-E63F-B045-948F-2293B5F865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7">
            <a:extLst>
              <a:ext uri="{FF2B5EF4-FFF2-40B4-BE49-F238E27FC236}">
                <a16:creationId xmlns:a16="http://schemas.microsoft.com/office/drawing/2014/main" id="{1306ADAF-C27D-A24E-B374-75BF8B2529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0962C6-0632-D848-9624-611B7C96A36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7E84662C-B421-A64E-AD85-FC58BBDF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6E98F0AB-D5E8-1E41-A08B-CA717EC45A3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7">
            <a:extLst>
              <a:ext uri="{FF2B5EF4-FFF2-40B4-BE49-F238E27FC236}">
                <a16:creationId xmlns:a16="http://schemas.microsoft.com/office/drawing/2014/main" id="{E99AE152-7755-9245-99D9-D9634AC348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223CA5-EDA1-B746-9695-8338EB10718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109ED22-A2D8-FF46-B84C-BAC50744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D8B2EC60-2D02-684C-8884-40C01F3F92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7">
            <a:extLst>
              <a:ext uri="{FF2B5EF4-FFF2-40B4-BE49-F238E27FC236}">
                <a16:creationId xmlns:a16="http://schemas.microsoft.com/office/drawing/2014/main" id="{85844D25-0E88-9D4E-ADE1-1BF4767520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DCD356-37F6-D54F-9BD0-C7F9BCE9443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A396328A-5ACC-C642-A6FF-DF148BD1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1204" name="Text Box 2">
            <a:extLst>
              <a:ext uri="{FF2B5EF4-FFF2-40B4-BE49-F238E27FC236}">
                <a16:creationId xmlns:a16="http://schemas.microsoft.com/office/drawing/2014/main" id="{66C55E83-E7FF-104E-B999-9239514A91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7">
            <a:extLst>
              <a:ext uri="{FF2B5EF4-FFF2-40B4-BE49-F238E27FC236}">
                <a16:creationId xmlns:a16="http://schemas.microsoft.com/office/drawing/2014/main" id="{711D0C68-8D43-BF48-AAF2-8DEF1CE0E7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BBAF08-7012-CB4D-9B68-48A650C6FC6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C256917D-B883-8847-A29A-513BFBA2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3252" name="Text Box 2">
            <a:extLst>
              <a:ext uri="{FF2B5EF4-FFF2-40B4-BE49-F238E27FC236}">
                <a16:creationId xmlns:a16="http://schemas.microsoft.com/office/drawing/2014/main" id="{76FC769F-BBF2-9B4F-A4FD-F45496F95B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7">
            <a:extLst>
              <a:ext uri="{FF2B5EF4-FFF2-40B4-BE49-F238E27FC236}">
                <a16:creationId xmlns:a16="http://schemas.microsoft.com/office/drawing/2014/main" id="{F4284334-ED56-BB4B-B3DB-089E3BDCC0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68BA1B-F219-154F-807D-3EA93CE805C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ED747615-EA89-FB44-8C30-EA001A06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D5800E55-C95D-0E4D-9E6B-52BCC08A8D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7">
            <a:extLst>
              <a:ext uri="{FF2B5EF4-FFF2-40B4-BE49-F238E27FC236}">
                <a16:creationId xmlns:a16="http://schemas.microsoft.com/office/drawing/2014/main" id="{9169BAFE-2BFD-D049-93D0-1C62C4D76F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62B2F-AFF0-A947-949F-5962F18219E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0988F486-1B50-624A-991F-9121A7B5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7348" name="Text Box 2">
            <a:extLst>
              <a:ext uri="{FF2B5EF4-FFF2-40B4-BE49-F238E27FC236}">
                <a16:creationId xmlns:a16="http://schemas.microsoft.com/office/drawing/2014/main" id="{B98496A7-DCBF-014C-9EAE-050ADB90B6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7">
            <a:extLst>
              <a:ext uri="{FF2B5EF4-FFF2-40B4-BE49-F238E27FC236}">
                <a16:creationId xmlns:a16="http://schemas.microsoft.com/office/drawing/2014/main" id="{B2CD47DB-41A6-5B47-B69A-80CF1C87CB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24A452-CEFF-C447-959F-435A5B8F95D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A7E2E7E6-AA2F-7B47-98AF-607910E8A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9396" name="Text Box 2">
            <a:extLst>
              <a:ext uri="{FF2B5EF4-FFF2-40B4-BE49-F238E27FC236}">
                <a16:creationId xmlns:a16="http://schemas.microsoft.com/office/drawing/2014/main" id="{56156BBF-B5C5-8648-8462-EDD3701011F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7">
            <a:extLst>
              <a:ext uri="{FF2B5EF4-FFF2-40B4-BE49-F238E27FC236}">
                <a16:creationId xmlns:a16="http://schemas.microsoft.com/office/drawing/2014/main" id="{AFAC0578-60E3-FD4F-AF41-BC42C018DB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0451CE-EAF8-0743-9DA1-69BADBA1A9A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F3EDA045-635C-6647-80BC-1E73BE52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1444" name="Text Box 2">
            <a:extLst>
              <a:ext uri="{FF2B5EF4-FFF2-40B4-BE49-F238E27FC236}">
                <a16:creationId xmlns:a16="http://schemas.microsoft.com/office/drawing/2014/main" id="{9095912B-6FC8-7C40-9FFF-409A08B2729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">
            <a:extLst>
              <a:ext uri="{FF2B5EF4-FFF2-40B4-BE49-F238E27FC236}">
                <a16:creationId xmlns:a16="http://schemas.microsoft.com/office/drawing/2014/main" id="{50F85CAC-4E52-F14E-A5E5-2ECF817074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F34F2B-F8CE-D044-AA30-FB7DE55F99B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964BFF4E-5EAC-6240-B923-8254E07C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9162CFBC-7602-9C40-AE4F-B019A6F6FF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7">
            <a:extLst>
              <a:ext uri="{FF2B5EF4-FFF2-40B4-BE49-F238E27FC236}">
                <a16:creationId xmlns:a16="http://schemas.microsoft.com/office/drawing/2014/main" id="{ADBDBABB-3F82-F241-B813-54E3F03CC7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F112F5-D5B4-D04A-AC6A-97C7547F690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60D25DC5-8E46-A04F-AF1E-D727A7B8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3492" name="Text Box 2">
            <a:extLst>
              <a:ext uri="{FF2B5EF4-FFF2-40B4-BE49-F238E27FC236}">
                <a16:creationId xmlns:a16="http://schemas.microsoft.com/office/drawing/2014/main" id="{8F876488-14CC-9645-8D77-FCCE2B4E44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7">
            <a:extLst>
              <a:ext uri="{FF2B5EF4-FFF2-40B4-BE49-F238E27FC236}">
                <a16:creationId xmlns:a16="http://schemas.microsoft.com/office/drawing/2014/main" id="{D67412F0-BD82-4744-91C9-C1413CB3C9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20CA3A-5A7D-344B-9C87-B42481D03CF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C6B943DA-13F8-B545-AD10-8E2C97D0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5540" name="Text Box 2">
            <a:extLst>
              <a:ext uri="{FF2B5EF4-FFF2-40B4-BE49-F238E27FC236}">
                <a16:creationId xmlns:a16="http://schemas.microsoft.com/office/drawing/2014/main" id="{7C6EC4A4-599E-C742-96FE-016AFA066D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7">
            <a:extLst>
              <a:ext uri="{FF2B5EF4-FFF2-40B4-BE49-F238E27FC236}">
                <a16:creationId xmlns:a16="http://schemas.microsoft.com/office/drawing/2014/main" id="{A42A309B-7BD6-5442-B96B-6DECE4CA36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F48C72-FB9D-0F40-9C80-AA4FEB0501C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F6788E8D-C3B3-0A40-AC69-029A3798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7588" name="Text Box 2">
            <a:extLst>
              <a:ext uri="{FF2B5EF4-FFF2-40B4-BE49-F238E27FC236}">
                <a16:creationId xmlns:a16="http://schemas.microsoft.com/office/drawing/2014/main" id="{7FCA25F4-7882-5E43-8A9F-4C2ED4D5289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7">
            <a:extLst>
              <a:ext uri="{FF2B5EF4-FFF2-40B4-BE49-F238E27FC236}">
                <a16:creationId xmlns:a16="http://schemas.microsoft.com/office/drawing/2014/main" id="{373138BB-6C1F-6545-B60E-823D1B78DD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11ABE1-EB6F-A541-9B41-3D2DCE31786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D7DBDE24-0C51-DF41-8503-7AD660B6A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9636" name="Text Box 2">
            <a:extLst>
              <a:ext uri="{FF2B5EF4-FFF2-40B4-BE49-F238E27FC236}">
                <a16:creationId xmlns:a16="http://schemas.microsoft.com/office/drawing/2014/main" id="{8A2773E8-7238-BE49-A90D-9D40BC75D52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7">
            <a:extLst>
              <a:ext uri="{FF2B5EF4-FFF2-40B4-BE49-F238E27FC236}">
                <a16:creationId xmlns:a16="http://schemas.microsoft.com/office/drawing/2014/main" id="{401A49CB-60E8-5040-B5DC-6A1C394A23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B4E035-F129-9040-A5F2-6008A5733DC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979896C7-6D64-6845-BCD9-2DD948E8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1684" name="Text Box 2">
            <a:extLst>
              <a:ext uri="{FF2B5EF4-FFF2-40B4-BE49-F238E27FC236}">
                <a16:creationId xmlns:a16="http://schemas.microsoft.com/office/drawing/2014/main" id="{E7FFD45D-F613-7943-A9F6-AB424CFA12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7">
            <a:extLst>
              <a:ext uri="{FF2B5EF4-FFF2-40B4-BE49-F238E27FC236}">
                <a16:creationId xmlns:a16="http://schemas.microsoft.com/office/drawing/2014/main" id="{D36805DA-745A-7540-AB90-0EBAFAE89F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5C34DA-079F-9B49-BBD7-755747E3E51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E531DFAC-C838-7841-9B32-044CAE62C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3732" name="Text Box 2">
            <a:extLst>
              <a:ext uri="{FF2B5EF4-FFF2-40B4-BE49-F238E27FC236}">
                <a16:creationId xmlns:a16="http://schemas.microsoft.com/office/drawing/2014/main" id="{7EF0FB40-5E9A-A14C-8DEB-062B246CCC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7">
            <a:extLst>
              <a:ext uri="{FF2B5EF4-FFF2-40B4-BE49-F238E27FC236}">
                <a16:creationId xmlns:a16="http://schemas.microsoft.com/office/drawing/2014/main" id="{2D44B702-1512-334A-95EE-85333FEE3A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47BD89-F0B8-4840-8EC4-CC132D6FD1D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0352A981-1C24-C94B-A3BA-B57B57F9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5780" name="Text Box 2">
            <a:extLst>
              <a:ext uri="{FF2B5EF4-FFF2-40B4-BE49-F238E27FC236}">
                <a16:creationId xmlns:a16="http://schemas.microsoft.com/office/drawing/2014/main" id="{B4C489E3-C06B-574B-95B7-9883175B0C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7">
            <a:extLst>
              <a:ext uri="{FF2B5EF4-FFF2-40B4-BE49-F238E27FC236}">
                <a16:creationId xmlns:a16="http://schemas.microsoft.com/office/drawing/2014/main" id="{A0599951-5923-5A43-92D7-B9DD7A37C6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1A1559-3F14-2742-95D3-CDCD939AD72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D427519F-5FC2-1E4C-AFDF-360B12F5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E15720AA-B161-0E4F-AEDC-FDCB7E036A1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7">
            <a:extLst>
              <a:ext uri="{FF2B5EF4-FFF2-40B4-BE49-F238E27FC236}">
                <a16:creationId xmlns:a16="http://schemas.microsoft.com/office/drawing/2014/main" id="{C10595CF-6391-9F47-91FE-6C95E7BC7A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D104E5-58EF-7E42-821F-52CE65E679D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4C947C5D-BA1C-4F48-9A1D-DB13AB84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9876" name="Text Box 2">
            <a:extLst>
              <a:ext uri="{FF2B5EF4-FFF2-40B4-BE49-F238E27FC236}">
                <a16:creationId xmlns:a16="http://schemas.microsoft.com/office/drawing/2014/main" id="{4395B145-2E0F-C44A-B0CB-0AB369FE5D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7">
            <a:extLst>
              <a:ext uri="{FF2B5EF4-FFF2-40B4-BE49-F238E27FC236}">
                <a16:creationId xmlns:a16="http://schemas.microsoft.com/office/drawing/2014/main" id="{19215EEF-E419-2245-96D4-263B2D73A6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43A9DD-6267-474F-88EC-5A4FACF55F5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B5AF25E0-9B55-224B-A578-0F402AAEB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1924" name="Text Box 2">
            <a:extLst>
              <a:ext uri="{FF2B5EF4-FFF2-40B4-BE49-F238E27FC236}">
                <a16:creationId xmlns:a16="http://schemas.microsoft.com/office/drawing/2014/main" id="{609243A6-073C-D94A-B9E0-F767DADDDD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7">
            <a:extLst>
              <a:ext uri="{FF2B5EF4-FFF2-40B4-BE49-F238E27FC236}">
                <a16:creationId xmlns:a16="http://schemas.microsoft.com/office/drawing/2014/main" id="{4AB79DDC-87A2-D247-B1F4-66347C8D46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CA1011-4356-6845-9F89-0DD0B1DF5DE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49EF8334-1617-1E4D-93E7-5A605852E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92899ADD-78E1-2A4C-9714-7184483612C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7">
            <a:extLst>
              <a:ext uri="{FF2B5EF4-FFF2-40B4-BE49-F238E27FC236}">
                <a16:creationId xmlns:a16="http://schemas.microsoft.com/office/drawing/2014/main" id="{EA31863F-75F3-2842-A158-CE2EA57873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F610-BCE7-EB4F-AB3E-5DF2FCC08CA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5327FB7D-58C1-FE4C-B0CA-B852E488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3972" name="Text Box 2">
            <a:extLst>
              <a:ext uri="{FF2B5EF4-FFF2-40B4-BE49-F238E27FC236}">
                <a16:creationId xmlns:a16="http://schemas.microsoft.com/office/drawing/2014/main" id="{F7554A73-727E-0540-B747-32E9B5A3D4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7">
            <a:extLst>
              <a:ext uri="{FF2B5EF4-FFF2-40B4-BE49-F238E27FC236}">
                <a16:creationId xmlns:a16="http://schemas.microsoft.com/office/drawing/2014/main" id="{FEB35E64-468B-624F-B991-12CBBC66A0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ED4B4-68FE-7E41-9121-1071DB77C44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35068DFF-DF51-9641-8B03-0422559BF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6020" name="Text Box 2">
            <a:extLst>
              <a:ext uri="{FF2B5EF4-FFF2-40B4-BE49-F238E27FC236}">
                <a16:creationId xmlns:a16="http://schemas.microsoft.com/office/drawing/2014/main" id="{4C6F8F03-7ED4-AD4D-AED9-02F08C5B4C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7">
            <a:extLst>
              <a:ext uri="{FF2B5EF4-FFF2-40B4-BE49-F238E27FC236}">
                <a16:creationId xmlns:a16="http://schemas.microsoft.com/office/drawing/2014/main" id="{FB382FD2-A250-2143-9973-F28742A67F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694DCE-CFC1-FF4D-A1F6-8E9FCFBB364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127DF30C-D72C-624E-AB12-FB88A859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8068" name="Text Box 2">
            <a:extLst>
              <a:ext uri="{FF2B5EF4-FFF2-40B4-BE49-F238E27FC236}">
                <a16:creationId xmlns:a16="http://schemas.microsoft.com/office/drawing/2014/main" id="{87FD1B3B-B311-2845-86E7-AD0B5E98B3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7">
            <a:extLst>
              <a:ext uri="{FF2B5EF4-FFF2-40B4-BE49-F238E27FC236}">
                <a16:creationId xmlns:a16="http://schemas.microsoft.com/office/drawing/2014/main" id="{F8A9F4ED-ABE2-FB4F-8A99-BFFFB878D5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BF4001-3596-F34A-AA45-22F1889227E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C5D80023-3235-1140-B7A9-42C340EA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0116" name="Text Box 2">
            <a:extLst>
              <a:ext uri="{FF2B5EF4-FFF2-40B4-BE49-F238E27FC236}">
                <a16:creationId xmlns:a16="http://schemas.microsoft.com/office/drawing/2014/main" id="{572F981D-3264-7C46-A0C3-665449C06C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7">
            <a:extLst>
              <a:ext uri="{FF2B5EF4-FFF2-40B4-BE49-F238E27FC236}">
                <a16:creationId xmlns:a16="http://schemas.microsoft.com/office/drawing/2014/main" id="{31D20053-CC12-A144-86E1-AB5F502355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EDC623-3533-4444-8F6E-87302B5ED80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B18D57CC-3162-5F4D-B042-C7D9BFE6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2164" name="Text Box 2">
            <a:extLst>
              <a:ext uri="{FF2B5EF4-FFF2-40B4-BE49-F238E27FC236}">
                <a16:creationId xmlns:a16="http://schemas.microsoft.com/office/drawing/2014/main" id="{4F11609A-A793-4447-A7AD-45CDFED7FA9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7">
            <a:extLst>
              <a:ext uri="{FF2B5EF4-FFF2-40B4-BE49-F238E27FC236}">
                <a16:creationId xmlns:a16="http://schemas.microsoft.com/office/drawing/2014/main" id="{2C2C0382-99C4-294D-AD20-C77D798A05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CC642A-F6EE-4341-A353-EBCBC5BDC25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07085F1C-3725-FB49-848D-814E0A795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4212" name="Text Box 2">
            <a:extLst>
              <a:ext uri="{FF2B5EF4-FFF2-40B4-BE49-F238E27FC236}">
                <a16:creationId xmlns:a16="http://schemas.microsoft.com/office/drawing/2014/main" id="{A3CA8B2D-D4BF-5D4C-8D25-080971C07E5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7">
            <a:extLst>
              <a:ext uri="{FF2B5EF4-FFF2-40B4-BE49-F238E27FC236}">
                <a16:creationId xmlns:a16="http://schemas.microsoft.com/office/drawing/2014/main" id="{921C6880-D10E-8147-BE1C-145C20CC4C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42B897-353F-F14F-844E-7ACC5F178B8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D5CCD8B3-822A-434E-BF78-E85AAA1D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6260" name="Text Box 2">
            <a:extLst>
              <a:ext uri="{FF2B5EF4-FFF2-40B4-BE49-F238E27FC236}">
                <a16:creationId xmlns:a16="http://schemas.microsoft.com/office/drawing/2014/main" id="{1F3B8CC4-7D14-6040-B5CF-F54314CEAE7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7">
            <a:extLst>
              <a:ext uri="{FF2B5EF4-FFF2-40B4-BE49-F238E27FC236}">
                <a16:creationId xmlns:a16="http://schemas.microsoft.com/office/drawing/2014/main" id="{0AB27314-7956-A342-8883-ED1F66B14B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39CEAB-6AC0-5940-991F-55DF09B2385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CC28CA2A-F77D-6644-88A3-28CAF16E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8308" name="Text Box 2">
            <a:extLst>
              <a:ext uri="{FF2B5EF4-FFF2-40B4-BE49-F238E27FC236}">
                <a16:creationId xmlns:a16="http://schemas.microsoft.com/office/drawing/2014/main" id="{0E86E092-3FC5-824B-9DC7-C925C6B3D7A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7">
            <a:extLst>
              <a:ext uri="{FF2B5EF4-FFF2-40B4-BE49-F238E27FC236}">
                <a16:creationId xmlns:a16="http://schemas.microsoft.com/office/drawing/2014/main" id="{A6CF3FB1-C4B3-1342-999F-D10E7D4B10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F570D3-9B15-9C49-BB07-D759304C4BF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15BA028E-1FCD-0C41-9BD2-73593B84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0356" name="Text Box 2">
            <a:extLst>
              <a:ext uri="{FF2B5EF4-FFF2-40B4-BE49-F238E27FC236}">
                <a16:creationId xmlns:a16="http://schemas.microsoft.com/office/drawing/2014/main" id="{4ABA541D-21DC-5547-A4E4-41DA677B0B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7">
            <a:extLst>
              <a:ext uri="{FF2B5EF4-FFF2-40B4-BE49-F238E27FC236}">
                <a16:creationId xmlns:a16="http://schemas.microsoft.com/office/drawing/2014/main" id="{461F5FD9-B172-404E-B4D9-AB998F086C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15E85C-B3FE-8546-B1C5-50B2A3FE9D5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2E38BD4C-62ED-AF4F-8233-B6203159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2404" name="Text Box 2">
            <a:extLst>
              <a:ext uri="{FF2B5EF4-FFF2-40B4-BE49-F238E27FC236}">
                <a16:creationId xmlns:a16="http://schemas.microsoft.com/office/drawing/2014/main" id="{202C6265-D99F-4045-9BF3-FD275670EF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>
            <a:extLst>
              <a:ext uri="{FF2B5EF4-FFF2-40B4-BE49-F238E27FC236}">
                <a16:creationId xmlns:a16="http://schemas.microsoft.com/office/drawing/2014/main" id="{4B21738A-BFAF-AB40-AAF8-73FEF35AF1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63DBF5-BEFA-E64C-A8D8-AFA1D03ADC0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78118159-76A3-8F4F-A3A9-FF54BB38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8AEF2A1E-0DA9-BE43-8356-9C960CF829D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7">
            <a:extLst>
              <a:ext uri="{FF2B5EF4-FFF2-40B4-BE49-F238E27FC236}">
                <a16:creationId xmlns:a16="http://schemas.microsoft.com/office/drawing/2014/main" id="{D04BC371-AA7F-9344-86DC-AAE8EF6313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5B4C4F-A11C-A745-9463-9D0952A0E85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73C264EB-387D-8241-A4D9-D53B4693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79F4F157-2649-AE4D-B7E4-86ECC132D73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7">
            <a:extLst>
              <a:ext uri="{FF2B5EF4-FFF2-40B4-BE49-F238E27FC236}">
                <a16:creationId xmlns:a16="http://schemas.microsoft.com/office/drawing/2014/main" id="{DF86B6ED-69A5-6B41-A300-4E6F058D5D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CE1D9C-9CBF-8241-9B05-17810DB2532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6499" name="Text Box 2">
            <a:extLst>
              <a:ext uri="{FF2B5EF4-FFF2-40B4-BE49-F238E27FC236}">
                <a16:creationId xmlns:a16="http://schemas.microsoft.com/office/drawing/2014/main" id="{8B0C115C-C9D6-A042-A74D-BF4C8DD24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6500" name="Text Box 3">
            <a:extLst>
              <a:ext uri="{FF2B5EF4-FFF2-40B4-BE49-F238E27FC236}">
                <a16:creationId xmlns:a16="http://schemas.microsoft.com/office/drawing/2014/main" id="{DFF1FBDE-4135-624D-A625-B2D8B2F6766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7">
            <a:extLst>
              <a:ext uri="{FF2B5EF4-FFF2-40B4-BE49-F238E27FC236}">
                <a16:creationId xmlns:a16="http://schemas.microsoft.com/office/drawing/2014/main" id="{E4BA185F-8CE2-5540-B0F3-4096E3186B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A754D9-4176-9D45-81F3-AA6C6BFE61F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21963BFB-1017-7346-B941-7801E508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FA215368-E505-7A4D-8A7E-FCFE8918A98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7">
            <a:extLst>
              <a:ext uri="{FF2B5EF4-FFF2-40B4-BE49-F238E27FC236}">
                <a16:creationId xmlns:a16="http://schemas.microsoft.com/office/drawing/2014/main" id="{DDCEE029-5DE4-5543-88CC-297ED13F63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F92C2D-BFE3-E746-B0E8-E233CDF1998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99809B55-6EEB-F843-A7EC-7B7C0213B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0596" name="Text Box 2">
            <a:extLst>
              <a:ext uri="{FF2B5EF4-FFF2-40B4-BE49-F238E27FC236}">
                <a16:creationId xmlns:a16="http://schemas.microsoft.com/office/drawing/2014/main" id="{7CDC0EE8-1609-2947-8892-848C9C68FA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7">
            <a:extLst>
              <a:ext uri="{FF2B5EF4-FFF2-40B4-BE49-F238E27FC236}">
                <a16:creationId xmlns:a16="http://schemas.microsoft.com/office/drawing/2014/main" id="{CFF1C332-84ED-6C47-98DC-039F6DBD74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D0EF97-8CDA-2D49-B14C-4ACF31F725B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98BB488C-6933-CC47-8D4D-9C9FA593B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2644" name="Text Box 2">
            <a:extLst>
              <a:ext uri="{FF2B5EF4-FFF2-40B4-BE49-F238E27FC236}">
                <a16:creationId xmlns:a16="http://schemas.microsoft.com/office/drawing/2014/main" id="{5226B9EA-5232-8345-98D1-17FDFB4D7D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7">
            <a:extLst>
              <a:ext uri="{FF2B5EF4-FFF2-40B4-BE49-F238E27FC236}">
                <a16:creationId xmlns:a16="http://schemas.microsoft.com/office/drawing/2014/main" id="{89856268-B9F0-CF45-99F8-4F54AD0621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49975D-5E01-0544-A5DF-69445BEF0CD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F950506B-59FB-BB4B-83A9-AA9A701A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4692" name="Text Box 2">
            <a:extLst>
              <a:ext uri="{FF2B5EF4-FFF2-40B4-BE49-F238E27FC236}">
                <a16:creationId xmlns:a16="http://schemas.microsoft.com/office/drawing/2014/main" id="{08F165E4-8C2E-574B-8226-87185396D7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7">
            <a:extLst>
              <a:ext uri="{FF2B5EF4-FFF2-40B4-BE49-F238E27FC236}">
                <a16:creationId xmlns:a16="http://schemas.microsoft.com/office/drawing/2014/main" id="{8BF31CD3-E3D7-E040-81EE-0883AD2BA2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092FA0-AF14-9B4A-ACC6-3994B00C2D7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2FF3F40B-685E-8341-AD16-CBCAD741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6740" name="Text Box 2">
            <a:extLst>
              <a:ext uri="{FF2B5EF4-FFF2-40B4-BE49-F238E27FC236}">
                <a16:creationId xmlns:a16="http://schemas.microsoft.com/office/drawing/2014/main" id="{CA721770-2E6A-0447-939A-D522CDB852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7">
            <a:extLst>
              <a:ext uri="{FF2B5EF4-FFF2-40B4-BE49-F238E27FC236}">
                <a16:creationId xmlns:a16="http://schemas.microsoft.com/office/drawing/2014/main" id="{B9B40A20-EAA6-3844-9E9A-018B497DDA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9612B5-C6A3-6242-BDAC-3E79C91F55F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AA436D55-AC0C-2048-BAB6-D0964F1F5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8788" name="Text Box 2">
            <a:extLst>
              <a:ext uri="{FF2B5EF4-FFF2-40B4-BE49-F238E27FC236}">
                <a16:creationId xmlns:a16="http://schemas.microsoft.com/office/drawing/2014/main" id="{F49D0892-A407-964C-976F-9A9624FB0D9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7">
            <a:extLst>
              <a:ext uri="{FF2B5EF4-FFF2-40B4-BE49-F238E27FC236}">
                <a16:creationId xmlns:a16="http://schemas.microsoft.com/office/drawing/2014/main" id="{6478CB8F-6E59-6342-870E-87FE53290E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8924C7-0950-4F4D-BEAA-C426946098D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5E6A728C-CDDA-3947-A2D1-58227BDD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20836" name="Text Box 2">
            <a:extLst>
              <a:ext uri="{FF2B5EF4-FFF2-40B4-BE49-F238E27FC236}">
                <a16:creationId xmlns:a16="http://schemas.microsoft.com/office/drawing/2014/main" id="{7636C514-A499-B540-9804-66E2569513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7">
            <a:extLst>
              <a:ext uri="{FF2B5EF4-FFF2-40B4-BE49-F238E27FC236}">
                <a16:creationId xmlns:a16="http://schemas.microsoft.com/office/drawing/2014/main" id="{4B9D8A8E-B9BF-9242-B528-08BB25321C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393A60-C01E-0F42-8BAC-B60DA2491D8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348D54F1-38CE-FF45-A7A5-21D2FBCE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ED44C911-BC88-3D49-B399-7552F166EE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7">
            <a:extLst>
              <a:ext uri="{FF2B5EF4-FFF2-40B4-BE49-F238E27FC236}">
                <a16:creationId xmlns:a16="http://schemas.microsoft.com/office/drawing/2014/main" id="{EE2B6426-1D60-EE42-A9E1-2AD85FDA40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1920B0-CABF-B240-B205-DE325DAF3C2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39092DAA-5B51-044E-B8F1-FF4202FD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C4450A19-398C-BC44-BEF5-7049899515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7">
            <a:extLst>
              <a:ext uri="{FF2B5EF4-FFF2-40B4-BE49-F238E27FC236}">
                <a16:creationId xmlns:a16="http://schemas.microsoft.com/office/drawing/2014/main" id="{4B9D8A8E-B9BF-9242-B528-08BB25321C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393A60-C01E-0F42-8BAC-B60DA2491D8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348D54F1-38CE-FF45-A7A5-21D2FBCE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ED44C911-BC88-3D49-B399-7552F166EE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27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7">
            <a:extLst>
              <a:ext uri="{FF2B5EF4-FFF2-40B4-BE49-F238E27FC236}">
                <a16:creationId xmlns:a16="http://schemas.microsoft.com/office/drawing/2014/main" id="{F5EFB845-24F3-074D-A81D-77DA814283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1A10BE-0B88-694D-A2F0-406F06DE030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7AAFEB6C-5690-B941-87BE-56F89DFC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AF154D16-7ED2-F944-9BC8-3D8EC470C64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7">
            <a:extLst>
              <a:ext uri="{FF2B5EF4-FFF2-40B4-BE49-F238E27FC236}">
                <a16:creationId xmlns:a16="http://schemas.microsoft.com/office/drawing/2014/main" id="{66BBE98E-77ED-B94D-A849-F30B8CDD44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66A54C-9627-1C48-8EDE-551DE4ABA3C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22B138F9-2A9E-DE4D-9F15-B53458BD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5379FF6F-F3E6-8B4A-B579-9F609DC8BD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7">
            <a:extLst>
              <a:ext uri="{FF2B5EF4-FFF2-40B4-BE49-F238E27FC236}">
                <a16:creationId xmlns:a16="http://schemas.microsoft.com/office/drawing/2014/main" id="{58A2F15F-EBA6-324E-A0DA-96037F2BC9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314426-32C2-254E-8438-740DEFDA493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6DA88A9E-3F81-1A42-ADF7-285532CA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45A1CC59-3C0E-3E46-A1C3-61709868C2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8775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4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05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63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45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9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9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17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3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9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73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5F3662B5-532E-3340-8489-D1774FDB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A9664E6C-CF38-FC42-A367-42FE7AC5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6384925"/>
            <a:ext cx="21288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2F9CCAF3-E017-6946-BCC3-E656FAB125DE}" type="slidenum">
              <a:rPr lang="en-GB" altLang="en-US" sz="1400" smtClean="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‹#›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2pPr>
      <a:lvl3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3pPr>
      <a:lvl4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4pPr>
      <a:lvl5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5pPr>
      <a:lvl6pPr marL="25146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6pPr>
      <a:lvl7pPr marL="29718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7pPr>
      <a:lvl8pPr marL="34290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8pPr>
      <a:lvl9pPr marL="38862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ts val="6375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ts val="5613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ts val="4575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5">
            <a:extLst>
              <a:ext uri="{FF2B5EF4-FFF2-40B4-BE49-F238E27FC236}">
                <a16:creationId xmlns:a16="http://schemas.microsoft.com/office/drawing/2014/main" id="{DCFE468F-7DEF-DA4B-B69D-AD6544537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17650"/>
            <a:ext cx="86106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5000">
                <a:solidFill>
                  <a:schemeClr val="tx1"/>
                </a:solidFill>
                <a:latin typeface="Optima" panose="02000503060000020004" pitchFamily="2" charset="0"/>
              </a:rPr>
              <a:t>Tema 11</a:t>
            </a:r>
          </a:p>
          <a:p>
            <a:pPr eaLnBrk="1" hangingPunct="1">
              <a:lnSpc>
                <a:spcPct val="93000"/>
              </a:lnSpc>
            </a:pPr>
            <a:r>
              <a:rPr lang="en-GB" altLang="en-US" sz="5000">
                <a:solidFill>
                  <a:schemeClr val="tx1"/>
                </a:solidFill>
                <a:latin typeface="Optima" panose="02000503060000020004" pitchFamily="2" charset="0"/>
              </a:rPr>
              <a:t>Traducción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263FC022-0D55-244C-B656-4A9D999301F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130550"/>
            <a:ext cx="5257800" cy="3194050"/>
            <a:chOff x="304800" y="3130550"/>
            <a:chExt cx="5257800" cy="3194050"/>
          </a:xfrm>
        </p:grpSpPr>
        <p:sp>
          <p:nvSpPr>
            <p:cNvPr id="33" name="Text Box 4">
              <a:extLst>
                <a:ext uri="{FF2B5EF4-FFF2-40B4-BE49-F238E27FC236}">
                  <a16:creationId xmlns:a16="http://schemas.microsoft.com/office/drawing/2014/main" id="{56363F67-6850-9345-8A4E-63DDF51B4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130550"/>
              <a:ext cx="3657600" cy="4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50400" rIns="90000" bIns="450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Optima" panose="02000503060000020004" pitchFamily="2" charset="0"/>
                </a:rPr>
                <a:t>CA García Sepúlveda MD PhD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Optima" panose="02000503060000020004" pitchFamily="2" charset="0"/>
                </a:rPr>
                <a:t>Last updated Jan 2019</a:t>
              </a:r>
              <a:endParaRPr lang="en-GB" altLang="en-US" sz="1400" i="1">
                <a:solidFill>
                  <a:srgbClr val="000000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9E96A348-9613-5940-BE9C-AC4233FE2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505450"/>
              <a:ext cx="52578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defTabSz="4572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defTabSz="4572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defTabSz="4572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defTabSz="4572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_tradnl" altLang="en-US" sz="2000">
                  <a:solidFill>
                    <a:schemeClr val="tx1"/>
                  </a:solidFill>
                  <a:latin typeface="Optima" panose="02000503060000020004" pitchFamily="2" charset="0"/>
                </a:rPr>
                <a:t>Laboratorio de Genómica Viral y Humana</a:t>
              </a:r>
              <a:br>
                <a:rPr lang="es-ES_tradnl" altLang="en-US" sz="3200">
                  <a:solidFill>
                    <a:schemeClr val="tx1"/>
                  </a:solidFill>
                  <a:latin typeface="Optima" panose="02000503060000020004" pitchFamily="2" charset="0"/>
                </a:rPr>
              </a:br>
              <a:r>
                <a:rPr lang="es-ES_tradnl" altLang="en-US" sz="1400">
                  <a:solidFill>
                    <a:schemeClr val="tx1"/>
                  </a:solidFill>
                  <a:latin typeface="Optima" panose="02000503060000020004" pitchFamily="2" charset="0"/>
                </a:rPr>
                <a:t>Facultad de Medicina, Universidad Autónoma de San Luis Potosí</a:t>
              </a:r>
            </a:p>
          </p:txBody>
        </p:sp>
        <p:grpSp>
          <p:nvGrpSpPr>
            <p:cNvPr id="35" name="Agrupar 17">
              <a:extLst>
                <a:ext uri="{FF2B5EF4-FFF2-40B4-BE49-F238E27FC236}">
                  <a16:creationId xmlns:a16="http://schemas.microsoft.com/office/drawing/2014/main" id="{1ECA6B90-5CB9-8C49-94A6-C24E50D9144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01638" y="6191250"/>
              <a:ext cx="4921250" cy="133350"/>
              <a:chOff x="1414188" y="971925"/>
              <a:chExt cx="7583018" cy="205494"/>
            </a:xfrm>
          </p:grpSpPr>
          <p:grpSp>
            <p:nvGrpSpPr>
              <p:cNvPr id="38" name="Agrupar 17">
                <a:extLst>
                  <a:ext uri="{FF2B5EF4-FFF2-40B4-BE49-F238E27FC236}">
                    <a16:creationId xmlns:a16="http://schemas.microsoft.com/office/drawing/2014/main" id="{6D7AA253-9D96-9646-A2B1-EA86D3C0CB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4188" y="971925"/>
                <a:ext cx="3801430" cy="205494"/>
                <a:chOff x="143341" y="3429001"/>
                <a:chExt cx="9336899" cy="504725"/>
              </a:xfrm>
            </p:grpSpPr>
            <p:grpSp>
              <p:nvGrpSpPr>
                <p:cNvPr id="50" name="Agrupar 13">
                  <a:extLst>
                    <a:ext uri="{FF2B5EF4-FFF2-40B4-BE49-F238E27FC236}">
                      <a16:creationId xmlns:a16="http://schemas.microsoft.com/office/drawing/2014/main" id="{44487C45-B823-DA41-AAA6-5286635CDF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3341" y="3429001"/>
                  <a:ext cx="6235183" cy="504725"/>
                  <a:chOff x="143341" y="3429001"/>
                  <a:chExt cx="6235183" cy="504725"/>
                </a:xfrm>
              </p:grpSpPr>
              <p:grpSp>
                <p:nvGrpSpPr>
                  <p:cNvPr id="54" name="Agrupar 9">
                    <a:extLst>
                      <a:ext uri="{FF2B5EF4-FFF2-40B4-BE49-F238E27FC236}">
                        <a16:creationId xmlns:a16="http://schemas.microsoft.com/office/drawing/2014/main" id="{E1B81EC2-6814-0B46-BEFA-468AE17306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341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58" name="Imagen 7" descr="DNA header2.jpg">
                      <a:extLst>
                        <a:ext uri="{FF2B5EF4-FFF2-40B4-BE49-F238E27FC236}">
                          <a16:creationId xmlns:a16="http://schemas.microsoft.com/office/drawing/2014/main" id="{40B74A2D-D380-FC4F-8028-DA43BD67BC7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9" name="Imagen 8" descr="DNA header2.jpg">
                      <a:extLst>
                        <a:ext uri="{FF2B5EF4-FFF2-40B4-BE49-F238E27FC236}">
                          <a16:creationId xmlns:a16="http://schemas.microsoft.com/office/drawing/2014/main" id="{541B980E-806A-2F46-85DC-2D909176789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55" name="Agrupar 10">
                    <a:extLst>
                      <a:ext uri="{FF2B5EF4-FFF2-40B4-BE49-F238E27FC236}">
                        <a16:creationId xmlns:a16="http://schemas.microsoft.com/office/drawing/2014/main" id="{01FC98CE-A623-FA49-A0D5-A7261BDC3C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5058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56" name="Imagen 11" descr="DNA header2.jpg">
                      <a:extLst>
                        <a:ext uri="{FF2B5EF4-FFF2-40B4-BE49-F238E27FC236}">
                          <a16:creationId xmlns:a16="http://schemas.microsoft.com/office/drawing/2014/main" id="{D8168377-8007-8044-A032-A8051D96527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7" name="Imagen 37" descr="DNA header2.jpg">
                      <a:extLst>
                        <a:ext uri="{FF2B5EF4-FFF2-40B4-BE49-F238E27FC236}">
                          <a16:creationId xmlns:a16="http://schemas.microsoft.com/office/drawing/2014/main" id="{8136A549-7F64-924A-BE1A-97B3E8DE4CF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51" name="Agrupar 14">
                  <a:extLst>
                    <a:ext uri="{FF2B5EF4-FFF2-40B4-BE49-F238E27FC236}">
                      <a16:creationId xmlns:a16="http://schemas.microsoft.com/office/drawing/2014/main" id="{47376C9B-6258-1A4C-886B-97B0F6E1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46774" y="3429001"/>
                  <a:ext cx="3133466" cy="504725"/>
                  <a:chOff x="143341" y="3429001"/>
                  <a:chExt cx="3133466" cy="504725"/>
                </a:xfrm>
              </p:grpSpPr>
              <p:pic>
                <p:nvPicPr>
                  <p:cNvPr id="52" name="Imagen 32" descr="DNA header2.jpg">
                    <a:extLst>
                      <a:ext uri="{FF2B5EF4-FFF2-40B4-BE49-F238E27FC236}">
                        <a16:creationId xmlns:a16="http://schemas.microsoft.com/office/drawing/2014/main" id="{B04B3A5B-91C9-094C-84C8-E2736E24307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682283" y="2890059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" name="Imagen 16" descr="DNA header2.jpg">
                    <a:extLst>
                      <a:ext uri="{FF2B5EF4-FFF2-40B4-BE49-F238E27FC236}">
                        <a16:creationId xmlns:a16="http://schemas.microsoft.com/office/drawing/2014/main" id="{486112FB-0BD6-2949-B5BC-D02CB4ACED1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2233141" y="2890060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9" name="Agrupar 29">
                <a:extLst>
                  <a:ext uri="{FF2B5EF4-FFF2-40B4-BE49-F238E27FC236}">
                    <a16:creationId xmlns:a16="http://schemas.microsoft.com/office/drawing/2014/main" id="{E0242135-9FC9-D242-9574-52B9692A07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5775" y="971925"/>
                <a:ext cx="3801430" cy="205494"/>
                <a:chOff x="143341" y="3429001"/>
                <a:chExt cx="9336899" cy="504725"/>
              </a:xfrm>
            </p:grpSpPr>
            <p:grpSp>
              <p:nvGrpSpPr>
                <p:cNvPr id="40" name="Agrupar 13">
                  <a:extLst>
                    <a:ext uri="{FF2B5EF4-FFF2-40B4-BE49-F238E27FC236}">
                      <a16:creationId xmlns:a16="http://schemas.microsoft.com/office/drawing/2014/main" id="{50D946B3-507E-214F-A767-4304BA6795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3341" y="3429001"/>
                  <a:ext cx="6235183" cy="504725"/>
                  <a:chOff x="143341" y="3429001"/>
                  <a:chExt cx="6235183" cy="504725"/>
                </a:xfrm>
              </p:grpSpPr>
              <p:grpSp>
                <p:nvGrpSpPr>
                  <p:cNvPr id="44" name="Agrupar 9">
                    <a:extLst>
                      <a:ext uri="{FF2B5EF4-FFF2-40B4-BE49-F238E27FC236}">
                        <a16:creationId xmlns:a16="http://schemas.microsoft.com/office/drawing/2014/main" id="{AF75DC9F-796D-EC4D-8C9C-5E3A23A9B3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341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48" name="Imagen 7" descr="DNA header2.jpg">
                      <a:extLst>
                        <a:ext uri="{FF2B5EF4-FFF2-40B4-BE49-F238E27FC236}">
                          <a16:creationId xmlns:a16="http://schemas.microsoft.com/office/drawing/2014/main" id="{CAF6F302-4D82-B147-98F9-BEF43575922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9" name="Imagen 29" descr="DNA header2.jpg">
                      <a:extLst>
                        <a:ext uri="{FF2B5EF4-FFF2-40B4-BE49-F238E27FC236}">
                          <a16:creationId xmlns:a16="http://schemas.microsoft.com/office/drawing/2014/main" id="{B33FDFE0-DB76-1244-985D-6D9D3ADECBB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45" name="Agrupar 10">
                    <a:extLst>
                      <a:ext uri="{FF2B5EF4-FFF2-40B4-BE49-F238E27FC236}">
                        <a16:creationId xmlns:a16="http://schemas.microsoft.com/office/drawing/2014/main" id="{1CA4108E-124A-C64B-AE58-6DFA04282A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5058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46" name="Imagen 26" descr="DNA header2.jpg">
                      <a:extLst>
                        <a:ext uri="{FF2B5EF4-FFF2-40B4-BE49-F238E27FC236}">
                          <a16:creationId xmlns:a16="http://schemas.microsoft.com/office/drawing/2014/main" id="{68E2F6C6-135A-654F-B245-A9FA74317E2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7" name="Imagen 27" descr="DNA header2.jpg">
                      <a:extLst>
                        <a:ext uri="{FF2B5EF4-FFF2-40B4-BE49-F238E27FC236}">
                          <a16:creationId xmlns:a16="http://schemas.microsoft.com/office/drawing/2014/main" id="{A7CE0B01-DEA8-B849-B961-A92FB41CEA7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41" name="Agrupar 14">
                  <a:extLst>
                    <a:ext uri="{FF2B5EF4-FFF2-40B4-BE49-F238E27FC236}">
                      <a16:creationId xmlns:a16="http://schemas.microsoft.com/office/drawing/2014/main" id="{6D309AAA-BAFD-0243-9D75-2079B0695F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46774" y="3429001"/>
                  <a:ext cx="3133466" cy="504725"/>
                  <a:chOff x="143341" y="3429001"/>
                  <a:chExt cx="3133466" cy="504725"/>
                </a:xfrm>
              </p:grpSpPr>
              <p:pic>
                <p:nvPicPr>
                  <p:cNvPr id="42" name="Imagen 22" descr="DNA header2.jpg">
                    <a:extLst>
                      <a:ext uri="{FF2B5EF4-FFF2-40B4-BE49-F238E27FC236}">
                        <a16:creationId xmlns:a16="http://schemas.microsoft.com/office/drawing/2014/main" id="{71D0ACD7-DCDB-5446-9C33-50A5A3BD70C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682283" y="2890059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" name="Imagen 23" descr="DNA header2.jpg">
                    <a:extLst>
                      <a:ext uri="{FF2B5EF4-FFF2-40B4-BE49-F238E27FC236}">
                        <a16:creationId xmlns:a16="http://schemas.microsoft.com/office/drawing/2014/main" id="{E5866F73-506E-D242-8392-77C96314E57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2233141" y="2890060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36" name="Picture 36">
              <a:extLst>
                <a:ext uri="{FF2B5EF4-FFF2-40B4-BE49-F238E27FC236}">
                  <a16:creationId xmlns:a16="http://schemas.microsoft.com/office/drawing/2014/main" id="{AB231517-47C0-C441-BA1B-2B110EEBD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07" y="3776914"/>
              <a:ext cx="928419" cy="157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7">
              <a:extLst>
                <a:ext uri="{FF2B5EF4-FFF2-40B4-BE49-F238E27FC236}">
                  <a16:creationId xmlns:a16="http://schemas.microsoft.com/office/drawing/2014/main" id="{5FE28789-03F0-3E48-96FA-D8065DC86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746" y="3806490"/>
              <a:ext cx="1221959" cy="13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>
            <a:extLst>
              <a:ext uri="{FF2B5EF4-FFF2-40B4-BE49-F238E27FC236}">
                <a16:creationId xmlns:a16="http://schemas.microsoft.com/office/drawing/2014/main" id="{9A2EB592-7950-1D4A-8C8C-78F7D7AF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211388"/>
            <a:ext cx="332263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Initiation of </a:t>
            </a:r>
            <a:r>
              <a:rPr lang="en-US" altLang="en-US">
                <a:solidFill>
                  <a:srgbClr val="FF150F"/>
                </a:solidFill>
              </a:rPr>
              <a:t>protein synthesis in eukaryotes</a:t>
            </a:r>
            <a:r>
              <a:rPr lang="en-US" altLang="en-US">
                <a:solidFill>
                  <a:srgbClr val="000000"/>
                </a:solidFill>
              </a:rPr>
              <a:t> is </a:t>
            </a:r>
            <a:r>
              <a:rPr lang="en-US" altLang="en-US">
                <a:solidFill>
                  <a:srgbClr val="FF0000"/>
                </a:solidFill>
              </a:rPr>
              <a:t>similar</a:t>
            </a:r>
            <a:r>
              <a:rPr lang="en-US" altLang="en-US">
                <a:solidFill>
                  <a:srgbClr val="000000"/>
                </a:solidFill>
              </a:rPr>
              <a:t> to that in prokaryotes.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order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of events is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different</a:t>
            </a:r>
            <a:r>
              <a:rPr lang="en-US" altLang="en-US">
                <a:solidFill>
                  <a:srgbClr val="000000"/>
                </a:solidFill>
              </a:rPr>
              <a:t>, and the </a:t>
            </a:r>
            <a:r>
              <a:rPr lang="en-US" altLang="en-US">
                <a:solidFill>
                  <a:srgbClr val="FF0000"/>
                </a:solidFill>
              </a:rPr>
              <a:t>number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of accessory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factors</a:t>
            </a:r>
            <a:r>
              <a:rPr lang="en-US" altLang="en-US">
                <a:solidFill>
                  <a:srgbClr val="000000"/>
                </a:solidFill>
              </a:rPr>
              <a:t> is </a:t>
            </a:r>
            <a:r>
              <a:rPr lang="en-US" altLang="en-US">
                <a:solidFill>
                  <a:srgbClr val="FF150F"/>
                </a:solidFill>
              </a:rPr>
              <a:t>greater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9A388F9E-2165-B24B-AAAE-3F7DE14B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319213"/>
            <a:ext cx="544353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Line 2">
            <a:extLst>
              <a:ext uri="{FF2B5EF4-FFF2-40B4-BE49-F238E27FC236}">
                <a16:creationId xmlns:a16="http://schemas.microsoft.com/office/drawing/2014/main" id="{4A7E302A-C619-2941-8EBB-93E421A8A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8" name="Group 6">
            <a:extLst>
              <a:ext uri="{FF2B5EF4-FFF2-40B4-BE49-F238E27FC236}">
                <a16:creationId xmlns:a16="http://schemas.microsoft.com/office/drawing/2014/main" id="{3AE88FF8-6479-9B4E-BC36-9D146544BC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1509" name="Rectangle 1">
              <a:extLst>
                <a:ext uri="{FF2B5EF4-FFF2-40B4-BE49-F238E27FC236}">
                  <a16:creationId xmlns:a16="http://schemas.microsoft.com/office/drawing/2014/main" id="{F4343353-52E6-1E46-A468-C8926BA86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21510" name="Line 2">
              <a:extLst>
                <a:ext uri="{FF2B5EF4-FFF2-40B4-BE49-F238E27FC236}">
                  <a16:creationId xmlns:a16="http://schemas.microsoft.com/office/drawing/2014/main" id="{3BA4E9CF-6CF0-1343-9456-5808DB9ED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50DCC7DB-34EE-4D42-A4A2-A2125157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527175"/>
            <a:ext cx="58324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Text Box 4">
            <a:extLst>
              <a:ext uri="{FF2B5EF4-FFF2-40B4-BE49-F238E27FC236}">
                <a16:creationId xmlns:a16="http://schemas.microsoft.com/office/drawing/2014/main" id="{EA0A5A62-A531-2D48-A4E3-D5D1FC98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443038"/>
            <a:ext cx="3225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nontranslated 5’ leader is </a:t>
            </a:r>
            <a:r>
              <a:rPr lang="en-US" altLang="en-US">
                <a:solidFill>
                  <a:schemeClr val="tx1"/>
                </a:solidFill>
              </a:rPr>
              <a:t>relatively</a:t>
            </a:r>
            <a:r>
              <a:rPr lang="en-US" altLang="en-US">
                <a:solidFill>
                  <a:srgbClr val="FF150F"/>
                </a:solidFill>
              </a:rPr>
              <a:t> short</a:t>
            </a:r>
            <a:r>
              <a:rPr lang="en-US" altLang="en-US">
                <a:solidFill>
                  <a:srgbClr val="000000"/>
                </a:solidFill>
              </a:rPr>
              <a:t>, usually &lt;100 bases. 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4D89C4DF-15B6-4246-9901-E0B3EE00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2841625"/>
            <a:ext cx="519112" cy="515938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3556" name="Line 6">
            <a:extLst>
              <a:ext uri="{FF2B5EF4-FFF2-40B4-BE49-F238E27FC236}">
                <a16:creationId xmlns:a16="http://schemas.microsoft.com/office/drawing/2014/main" id="{F3A34222-CC4E-C342-8C8C-917145AC2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2374900"/>
            <a:ext cx="469900" cy="51117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2">
            <a:extLst>
              <a:ext uri="{FF2B5EF4-FFF2-40B4-BE49-F238E27FC236}">
                <a16:creationId xmlns:a16="http://schemas.microsoft.com/office/drawing/2014/main" id="{D5531414-D66A-F649-8D56-AA08D78F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8" name="Group 8">
            <a:extLst>
              <a:ext uri="{FF2B5EF4-FFF2-40B4-BE49-F238E27FC236}">
                <a16:creationId xmlns:a16="http://schemas.microsoft.com/office/drawing/2014/main" id="{6D352863-5AB2-224A-A3D0-251BC28D20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3559" name="Rectangle 1">
              <a:extLst>
                <a:ext uri="{FF2B5EF4-FFF2-40B4-BE49-F238E27FC236}">
                  <a16:creationId xmlns:a16="http://schemas.microsoft.com/office/drawing/2014/main" id="{5B7A44F2-FBD8-E743-973C-2F8DD82CF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23560" name="Line 2">
              <a:extLst>
                <a:ext uri="{FF2B5EF4-FFF2-40B4-BE49-F238E27FC236}">
                  <a16:creationId xmlns:a16="http://schemas.microsoft.com/office/drawing/2014/main" id="{C5DA5411-BF85-D249-8910-D24B5451C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B81747B1-2E93-D745-8AE7-2E401A77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527175"/>
            <a:ext cx="58324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2" name="Rectangle 4">
            <a:extLst>
              <a:ext uri="{FF2B5EF4-FFF2-40B4-BE49-F238E27FC236}">
                <a16:creationId xmlns:a16="http://schemas.microsoft.com/office/drawing/2014/main" id="{23AAE1DC-70B3-0E47-8B8E-11060340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554288"/>
            <a:ext cx="2500313" cy="814387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5603" name="Line 5">
            <a:extLst>
              <a:ext uri="{FF2B5EF4-FFF2-40B4-BE49-F238E27FC236}">
                <a16:creationId xmlns:a16="http://schemas.microsoft.com/office/drawing/2014/main" id="{669102AB-616D-5A4A-86D9-F4B836BC6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338" y="2622550"/>
            <a:ext cx="3562350" cy="230188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C8A4BC48-F865-D04B-A059-23A04097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095500"/>
            <a:ext cx="28384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nontranslated 3’ trailer is</a:t>
            </a:r>
            <a:r>
              <a:rPr lang="en-US" altLang="en-US">
                <a:solidFill>
                  <a:srgbClr val="000000"/>
                </a:solidFill>
              </a:rPr>
              <a:t> often rather </a:t>
            </a:r>
            <a:r>
              <a:rPr lang="en-US" altLang="en-US">
                <a:solidFill>
                  <a:srgbClr val="FF150F"/>
                </a:solidFill>
              </a:rPr>
              <a:t>long</a:t>
            </a:r>
            <a:r>
              <a:rPr lang="en-US" altLang="en-US">
                <a:solidFill>
                  <a:srgbClr val="000000"/>
                </a:solidFill>
              </a:rPr>
              <a:t> (100 - 1000 b).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By virtue of its location, the </a:t>
            </a:r>
            <a:r>
              <a:rPr lang="en-US" altLang="en-US">
                <a:solidFill>
                  <a:srgbClr val="FF150F"/>
                </a:solidFill>
              </a:rPr>
              <a:t>leader cannot be ignored during initiation</a:t>
            </a:r>
            <a:r>
              <a:rPr lang="en-US" altLang="en-US">
                <a:solidFill>
                  <a:srgbClr val="000000"/>
                </a:solidFill>
              </a:rPr>
              <a:t>, but the function for the trailer is less obvious. </a:t>
            </a:r>
          </a:p>
        </p:txBody>
      </p:sp>
      <p:sp>
        <p:nvSpPr>
          <p:cNvPr id="25605" name="Line 2">
            <a:extLst>
              <a:ext uri="{FF2B5EF4-FFF2-40B4-BE49-F238E27FC236}">
                <a16:creationId xmlns:a16="http://schemas.microsoft.com/office/drawing/2014/main" id="{1F8D274F-63B3-4D42-9C5D-0A6C9F98E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6" name="Group 8">
            <a:extLst>
              <a:ext uri="{FF2B5EF4-FFF2-40B4-BE49-F238E27FC236}">
                <a16:creationId xmlns:a16="http://schemas.microsoft.com/office/drawing/2014/main" id="{4CAC54C2-03F5-7D4D-B498-827842EBC8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5607" name="Rectangle 1">
              <a:extLst>
                <a:ext uri="{FF2B5EF4-FFF2-40B4-BE49-F238E27FC236}">
                  <a16:creationId xmlns:a16="http://schemas.microsoft.com/office/drawing/2014/main" id="{EE4876A0-C267-5E46-8266-E8DDD5E48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25608" name="Line 2">
              <a:extLst>
                <a:ext uri="{FF2B5EF4-FFF2-40B4-BE49-F238E27FC236}">
                  <a16:creationId xmlns:a16="http://schemas.microsoft.com/office/drawing/2014/main" id="{DF4EC54A-88C2-FE46-9E6F-82FA62C8A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>
            <a:extLst>
              <a:ext uri="{FF2B5EF4-FFF2-40B4-BE49-F238E27FC236}">
                <a16:creationId xmlns:a16="http://schemas.microsoft.com/office/drawing/2014/main" id="{5F111810-A4B6-AB4B-9E4C-94BDB350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340768"/>
            <a:ext cx="5544616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sz="1600" dirty="0">
                <a:solidFill>
                  <a:srgbClr val="000000"/>
                </a:solidFill>
              </a:rPr>
              <a:t>The first feature to be recognized during translation of a eukaryotic mRNA is the </a:t>
            </a:r>
            <a:r>
              <a:rPr lang="en-US" altLang="en-US" sz="1600" dirty="0">
                <a:solidFill>
                  <a:srgbClr val="FF0000"/>
                </a:solidFill>
              </a:rPr>
              <a:t>methylated cap</a:t>
            </a:r>
            <a:r>
              <a:rPr lang="en-US" altLang="en-US" sz="1600" dirty="0">
                <a:solidFill>
                  <a:srgbClr val="000000"/>
                </a:solidFill>
              </a:rPr>
              <a:t> that marks the 5’ end. </a:t>
            </a:r>
          </a:p>
          <a:p>
            <a:pPr eaLnBrk="1" hangingPunct="1">
              <a:lnSpc>
                <a:spcPct val="93000"/>
              </a:lnSpc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 sz="1600" dirty="0">
                <a:solidFill>
                  <a:srgbClr val="000000"/>
                </a:solidFill>
              </a:rPr>
              <a:t>Messengers whose </a:t>
            </a:r>
            <a:r>
              <a:rPr lang="en-US" altLang="en-US" sz="1600" dirty="0">
                <a:solidFill>
                  <a:srgbClr val="FF0000"/>
                </a:solidFill>
              </a:rPr>
              <a:t>caps</a:t>
            </a:r>
            <a:r>
              <a:rPr lang="en-US" altLang="en-US" sz="1600" dirty="0">
                <a:solidFill>
                  <a:srgbClr val="000000"/>
                </a:solidFill>
              </a:rPr>
              <a:t> have been </a:t>
            </a:r>
            <a:r>
              <a:rPr lang="en-US" altLang="en-US" sz="1600" dirty="0">
                <a:solidFill>
                  <a:srgbClr val="FF0000"/>
                </a:solidFill>
              </a:rPr>
              <a:t>removed</a:t>
            </a:r>
            <a:r>
              <a:rPr lang="en-US" altLang="en-US" sz="1600" dirty="0">
                <a:solidFill>
                  <a:srgbClr val="000000"/>
                </a:solidFill>
              </a:rPr>
              <a:t> are </a:t>
            </a:r>
            <a:r>
              <a:rPr lang="en-US" altLang="en-US" sz="1600" dirty="0">
                <a:solidFill>
                  <a:srgbClr val="FF0000"/>
                </a:solidFill>
              </a:rPr>
              <a:t>not translated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FF150F"/>
                </a:solidFill>
              </a:rPr>
              <a:t>efficiently</a:t>
            </a:r>
            <a:r>
              <a:rPr lang="en-US" altLang="en-US" sz="16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 sz="1600" dirty="0">
                <a:solidFill>
                  <a:srgbClr val="000000"/>
                </a:solidFill>
              </a:rPr>
              <a:t>Binding of 40S subunits to mRNA requires </a:t>
            </a:r>
            <a:r>
              <a:rPr lang="en-US" altLang="en-US" sz="1600" dirty="0">
                <a:solidFill>
                  <a:srgbClr val="FF0000"/>
                </a:solidFill>
              </a:rPr>
              <a:t>several initiation factors,</a:t>
            </a:r>
            <a:r>
              <a:rPr lang="en-US" altLang="en-US" sz="1600" dirty="0">
                <a:solidFill>
                  <a:srgbClr val="000000"/>
                </a:solidFill>
              </a:rPr>
              <a:t> including </a:t>
            </a:r>
            <a:r>
              <a:rPr lang="en-US" altLang="en-US" sz="1600" dirty="0">
                <a:solidFill>
                  <a:srgbClr val="FF150F"/>
                </a:solidFill>
              </a:rPr>
              <a:t>proteins that recognize</a:t>
            </a:r>
            <a:r>
              <a:rPr lang="en-US" altLang="en-US" sz="1600" dirty="0">
                <a:solidFill>
                  <a:srgbClr val="000000"/>
                </a:solidFill>
              </a:rPr>
              <a:t> the structure of </a:t>
            </a:r>
            <a:r>
              <a:rPr lang="en-US" altLang="en-US" sz="1600" dirty="0">
                <a:solidFill>
                  <a:srgbClr val="FF150F"/>
                </a:solidFill>
              </a:rPr>
              <a:t>the cap</a:t>
            </a:r>
            <a:r>
              <a:rPr lang="en-US" altLang="en-US" sz="16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27650" name="Picture 4">
            <a:extLst>
              <a:ext uri="{FF2B5EF4-FFF2-40B4-BE49-F238E27FC236}">
                <a16:creationId xmlns:a16="http://schemas.microsoft.com/office/drawing/2014/main" id="{D458C5C0-5A58-3941-845C-3F6157D4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274763"/>
            <a:ext cx="31146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4C725069-5591-3A4F-8178-960299A23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1616075"/>
            <a:ext cx="1689100" cy="814388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7652" name="Line 6">
            <a:extLst>
              <a:ext uri="{FF2B5EF4-FFF2-40B4-BE49-F238E27FC236}">
                <a16:creationId xmlns:a16="http://schemas.microsoft.com/office/drawing/2014/main" id="{F32D74E2-095E-0D46-9255-B4F6BB62F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8024" y="1844824"/>
            <a:ext cx="665039" cy="236959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2">
            <a:extLst>
              <a:ext uri="{FF2B5EF4-FFF2-40B4-BE49-F238E27FC236}">
                <a16:creationId xmlns:a16="http://schemas.microsoft.com/office/drawing/2014/main" id="{31C753E3-A650-F643-8838-31BC86428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4" name="Group 8">
            <a:extLst>
              <a:ext uri="{FF2B5EF4-FFF2-40B4-BE49-F238E27FC236}">
                <a16:creationId xmlns:a16="http://schemas.microsoft.com/office/drawing/2014/main" id="{B26C3C42-6051-A745-BF80-928D2E7D69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7655" name="Rectangle 1">
              <a:extLst>
                <a:ext uri="{FF2B5EF4-FFF2-40B4-BE49-F238E27FC236}">
                  <a16:creationId xmlns:a16="http://schemas.microsoft.com/office/drawing/2014/main" id="{E08C34AC-98D0-DD4C-A223-D6AFED635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 dirty="0">
                  <a:solidFill>
                    <a:srgbClr val="B3B3B3"/>
                  </a:solidFill>
                </a:rPr>
                <a:t>  </a:t>
              </a:r>
              <a:r>
                <a:rPr lang="en-US" altLang="en-US" dirty="0" err="1">
                  <a:solidFill>
                    <a:srgbClr val="B3B3B3"/>
                  </a:solidFill>
                </a:rPr>
                <a:t>Tema</a:t>
              </a:r>
              <a:r>
                <a:rPr lang="en-US" altLang="en-US" dirty="0">
                  <a:solidFill>
                    <a:srgbClr val="B3B3B3"/>
                  </a:solidFill>
                </a:rPr>
                <a:t> 11. </a:t>
              </a:r>
              <a:r>
                <a:rPr lang="en-US" altLang="en-US" dirty="0" err="1">
                  <a:solidFill>
                    <a:srgbClr val="B3B3B3"/>
                  </a:solidFill>
                </a:rPr>
                <a:t>Traducción</a:t>
              </a:r>
              <a:br>
                <a:rPr lang="en-GB" altLang="en-US" dirty="0">
                  <a:solidFill>
                    <a:srgbClr val="B3B3B3"/>
                  </a:solidFill>
                </a:rPr>
              </a:br>
              <a:r>
                <a:rPr lang="en-GB" altLang="en-US" dirty="0">
                  <a:solidFill>
                    <a:srgbClr val="B3B3B3"/>
                  </a:solidFill>
                </a:rPr>
                <a:t>  </a:t>
              </a:r>
              <a:r>
                <a:rPr lang="en-GB" altLang="en-US" sz="3200" dirty="0">
                  <a:solidFill>
                    <a:srgbClr val="B3B3B3"/>
                  </a:solidFill>
                </a:rPr>
                <a:t>Scanning</a:t>
              </a:r>
            </a:p>
          </p:txBody>
        </p:sp>
        <p:sp>
          <p:nvSpPr>
            <p:cNvPr id="27656" name="Line 2">
              <a:extLst>
                <a:ext uri="{FF2B5EF4-FFF2-40B4-BE49-F238E27FC236}">
                  <a16:creationId xmlns:a16="http://schemas.microsoft.com/office/drawing/2014/main" id="{36B85C0D-D18E-B944-AF6E-1019CB9EB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6C81E9-9594-D545-8C0D-C3816F55C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501008"/>
            <a:ext cx="4156968" cy="32424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2">
            <a:extLst>
              <a:ext uri="{FF2B5EF4-FFF2-40B4-BE49-F238E27FC236}">
                <a16:creationId xmlns:a16="http://schemas.microsoft.com/office/drawing/2014/main" id="{1E061390-870C-5946-99FD-1B90E9EB8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2" name="Group 8">
            <a:extLst>
              <a:ext uri="{FF2B5EF4-FFF2-40B4-BE49-F238E27FC236}">
                <a16:creationId xmlns:a16="http://schemas.microsoft.com/office/drawing/2014/main" id="{1D88889C-DECA-C249-A373-0E706F6839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9703" name="Rectangle 1">
              <a:extLst>
                <a:ext uri="{FF2B5EF4-FFF2-40B4-BE49-F238E27FC236}">
                  <a16:creationId xmlns:a16="http://schemas.microsoft.com/office/drawing/2014/main" id="{3FCDFCF5-B222-144D-98CD-402E59EC5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 dirty="0">
                  <a:solidFill>
                    <a:srgbClr val="B3B3B3"/>
                  </a:solidFill>
                </a:rPr>
                <a:t>  </a:t>
              </a:r>
              <a:r>
                <a:rPr lang="en-US" altLang="en-US" dirty="0" err="1">
                  <a:solidFill>
                    <a:srgbClr val="B3B3B3"/>
                  </a:solidFill>
                </a:rPr>
                <a:t>Tema</a:t>
              </a:r>
              <a:r>
                <a:rPr lang="en-US" altLang="en-US" dirty="0">
                  <a:solidFill>
                    <a:srgbClr val="B3B3B3"/>
                  </a:solidFill>
                </a:rPr>
                <a:t> 11. </a:t>
              </a:r>
              <a:r>
                <a:rPr lang="en-US" altLang="en-US" dirty="0" err="1">
                  <a:solidFill>
                    <a:srgbClr val="B3B3B3"/>
                  </a:solidFill>
                </a:rPr>
                <a:t>Traducción</a:t>
              </a:r>
              <a:br>
                <a:rPr lang="en-GB" altLang="en-US" dirty="0">
                  <a:solidFill>
                    <a:srgbClr val="B3B3B3"/>
                  </a:solidFill>
                </a:rPr>
              </a:br>
              <a:r>
                <a:rPr lang="en-GB" altLang="en-US" dirty="0">
                  <a:solidFill>
                    <a:srgbClr val="B3B3B3"/>
                  </a:solidFill>
                </a:rPr>
                <a:t>  </a:t>
              </a:r>
              <a:r>
                <a:rPr lang="en-GB" altLang="en-US" sz="3200" dirty="0">
                  <a:solidFill>
                    <a:srgbClr val="B3B3B3"/>
                  </a:solidFill>
                </a:rPr>
                <a:t>Cap detection</a:t>
              </a:r>
            </a:p>
          </p:txBody>
        </p:sp>
        <p:sp>
          <p:nvSpPr>
            <p:cNvPr id="29704" name="Line 2">
              <a:extLst>
                <a:ext uri="{FF2B5EF4-FFF2-40B4-BE49-F238E27FC236}">
                  <a16:creationId xmlns:a16="http://schemas.microsoft.com/office/drawing/2014/main" id="{B86431B1-C174-6D4B-AA3A-D6CEE43F4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BDC3F0-7CB5-A342-BDF6-2060AC4D2A63}"/>
              </a:ext>
            </a:extLst>
          </p:cNvPr>
          <p:cNvSpPr/>
          <p:nvPr/>
        </p:nvSpPr>
        <p:spPr>
          <a:xfrm>
            <a:off x="33742" y="1268760"/>
            <a:ext cx="3456384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3000"/>
              </a:lnSpc>
            </a:pPr>
            <a:r>
              <a:rPr lang="en-US" altLang="en-US" sz="1600" dirty="0">
                <a:solidFill>
                  <a:srgbClr val="FF0000"/>
                </a:solidFill>
              </a:rPr>
              <a:t>5’-caps are placed</a:t>
            </a:r>
            <a:r>
              <a:rPr lang="en-US" altLang="en-US" sz="1600" dirty="0">
                <a:solidFill>
                  <a:srgbClr val="000000"/>
                </a:solidFill>
              </a:rPr>
              <a:t> on </a:t>
            </a:r>
            <a:r>
              <a:rPr lang="en-US" altLang="en-US" sz="1600" dirty="0">
                <a:solidFill>
                  <a:srgbClr val="FF0000"/>
                </a:solidFill>
              </a:rPr>
              <a:t>all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FF150F"/>
                </a:solidFill>
              </a:rPr>
              <a:t>cellular or viral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mRNAs</a:t>
            </a:r>
            <a:r>
              <a:rPr lang="en-US" altLang="en-US" sz="1600" dirty="0">
                <a:solidFill>
                  <a:srgbClr val="000000"/>
                </a:solidFill>
              </a:rPr>
              <a:t> and are </a:t>
            </a:r>
            <a:r>
              <a:rPr lang="en-US" altLang="en-US" sz="1600" dirty="0">
                <a:solidFill>
                  <a:srgbClr val="FF0000"/>
                </a:solidFill>
              </a:rPr>
              <a:t>essential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FF150F"/>
                </a:solidFill>
              </a:rPr>
              <a:t>for their translation</a:t>
            </a:r>
            <a:r>
              <a:rPr lang="en-US" altLang="en-US" sz="1600" dirty="0">
                <a:solidFill>
                  <a:srgbClr val="000000"/>
                </a:solidFill>
              </a:rPr>
              <a:t> in eukaryotic cytoplasm (but not for mitochondria). </a:t>
            </a:r>
          </a:p>
          <a:p>
            <a:pPr eaLnBrk="1" hangingPunct="1">
              <a:lnSpc>
                <a:spcPct val="93000"/>
              </a:lnSpc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 sz="1600" dirty="0">
                <a:solidFill>
                  <a:srgbClr val="000000"/>
                </a:solidFill>
              </a:rPr>
              <a:t>The sole exception: </a:t>
            </a:r>
            <a:r>
              <a:rPr lang="en-US" altLang="en-US" sz="1600" dirty="0">
                <a:solidFill>
                  <a:srgbClr val="FF0000"/>
                </a:solidFill>
              </a:rPr>
              <a:t>poliovirus</a:t>
            </a:r>
            <a:r>
              <a:rPr lang="en-US" altLang="en-US" sz="1600" dirty="0">
                <a:solidFill>
                  <a:srgbClr val="000000"/>
                </a:solidFill>
              </a:rPr>
              <a:t> are not capped; </a:t>
            </a:r>
            <a:r>
              <a:rPr lang="en-US" altLang="en-US" sz="1600" dirty="0">
                <a:solidFill>
                  <a:srgbClr val="FF0000"/>
                </a:solidFill>
              </a:rPr>
              <a:t>only these exceptional viral mRNAs can be translated without caps</a:t>
            </a:r>
            <a:r>
              <a:rPr lang="en-US" altLang="en-US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B60E8B-5571-6845-A309-951E1D9E2921}"/>
              </a:ext>
            </a:extLst>
          </p:cNvPr>
          <p:cNvSpPr/>
          <p:nvPr/>
        </p:nvSpPr>
        <p:spPr>
          <a:xfrm>
            <a:off x="0" y="3789040"/>
            <a:ext cx="3491880" cy="19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3000"/>
              </a:lnSpc>
            </a:pPr>
            <a:r>
              <a:rPr lang="en-US" altLang="en-US" sz="1600" dirty="0">
                <a:solidFill>
                  <a:srgbClr val="000000"/>
                </a:solidFill>
              </a:rPr>
              <a:t>Poliovirus infection</a:t>
            </a:r>
            <a:r>
              <a:rPr lang="en-US" altLang="en-US" sz="1600" dirty="0">
                <a:solidFill>
                  <a:srgbClr val="FF0000"/>
                </a:solidFill>
              </a:rPr>
              <a:t> inhibits the translation of host mRNAs</a:t>
            </a:r>
            <a:r>
              <a:rPr lang="en-US" altLang="en-US" sz="16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 sz="1600" dirty="0">
                <a:solidFill>
                  <a:srgbClr val="000000"/>
                </a:solidFill>
              </a:rPr>
              <a:t>This is accomplished by </a:t>
            </a:r>
            <a:r>
              <a:rPr lang="en-US" altLang="en-US" sz="1600" dirty="0">
                <a:solidFill>
                  <a:srgbClr val="FF0000"/>
                </a:solidFill>
              </a:rPr>
              <a:t>interfering with the cap binding proteins</a:t>
            </a:r>
            <a:r>
              <a:rPr lang="en-US" altLang="en-US" sz="1600" dirty="0">
                <a:solidFill>
                  <a:srgbClr val="000000"/>
                </a:solidFill>
              </a:rPr>
              <a:t> that are needed for initiation of cellular mRNAs, but that are </a:t>
            </a:r>
            <a:r>
              <a:rPr lang="en-US" altLang="en-US" sz="1600" dirty="0">
                <a:solidFill>
                  <a:srgbClr val="FF0000"/>
                </a:solidFill>
              </a:rPr>
              <a:t>superfluous</a:t>
            </a:r>
            <a:r>
              <a:rPr lang="en-US" altLang="en-US" sz="1600" dirty="0">
                <a:solidFill>
                  <a:srgbClr val="000000"/>
                </a:solidFill>
              </a:rPr>
              <a:t> for the noncapped poliovirus mRNA.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8E5E7-61C2-0340-B01A-E420A22E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44" y="1124744"/>
            <a:ext cx="5757856" cy="48691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>
            <a:extLst>
              <a:ext uri="{FF2B5EF4-FFF2-40B4-BE49-F238E27FC236}">
                <a16:creationId xmlns:a16="http://schemas.microsoft.com/office/drawing/2014/main" id="{4B27ABB2-DE87-CC41-9084-D3293C08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574800"/>
            <a:ext cx="536575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"scanning" model</a:t>
            </a:r>
            <a:r>
              <a:rPr lang="en-US" altLang="en-US">
                <a:solidFill>
                  <a:srgbClr val="000000"/>
                </a:solidFill>
              </a:rPr>
              <a:t> supposes that the </a:t>
            </a:r>
            <a:r>
              <a:rPr lang="en-US" altLang="en-US">
                <a:solidFill>
                  <a:srgbClr val="FF0000"/>
                </a:solidFill>
              </a:rPr>
              <a:t>40S</a:t>
            </a:r>
            <a:r>
              <a:rPr lang="en-US" altLang="en-US">
                <a:solidFill>
                  <a:srgbClr val="FF150F"/>
                </a:solidFill>
              </a:rPr>
              <a:t> subunit</a:t>
            </a:r>
            <a:r>
              <a:rPr lang="en-US" altLang="en-US">
                <a:solidFill>
                  <a:srgbClr val="000000"/>
                </a:solidFill>
              </a:rPr>
              <a:t> initially </a:t>
            </a:r>
            <a:r>
              <a:rPr lang="en-US" altLang="en-US">
                <a:solidFill>
                  <a:srgbClr val="FF150F"/>
                </a:solidFill>
              </a:rPr>
              <a:t>recognizes the 5’ cap</a:t>
            </a:r>
            <a:r>
              <a:rPr lang="en-US" altLang="en-US">
                <a:solidFill>
                  <a:srgbClr val="000000"/>
                </a:solidFill>
              </a:rPr>
              <a:t> and </a:t>
            </a:r>
            <a:r>
              <a:rPr lang="en-US" altLang="en-US">
                <a:solidFill>
                  <a:srgbClr val="FF150F"/>
                </a:solidFill>
              </a:rPr>
              <a:t>then "migrates"</a:t>
            </a:r>
            <a:r>
              <a:rPr lang="en-US" altLang="en-US">
                <a:solidFill>
                  <a:srgbClr val="000000"/>
                </a:solidFill>
              </a:rPr>
              <a:t> along the mRNA. </a:t>
            </a:r>
          </a:p>
        </p:txBody>
      </p:sp>
      <p:pic>
        <p:nvPicPr>
          <p:cNvPr id="31746" name="Picture 4">
            <a:extLst>
              <a:ext uri="{FF2B5EF4-FFF2-40B4-BE49-F238E27FC236}">
                <a16:creationId xmlns:a16="http://schemas.microsoft.com/office/drawing/2014/main" id="{4A28A04B-089F-B740-831C-4491CA8F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65275"/>
            <a:ext cx="2857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7" name="Line 5">
            <a:extLst>
              <a:ext uri="{FF2B5EF4-FFF2-40B4-BE49-F238E27FC236}">
                <a16:creationId xmlns:a16="http://schemas.microsoft.com/office/drawing/2014/main" id="{78B52E1D-7ECC-684C-A552-54F555AD8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88" y="2125663"/>
            <a:ext cx="2070100" cy="2236787"/>
          </a:xfrm>
          <a:prstGeom prst="line">
            <a:avLst/>
          </a:prstGeom>
          <a:noFill/>
          <a:ln w="108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3A367D03-3769-9C45-8908-74C474C53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987675"/>
            <a:ext cx="55340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In many mRNAs the </a:t>
            </a:r>
            <a:r>
              <a:rPr lang="en-US" altLang="en-US">
                <a:solidFill>
                  <a:srgbClr val="FF150F"/>
                </a:solidFill>
              </a:rPr>
              <a:t>cap and AUG are farther apart</a:t>
            </a:r>
            <a:r>
              <a:rPr lang="en-US" altLang="en-US">
                <a:solidFill>
                  <a:srgbClr val="000000"/>
                </a:solidFill>
              </a:rPr>
              <a:t>, in </a:t>
            </a:r>
            <a:r>
              <a:rPr lang="en-US" altLang="en-US">
                <a:solidFill>
                  <a:srgbClr val="FF150F"/>
                </a:solidFill>
              </a:rPr>
              <a:t>extreme cases ~1000 bases</a:t>
            </a:r>
            <a:r>
              <a:rPr lang="en-US" altLang="en-US">
                <a:solidFill>
                  <a:srgbClr val="000000"/>
                </a:solidFill>
              </a:rPr>
              <a:t> distant.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Yet the presence of the </a:t>
            </a:r>
            <a:r>
              <a:rPr lang="en-US" altLang="en-US">
                <a:solidFill>
                  <a:srgbClr val="FF150F"/>
                </a:solidFill>
              </a:rPr>
              <a:t>cap is still necessary</a:t>
            </a:r>
            <a:r>
              <a:rPr lang="en-US" altLang="en-US">
                <a:solidFill>
                  <a:srgbClr val="000000"/>
                </a:solidFill>
              </a:rPr>
              <a:t> for a </a:t>
            </a:r>
            <a:r>
              <a:rPr lang="en-US" altLang="en-US">
                <a:solidFill>
                  <a:srgbClr val="FF150F"/>
                </a:solidFill>
              </a:rPr>
              <a:t>stable complex</a:t>
            </a:r>
            <a:r>
              <a:rPr lang="en-US" altLang="en-US">
                <a:solidFill>
                  <a:srgbClr val="000000"/>
                </a:solidFill>
              </a:rPr>
              <a:t> to be </a:t>
            </a:r>
            <a:r>
              <a:rPr lang="en-US" altLang="en-US">
                <a:solidFill>
                  <a:srgbClr val="FF150F"/>
                </a:solidFill>
              </a:rPr>
              <a:t>formed at the initiation codon.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9" name="Line 2">
            <a:extLst>
              <a:ext uri="{FF2B5EF4-FFF2-40B4-BE49-F238E27FC236}">
                <a16:creationId xmlns:a16="http://schemas.microsoft.com/office/drawing/2014/main" id="{B23DB26E-1D29-D142-A2A8-D08B642A3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0" name="Group 12">
            <a:extLst>
              <a:ext uri="{FF2B5EF4-FFF2-40B4-BE49-F238E27FC236}">
                <a16:creationId xmlns:a16="http://schemas.microsoft.com/office/drawing/2014/main" id="{7592EA48-D958-E14B-8A2F-E6B5A529D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1751" name="Rectangle 1">
              <a:extLst>
                <a:ext uri="{FF2B5EF4-FFF2-40B4-BE49-F238E27FC236}">
                  <a16:creationId xmlns:a16="http://schemas.microsoft.com/office/drawing/2014/main" id="{003BC458-3FE2-614C-A1F6-E46F99D0D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31752" name="Line 2">
              <a:extLst>
                <a:ext uri="{FF2B5EF4-FFF2-40B4-BE49-F238E27FC236}">
                  <a16:creationId xmlns:a16="http://schemas.microsoft.com/office/drawing/2014/main" id="{D6321874-FE60-CD49-97D6-40A7E7BFA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>
            <a:extLst>
              <a:ext uri="{FF2B5EF4-FFF2-40B4-BE49-F238E27FC236}">
                <a16:creationId xmlns:a16="http://schemas.microsoft.com/office/drawing/2014/main" id="{57B437A1-4D80-6F4D-8911-6248EA0C3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833688"/>
            <a:ext cx="53657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Scanning from the 5’ end is </a:t>
            </a:r>
            <a:r>
              <a:rPr lang="en-US" altLang="en-US">
                <a:solidFill>
                  <a:srgbClr val="FF0000"/>
                </a:solidFill>
              </a:rPr>
              <a:t>a linear process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33794" name="Picture 4">
            <a:extLst>
              <a:ext uri="{FF2B5EF4-FFF2-40B4-BE49-F238E27FC236}">
                <a16:creationId xmlns:a16="http://schemas.microsoft.com/office/drawing/2014/main" id="{8DDED1D1-9283-7F48-96A5-2826553D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65275"/>
            <a:ext cx="2857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5" name="Line 5">
            <a:extLst>
              <a:ext uri="{FF2B5EF4-FFF2-40B4-BE49-F238E27FC236}">
                <a16:creationId xmlns:a16="http://schemas.microsoft.com/office/drawing/2014/main" id="{1799FE49-78F8-F346-8F23-2DDCE93AD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7450" y="4686300"/>
            <a:ext cx="2014538" cy="1588"/>
          </a:xfrm>
          <a:prstGeom prst="line">
            <a:avLst/>
          </a:prstGeom>
          <a:noFill/>
          <a:ln w="108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2">
            <a:extLst>
              <a:ext uri="{FF2B5EF4-FFF2-40B4-BE49-F238E27FC236}">
                <a16:creationId xmlns:a16="http://schemas.microsoft.com/office/drawing/2014/main" id="{34C9BC4A-CF41-2A46-8AD4-A802F9929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797" name="Group 11">
            <a:extLst>
              <a:ext uri="{FF2B5EF4-FFF2-40B4-BE49-F238E27FC236}">
                <a16:creationId xmlns:a16="http://schemas.microsoft.com/office/drawing/2014/main" id="{0626CC41-3DCA-5846-B590-24E7B70227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3798" name="Rectangle 1">
              <a:extLst>
                <a:ext uri="{FF2B5EF4-FFF2-40B4-BE49-F238E27FC236}">
                  <a16:creationId xmlns:a16="http://schemas.microsoft.com/office/drawing/2014/main" id="{5DF7D8DB-7F92-174C-97D1-28B2F5877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33799" name="Line 2">
              <a:extLst>
                <a:ext uri="{FF2B5EF4-FFF2-40B4-BE49-F238E27FC236}">
                  <a16:creationId xmlns:a16="http://schemas.microsoft.com/office/drawing/2014/main" id="{74F33653-C793-4B4D-89E6-0FA851665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">
            <a:extLst>
              <a:ext uri="{FF2B5EF4-FFF2-40B4-BE49-F238E27FC236}">
                <a16:creationId xmlns:a16="http://schemas.microsoft.com/office/drawing/2014/main" id="{DB32A15C-5C28-3042-A256-A8C949716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352550"/>
            <a:ext cx="51625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When 40S subunits scan the leader region, they </a:t>
            </a:r>
            <a:r>
              <a:rPr lang="en-US" altLang="en-US">
                <a:solidFill>
                  <a:srgbClr val="FF0000"/>
                </a:solidFill>
              </a:rPr>
              <a:t>melt secondary structure hairpins</a:t>
            </a:r>
            <a:r>
              <a:rPr lang="en-US" altLang="en-US">
                <a:solidFill>
                  <a:srgbClr val="000000"/>
                </a:solidFill>
              </a:rPr>
              <a:t> with stabilities </a:t>
            </a:r>
            <a:r>
              <a:rPr lang="en-US" altLang="en-US">
                <a:solidFill>
                  <a:srgbClr val="FF0000"/>
                </a:solidFill>
              </a:rPr>
              <a:t>above -30 kcal.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Hairpins of greater stability impede or prevent migration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5842" name="Picture 4">
            <a:extLst>
              <a:ext uri="{FF2B5EF4-FFF2-40B4-BE49-F238E27FC236}">
                <a16:creationId xmlns:a16="http://schemas.microsoft.com/office/drawing/2014/main" id="{76612692-28EF-BD4C-834E-A83A8DAE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897188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35843" name="Conector recto de flecha 6">
            <a:extLst>
              <a:ext uri="{FF2B5EF4-FFF2-40B4-BE49-F238E27FC236}">
                <a16:creationId xmlns:a16="http://schemas.microsoft.com/office/drawing/2014/main" id="{170ED005-C7E9-1E4D-BA4A-F04B3F998A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5943600"/>
            <a:ext cx="381000" cy="228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Line 2">
            <a:extLst>
              <a:ext uri="{FF2B5EF4-FFF2-40B4-BE49-F238E27FC236}">
                <a16:creationId xmlns:a16="http://schemas.microsoft.com/office/drawing/2014/main" id="{BCDB4F4C-42A0-884E-B195-3773CC093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5" name="Group 7">
            <a:extLst>
              <a:ext uri="{FF2B5EF4-FFF2-40B4-BE49-F238E27FC236}">
                <a16:creationId xmlns:a16="http://schemas.microsoft.com/office/drawing/2014/main" id="{40793EAF-6158-3048-9BDC-7E79038D6B2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5846" name="Rectangle 1">
              <a:extLst>
                <a:ext uri="{FF2B5EF4-FFF2-40B4-BE49-F238E27FC236}">
                  <a16:creationId xmlns:a16="http://schemas.microsoft.com/office/drawing/2014/main" id="{1E2F210E-C14F-7541-ADD4-2A8B509E9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35847" name="Line 2">
              <a:extLst>
                <a:ext uri="{FF2B5EF4-FFF2-40B4-BE49-F238E27FC236}">
                  <a16:creationId xmlns:a16="http://schemas.microsoft.com/office/drawing/2014/main" id="{8E0AE4EE-456D-F741-996E-1488A29D5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>
            <a:extLst>
              <a:ext uri="{FF2B5EF4-FFF2-40B4-BE49-F238E27FC236}">
                <a16:creationId xmlns:a16="http://schemas.microsoft.com/office/drawing/2014/main" id="{784B3A74-68DB-1D4F-AE74-6D3518D3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322388"/>
            <a:ext cx="53657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Migration stops</a:t>
            </a:r>
            <a:r>
              <a:rPr lang="en-US" altLang="en-US">
                <a:solidFill>
                  <a:srgbClr val="000000"/>
                </a:solidFill>
              </a:rPr>
              <a:t> when the 40S subunit encounters the </a:t>
            </a:r>
            <a:r>
              <a:rPr lang="en-US" altLang="en-US">
                <a:solidFill>
                  <a:srgbClr val="FF150F"/>
                </a:solidFill>
              </a:rPr>
              <a:t>AUG initiation codon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Usually</a:t>
            </a:r>
            <a:r>
              <a:rPr lang="en-US" altLang="en-US">
                <a:solidFill>
                  <a:srgbClr val="000000"/>
                </a:solidFill>
              </a:rPr>
              <a:t>, although </a:t>
            </a:r>
            <a:r>
              <a:rPr lang="en-US" altLang="en-US">
                <a:solidFill>
                  <a:srgbClr val="FF150F"/>
                </a:solidFill>
              </a:rPr>
              <a:t>not always,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the first AUG</a:t>
            </a:r>
            <a:r>
              <a:rPr lang="en-US" altLang="en-US">
                <a:solidFill>
                  <a:srgbClr val="000000"/>
                </a:solidFill>
              </a:rPr>
              <a:t> triplet sequence will be the initiation codon.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AUG triplet </a:t>
            </a:r>
            <a:r>
              <a:rPr lang="en-US" altLang="en-US">
                <a:solidFill>
                  <a:srgbClr val="FF0000"/>
                </a:solidFill>
              </a:rPr>
              <a:t>by itself is not sufficient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to halt migration;</a:t>
            </a:r>
            <a:r>
              <a:rPr lang="en-US" altLang="en-US">
                <a:solidFill>
                  <a:srgbClr val="000000"/>
                </a:solidFill>
              </a:rPr>
              <a:t> it is recognized efficiently as an initiation codon only when it is </a:t>
            </a:r>
            <a:r>
              <a:rPr lang="en-US" altLang="en-US" u="sng">
                <a:solidFill>
                  <a:srgbClr val="FF150F"/>
                </a:solidFill>
              </a:rPr>
              <a:t>in the right context</a:t>
            </a:r>
            <a:r>
              <a:rPr lang="en-US" altLang="en-US" u="sng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optimal context consists</a:t>
            </a:r>
            <a:r>
              <a:rPr lang="en-US" altLang="en-US">
                <a:solidFill>
                  <a:srgbClr val="000000"/>
                </a:solidFill>
              </a:rPr>
              <a:t> of the sequence GCC</a:t>
            </a:r>
            <a:r>
              <a:rPr lang="en-US" altLang="en-US" baseline="19000">
                <a:solidFill>
                  <a:srgbClr val="000000"/>
                </a:solidFill>
              </a:rPr>
              <a:t>A</a:t>
            </a:r>
            <a:r>
              <a:rPr lang="en-US" altLang="en-US" baseline="-19000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CC</a:t>
            </a:r>
            <a:r>
              <a:rPr lang="en-US" altLang="en-US">
                <a:solidFill>
                  <a:srgbClr val="0000FF"/>
                </a:solidFill>
              </a:rPr>
              <a:t>AUG</a:t>
            </a:r>
            <a:r>
              <a:rPr lang="en-US" altLang="en-US">
                <a:solidFill>
                  <a:srgbClr val="000000"/>
                </a:solidFill>
              </a:rPr>
              <a:t>G “</a:t>
            </a:r>
            <a:r>
              <a:rPr lang="en-US" altLang="ja-JP">
                <a:solidFill>
                  <a:srgbClr val="FF0000"/>
                </a:solidFill>
              </a:rPr>
              <a:t>Kozak Consensus Sequence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</a:p>
        </p:txBody>
      </p:sp>
      <p:pic>
        <p:nvPicPr>
          <p:cNvPr id="37890" name="Picture 4">
            <a:extLst>
              <a:ext uri="{FF2B5EF4-FFF2-40B4-BE49-F238E27FC236}">
                <a16:creationId xmlns:a16="http://schemas.microsoft.com/office/drawing/2014/main" id="{4C990817-CBDB-D948-B4D3-263275A6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65275"/>
            <a:ext cx="2857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5">
            <a:extLst>
              <a:ext uri="{FF2B5EF4-FFF2-40B4-BE49-F238E27FC236}">
                <a16:creationId xmlns:a16="http://schemas.microsoft.com/office/drawing/2014/main" id="{503571E7-CC3F-AA4E-9931-3C7ED8336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768725"/>
            <a:ext cx="3201988" cy="1076325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7892" name="Line 2">
            <a:extLst>
              <a:ext uri="{FF2B5EF4-FFF2-40B4-BE49-F238E27FC236}">
                <a16:creationId xmlns:a16="http://schemas.microsoft.com/office/drawing/2014/main" id="{B2C0223B-BB57-704E-8160-CD7CD6810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3" name="Group 7">
            <a:extLst>
              <a:ext uri="{FF2B5EF4-FFF2-40B4-BE49-F238E27FC236}">
                <a16:creationId xmlns:a16="http://schemas.microsoft.com/office/drawing/2014/main" id="{78CA6B1E-A9F2-6947-A77D-E62E6C0D0C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7894" name="Rectangle 1">
              <a:extLst>
                <a:ext uri="{FF2B5EF4-FFF2-40B4-BE49-F238E27FC236}">
                  <a16:creationId xmlns:a16="http://schemas.microsoft.com/office/drawing/2014/main" id="{1368F67D-9035-FE45-AD76-258859D87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37895" name="Line 2">
              <a:extLst>
                <a:ext uri="{FF2B5EF4-FFF2-40B4-BE49-F238E27FC236}">
                  <a16:creationId xmlns:a16="http://schemas.microsoft.com/office/drawing/2014/main" id="{506B4B62-3B52-5645-8D34-46FFF565A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>
            <a:extLst>
              <a:ext uri="{FF2B5EF4-FFF2-40B4-BE49-F238E27FC236}">
                <a16:creationId xmlns:a16="http://schemas.microsoft.com/office/drawing/2014/main" id="{D688B7A5-E626-644B-8D6E-0E54F77F0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095500"/>
            <a:ext cx="536575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“Kozak Consensus Sequence” 						GCC</a:t>
            </a:r>
            <a:r>
              <a:rPr lang="en-US" altLang="en-US" baseline="-1000">
                <a:solidFill>
                  <a:schemeClr val="tx1"/>
                </a:solidFill>
              </a:rPr>
              <a:t>AG</a:t>
            </a:r>
            <a:r>
              <a:rPr lang="en-US" altLang="en-US">
                <a:solidFill>
                  <a:srgbClr val="000000"/>
                </a:solidFill>
              </a:rPr>
              <a:t>CC</a:t>
            </a:r>
            <a:r>
              <a:rPr lang="en-US" altLang="en-US">
                <a:solidFill>
                  <a:srgbClr val="0000FF"/>
                </a:solidFill>
              </a:rPr>
              <a:t>AUG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purine</a:t>
            </a:r>
            <a:r>
              <a:rPr lang="en-US" altLang="en-US">
                <a:solidFill>
                  <a:srgbClr val="000000"/>
                </a:solidFill>
              </a:rPr>
              <a:t> (A or G) 3 bases before the AUG codon, and the </a:t>
            </a:r>
            <a:r>
              <a:rPr lang="en-US" altLang="en-US">
                <a:solidFill>
                  <a:srgbClr val="FF150F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 immediately following it, are </a:t>
            </a:r>
            <a:r>
              <a:rPr lang="en-US" altLang="en-US">
                <a:solidFill>
                  <a:srgbClr val="FF0000"/>
                </a:solidFill>
              </a:rPr>
              <a:t>the most important</a:t>
            </a:r>
            <a:r>
              <a:rPr lang="en-US" altLang="en-US">
                <a:solidFill>
                  <a:srgbClr val="000000"/>
                </a:solidFill>
              </a:rPr>
              <a:t>, and </a:t>
            </a:r>
            <a:r>
              <a:rPr lang="en-US" altLang="en-US">
                <a:solidFill>
                  <a:srgbClr val="FF150F"/>
                </a:solidFill>
              </a:rPr>
              <a:t>influence efficiency of translation by 10X</a:t>
            </a:r>
            <a:r>
              <a:rPr lang="en-US" altLang="en-US">
                <a:solidFill>
                  <a:srgbClr val="000000"/>
                </a:solidFill>
              </a:rPr>
              <a:t> ; the other bases have much smaller effects. </a:t>
            </a:r>
          </a:p>
        </p:txBody>
      </p:sp>
      <p:pic>
        <p:nvPicPr>
          <p:cNvPr id="39938" name="Picture 4">
            <a:extLst>
              <a:ext uri="{FF2B5EF4-FFF2-40B4-BE49-F238E27FC236}">
                <a16:creationId xmlns:a16="http://schemas.microsoft.com/office/drawing/2014/main" id="{37DE0654-569D-F744-A847-F8068FE5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65275"/>
            <a:ext cx="2857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Line 7">
            <a:extLst>
              <a:ext uri="{FF2B5EF4-FFF2-40B4-BE49-F238E27FC236}">
                <a16:creationId xmlns:a16="http://schemas.microsoft.com/office/drawing/2014/main" id="{53A0C106-659C-8E43-ABE6-5F38D9FA6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667000"/>
            <a:ext cx="228600" cy="304800"/>
          </a:xfrm>
          <a:prstGeom prst="line">
            <a:avLst/>
          </a:prstGeom>
          <a:noFill/>
          <a:ln w="9525">
            <a:solidFill>
              <a:srgbClr val="FF15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387CCA19-FA0E-A241-BE8A-68CEFCD6C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667000"/>
            <a:ext cx="304800" cy="533400"/>
          </a:xfrm>
          <a:prstGeom prst="line">
            <a:avLst/>
          </a:prstGeom>
          <a:noFill/>
          <a:ln w="9525">
            <a:solidFill>
              <a:srgbClr val="FF15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2">
            <a:extLst>
              <a:ext uri="{FF2B5EF4-FFF2-40B4-BE49-F238E27FC236}">
                <a16:creationId xmlns:a16="http://schemas.microsoft.com/office/drawing/2014/main" id="{8765BE77-1049-344C-AFFB-51FF09BC1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2" name="Group 8">
            <a:extLst>
              <a:ext uri="{FF2B5EF4-FFF2-40B4-BE49-F238E27FC236}">
                <a16:creationId xmlns:a16="http://schemas.microsoft.com/office/drawing/2014/main" id="{A100F763-9E52-B441-A8AD-EF41D90D8B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9943" name="Rectangle 1">
              <a:extLst>
                <a:ext uri="{FF2B5EF4-FFF2-40B4-BE49-F238E27FC236}">
                  <a16:creationId xmlns:a16="http://schemas.microsoft.com/office/drawing/2014/main" id="{250DC51E-45C1-944F-8688-AF1E375DB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39944" name="Line 2">
              <a:extLst>
                <a:ext uri="{FF2B5EF4-FFF2-40B4-BE49-F238E27FC236}">
                  <a16:creationId xmlns:a16="http://schemas.microsoft.com/office/drawing/2014/main" id="{EFC777C9-FED3-A348-B13D-93943668A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2">
            <a:extLst>
              <a:ext uri="{FF2B5EF4-FFF2-40B4-BE49-F238E27FC236}">
                <a16:creationId xmlns:a16="http://schemas.microsoft.com/office/drawing/2014/main" id="{717914EE-0972-F944-A594-ABBECEAD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73979149-7C4B-1941-8B14-89F3D18123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5900" y="1357313"/>
            <a:ext cx="57991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61920" rIns="90360" bIns="44280"/>
          <a:lstStyle/>
          <a:p>
            <a:pPr eaLnBrk="1" hangingPunct="1">
              <a:lnSpc>
                <a:spcPct val="9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600">
                <a:ea typeface="ＭＳ Ｐゴシック" panose="020B0600070205080204" pitchFamily="34" charset="-128"/>
              </a:rPr>
              <a:t>Protein synthesis divided into the </a:t>
            </a:r>
            <a:r>
              <a:rPr lang="en-US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three stages</a:t>
            </a:r>
            <a:r>
              <a:rPr lang="en-US" altLang="en-US" sz="1600"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9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600">
                <a:ea typeface="ＭＳ Ｐゴシック" panose="020B0600070205080204" pitchFamily="34" charset="-128"/>
              </a:rPr>
              <a:t>1.- Initiation</a:t>
            </a:r>
          </a:p>
          <a:p>
            <a:pPr eaLnBrk="1" hangingPunct="1">
              <a:lnSpc>
                <a:spcPct val="9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600">
                <a:ea typeface="ＭＳ Ｐゴシック" panose="020B0600070205080204" pitchFamily="34" charset="-128"/>
              </a:rPr>
              <a:t>2.- Elongation</a:t>
            </a:r>
          </a:p>
          <a:p>
            <a:pPr eaLnBrk="1" hangingPunct="1">
              <a:lnSpc>
                <a:spcPct val="9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1600">
                <a:ea typeface="ＭＳ Ｐゴシック" panose="020B0600070205080204" pitchFamily="34" charset="-128"/>
              </a:rPr>
              <a:t>3.- Termination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9CA609E7-B478-1D4F-91EB-533DA70A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258888"/>
            <a:ext cx="2857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124" name="Group 7">
            <a:extLst>
              <a:ext uri="{FF2B5EF4-FFF2-40B4-BE49-F238E27FC236}">
                <a16:creationId xmlns:a16="http://schemas.microsoft.com/office/drawing/2014/main" id="{12622EC3-0568-CC40-A3F7-F68B98D6B7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125" name="Rectangle 1">
              <a:extLst>
                <a:ext uri="{FF2B5EF4-FFF2-40B4-BE49-F238E27FC236}">
                  <a16:creationId xmlns:a16="http://schemas.microsoft.com/office/drawing/2014/main" id="{34058B37-D9A0-3F4A-964A-50D0F48D5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Etapas de la traducción</a:t>
              </a:r>
            </a:p>
          </p:txBody>
        </p:sp>
        <p:sp>
          <p:nvSpPr>
            <p:cNvPr id="5126" name="Line 2">
              <a:extLst>
                <a:ext uri="{FF2B5EF4-FFF2-40B4-BE49-F238E27FC236}">
                  <a16:creationId xmlns:a16="http://schemas.microsoft.com/office/drawing/2014/main" id="{8299625C-3237-2848-BD6D-0FB2472B0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>
            <a:extLst>
              <a:ext uri="{FF2B5EF4-FFF2-40B4-BE49-F238E27FC236}">
                <a16:creationId xmlns:a16="http://schemas.microsoft.com/office/drawing/2014/main" id="{B43F6444-6DCF-6140-BCDF-9890EDE59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744788"/>
            <a:ext cx="5365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When the leader sequence is long, </a:t>
            </a:r>
            <a:r>
              <a:rPr lang="en-US" altLang="en-US">
                <a:solidFill>
                  <a:srgbClr val="FF0000"/>
                </a:solidFill>
              </a:rPr>
              <a:t>further 40S subunits</a:t>
            </a:r>
            <a:r>
              <a:rPr lang="en-US" altLang="en-US">
                <a:solidFill>
                  <a:srgbClr val="000000"/>
                </a:solidFill>
              </a:rPr>
              <a:t> can recognize the 5’ end before the first has left the initiation site, creating a </a:t>
            </a:r>
            <a:r>
              <a:rPr lang="en-US" altLang="en-US">
                <a:solidFill>
                  <a:srgbClr val="FF0000"/>
                </a:solidFill>
              </a:rPr>
              <a:t>queue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of subunits</a:t>
            </a:r>
            <a:r>
              <a:rPr lang="en-US" altLang="en-US">
                <a:solidFill>
                  <a:srgbClr val="000000"/>
                </a:solidFill>
              </a:rPr>
              <a:t> proceeding </a:t>
            </a:r>
            <a:r>
              <a:rPr lang="en-US" altLang="en-US">
                <a:solidFill>
                  <a:srgbClr val="FF150F"/>
                </a:solidFill>
              </a:rPr>
              <a:t>along the leader</a:t>
            </a:r>
            <a:r>
              <a:rPr lang="en-US" altLang="en-US">
                <a:solidFill>
                  <a:srgbClr val="000000"/>
                </a:solidFill>
              </a:rPr>
              <a:t> to the initiation site.</a:t>
            </a:r>
          </a:p>
        </p:txBody>
      </p:sp>
      <p:pic>
        <p:nvPicPr>
          <p:cNvPr id="41986" name="Picture 4">
            <a:extLst>
              <a:ext uri="{FF2B5EF4-FFF2-40B4-BE49-F238E27FC236}">
                <a16:creationId xmlns:a16="http://schemas.microsoft.com/office/drawing/2014/main" id="{85DAC15F-29C3-B643-878D-17BCC2DA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65275"/>
            <a:ext cx="2857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5">
            <a:extLst>
              <a:ext uri="{FF2B5EF4-FFF2-40B4-BE49-F238E27FC236}">
                <a16:creationId xmlns:a16="http://schemas.microsoft.com/office/drawing/2014/main" id="{BFA1FEBE-7C99-E548-B18B-19C1AD8BD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4992688"/>
            <a:ext cx="3201988" cy="1076325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1988" name="Line 2">
            <a:extLst>
              <a:ext uri="{FF2B5EF4-FFF2-40B4-BE49-F238E27FC236}">
                <a16:creationId xmlns:a16="http://schemas.microsoft.com/office/drawing/2014/main" id="{BC0E16A8-0186-3849-B6CF-10FE2DB28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89" name="Group 7">
            <a:extLst>
              <a:ext uri="{FF2B5EF4-FFF2-40B4-BE49-F238E27FC236}">
                <a16:creationId xmlns:a16="http://schemas.microsoft.com/office/drawing/2014/main" id="{114CDCA5-9D4F-7E43-AB19-994F7F8898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1990" name="Rectangle 1">
              <a:extLst>
                <a:ext uri="{FF2B5EF4-FFF2-40B4-BE49-F238E27FC236}">
                  <a16:creationId xmlns:a16="http://schemas.microsoft.com/office/drawing/2014/main" id="{B1813BA1-4A3D-504A-A3BD-F1ABD6581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41991" name="Line 2">
              <a:extLst>
                <a:ext uri="{FF2B5EF4-FFF2-40B4-BE49-F238E27FC236}">
                  <a16:creationId xmlns:a16="http://schemas.microsoft.com/office/drawing/2014/main" id="{4B3F2346-3510-0043-A261-C9054B704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>
            <a:extLst>
              <a:ext uri="{FF2B5EF4-FFF2-40B4-BE49-F238E27FC236}">
                <a16:creationId xmlns:a16="http://schemas.microsoft.com/office/drawing/2014/main" id="{BFB5A9E6-9B5E-C34B-8E78-9E41972B0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968500"/>
            <a:ext cx="37099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process of initiation in eukaryotes is </a:t>
            </a:r>
            <a:r>
              <a:rPr lang="en-US" altLang="en-US">
                <a:solidFill>
                  <a:srgbClr val="FF0000"/>
                </a:solidFill>
              </a:rPr>
              <a:t>analogous</a:t>
            </a:r>
            <a:r>
              <a:rPr lang="en-US" altLang="en-US">
                <a:solidFill>
                  <a:srgbClr val="000000"/>
                </a:solidFill>
              </a:rPr>
              <a:t> to that in </a:t>
            </a:r>
            <a:r>
              <a:rPr lang="en-US" altLang="en-US" i="1">
                <a:solidFill>
                  <a:srgbClr val="000000"/>
                </a:solidFill>
              </a:rPr>
              <a:t>E. coli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Eukaryotic cells have </a:t>
            </a:r>
            <a:r>
              <a:rPr lang="en-US" altLang="en-US">
                <a:solidFill>
                  <a:srgbClr val="FF150F"/>
                </a:solidFill>
              </a:rPr>
              <a:t>more initiation factors</a:t>
            </a:r>
            <a:r>
              <a:rPr lang="en-US" altLang="en-US">
                <a:solidFill>
                  <a:srgbClr val="000000"/>
                </a:solidFill>
              </a:rPr>
              <a:t> than bacteria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factors are </a:t>
            </a:r>
            <a:r>
              <a:rPr lang="en-US" altLang="en-US">
                <a:solidFill>
                  <a:srgbClr val="FF150F"/>
                </a:solidFill>
              </a:rPr>
              <a:t>named similarly</a:t>
            </a:r>
            <a:r>
              <a:rPr lang="en-US" altLang="en-US">
                <a:solidFill>
                  <a:srgbClr val="000000"/>
                </a:solidFill>
              </a:rPr>
              <a:t> to those in bacteria, given the prefix </a:t>
            </a:r>
            <a:r>
              <a:rPr lang="en-US" altLang="en-US">
                <a:solidFill>
                  <a:srgbClr val="FF150F"/>
                </a:solidFill>
              </a:rPr>
              <a:t>"e" to indicate their eukaryotic</a:t>
            </a:r>
            <a:r>
              <a:rPr lang="en-US" altLang="en-US">
                <a:solidFill>
                  <a:srgbClr val="000000"/>
                </a:solidFill>
              </a:rPr>
              <a:t> origin.</a:t>
            </a:r>
          </a:p>
        </p:txBody>
      </p:sp>
      <p:pic>
        <p:nvPicPr>
          <p:cNvPr id="44034" name="Picture 4">
            <a:extLst>
              <a:ext uri="{FF2B5EF4-FFF2-40B4-BE49-F238E27FC236}">
                <a16:creationId xmlns:a16="http://schemas.microsoft.com/office/drawing/2014/main" id="{77DCBA8A-14C7-1942-84FA-90A7A1A9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174750"/>
            <a:ext cx="50927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5" name="Line 2">
            <a:extLst>
              <a:ext uri="{FF2B5EF4-FFF2-40B4-BE49-F238E27FC236}">
                <a16:creationId xmlns:a16="http://schemas.microsoft.com/office/drawing/2014/main" id="{72F7839E-B8C8-ED4E-87AE-9C592C506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6">
            <a:extLst>
              <a:ext uri="{FF2B5EF4-FFF2-40B4-BE49-F238E27FC236}">
                <a16:creationId xmlns:a16="http://schemas.microsoft.com/office/drawing/2014/main" id="{FDF93D50-381F-5443-87FD-F6D1D217CB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4037" name="Rectangle 1">
              <a:extLst>
                <a:ext uri="{FF2B5EF4-FFF2-40B4-BE49-F238E27FC236}">
                  <a16:creationId xmlns:a16="http://schemas.microsoft.com/office/drawing/2014/main" id="{A641C64A-0A26-9E48-B2EC-A73692139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44038" name="Line 2">
              <a:extLst>
                <a:ext uri="{FF2B5EF4-FFF2-40B4-BE49-F238E27FC236}">
                  <a16:creationId xmlns:a16="http://schemas.microsoft.com/office/drawing/2014/main" id="{8AD4F8BA-90F9-F148-877E-6371E55ED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E8C61913-45F7-C743-9029-76C005FB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2" name="Text Box 4">
            <a:extLst>
              <a:ext uri="{FF2B5EF4-FFF2-40B4-BE49-F238E27FC236}">
                <a16:creationId xmlns:a16="http://schemas.microsoft.com/office/drawing/2014/main" id="{1D319681-0240-8E41-BB77-E751CCBB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3D9F1764-9384-9648-A883-D280838A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46084" name="Text Box 6">
            <a:extLst>
              <a:ext uri="{FF2B5EF4-FFF2-40B4-BE49-F238E27FC236}">
                <a16:creationId xmlns:a16="http://schemas.microsoft.com/office/drawing/2014/main" id="{A494AFBB-32A7-864F-9CC5-906002D69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6085" name="AutoShape 7">
            <a:extLst>
              <a:ext uri="{FF2B5EF4-FFF2-40B4-BE49-F238E27FC236}">
                <a16:creationId xmlns:a16="http://schemas.microsoft.com/office/drawing/2014/main" id="{0C6DBA54-0A19-824D-B86F-2C6AF0D2FF5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6086" name="Text Box 8">
            <a:extLst>
              <a:ext uri="{FF2B5EF4-FFF2-40B4-BE49-F238E27FC236}">
                <a16:creationId xmlns:a16="http://schemas.microsoft.com/office/drawing/2014/main" id="{63805FBF-5FF6-104E-9F93-714B77C6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sp>
        <p:nvSpPr>
          <p:cNvPr id="46087" name="Text Box 9">
            <a:extLst>
              <a:ext uri="{FF2B5EF4-FFF2-40B4-BE49-F238E27FC236}">
                <a16:creationId xmlns:a16="http://schemas.microsoft.com/office/drawing/2014/main" id="{471911C0-B5B1-8F40-A6AB-49968A6F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28750"/>
            <a:ext cx="85740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We have dealt with the process of initiation as though the ribosome-binding site is always freely available.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However, its availability may be impeded by </a:t>
            </a:r>
            <a:r>
              <a:rPr lang="en-US" altLang="en-US">
                <a:solidFill>
                  <a:srgbClr val="FF0000"/>
                </a:solidFill>
              </a:rPr>
              <a:t>secondary structure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6088" name="Text Box 10">
            <a:extLst>
              <a:ext uri="{FF2B5EF4-FFF2-40B4-BE49-F238E27FC236}">
                <a16:creationId xmlns:a16="http://schemas.microsoft.com/office/drawing/2014/main" id="{B0F9AB49-DA63-F941-A24C-59A744D1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195638"/>
            <a:ext cx="49911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recognition of mRNA requires several </a:t>
            </a:r>
            <a:r>
              <a:rPr lang="en-US" altLang="en-US">
                <a:solidFill>
                  <a:srgbClr val="FF0000"/>
                </a:solidFill>
              </a:rPr>
              <a:t>additional factors</a:t>
            </a:r>
            <a:r>
              <a:rPr lang="en-US" altLang="en-US">
                <a:solidFill>
                  <a:srgbClr val="000000"/>
                </a:solidFill>
              </a:rPr>
              <a:t>; an important part of their function is to </a:t>
            </a:r>
            <a:r>
              <a:rPr lang="en-US" altLang="en-US">
                <a:solidFill>
                  <a:srgbClr val="FF0000"/>
                </a:solidFill>
              </a:rPr>
              <a:t>remove any secondary structure</a:t>
            </a:r>
            <a:r>
              <a:rPr lang="en-US" altLang="en-US">
                <a:solidFill>
                  <a:srgbClr val="000000"/>
                </a:solidFill>
              </a:rPr>
              <a:t> in the mRNA.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9" name="Line 2">
            <a:extLst>
              <a:ext uri="{FF2B5EF4-FFF2-40B4-BE49-F238E27FC236}">
                <a16:creationId xmlns:a16="http://schemas.microsoft.com/office/drawing/2014/main" id="{6CC77F95-C14D-6546-92F3-8798D4E63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0" name="Group 12">
            <a:extLst>
              <a:ext uri="{FF2B5EF4-FFF2-40B4-BE49-F238E27FC236}">
                <a16:creationId xmlns:a16="http://schemas.microsoft.com/office/drawing/2014/main" id="{90B6DF54-D86A-AA4D-A14D-4946B6DFE5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6091" name="Rectangle 1">
              <a:extLst>
                <a:ext uri="{FF2B5EF4-FFF2-40B4-BE49-F238E27FC236}">
                  <a16:creationId xmlns:a16="http://schemas.microsoft.com/office/drawing/2014/main" id="{66035B09-A3B5-124D-8275-F361B4E89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46092" name="Line 2">
              <a:extLst>
                <a:ext uri="{FF2B5EF4-FFF2-40B4-BE49-F238E27FC236}">
                  <a16:creationId xmlns:a16="http://schemas.microsoft.com/office/drawing/2014/main" id="{AE65A5B0-BFCF-6545-8DA1-9FE3540E3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>
            <a:extLst>
              <a:ext uri="{FF2B5EF4-FFF2-40B4-BE49-F238E27FC236}">
                <a16:creationId xmlns:a16="http://schemas.microsoft.com/office/drawing/2014/main" id="{3C7CBCCF-6D0C-C342-B481-8F2CC7FE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0" name="Text Box 4">
            <a:extLst>
              <a:ext uri="{FF2B5EF4-FFF2-40B4-BE49-F238E27FC236}">
                <a16:creationId xmlns:a16="http://schemas.microsoft.com/office/drawing/2014/main" id="{AB057DFB-11AE-FB42-AEDE-280AB5D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CDE51A96-E502-9F4C-85EE-41276E13C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48132" name="Text Box 6">
            <a:extLst>
              <a:ext uri="{FF2B5EF4-FFF2-40B4-BE49-F238E27FC236}">
                <a16:creationId xmlns:a16="http://schemas.microsoft.com/office/drawing/2014/main" id="{9C4B5A90-E1DD-D74F-9B11-FA58B88EC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8133" name="AutoShape 7">
            <a:extLst>
              <a:ext uri="{FF2B5EF4-FFF2-40B4-BE49-F238E27FC236}">
                <a16:creationId xmlns:a16="http://schemas.microsoft.com/office/drawing/2014/main" id="{1DC0765F-8C1F-164E-9E60-20E1CC29557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8134" name="AutoShape 8">
            <a:extLst>
              <a:ext uri="{FF2B5EF4-FFF2-40B4-BE49-F238E27FC236}">
                <a16:creationId xmlns:a16="http://schemas.microsoft.com/office/drawing/2014/main" id="{E9338892-932E-4941-BCDA-E4C6B06833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D9981A9B-71D7-6A42-8C54-8AFF55F1D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48136" name="Text Box 10">
            <a:extLst>
              <a:ext uri="{FF2B5EF4-FFF2-40B4-BE49-F238E27FC236}">
                <a16:creationId xmlns:a16="http://schemas.microsoft.com/office/drawing/2014/main" id="{4053DBC8-42F6-EA4D-9805-D4BEA15AF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48137" name="Group 11">
            <a:extLst>
              <a:ext uri="{FF2B5EF4-FFF2-40B4-BE49-F238E27FC236}">
                <a16:creationId xmlns:a16="http://schemas.microsoft.com/office/drawing/2014/main" id="{E0963EC2-67F0-A344-BF74-86DE1CF02537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48149" name="Rectangle 12">
              <a:extLst>
                <a:ext uri="{FF2B5EF4-FFF2-40B4-BE49-F238E27FC236}">
                  <a16:creationId xmlns:a16="http://schemas.microsoft.com/office/drawing/2014/main" id="{691EA64D-BDE6-6F4B-BAF3-C9EF9450F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48150" name="Rectangle 13">
              <a:extLst>
                <a:ext uri="{FF2B5EF4-FFF2-40B4-BE49-F238E27FC236}">
                  <a16:creationId xmlns:a16="http://schemas.microsoft.com/office/drawing/2014/main" id="{0E3ED967-E432-6B47-91EB-9C4821F2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48138" name="Text Box 14">
            <a:extLst>
              <a:ext uri="{FF2B5EF4-FFF2-40B4-BE49-F238E27FC236}">
                <a16:creationId xmlns:a16="http://schemas.microsoft.com/office/drawing/2014/main" id="{4F834C73-B3D0-1A4E-9FEA-6F1B3D75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48139" name="Text Box 16">
            <a:extLst>
              <a:ext uri="{FF2B5EF4-FFF2-40B4-BE49-F238E27FC236}">
                <a16:creationId xmlns:a16="http://schemas.microsoft.com/office/drawing/2014/main" id="{22E184D6-742C-FB48-97CB-8B6C0471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48140" name="Rectangle 17">
            <a:extLst>
              <a:ext uri="{FF2B5EF4-FFF2-40B4-BE49-F238E27FC236}">
                <a16:creationId xmlns:a16="http://schemas.microsoft.com/office/drawing/2014/main" id="{A2B96581-99B4-8140-B346-2460D09D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3722688"/>
            <a:ext cx="676275" cy="2484437"/>
          </a:xfrm>
          <a:prstGeom prst="rect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8141" name="AutoShape 18">
            <a:extLst>
              <a:ext uri="{FF2B5EF4-FFF2-40B4-BE49-F238E27FC236}">
                <a16:creationId xmlns:a16="http://schemas.microsoft.com/office/drawing/2014/main" id="{582985C6-74E9-E740-827A-6C8F4A94DAD4}"/>
              </a:ext>
            </a:extLst>
          </p:cNvPr>
          <p:cNvSpPr>
            <a:spLocks/>
          </p:cNvSpPr>
          <p:nvPr/>
        </p:nvSpPr>
        <p:spPr bwMode="auto">
          <a:xfrm rot="2700000">
            <a:off x="855663" y="4432300"/>
            <a:ext cx="317500" cy="1035050"/>
          </a:xfrm>
          <a:prstGeom prst="leftBrace">
            <a:avLst>
              <a:gd name="adj1" fmla="val 27167"/>
              <a:gd name="adj2" fmla="val 50000"/>
            </a:avLst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8142" name="Text Box 19">
            <a:extLst>
              <a:ext uri="{FF2B5EF4-FFF2-40B4-BE49-F238E27FC236}">
                <a16:creationId xmlns:a16="http://schemas.microsoft.com/office/drawing/2014/main" id="{D16EE0F6-3E98-7A43-B0E4-6D73D943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4484688"/>
            <a:ext cx="854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eIF-4F</a:t>
            </a:r>
          </a:p>
        </p:txBody>
      </p:sp>
      <p:sp>
        <p:nvSpPr>
          <p:cNvPr id="48143" name="Text Box 20">
            <a:extLst>
              <a:ext uri="{FF2B5EF4-FFF2-40B4-BE49-F238E27FC236}">
                <a16:creationId xmlns:a16="http://schemas.microsoft.com/office/drawing/2014/main" id="{913CC119-F4E1-4441-AA57-4205C72DC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322388"/>
            <a:ext cx="87518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factor </a:t>
            </a:r>
            <a:r>
              <a:rPr lang="en-US" altLang="en-US">
                <a:solidFill>
                  <a:srgbClr val="FF150F"/>
                </a:solidFill>
              </a:rPr>
              <a:t>eIF4F</a:t>
            </a:r>
            <a:r>
              <a:rPr lang="en-US" altLang="en-US">
                <a:solidFill>
                  <a:srgbClr val="000000"/>
                </a:solidFill>
              </a:rPr>
              <a:t> is a </a:t>
            </a:r>
            <a:r>
              <a:rPr lang="en-US" altLang="en-US">
                <a:solidFill>
                  <a:srgbClr val="FF150F"/>
                </a:solidFill>
              </a:rPr>
              <a:t>protein complex</a:t>
            </a:r>
            <a:r>
              <a:rPr lang="en-US" altLang="en-US">
                <a:solidFill>
                  <a:srgbClr val="000000"/>
                </a:solidFill>
              </a:rPr>
              <a:t> that </a:t>
            </a:r>
            <a:r>
              <a:rPr lang="en-US" altLang="en-US">
                <a:solidFill>
                  <a:srgbClr val="FF150F"/>
                </a:solidFill>
              </a:rPr>
              <a:t>regulates</a:t>
            </a:r>
            <a:r>
              <a:rPr lang="en-US" altLang="en-US">
                <a:solidFill>
                  <a:srgbClr val="000000"/>
                </a:solidFill>
              </a:rPr>
              <a:t> key events in </a:t>
            </a:r>
            <a:r>
              <a:rPr lang="en-US" altLang="en-US">
                <a:solidFill>
                  <a:srgbClr val="FF150F"/>
                </a:solidFill>
              </a:rPr>
              <a:t>recruiting ribosomes to mRNA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It is </a:t>
            </a:r>
            <a:r>
              <a:rPr lang="en-US" altLang="en-US">
                <a:solidFill>
                  <a:srgbClr val="FF150F"/>
                </a:solidFill>
              </a:rPr>
              <a:t>not clear whether it preassembles</a:t>
            </a:r>
            <a:r>
              <a:rPr lang="en-US" altLang="en-US">
                <a:solidFill>
                  <a:srgbClr val="000000"/>
                </a:solidFill>
              </a:rPr>
              <a:t> as a complex before binding to mRNA </a:t>
            </a:r>
            <a:r>
              <a:rPr lang="en-US" altLang="en-US">
                <a:solidFill>
                  <a:srgbClr val="FF150F"/>
                </a:solidFill>
              </a:rPr>
              <a:t>or whether the individual subunits are added individually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44" name="Text Box 21">
            <a:extLst>
              <a:ext uri="{FF2B5EF4-FFF2-40B4-BE49-F238E27FC236}">
                <a16:creationId xmlns:a16="http://schemas.microsoft.com/office/drawing/2014/main" id="{5D1CE265-1E2B-4A48-A06E-7DC83FB0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3406775"/>
            <a:ext cx="41195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It includes the </a:t>
            </a:r>
            <a:r>
              <a:rPr lang="en-US" altLang="en-US">
                <a:solidFill>
                  <a:srgbClr val="FF150F"/>
                </a:solidFill>
              </a:rPr>
              <a:t>cap-binding subunit eIF-4E</a:t>
            </a:r>
            <a:r>
              <a:rPr lang="en-US" altLang="en-US">
                <a:solidFill>
                  <a:srgbClr val="000000"/>
                </a:solidFill>
              </a:rPr>
              <a:t>, the </a:t>
            </a:r>
            <a:r>
              <a:rPr lang="en-US" altLang="en-US">
                <a:solidFill>
                  <a:srgbClr val="FF150F"/>
                </a:solidFill>
              </a:rPr>
              <a:t>RNA-dependent ATPase eIF-4A</a:t>
            </a:r>
            <a:r>
              <a:rPr lang="en-US" altLang="en-US">
                <a:solidFill>
                  <a:srgbClr val="000000"/>
                </a:solidFill>
              </a:rPr>
              <a:t>, and the </a:t>
            </a:r>
            <a:r>
              <a:rPr lang="en-US" altLang="en-US">
                <a:solidFill>
                  <a:srgbClr val="FF150F"/>
                </a:solidFill>
              </a:rPr>
              <a:t>"scaffolding" subunit eIF-4G. </a:t>
            </a:r>
          </a:p>
        </p:txBody>
      </p:sp>
      <p:sp>
        <p:nvSpPr>
          <p:cNvPr id="48145" name="Line 2">
            <a:extLst>
              <a:ext uri="{FF2B5EF4-FFF2-40B4-BE49-F238E27FC236}">
                <a16:creationId xmlns:a16="http://schemas.microsoft.com/office/drawing/2014/main" id="{796D2259-E723-B842-BFB0-18E242AAC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46" name="Group 22">
            <a:extLst>
              <a:ext uri="{FF2B5EF4-FFF2-40B4-BE49-F238E27FC236}">
                <a16:creationId xmlns:a16="http://schemas.microsoft.com/office/drawing/2014/main" id="{71580A98-2F43-8640-9045-5BA9D047D4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8147" name="Rectangle 1">
              <a:extLst>
                <a:ext uri="{FF2B5EF4-FFF2-40B4-BE49-F238E27FC236}">
                  <a16:creationId xmlns:a16="http://schemas.microsoft.com/office/drawing/2014/main" id="{5093C6CA-F30A-3E42-8424-08AF09A33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48148" name="Line 2">
              <a:extLst>
                <a:ext uri="{FF2B5EF4-FFF2-40B4-BE49-F238E27FC236}">
                  <a16:creationId xmlns:a16="http://schemas.microsoft.com/office/drawing/2014/main" id="{DB7E254E-09F6-DC4D-8664-15216B389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>
            <a:extLst>
              <a:ext uri="{FF2B5EF4-FFF2-40B4-BE49-F238E27FC236}">
                <a16:creationId xmlns:a16="http://schemas.microsoft.com/office/drawing/2014/main" id="{2DBB04A6-909A-704A-BA91-6A90F9AC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78" name="Text Box 4">
            <a:extLst>
              <a:ext uri="{FF2B5EF4-FFF2-40B4-BE49-F238E27FC236}">
                <a16:creationId xmlns:a16="http://schemas.microsoft.com/office/drawing/2014/main" id="{BACE9B96-E1C5-F249-A56D-1D2B92C2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914DAA77-CD48-244B-A34C-1A7131470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3FFAFEF3-DC1A-F741-9DA7-F72678B5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0181" name="AutoShape 7">
            <a:extLst>
              <a:ext uri="{FF2B5EF4-FFF2-40B4-BE49-F238E27FC236}">
                <a16:creationId xmlns:a16="http://schemas.microsoft.com/office/drawing/2014/main" id="{D7CB4C1C-3225-054B-AEFB-F14D804E40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0182" name="AutoShape 8">
            <a:extLst>
              <a:ext uri="{FF2B5EF4-FFF2-40B4-BE49-F238E27FC236}">
                <a16:creationId xmlns:a16="http://schemas.microsoft.com/office/drawing/2014/main" id="{40C2CA8A-D689-B64E-AF31-67D39E775D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E63E3EF7-5CCD-DC4F-93D4-5C953BFE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50184" name="Text Box 10">
            <a:extLst>
              <a:ext uri="{FF2B5EF4-FFF2-40B4-BE49-F238E27FC236}">
                <a16:creationId xmlns:a16="http://schemas.microsoft.com/office/drawing/2014/main" id="{AC0DF392-3E7C-CB42-9D51-88314858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50185" name="Group 11">
            <a:extLst>
              <a:ext uri="{FF2B5EF4-FFF2-40B4-BE49-F238E27FC236}">
                <a16:creationId xmlns:a16="http://schemas.microsoft.com/office/drawing/2014/main" id="{AB93181D-AEAD-6145-893B-96B6436044C7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50196" name="Rectangle 12">
              <a:extLst>
                <a:ext uri="{FF2B5EF4-FFF2-40B4-BE49-F238E27FC236}">
                  <a16:creationId xmlns:a16="http://schemas.microsoft.com/office/drawing/2014/main" id="{E3E02E68-FCC7-454D-AED3-BD5C91F12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50197" name="Rectangle 13">
              <a:extLst>
                <a:ext uri="{FF2B5EF4-FFF2-40B4-BE49-F238E27FC236}">
                  <a16:creationId xmlns:a16="http://schemas.microsoft.com/office/drawing/2014/main" id="{4659B57B-99F4-B340-9E53-AB79A286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50186" name="Text Box 14">
            <a:extLst>
              <a:ext uri="{FF2B5EF4-FFF2-40B4-BE49-F238E27FC236}">
                <a16:creationId xmlns:a16="http://schemas.microsoft.com/office/drawing/2014/main" id="{77689A12-F1D5-2F4E-9540-3A5D3144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50187" name="Text Box 16">
            <a:extLst>
              <a:ext uri="{FF2B5EF4-FFF2-40B4-BE49-F238E27FC236}">
                <a16:creationId xmlns:a16="http://schemas.microsoft.com/office/drawing/2014/main" id="{5466BCCA-62E1-B440-B857-BF7A7FA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50188" name="Rectangle 17">
            <a:extLst>
              <a:ext uri="{FF2B5EF4-FFF2-40B4-BE49-F238E27FC236}">
                <a16:creationId xmlns:a16="http://schemas.microsoft.com/office/drawing/2014/main" id="{B3E51AEB-80ED-BD4E-A82B-60E61CA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3722688"/>
            <a:ext cx="676275" cy="2484437"/>
          </a:xfrm>
          <a:prstGeom prst="rect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0189" name="Text Box 18">
            <a:extLst>
              <a:ext uri="{FF2B5EF4-FFF2-40B4-BE49-F238E27FC236}">
                <a16:creationId xmlns:a16="http://schemas.microsoft.com/office/drawing/2014/main" id="{B55FBAE1-2273-284B-9E52-627F8F42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1.- </a:t>
            </a:r>
            <a:r>
              <a:rPr lang="en-US" altLang="en-US">
                <a:solidFill>
                  <a:srgbClr val="FF150F"/>
                </a:solidFill>
              </a:rPr>
              <a:t>eIF-4E</a:t>
            </a:r>
            <a:r>
              <a:rPr lang="en-US" altLang="en-US">
                <a:solidFill>
                  <a:srgbClr val="000000"/>
                </a:solidFill>
              </a:rPr>
              <a:t> Recognizes the </a:t>
            </a:r>
            <a:r>
              <a:rPr lang="en-US" altLang="en-US">
                <a:solidFill>
                  <a:srgbClr val="FF150F"/>
                </a:solidFill>
              </a:rPr>
              <a:t>5' Cap</a:t>
            </a:r>
            <a:r>
              <a:rPr lang="en-US" altLang="en-US">
                <a:solidFill>
                  <a:srgbClr val="000000"/>
                </a:solidFill>
              </a:rPr>
              <a:t> on mRNA.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2.- </a:t>
            </a:r>
            <a:r>
              <a:rPr lang="en-US" altLang="en-US">
                <a:solidFill>
                  <a:srgbClr val="FF150F"/>
                </a:solidFill>
              </a:rPr>
              <a:t>eIF-4G</a:t>
            </a:r>
            <a:r>
              <a:rPr lang="en-US" altLang="en-US">
                <a:solidFill>
                  <a:srgbClr val="000000"/>
                </a:solidFill>
              </a:rPr>
              <a:t> Recognizes </a:t>
            </a:r>
            <a:r>
              <a:rPr lang="en-US" altLang="en-US">
                <a:solidFill>
                  <a:srgbClr val="FF150F"/>
                </a:solidFill>
              </a:rPr>
              <a:t>eIF-4E</a:t>
            </a:r>
            <a:r>
              <a:rPr lang="en-US" altLang="en-US">
                <a:solidFill>
                  <a:srgbClr val="000000"/>
                </a:solidFill>
              </a:rPr>
              <a:t> bound to the </a:t>
            </a:r>
            <a:r>
              <a:rPr lang="en-US" altLang="en-US">
                <a:solidFill>
                  <a:srgbClr val="FF150F"/>
                </a:solidFill>
              </a:rPr>
              <a:t>5' Cap</a:t>
            </a:r>
            <a:r>
              <a:rPr lang="en-US" altLang="en-US">
                <a:solidFill>
                  <a:srgbClr val="000000"/>
                </a:solidFill>
              </a:rPr>
              <a:t> on mRNA.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3.- </a:t>
            </a:r>
            <a:r>
              <a:rPr lang="en-US" altLang="en-US">
                <a:solidFill>
                  <a:srgbClr val="FF150F"/>
                </a:solidFill>
              </a:rPr>
              <a:t>eIF-4A</a:t>
            </a:r>
            <a:r>
              <a:rPr lang="en-US" altLang="en-US">
                <a:solidFill>
                  <a:srgbClr val="000000"/>
                </a:solidFill>
              </a:rPr>
              <a:t> Binds to </a:t>
            </a:r>
            <a:r>
              <a:rPr lang="en-US" altLang="en-US">
                <a:solidFill>
                  <a:srgbClr val="FF150F"/>
                </a:solidFill>
              </a:rPr>
              <a:t>eIF-4G</a:t>
            </a:r>
            <a:r>
              <a:rPr lang="en-US" altLang="en-US">
                <a:solidFill>
                  <a:srgbClr val="000000"/>
                </a:solidFill>
              </a:rPr>
              <a:t> and </a:t>
            </a:r>
            <a:r>
              <a:rPr lang="en-US" altLang="en-US">
                <a:solidFill>
                  <a:srgbClr val="FF150F"/>
                </a:solidFill>
              </a:rPr>
              <a:t>helps unwind immediate secondary structure (first 15 bases).</a:t>
            </a:r>
          </a:p>
        </p:txBody>
      </p:sp>
      <p:sp>
        <p:nvSpPr>
          <p:cNvPr id="50190" name="AutoShape 19">
            <a:extLst>
              <a:ext uri="{FF2B5EF4-FFF2-40B4-BE49-F238E27FC236}">
                <a16:creationId xmlns:a16="http://schemas.microsoft.com/office/drawing/2014/main" id="{80EF74BB-4190-424D-90AF-701B48BCA35B}"/>
              </a:ext>
            </a:extLst>
          </p:cNvPr>
          <p:cNvSpPr>
            <a:spLocks/>
          </p:cNvSpPr>
          <p:nvPr/>
        </p:nvSpPr>
        <p:spPr bwMode="auto">
          <a:xfrm rot="2700000">
            <a:off x="855663" y="4432300"/>
            <a:ext cx="317500" cy="1035050"/>
          </a:xfrm>
          <a:prstGeom prst="leftBrace">
            <a:avLst>
              <a:gd name="adj1" fmla="val 27167"/>
              <a:gd name="adj2" fmla="val 50000"/>
            </a:avLst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0191" name="Text Box 20">
            <a:extLst>
              <a:ext uri="{FF2B5EF4-FFF2-40B4-BE49-F238E27FC236}">
                <a16:creationId xmlns:a16="http://schemas.microsoft.com/office/drawing/2014/main" id="{49B74281-0BDB-3E44-A9D7-4ACCF32E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4484688"/>
            <a:ext cx="854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eIF-4F</a:t>
            </a:r>
          </a:p>
        </p:txBody>
      </p:sp>
      <p:sp>
        <p:nvSpPr>
          <p:cNvPr id="50192" name="Line 2">
            <a:extLst>
              <a:ext uri="{FF2B5EF4-FFF2-40B4-BE49-F238E27FC236}">
                <a16:creationId xmlns:a16="http://schemas.microsoft.com/office/drawing/2014/main" id="{6FF98F47-7827-2847-B6B2-0160754A0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93" name="Group 21">
            <a:extLst>
              <a:ext uri="{FF2B5EF4-FFF2-40B4-BE49-F238E27FC236}">
                <a16:creationId xmlns:a16="http://schemas.microsoft.com/office/drawing/2014/main" id="{0004FA3B-CA40-0A45-BB2A-5B9C86C9E6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0194" name="Rectangle 1">
              <a:extLst>
                <a:ext uri="{FF2B5EF4-FFF2-40B4-BE49-F238E27FC236}">
                  <a16:creationId xmlns:a16="http://schemas.microsoft.com/office/drawing/2014/main" id="{E7A31368-406E-194D-84C9-9FE8D0777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50195" name="Line 2">
              <a:extLst>
                <a:ext uri="{FF2B5EF4-FFF2-40B4-BE49-F238E27FC236}">
                  <a16:creationId xmlns:a16="http://schemas.microsoft.com/office/drawing/2014/main" id="{E5E1C231-DA4B-124A-965F-FD127F9C4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>
            <a:extLst>
              <a:ext uri="{FF2B5EF4-FFF2-40B4-BE49-F238E27FC236}">
                <a16:creationId xmlns:a16="http://schemas.microsoft.com/office/drawing/2014/main" id="{6F3A635C-AEBE-8E4A-BDA3-5D4E385F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6" name="Text Box 4">
            <a:extLst>
              <a:ext uri="{FF2B5EF4-FFF2-40B4-BE49-F238E27FC236}">
                <a16:creationId xmlns:a16="http://schemas.microsoft.com/office/drawing/2014/main" id="{507C5C7C-EADE-744F-84B5-0A627673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DDEBE322-5703-5F45-8C6D-B2F67757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52228" name="Text Box 6">
            <a:extLst>
              <a:ext uri="{FF2B5EF4-FFF2-40B4-BE49-F238E27FC236}">
                <a16:creationId xmlns:a16="http://schemas.microsoft.com/office/drawing/2014/main" id="{BAC52682-D686-514C-8389-F62F3D308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2229" name="AutoShape 7">
            <a:extLst>
              <a:ext uri="{FF2B5EF4-FFF2-40B4-BE49-F238E27FC236}">
                <a16:creationId xmlns:a16="http://schemas.microsoft.com/office/drawing/2014/main" id="{6689F4C3-DD86-5546-A565-6C15729545A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2230" name="AutoShape 8">
            <a:extLst>
              <a:ext uri="{FF2B5EF4-FFF2-40B4-BE49-F238E27FC236}">
                <a16:creationId xmlns:a16="http://schemas.microsoft.com/office/drawing/2014/main" id="{D9F42666-CC63-E94F-BD91-1DCE2E1B7B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2231" name="Text Box 9">
            <a:extLst>
              <a:ext uri="{FF2B5EF4-FFF2-40B4-BE49-F238E27FC236}">
                <a16:creationId xmlns:a16="http://schemas.microsoft.com/office/drawing/2014/main" id="{AC2C92E3-978E-E147-9950-9CB6D8DB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52232" name="Text Box 10">
            <a:extLst>
              <a:ext uri="{FF2B5EF4-FFF2-40B4-BE49-F238E27FC236}">
                <a16:creationId xmlns:a16="http://schemas.microsoft.com/office/drawing/2014/main" id="{657B2A8C-D8B8-DF4A-B7A7-A43D70C19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52233" name="Group 11">
            <a:extLst>
              <a:ext uri="{FF2B5EF4-FFF2-40B4-BE49-F238E27FC236}">
                <a16:creationId xmlns:a16="http://schemas.microsoft.com/office/drawing/2014/main" id="{30652438-0530-184A-8AE1-8397CD1EB871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52242" name="Rectangle 12">
              <a:extLst>
                <a:ext uri="{FF2B5EF4-FFF2-40B4-BE49-F238E27FC236}">
                  <a16:creationId xmlns:a16="http://schemas.microsoft.com/office/drawing/2014/main" id="{14651AF6-A79F-B44A-9982-3DD218BFE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52243" name="Rectangle 13">
              <a:extLst>
                <a:ext uri="{FF2B5EF4-FFF2-40B4-BE49-F238E27FC236}">
                  <a16:creationId xmlns:a16="http://schemas.microsoft.com/office/drawing/2014/main" id="{3E2EF173-93DD-0D46-990A-C1A4F2669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52234" name="Text Box 14">
            <a:extLst>
              <a:ext uri="{FF2B5EF4-FFF2-40B4-BE49-F238E27FC236}">
                <a16:creationId xmlns:a16="http://schemas.microsoft.com/office/drawing/2014/main" id="{B0196B2A-50FD-C94D-9ADE-AF2A0F447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52235" name="Text Box 16">
            <a:extLst>
              <a:ext uri="{FF2B5EF4-FFF2-40B4-BE49-F238E27FC236}">
                <a16:creationId xmlns:a16="http://schemas.microsoft.com/office/drawing/2014/main" id="{3C5E791A-F59B-844E-878A-EDE920B1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52236" name="Rectangle 17">
            <a:extLst>
              <a:ext uri="{FF2B5EF4-FFF2-40B4-BE49-F238E27FC236}">
                <a16:creationId xmlns:a16="http://schemas.microsoft.com/office/drawing/2014/main" id="{EB7A9488-832C-FC47-9AF4-26491E94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3722688"/>
            <a:ext cx="676275" cy="2484437"/>
          </a:xfrm>
          <a:prstGeom prst="rect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2237" name="Text Box 18">
            <a:extLst>
              <a:ext uri="{FF2B5EF4-FFF2-40B4-BE49-F238E27FC236}">
                <a16:creationId xmlns:a16="http://schemas.microsoft.com/office/drawing/2014/main" id="{9EF3E998-7D22-834B-B42C-116A8527A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1.- </a:t>
            </a:r>
            <a:r>
              <a:rPr lang="en-US" altLang="en-US">
                <a:solidFill>
                  <a:srgbClr val="FF150F"/>
                </a:solidFill>
              </a:rPr>
              <a:t>eIF-4E</a:t>
            </a:r>
            <a:r>
              <a:rPr lang="en-US" altLang="en-US">
                <a:solidFill>
                  <a:srgbClr val="000000"/>
                </a:solidFill>
              </a:rPr>
              <a:t> Recognizes the </a:t>
            </a:r>
            <a:r>
              <a:rPr lang="en-US" altLang="en-US">
                <a:solidFill>
                  <a:srgbClr val="FF150F"/>
                </a:solidFill>
              </a:rPr>
              <a:t>5' Cap</a:t>
            </a:r>
            <a:r>
              <a:rPr lang="en-US" altLang="en-US">
                <a:solidFill>
                  <a:srgbClr val="000000"/>
                </a:solidFill>
              </a:rPr>
              <a:t> on mRNA.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2.- </a:t>
            </a:r>
            <a:r>
              <a:rPr lang="en-US" altLang="en-US">
                <a:solidFill>
                  <a:srgbClr val="FF150F"/>
                </a:solidFill>
              </a:rPr>
              <a:t>eIF-4G</a:t>
            </a:r>
            <a:r>
              <a:rPr lang="en-US" altLang="en-US">
                <a:solidFill>
                  <a:srgbClr val="000000"/>
                </a:solidFill>
              </a:rPr>
              <a:t> Recognizes </a:t>
            </a:r>
            <a:r>
              <a:rPr lang="en-US" altLang="en-US">
                <a:solidFill>
                  <a:srgbClr val="FF150F"/>
                </a:solidFill>
              </a:rPr>
              <a:t>eIF-4E</a:t>
            </a:r>
            <a:r>
              <a:rPr lang="en-US" altLang="en-US">
                <a:solidFill>
                  <a:srgbClr val="000000"/>
                </a:solidFill>
              </a:rPr>
              <a:t> bound to the </a:t>
            </a:r>
            <a:r>
              <a:rPr lang="en-US" altLang="en-US">
                <a:solidFill>
                  <a:srgbClr val="FF150F"/>
                </a:solidFill>
              </a:rPr>
              <a:t>5' Cap</a:t>
            </a:r>
            <a:r>
              <a:rPr lang="en-US" altLang="en-US">
                <a:solidFill>
                  <a:srgbClr val="000000"/>
                </a:solidFill>
              </a:rPr>
              <a:t> on mRNA.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3.- </a:t>
            </a:r>
            <a:r>
              <a:rPr lang="en-US" altLang="en-US">
                <a:solidFill>
                  <a:srgbClr val="FF150F"/>
                </a:solidFill>
              </a:rPr>
              <a:t>eIF-4A</a:t>
            </a:r>
            <a:r>
              <a:rPr lang="en-US" altLang="en-US">
                <a:solidFill>
                  <a:srgbClr val="000000"/>
                </a:solidFill>
              </a:rPr>
              <a:t> Binds to </a:t>
            </a:r>
            <a:r>
              <a:rPr lang="en-US" altLang="en-US">
                <a:solidFill>
                  <a:srgbClr val="FF150F"/>
                </a:solidFill>
              </a:rPr>
              <a:t>eIF-4G</a:t>
            </a:r>
            <a:r>
              <a:rPr lang="en-US" altLang="en-US">
                <a:solidFill>
                  <a:srgbClr val="000000"/>
                </a:solidFill>
              </a:rPr>
              <a:t> and </a:t>
            </a:r>
            <a:r>
              <a:rPr lang="en-US" altLang="en-US">
                <a:solidFill>
                  <a:srgbClr val="FF150F"/>
                </a:solidFill>
              </a:rPr>
              <a:t>helps unwind immediate secondary structure (first 15 bases).</a:t>
            </a:r>
          </a:p>
        </p:txBody>
      </p:sp>
      <p:sp>
        <p:nvSpPr>
          <p:cNvPr id="52238" name="Line 2">
            <a:extLst>
              <a:ext uri="{FF2B5EF4-FFF2-40B4-BE49-F238E27FC236}">
                <a16:creationId xmlns:a16="http://schemas.microsoft.com/office/drawing/2014/main" id="{891F62F2-EA18-0846-BB0B-69F14BD3B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239" name="Group 19">
            <a:extLst>
              <a:ext uri="{FF2B5EF4-FFF2-40B4-BE49-F238E27FC236}">
                <a16:creationId xmlns:a16="http://schemas.microsoft.com/office/drawing/2014/main" id="{6EF3F53D-0A26-0D49-8F7A-5BE260EF90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2240" name="Rectangle 1">
              <a:extLst>
                <a:ext uri="{FF2B5EF4-FFF2-40B4-BE49-F238E27FC236}">
                  <a16:creationId xmlns:a16="http://schemas.microsoft.com/office/drawing/2014/main" id="{E0226827-5290-7A44-86B2-F2E7E9B47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52241" name="Line 2">
              <a:extLst>
                <a:ext uri="{FF2B5EF4-FFF2-40B4-BE49-F238E27FC236}">
                  <a16:creationId xmlns:a16="http://schemas.microsoft.com/office/drawing/2014/main" id="{4CD13F1C-CC1A-CE4E-9ACD-B3DF72D0F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>
            <a:extLst>
              <a:ext uri="{FF2B5EF4-FFF2-40B4-BE49-F238E27FC236}">
                <a16:creationId xmlns:a16="http://schemas.microsoft.com/office/drawing/2014/main" id="{4BF266C9-870E-B540-BB70-587CA62F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4" name="Text Box 4">
            <a:extLst>
              <a:ext uri="{FF2B5EF4-FFF2-40B4-BE49-F238E27FC236}">
                <a16:creationId xmlns:a16="http://schemas.microsoft.com/office/drawing/2014/main" id="{EF4C1520-6815-9043-8332-6E1C9235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80345174-D67F-7C46-910E-2D2243C1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54276" name="Text Box 6">
            <a:extLst>
              <a:ext uri="{FF2B5EF4-FFF2-40B4-BE49-F238E27FC236}">
                <a16:creationId xmlns:a16="http://schemas.microsoft.com/office/drawing/2014/main" id="{EA7BE13F-FEF2-B646-8F7F-2D69AFA4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277" name="AutoShape 7">
            <a:extLst>
              <a:ext uri="{FF2B5EF4-FFF2-40B4-BE49-F238E27FC236}">
                <a16:creationId xmlns:a16="http://schemas.microsoft.com/office/drawing/2014/main" id="{03091EA1-6DBD-704F-93F1-53CFCC28B3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4278" name="AutoShape 8">
            <a:extLst>
              <a:ext uri="{FF2B5EF4-FFF2-40B4-BE49-F238E27FC236}">
                <a16:creationId xmlns:a16="http://schemas.microsoft.com/office/drawing/2014/main" id="{16B29B2C-C568-234C-9D33-C3BF014E32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4279" name="Text Box 9">
            <a:extLst>
              <a:ext uri="{FF2B5EF4-FFF2-40B4-BE49-F238E27FC236}">
                <a16:creationId xmlns:a16="http://schemas.microsoft.com/office/drawing/2014/main" id="{0E374511-2ED7-954F-A159-723BF75F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54280" name="Text Box 10">
            <a:extLst>
              <a:ext uri="{FF2B5EF4-FFF2-40B4-BE49-F238E27FC236}">
                <a16:creationId xmlns:a16="http://schemas.microsoft.com/office/drawing/2014/main" id="{3220C2A9-0B55-8046-A72E-36550BC3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54281" name="Group 11">
            <a:extLst>
              <a:ext uri="{FF2B5EF4-FFF2-40B4-BE49-F238E27FC236}">
                <a16:creationId xmlns:a16="http://schemas.microsoft.com/office/drawing/2014/main" id="{F3FE5AE2-10DE-274A-BB3B-9EFE4B2EBBCB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54295" name="Rectangle 12">
              <a:extLst>
                <a:ext uri="{FF2B5EF4-FFF2-40B4-BE49-F238E27FC236}">
                  <a16:creationId xmlns:a16="http://schemas.microsoft.com/office/drawing/2014/main" id="{864A7293-989E-C645-8A31-7D92C4B6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54296" name="Rectangle 13">
              <a:extLst>
                <a:ext uri="{FF2B5EF4-FFF2-40B4-BE49-F238E27FC236}">
                  <a16:creationId xmlns:a16="http://schemas.microsoft.com/office/drawing/2014/main" id="{40A108D9-7592-8743-BE94-5A1882882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54282" name="Text Box 14">
            <a:extLst>
              <a:ext uri="{FF2B5EF4-FFF2-40B4-BE49-F238E27FC236}">
                <a16:creationId xmlns:a16="http://schemas.microsoft.com/office/drawing/2014/main" id="{4ADEDE5B-4E95-E446-BEAF-C24A6D013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54283" name="Text Box 16">
            <a:extLst>
              <a:ext uri="{FF2B5EF4-FFF2-40B4-BE49-F238E27FC236}">
                <a16:creationId xmlns:a16="http://schemas.microsoft.com/office/drawing/2014/main" id="{E21C1840-DFF3-B947-A514-ABB1161E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54284" name="Text Box 17">
            <a:extLst>
              <a:ext uri="{FF2B5EF4-FFF2-40B4-BE49-F238E27FC236}">
                <a16:creationId xmlns:a16="http://schemas.microsoft.com/office/drawing/2014/main" id="{807A8395-E052-554F-9875-B05E45864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Meanwhile, </a:t>
            </a:r>
            <a:r>
              <a:rPr lang="en-US" altLang="en-US">
                <a:solidFill>
                  <a:srgbClr val="FF150F"/>
                </a:solidFill>
              </a:rPr>
              <a:t>eIF-1A</a:t>
            </a:r>
            <a:r>
              <a:rPr lang="en-US" altLang="en-US">
                <a:solidFill>
                  <a:srgbClr val="000000"/>
                </a:solidFill>
              </a:rPr>
              <a:t> &amp; </a:t>
            </a:r>
            <a:r>
              <a:rPr lang="en-US" altLang="en-US">
                <a:solidFill>
                  <a:srgbClr val="FF150F"/>
                </a:solidFill>
              </a:rPr>
              <a:t>eIF-3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stabilize small subunits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eIF-3</a:t>
            </a:r>
            <a:r>
              <a:rPr lang="en-US" altLang="en-US">
                <a:solidFill>
                  <a:srgbClr val="000000"/>
                </a:solidFill>
              </a:rPr>
              <a:t> is a very </a:t>
            </a:r>
            <a:r>
              <a:rPr lang="en-US" altLang="en-US">
                <a:solidFill>
                  <a:srgbClr val="FF150F"/>
                </a:solidFill>
              </a:rPr>
              <a:t>large complex</a:t>
            </a:r>
            <a:r>
              <a:rPr lang="en-US" altLang="en-US">
                <a:solidFill>
                  <a:srgbClr val="000000"/>
                </a:solidFill>
              </a:rPr>
              <a:t>, with </a:t>
            </a:r>
            <a:r>
              <a:rPr lang="en-US" altLang="en-US">
                <a:solidFill>
                  <a:srgbClr val="FF150F"/>
                </a:solidFill>
              </a:rPr>
              <a:t>8-10 subunits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4285" name="AutoShape 18">
            <a:extLst>
              <a:ext uri="{FF2B5EF4-FFF2-40B4-BE49-F238E27FC236}">
                <a16:creationId xmlns:a16="http://schemas.microsoft.com/office/drawing/2014/main" id="{63866C64-3104-084E-A846-00A1AEEF8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4679950"/>
            <a:ext cx="1158875" cy="4000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4286" name="Text Box 19">
            <a:extLst>
              <a:ext uri="{FF2B5EF4-FFF2-40B4-BE49-F238E27FC236}">
                <a16:creationId xmlns:a16="http://schemas.microsoft.com/office/drawing/2014/main" id="{CC56BE3D-7FD5-814C-A1CD-930445609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729163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40S</a:t>
            </a:r>
          </a:p>
        </p:txBody>
      </p:sp>
      <p:sp>
        <p:nvSpPr>
          <p:cNvPr id="54287" name="AutoShape 20">
            <a:extLst>
              <a:ext uri="{FF2B5EF4-FFF2-40B4-BE49-F238E27FC236}">
                <a16:creationId xmlns:a16="http://schemas.microsoft.com/office/drawing/2014/main" id="{0CB0350D-85F8-2C4B-8C86-EB53F6430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4767263"/>
            <a:ext cx="196850" cy="217487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76384874-E23D-8942-A8D4-104B14323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4791075"/>
            <a:ext cx="1047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eIF-1A</a:t>
            </a:r>
          </a:p>
        </p:txBody>
      </p:sp>
      <p:sp>
        <p:nvSpPr>
          <p:cNvPr id="54289" name="AutoShape 22">
            <a:extLst>
              <a:ext uri="{FF2B5EF4-FFF2-40B4-BE49-F238E27FC236}">
                <a16:creationId xmlns:a16="http://schemas.microsoft.com/office/drawing/2014/main" id="{9E7A6E25-43BF-F644-8CDB-44165DD9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50180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E3E692C8-2D29-8940-A1F2-833A6299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5487988"/>
            <a:ext cx="758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54291" name="Line 2">
            <a:extLst>
              <a:ext uri="{FF2B5EF4-FFF2-40B4-BE49-F238E27FC236}">
                <a16:creationId xmlns:a16="http://schemas.microsoft.com/office/drawing/2014/main" id="{27690D70-C285-6E4A-AE74-9AFD33D2D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2" name="Group 24">
            <a:extLst>
              <a:ext uri="{FF2B5EF4-FFF2-40B4-BE49-F238E27FC236}">
                <a16:creationId xmlns:a16="http://schemas.microsoft.com/office/drawing/2014/main" id="{B49C2806-DD23-1E48-9441-1D7B5C4A25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4293" name="Rectangle 1">
              <a:extLst>
                <a:ext uri="{FF2B5EF4-FFF2-40B4-BE49-F238E27FC236}">
                  <a16:creationId xmlns:a16="http://schemas.microsoft.com/office/drawing/2014/main" id="{8DA7C39A-2CDD-FB40-9D43-DB733D139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54294" name="Line 2">
              <a:extLst>
                <a:ext uri="{FF2B5EF4-FFF2-40B4-BE49-F238E27FC236}">
                  <a16:creationId xmlns:a16="http://schemas.microsoft.com/office/drawing/2014/main" id="{D5834572-EDC0-5F4A-BA6C-590A01785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>
            <a:extLst>
              <a:ext uri="{FF2B5EF4-FFF2-40B4-BE49-F238E27FC236}">
                <a16:creationId xmlns:a16="http://schemas.microsoft.com/office/drawing/2014/main" id="{49750009-96A7-1447-8077-381BFDAF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2" name="Text Box 4">
            <a:extLst>
              <a:ext uri="{FF2B5EF4-FFF2-40B4-BE49-F238E27FC236}">
                <a16:creationId xmlns:a16="http://schemas.microsoft.com/office/drawing/2014/main" id="{533784FB-2D21-0044-8481-3228A7F6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56323" name="Text Box 5">
            <a:extLst>
              <a:ext uri="{FF2B5EF4-FFF2-40B4-BE49-F238E27FC236}">
                <a16:creationId xmlns:a16="http://schemas.microsoft.com/office/drawing/2014/main" id="{C0C422F9-F3FF-4C4E-AE22-4888180C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56324" name="Text Box 6">
            <a:extLst>
              <a:ext uri="{FF2B5EF4-FFF2-40B4-BE49-F238E27FC236}">
                <a16:creationId xmlns:a16="http://schemas.microsoft.com/office/drawing/2014/main" id="{DE412283-DA53-E245-A28E-2A8137285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6325" name="AutoShape 7">
            <a:extLst>
              <a:ext uri="{FF2B5EF4-FFF2-40B4-BE49-F238E27FC236}">
                <a16:creationId xmlns:a16="http://schemas.microsoft.com/office/drawing/2014/main" id="{7361CAD3-A174-F94E-AEA7-96BD372C6A8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6326" name="AutoShape 8">
            <a:extLst>
              <a:ext uri="{FF2B5EF4-FFF2-40B4-BE49-F238E27FC236}">
                <a16:creationId xmlns:a16="http://schemas.microsoft.com/office/drawing/2014/main" id="{F84609E6-AB3F-544A-BB41-9FA6E9E702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6327" name="Text Box 9">
            <a:extLst>
              <a:ext uri="{FF2B5EF4-FFF2-40B4-BE49-F238E27FC236}">
                <a16:creationId xmlns:a16="http://schemas.microsoft.com/office/drawing/2014/main" id="{3603EC7F-EE51-4140-BE86-A64CCB0F7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56328" name="Text Box 10">
            <a:extLst>
              <a:ext uri="{FF2B5EF4-FFF2-40B4-BE49-F238E27FC236}">
                <a16:creationId xmlns:a16="http://schemas.microsoft.com/office/drawing/2014/main" id="{D07C0B12-69E4-4446-A047-76CCFC11F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56329" name="Group 11">
            <a:extLst>
              <a:ext uri="{FF2B5EF4-FFF2-40B4-BE49-F238E27FC236}">
                <a16:creationId xmlns:a16="http://schemas.microsoft.com/office/drawing/2014/main" id="{8A822833-BFB3-7649-B75A-7F5B661E9759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56350" name="Rectangle 12">
              <a:extLst>
                <a:ext uri="{FF2B5EF4-FFF2-40B4-BE49-F238E27FC236}">
                  <a16:creationId xmlns:a16="http://schemas.microsoft.com/office/drawing/2014/main" id="{56B6A641-8D99-DE4C-BD6D-AD4791BD8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56351" name="Rectangle 13">
              <a:extLst>
                <a:ext uri="{FF2B5EF4-FFF2-40B4-BE49-F238E27FC236}">
                  <a16:creationId xmlns:a16="http://schemas.microsoft.com/office/drawing/2014/main" id="{60FC0607-0CC8-B149-8711-A17446487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56330" name="Text Box 14">
            <a:extLst>
              <a:ext uri="{FF2B5EF4-FFF2-40B4-BE49-F238E27FC236}">
                <a16:creationId xmlns:a16="http://schemas.microsoft.com/office/drawing/2014/main" id="{A4860B0B-1C1D-B346-B56C-D34313B19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56331" name="Text Box 16">
            <a:extLst>
              <a:ext uri="{FF2B5EF4-FFF2-40B4-BE49-F238E27FC236}">
                <a16:creationId xmlns:a16="http://schemas.microsoft.com/office/drawing/2014/main" id="{C598EABA-17A0-7B48-B098-B5A046FCB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56332" name="Text Box 17">
            <a:extLst>
              <a:ext uri="{FF2B5EF4-FFF2-40B4-BE49-F238E27FC236}">
                <a16:creationId xmlns:a16="http://schemas.microsoft.com/office/drawing/2014/main" id="{DD0D5925-7A86-134B-B054-742A44E5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Meanwhile, </a:t>
            </a:r>
            <a:r>
              <a:rPr lang="en-US" altLang="en-US">
                <a:solidFill>
                  <a:srgbClr val="FF150F"/>
                </a:solidFill>
              </a:rPr>
              <a:t>eIF-1A</a:t>
            </a:r>
            <a:r>
              <a:rPr lang="en-US" altLang="en-US">
                <a:solidFill>
                  <a:srgbClr val="000000"/>
                </a:solidFill>
              </a:rPr>
              <a:t> &amp; </a:t>
            </a:r>
            <a:r>
              <a:rPr lang="en-US" altLang="en-US">
                <a:solidFill>
                  <a:srgbClr val="FF150F"/>
                </a:solidFill>
              </a:rPr>
              <a:t>eIF-3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stabilize small subunits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eIF-3</a:t>
            </a:r>
            <a:r>
              <a:rPr lang="en-US" altLang="en-US">
                <a:solidFill>
                  <a:srgbClr val="000000"/>
                </a:solidFill>
              </a:rPr>
              <a:t> is a very </a:t>
            </a:r>
            <a:r>
              <a:rPr lang="en-US" altLang="en-US">
                <a:solidFill>
                  <a:srgbClr val="FF150F"/>
                </a:solidFill>
              </a:rPr>
              <a:t>large complex</a:t>
            </a:r>
            <a:r>
              <a:rPr lang="en-US" altLang="en-US">
                <a:solidFill>
                  <a:srgbClr val="000000"/>
                </a:solidFill>
              </a:rPr>
              <a:t>, with </a:t>
            </a:r>
            <a:r>
              <a:rPr lang="en-US" altLang="en-US">
                <a:solidFill>
                  <a:srgbClr val="FF150F"/>
                </a:solidFill>
              </a:rPr>
              <a:t>8-10 subunits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  <a:br>
              <a:rPr lang="en-US" altLang="en-US">
                <a:solidFill>
                  <a:srgbClr val="000000"/>
                </a:solidFill>
              </a:rPr>
            </a:b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FF150F"/>
                </a:solidFill>
              </a:rPr>
              <a:t>tRNAi</a:t>
            </a:r>
            <a:r>
              <a:rPr lang="en-US" altLang="en-US" baseline="33000">
                <a:solidFill>
                  <a:srgbClr val="FF150F"/>
                </a:solidFill>
              </a:rPr>
              <a:t>Met</a:t>
            </a:r>
            <a:r>
              <a:rPr lang="en-US" altLang="en-US">
                <a:solidFill>
                  <a:srgbClr val="000000"/>
                </a:solidFill>
              </a:rPr>
              <a:t> is </a:t>
            </a:r>
            <a:r>
              <a:rPr lang="en-US" altLang="en-US">
                <a:solidFill>
                  <a:srgbClr val="FF150F"/>
                </a:solidFill>
              </a:rPr>
              <a:t>bound by eIF-2</a:t>
            </a:r>
            <a:r>
              <a:rPr lang="en-US" altLang="en-US">
                <a:solidFill>
                  <a:srgbClr val="000000"/>
                </a:solidFill>
              </a:rPr>
              <a:t> (</a:t>
            </a:r>
            <a:r>
              <a:rPr lang="en-US" altLang="en-US">
                <a:solidFill>
                  <a:srgbClr val="FF150F"/>
                </a:solidFill>
              </a:rPr>
              <a:t>ternary complex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33" name="AutoShape 18">
            <a:extLst>
              <a:ext uri="{FF2B5EF4-FFF2-40B4-BE49-F238E27FC236}">
                <a16:creationId xmlns:a16="http://schemas.microsoft.com/office/drawing/2014/main" id="{6069FAAE-9AB3-434E-8089-EA13319E9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4679950"/>
            <a:ext cx="1158875" cy="4000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6334" name="Text Box 19">
            <a:extLst>
              <a:ext uri="{FF2B5EF4-FFF2-40B4-BE49-F238E27FC236}">
                <a16:creationId xmlns:a16="http://schemas.microsoft.com/office/drawing/2014/main" id="{92154606-86F2-8441-B45C-8D22562F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729163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40S</a:t>
            </a:r>
          </a:p>
        </p:txBody>
      </p:sp>
      <p:sp>
        <p:nvSpPr>
          <p:cNvPr id="56335" name="AutoShape 20">
            <a:extLst>
              <a:ext uri="{FF2B5EF4-FFF2-40B4-BE49-F238E27FC236}">
                <a16:creationId xmlns:a16="http://schemas.microsoft.com/office/drawing/2014/main" id="{B5D42C4E-3C8C-894C-99BE-DE94AADD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4767263"/>
            <a:ext cx="196850" cy="217487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6336" name="Text Box 21">
            <a:extLst>
              <a:ext uri="{FF2B5EF4-FFF2-40B4-BE49-F238E27FC236}">
                <a16:creationId xmlns:a16="http://schemas.microsoft.com/office/drawing/2014/main" id="{0BA80883-E71D-1649-9FCB-F2FEDC2C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4791075"/>
            <a:ext cx="1047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eIF-1A</a:t>
            </a:r>
          </a:p>
        </p:txBody>
      </p:sp>
      <p:grpSp>
        <p:nvGrpSpPr>
          <p:cNvPr id="56337" name="Group 22">
            <a:extLst>
              <a:ext uri="{FF2B5EF4-FFF2-40B4-BE49-F238E27FC236}">
                <a16:creationId xmlns:a16="http://schemas.microsoft.com/office/drawing/2014/main" id="{ABA7F0D3-5199-E34F-A20F-BCAFDCAB944E}"/>
              </a:ext>
            </a:extLst>
          </p:cNvPr>
          <p:cNvGrpSpPr>
            <a:grpSpLocks/>
          </p:cNvGrpSpPr>
          <p:nvPr/>
        </p:nvGrpSpPr>
        <p:grpSpPr bwMode="auto">
          <a:xfrm>
            <a:off x="7413625" y="1458913"/>
            <a:ext cx="398463" cy="550862"/>
            <a:chOff x="4670" y="919"/>
            <a:chExt cx="251" cy="347"/>
          </a:xfrm>
        </p:grpSpPr>
        <p:sp>
          <p:nvSpPr>
            <p:cNvPr id="56348" name="AutoShape 23">
              <a:extLst>
                <a:ext uri="{FF2B5EF4-FFF2-40B4-BE49-F238E27FC236}">
                  <a16:creationId xmlns:a16="http://schemas.microsoft.com/office/drawing/2014/main" id="{49EF1ADD-0254-F34D-B63B-ED5B2C18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919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56349" name="AutoShape 24">
              <a:extLst>
                <a:ext uri="{FF2B5EF4-FFF2-40B4-BE49-F238E27FC236}">
                  <a16:creationId xmlns:a16="http://schemas.microsoft.com/office/drawing/2014/main" id="{D8D856FB-69A3-964D-AC67-882440E6A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74" y="1047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56338" name="AutoShape 25">
            <a:extLst>
              <a:ext uri="{FF2B5EF4-FFF2-40B4-BE49-F238E27FC236}">
                <a16:creationId xmlns:a16="http://schemas.microsoft.com/office/drawing/2014/main" id="{7125F446-60E1-A04A-B5AF-F40B4FC3E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1319213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56339" name="Text Box 26">
            <a:extLst>
              <a:ext uri="{FF2B5EF4-FFF2-40B4-BE49-F238E27FC236}">
                <a16:creationId xmlns:a16="http://schemas.microsoft.com/office/drawing/2014/main" id="{C7B68A40-43C9-7B4A-A3AA-2BBDBAEBB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50" y="159543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tRNAi</a:t>
            </a:r>
            <a:r>
              <a:rPr lang="es-MX" altLang="en-US" baseline="33000">
                <a:solidFill>
                  <a:srgbClr val="000000"/>
                </a:solidFill>
              </a:rPr>
              <a:t>Met</a:t>
            </a:r>
          </a:p>
        </p:txBody>
      </p:sp>
      <p:pic>
        <p:nvPicPr>
          <p:cNvPr id="56340" name="Picture 27">
            <a:extLst>
              <a:ext uri="{FF2B5EF4-FFF2-40B4-BE49-F238E27FC236}">
                <a16:creationId xmlns:a16="http://schemas.microsoft.com/office/drawing/2014/main" id="{43318E68-601C-5748-AC95-AB02395A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98650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41" name="Text Box 28">
            <a:extLst>
              <a:ext uri="{FF2B5EF4-FFF2-40B4-BE49-F238E27FC236}">
                <a16:creationId xmlns:a16="http://schemas.microsoft.com/office/drawing/2014/main" id="{5552028B-EA19-004C-BFA8-4702A6CAF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09073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eIF-2</a:t>
            </a:r>
          </a:p>
        </p:txBody>
      </p:sp>
      <p:sp>
        <p:nvSpPr>
          <p:cNvPr id="56342" name="AutoShape 29">
            <a:extLst>
              <a:ext uri="{FF2B5EF4-FFF2-40B4-BE49-F238E27FC236}">
                <a16:creationId xmlns:a16="http://schemas.microsoft.com/office/drawing/2014/main" id="{6140BD04-82A5-8047-A10C-52ACF2C8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50180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6343" name="Text Box 30">
            <a:extLst>
              <a:ext uri="{FF2B5EF4-FFF2-40B4-BE49-F238E27FC236}">
                <a16:creationId xmlns:a16="http://schemas.microsoft.com/office/drawing/2014/main" id="{6506889A-3317-7048-B0BF-F14AC382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5487988"/>
            <a:ext cx="758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56344" name="Line 2">
            <a:extLst>
              <a:ext uri="{FF2B5EF4-FFF2-40B4-BE49-F238E27FC236}">
                <a16:creationId xmlns:a16="http://schemas.microsoft.com/office/drawing/2014/main" id="{EFDBC981-E11A-E540-94E9-79706C8A8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45" name="Group 31">
            <a:extLst>
              <a:ext uri="{FF2B5EF4-FFF2-40B4-BE49-F238E27FC236}">
                <a16:creationId xmlns:a16="http://schemas.microsoft.com/office/drawing/2014/main" id="{7C5E980F-2A75-7E43-B5A0-0FEAD690A0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6346" name="Rectangle 1">
              <a:extLst>
                <a:ext uri="{FF2B5EF4-FFF2-40B4-BE49-F238E27FC236}">
                  <a16:creationId xmlns:a16="http://schemas.microsoft.com/office/drawing/2014/main" id="{60CCAA36-1FA6-584A-9C88-AB8958C44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56347" name="Line 2">
              <a:extLst>
                <a:ext uri="{FF2B5EF4-FFF2-40B4-BE49-F238E27FC236}">
                  <a16:creationId xmlns:a16="http://schemas.microsoft.com/office/drawing/2014/main" id="{9F123F29-1A51-A145-8B7A-C48F5DF85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>
            <a:extLst>
              <a:ext uri="{FF2B5EF4-FFF2-40B4-BE49-F238E27FC236}">
                <a16:creationId xmlns:a16="http://schemas.microsoft.com/office/drawing/2014/main" id="{66658F8E-37AE-F545-88DE-D30C0C0C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7609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0" name="Text Box 4">
            <a:extLst>
              <a:ext uri="{FF2B5EF4-FFF2-40B4-BE49-F238E27FC236}">
                <a16:creationId xmlns:a16="http://schemas.microsoft.com/office/drawing/2014/main" id="{E45FABDC-B0D7-FD43-BBED-CF10E3F60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58371" name="Text Box 5">
            <a:extLst>
              <a:ext uri="{FF2B5EF4-FFF2-40B4-BE49-F238E27FC236}">
                <a16:creationId xmlns:a16="http://schemas.microsoft.com/office/drawing/2014/main" id="{E85C4704-888B-384C-9AE2-1ED653E8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F113B1D5-543A-9C4D-B1F8-F7E69077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8373" name="AutoShape 7">
            <a:extLst>
              <a:ext uri="{FF2B5EF4-FFF2-40B4-BE49-F238E27FC236}">
                <a16:creationId xmlns:a16="http://schemas.microsoft.com/office/drawing/2014/main" id="{0B72233B-971A-9840-96B5-EEEBD824298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8374" name="AutoShape 8">
            <a:extLst>
              <a:ext uri="{FF2B5EF4-FFF2-40B4-BE49-F238E27FC236}">
                <a16:creationId xmlns:a16="http://schemas.microsoft.com/office/drawing/2014/main" id="{C4771AD1-3A08-E14C-8769-1654D096F8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533D2F0C-F5E1-3348-82F0-44E7D9B8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1B267C92-6D31-A64E-9B5D-281BD9D2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58377" name="Group 11">
            <a:extLst>
              <a:ext uri="{FF2B5EF4-FFF2-40B4-BE49-F238E27FC236}">
                <a16:creationId xmlns:a16="http://schemas.microsoft.com/office/drawing/2014/main" id="{3321DD9A-D77C-E745-8958-39C1E71108A6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58398" name="Rectangle 12">
              <a:extLst>
                <a:ext uri="{FF2B5EF4-FFF2-40B4-BE49-F238E27FC236}">
                  <a16:creationId xmlns:a16="http://schemas.microsoft.com/office/drawing/2014/main" id="{4B23DA31-4C67-B94A-A698-12C3EDDED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58399" name="Rectangle 13">
              <a:extLst>
                <a:ext uri="{FF2B5EF4-FFF2-40B4-BE49-F238E27FC236}">
                  <a16:creationId xmlns:a16="http://schemas.microsoft.com/office/drawing/2014/main" id="{F8AEF9EE-A900-5D4E-8270-D9B006D60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58378" name="Text Box 14">
            <a:extLst>
              <a:ext uri="{FF2B5EF4-FFF2-40B4-BE49-F238E27FC236}">
                <a16:creationId xmlns:a16="http://schemas.microsoft.com/office/drawing/2014/main" id="{43951D6C-9ED7-3841-A887-40243A770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58379" name="Text Box 16">
            <a:extLst>
              <a:ext uri="{FF2B5EF4-FFF2-40B4-BE49-F238E27FC236}">
                <a16:creationId xmlns:a16="http://schemas.microsoft.com/office/drawing/2014/main" id="{6B4C8034-52A7-0741-A065-0F629B74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58380" name="Text Box 17">
            <a:extLst>
              <a:ext uri="{FF2B5EF4-FFF2-40B4-BE49-F238E27FC236}">
                <a16:creationId xmlns:a16="http://schemas.microsoft.com/office/drawing/2014/main" id="{02F819A5-85A2-104B-A650-86922413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721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Ternary complex</a:t>
            </a:r>
            <a:r>
              <a:rPr lang="en-US" altLang="en-US">
                <a:solidFill>
                  <a:srgbClr val="000000"/>
                </a:solidFill>
              </a:rPr>
              <a:t> contains </a:t>
            </a:r>
            <a:r>
              <a:rPr lang="en-US" altLang="en-US">
                <a:solidFill>
                  <a:srgbClr val="FF150F"/>
                </a:solidFill>
              </a:rPr>
              <a:t>Met-tRNA</a:t>
            </a:r>
            <a:r>
              <a:rPr lang="en-US" altLang="en-US" baseline="-19000">
                <a:solidFill>
                  <a:srgbClr val="FF150F"/>
                </a:solidFill>
              </a:rPr>
              <a:t>i</a:t>
            </a:r>
            <a:r>
              <a:rPr lang="en-US" altLang="en-US">
                <a:solidFill>
                  <a:srgbClr val="FF150F"/>
                </a:solidFill>
              </a:rPr>
              <a:t>, eIF2, and GTP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complex is formed in </a:t>
            </a:r>
            <a:r>
              <a:rPr lang="en-US" altLang="en-US">
                <a:solidFill>
                  <a:srgbClr val="FF150F"/>
                </a:solidFill>
              </a:rPr>
              <a:t>two stages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1.- </a:t>
            </a:r>
            <a:r>
              <a:rPr lang="en-US" altLang="en-US">
                <a:solidFill>
                  <a:srgbClr val="FF150F"/>
                </a:solidFill>
              </a:rPr>
              <a:t>GTP binds to eIF-2</a:t>
            </a:r>
            <a:r>
              <a:rPr lang="en-US" altLang="en-US">
                <a:solidFill>
                  <a:srgbClr val="000000"/>
                </a:solidFill>
              </a:rPr>
              <a:t> which </a:t>
            </a:r>
            <a:r>
              <a:rPr lang="en-US" altLang="en-US">
                <a:solidFill>
                  <a:srgbClr val="FF150F"/>
                </a:solidFill>
              </a:rPr>
              <a:t>increases</a:t>
            </a:r>
            <a:r>
              <a:rPr lang="en-US" altLang="en-US">
                <a:solidFill>
                  <a:srgbClr val="000000"/>
                </a:solidFill>
              </a:rPr>
              <a:t> the factor’s </a:t>
            </a:r>
            <a:r>
              <a:rPr lang="en-US" altLang="en-US">
                <a:solidFill>
                  <a:srgbClr val="FF150F"/>
                </a:solidFill>
              </a:rPr>
              <a:t>affinity for Met-tRNA</a:t>
            </a:r>
            <a:r>
              <a:rPr lang="en-US" altLang="en-US" baseline="-19000">
                <a:solidFill>
                  <a:srgbClr val="FF150F"/>
                </a:solidFill>
              </a:rPr>
              <a:t>i</a:t>
            </a:r>
            <a:endParaRPr lang="en-US" altLang="en-US" baseline="-1900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 baseline="-1900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2.-</a:t>
            </a:r>
            <a:r>
              <a:rPr lang="en-US" altLang="en-US" baseline="-19000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Met-tRNA</a:t>
            </a:r>
            <a:r>
              <a:rPr lang="en-US" altLang="en-US" baseline="-19000">
                <a:solidFill>
                  <a:srgbClr val="FF150F"/>
                </a:solidFill>
              </a:rPr>
              <a:t>i</a:t>
            </a:r>
            <a:r>
              <a:rPr lang="en-US" altLang="en-US">
                <a:solidFill>
                  <a:srgbClr val="FF150F"/>
                </a:solidFill>
              </a:rPr>
              <a:t> is</a:t>
            </a:r>
            <a:r>
              <a:rPr lang="en-US" altLang="en-US">
                <a:solidFill>
                  <a:srgbClr val="000000"/>
                </a:solidFill>
              </a:rPr>
              <a:t> then </a:t>
            </a:r>
            <a:r>
              <a:rPr lang="en-US" altLang="en-US">
                <a:solidFill>
                  <a:srgbClr val="FF150F"/>
                </a:solidFill>
              </a:rPr>
              <a:t>bound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</p:txBody>
      </p:sp>
      <p:grpSp>
        <p:nvGrpSpPr>
          <p:cNvPr id="58381" name="Group 18">
            <a:extLst>
              <a:ext uri="{FF2B5EF4-FFF2-40B4-BE49-F238E27FC236}">
                <a16:creationId xmlns:a16="http://schemas.microsoft.com/office/drawing/2014/main" id="{CB1445D7-9F63-7C4E-8B9C-E82002718669}"/>
              </a:ext>
            </a:extLst>
          </p:cNvPr>
          <p:cNvGrpSpPr>
            <a:grpSpLocks/>
          </p:cNvGrpSpPr>
          <p:nvPr/>
        </p:nvGrpSpPr>
        <p:grpSpPr bwMode="auto">
          <a:xfrm>
            <a:off x="7413625" y="1458913"/>
            <a:ext cx="398463" cy="550862"/>
            <a:chOff x="4670" y="919"/>
            <a:chExt cx="251" cy="347"/>
          </a:xfrm>
        </p:grpSpPr>
        <p:sp>
          <p:nvSpPr>
            <p:cNvPr id="58396" name="AutoShape 19">
              <a:extLst>
                <a:ext uri="{FF2B5EF4-FFF2-40B4-BE49-F238E27FC236}">
                  <a16:creationId xmlns:a16="http://schemas.microsoft.com/office/drawing/2014/main" id="{2B20217E-88B2-5747-B7FA-70368C781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919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58397" name="AutoShape 20">
              <a:extLst>
                <a:ext uri="{FF2B5EF4-FFF2-40B4-BE49-F238E27FC236}">
                  <a16:creationId xmlns:a16="http://schemas.microsoft.com/office/drawing/2014/main" id="{5758E800-9A72-4248-917E-999EAA5EBF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73" y="1047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58382" name="AutoShape 21">
            <a:extLst>
              <a:ext uri="{FF2B5EF4-FFF2-40B4-BE49-F238E27FC236}">
                <a16:creationId xmlns:a16="http://schemas.microsoft.com/office/drawing/2014/main" id="{DF1295B1-853E-0747-8709-D681ED97B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1319213"/>
            <a:ext cx="220663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58383" name="Text Box 22">
            <a:extLst>
              <a:ext uri="{FF2B5EF4-FFF2-40B4-BE49-F238E27FC236}">
                <a16:creationId xmlns:a16="http://schemas.microsoft.com/office/drawing/2014/main" id="{7C29D83C-A87E-E54E-8A57-9880C343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50" y="1593850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tRNAi</a:t>
            </a:r>
            <a:r>
              <a:rPr lang="es-MX" altLang="en-US" baseline="33000">
                <a:solidFill>
                  <a:srgbClr val="000000"/>
                </a:solidFill>
              </a:rPr>
              <a:t>Met</a:t>
            </a:r>
          </a:p>
        </p:txBody>
      </p:sp>
      <p:pic>
        <p:nvPicPr>
          <p:cNvPr id="58384" name="Picture 23">
            <a:extLst>
              <a:ext uri="{FF2B5EF4-FFF2-40B4-BE49-F238E27FC236}">
                <a16:creationId xmlns:a16="http://schemas.microsoft.com/office/drawing/2014/main" id="{BF76024B-837D-0740-89B5-2A7A5485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97063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85" name="Text Box 24">
            <a:extLst>
              <a:ext uri="{FF2B5EF4-FFF2-40B4-BE49-F238E27FC236}">
                <a16:creationId xmlns:a16="http://schemas.microsoft.com/office/drawing/2014/main" id="{F2A92CD7-9465-BF4A-A209-472638987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09073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eIF-2</a:t>
            </a:r>
          </a:p>
        </p:txBody>
      </p:sp>
      <p:sp>
        <p:nvSpPr>
          <p:cNvPr id="58386" name="AutoShape 25">
            <a:extLst>
              <a:ext uri="{FF2B5EF4-FFF2-40B4-BE49-F238E27FC236}">
                <a16:creationId xmlns:a16="http://schemas.microsoft.com/office/drawing/2014/main" id="{C7AA92AE-D1B9-A845-9D18-81E05C86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4679950"/>
            <a:ext cx="1158875" cy="4000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8387" name="Text Box 26">
            <a:extLst>
              <a:ext uri="{FF2B5EF4-FFF2-40B4-BE49-F238E27FC236}">
                <a16:creationId xmlns:a16="http://schemas.microsoft.com/office/drawing/2014/main" id="{62F50488-95CD-CD41-ACA1-7C901915F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729163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40S</a:t>
            </a:r>
          </a:p>
        </p:txBody>
      </p:sp>
      <p:sp>
        <p:nvSpPr>
          <p:cNvPr id="58388" name="AutoShape 27">
            <a:extLst>
              <a:ext uri="{FF2B5EF4-FFF2-40B4-BE49-F238E27FC236}">
                <a16:creationId xmlns:a16="http://schemas.microsoft.com/office/drawing/2014/main" id="{BB731FB2-54F3-EF48-A8C6-003994C3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4767263"/>
            <a:ext cx="196850" cy="217487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8389" name="Text Box 28">
            <a:extLst>
              <a:ext uri="{FF2B5EF4-FFF2-40B4-BE49-F238E27FC236}">
                <a16:creationId xmlns:a16="http://schemas.microsoft.com/office/drawing/2014/main" id="{64C4DC6F-F2FC-FF40-A2CC-1C45AE504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4791075"/>
            <a:ext cx="1047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eIF-1A</a:t>
            </a:r>
          </a:p>
        </p:txBody>
      </p:sp>
      <p:sp>
        <p:nvSpPr>
          <p:cNvPr id="58390" name="AutoShape 29">
            <a:extLst>
              <a:ext uri="{FF2B5EF4-FFF2-40B4-BE49-F238E27FC236}">
                <a16:creationId xmlns:a16="http://schemas.microsoft.com/office/drawing/2014/main" id="{050279EA-2FDB-B141-95FC-EC4B8522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50180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58391" name="Text Box 30">
            <a:extLst>
              <a:ext uri="{FF2B5EF4-FFF2-40B4-BE49-F238E27FC236}">
                <a16:creationId xmlns:a16="http://schemas.microsoft.com/office/drawing/2014/main" id="{8BF5ABD6-D931-DF49-9F0F-6BBC9C2E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5487988"/>
            <a:ext cx="758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58392" name="Line 2">
            <a:extLst>
              <a:ext uri="{FF2B5EF4-FFF2-40B4-BE49-F238E27FC236}">
                <a16:creationId xmlns:a16="http://schemas.microsoft.com/office/drawing/2014/main" id="{B485B692-0C83-964F-B714-AAC1EAF19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93" name="Group 31">
            <a:extLst>
              <a:ext uri="{FF2B5EF4-FFF2-40B4-BE49-F238E27FC236}">
                <a16:creationId xmlns:a16="http://schemas.microsoft.com/office/drawing/2014/main" id="{1C6D9F39-0097-C947-966B-8D0F117541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58394" name="Rectangle 1">
              <a:extLst>
                <a:ext uri="{FF2B5EF4-FFF2-40B4-BE49-F238E27FC236}">
                  <a16:creationId xmlns:a16="http://schemas.microsoft.com/office/drawing/2014/main" id="{0EAE74BF-171F-F648-B2B4-7970FB4E1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58395" name="Line 2">
              <a:extLst>
                <a:ext uri="{FF2B5EF4-FFF2-40B4-BE49-F238E27FC236}">
                  <a16:creationId xmlns:a16="http://schemas.microsoft.com/office/drawing/2014/main" id="{52C98038-1372-5540-B1BF-E70ED409E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>
            <a:extLst>
              <a:ext uri="{FF2B5EF4-FFF2-40B4-BE49-F238E27FC236}">
                <a16:creationId xmlns:a16="http://schemas.microsoft.com/office/drawing/2014/main" id="{7C31CDB4-62F6-9542-BADB-3755A8209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18" name="Text Box 4">
            <a:extLst>
              <a:ext uri="{FF2B5EF4-FFF2-40B4-BE49-F238E27FC236}">
                <a16:creationId xmlns:a16="http://schemas.microsoft.com/office/drawing/2014/main" id="{D371F80E-5891-D54E-A44D-22197892C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60419" name="Text Box 5">
            <a:extLst>
              <a:ext uri="{FF2B5EF4-FFF2-40B4-BE49-F238E27FC236}">
                <a16:creationId xmlns:a16="http://schemas.microsoft.com/office/drawing/2014/main" id="{B951B5B4-2A36-EB40-BD29-E3D2F53A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CC38E4DC-836F-E84F-9124-85016D13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0421" name="AutoShape 7">
            <a:extLst>
              <a:ext uri="{FF2B5EF4-FFF2-40B4-BE49-F238E27FC236}">
                <a16:creationId xmlns:a16="http://schemas.microsoft.com/office/drawing/2014/main" id="{AD23BB42-7DB9-FB45-A99A-3CA6FCE856A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0422" name="AutoShape 8">
            <a:extLst>
              <a:ext uri="{FF2B5EF4-FFF2-40B4-BE49-F238E27FC236}">
                <a16:creationId xmlns:a16="http://schemas.microsoft.com/office/drawing/2014/main" id="{1F44D18C-2A01-E845-927D-3E5B1399A3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0423" name="Text Box 9">
            <a:extLst>
              <a:ext uri="{FF2B5EF4-FFF2-40B4-BE49-F238E27FC236}">
                <a16:creationId xmlns:a16="http://schemas.microsoft.com/office/drawing/2014/main" id="{DD8E7281-2051-D544-80AA-D39BB4B1B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60424" name="Text Box 10">
            <a:extLst>
              <a:ext uri="{FF2B5EF4-FFF2-40B4-BE49-F238E27FC236}">
                <a16:creationId xmlns:a16="http://schemas.microsoft.com/office/drawing/2014/main" id="{7EEC4683-FCAE-104B-9BA7-6F67E760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60425" name="Group 11">
            <a:extLst>
              <a:ext uri="{FF2B5EF4-FFF2-40B4-BE49-F238E27FC236}">
                <a16:creationId xmlns:a16="http://schemas.microsoft.com/office/drawing/2014/main" id="{A6B7AF78-FE87-AB4E-AA7D-4EC2ED8A4AD5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60447" name="Rectangle 12">
              <a:extLst>
                <a:ext uri="{FF2B5EF4-FFF2-40B4-BE49-F238E27FC236}">
                  <a16:creationId xmlns:a16="http://schemas.microsoft.com/office/drawing/2014/main" id="{E3258BDF-37FA-3841-B6E3-A4C553AA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0448" name="Rectangle 13">
              <a:extLst>
                <a:ext uri="{FF2B5EF4-FFF2-40B4-BE49-F238E27FC236}">
                  <a16:creationId xmlns:a16="http://schemas.microsoft.com/office/drawing/2014/main" id="{43228482-DBBE-494C-AE7A-A5CDEA927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0426" name="Text Box 14">
            <a:extLst>
              <a:ext uri="{FF2B5EF4-FFF2-40B4-BE49-F238E27FC236}">
                <a16:creationId xmlns:a16="http://schemas.microsoft.com/office/drawing/2014/main" id="{4EDC1299-D9D9-1F44-A532-02F6516A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60427" name="Text Box 16">
            <a:extLst>
              <a:ext uri="{FF2B5EF4-FFF2-40B4-BE49-F238E27FC236}">
                <a16:creationId xmlns:a16="http://schemas.microsoft.com/office/drawing/2014/main" id="{11A78D95-16F1-0744-89EB-913D2E84F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60428" name="Text Box 17">
            <a:extLst>
              <a:ext uri="{FF2B5EF4-FFF2-40B4-BE49-F238E27FC236}">
                <a16:creationId xmlns:a16="http://schemas.microsoft.com/office/drawing/2014/main" id="{17903221-BC60-1449-BDA6-CA2235CEB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6497637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reaction is independent of the presence of mRNA.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Met-tRNA</a:t>
            </a:r>
            <a:r>
              <a:rPr lang="en-US" altLang="en-US" baseline="-19000">
                <a:solidFill>
                  <a:srgbClr val="FF150F"/>
                </a:solidFill>
              </a:rPr>
              <a:t>i</a:t>
            </a:r>
            <a:r>
              <a:rPr lang="en-US" altLang="en-US">
                <a:solidFill>
                  <a:srgbClr val="FF150F"/>
                </a:solidFill>
              </a:rPr>
              <a:t> initiator must be present in order for the 40S subunit to bind to mRNA</a:t>
            </a:r>
            <a:r>
              <a:rPr lang="en-US" altLang="en-US">
                <a:solidFill>
                  <a:srgbClr val="000000"/>
                </a:solidFill>
              </a:rPr>
              <a:t> .</a:t>
            </a:r>
          </a:p>
        </p:txBody>
      </p:sp>
      <p:grpSp>
        <p:nvGrpSpPr>
          <p:cNvPr id="60429" name="Group 18">
            <a:extLst>
              <a:ext uri="{FF2B5EF4-FFF2-40B4-BE49-F238E27FC236}">
                <a16:creationId xmlns:a16="http://schemas.microsoft.com/office/drawing/2014/main" id="{1DB7AA09-0270-0D41-973F-7609634FE619}"/>
              </a:ext>
            </a:extLst>
          </p:cNvPr>
          <p:cNvGrpSpPr>
            <a:grpSpLocks/>
          </p:cNvGrpSpPr>
          <p:nvPr/>
        </p:nvGrpSpPr>
        <p:grpSpPr bwMode="auto">
          <a:xfrm>
            <a:off x="7413625" y="1458913"/>
            <a:ext cx="398463" cy="550862"/>
            <a:chOff x="4670" y="919"/>
            <a:chExt cx="251" cy="347"/>
          </a:xfrm>
        </p:grpSpPr>
        <p:sp>
          <p:nvSpPr>
            <p:cNvPr id="60445" name="AutoShape 19">
              <a:extLst>
                <a:ext uri="{FF2B5EF4-FFF2-40B4-BE49-F238E27FC236}">
                  <a16:creationId xmlns:a16="http://schemas.microsoft.com/office/drawing/2014/main" id="{C2E6484B-957B-D74D-9B7A-B11AA6764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919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0446" name="AutoShape 20">
              <a:extLst>
                <a:ext uri="{FF2B5EF4-FFF2-40B4-BE49-F238E27FC236}">
                  <a16:creationId xmlns:a16="http://schemas.microsoft.com/office/drawing/2014/main" id="{14D41CA3-6BF1-A448-BBB1-235B5034C8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73" y="1047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0430" name="AutoShape 21">
            <a:extLst>
              <a:ext uri="{FF2B5EF4-FFF2-40B4-BE49-F238E27FC236}">
                <a16:creationId xmlns:a16="http://schemas.microsoft.com/office/drawing/2014/main" id="{F89BD7B6-D135-544F-BA23-72036867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1319213"/>
            <a:ext cx="220663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60431" name="Text Box 22">
            <a:extLst>
              <a:ext uri="{FF2B5EF4-FFF2-40B4-BE49-F238E27FC236}">
                <a16:creationId xmlns:a16="http://schemas.microsoft.com/office/drawing/2014/main" id="{C8350BB2-9B44-7F46-B527-3DAFCD650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50" y="1593850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tRNAi</a:t>
            </a:r>
            <a:r>
              <a:rPr lang="es-MX" altLang="en-US" baseline="33000">
                <a:solidFill>
                  <a:srgbClr val="000000"/>
                </a:solidFill>
              </a:rPr>
              <a:t>Met</a:t>
            </a:r>
          </a:p>
        </p:txBody>
      </p:sp>
      <p:pic>
        <p:nvPicPr>
          <p:cNvPr id="60432" name="Picture 23">
            <a:extLst>
              <a:ext uri="{FF2B5EF4-FFF2-40B4-BE49-F238E27FC236}">
                <a16:creationId xmlns:a16="http://schemas.microsoft.com/office/drawing/2014/main" id="{F45F362F-2B8A-C748-8A23-FCECC0FA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97063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33" name="Text Box 24">
            <a:extLst>
              <a:ext uri="{FF2B5EF4-FFF2-40B4-BE49-F238E27FC236}">
                <a16:creationId xmlns:a16="http://schemas.microsoft.com/office/drawing/2014/main" id="{7EFB4118-1455-F245-AD9E-26CBF5BA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09073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eIF-2</a:t>
            </a:r>
          </a:p>
        </p:txBody>
      </p:sp>
      <p:sp>
        <p:nvSpPr>
          <p:cNvPr id="60434" name="AutoShape 25">
            <a:extLst>
              <a:ext uri="{FF2B5EF4-FFF2-40B4-BE49-F238E27FC236}">
                <a16:creationId xmlns:a16="http://schemas.microsoft.com/office/drawing/2014/main" id="{A2EB0021-34C4-4041-878D-C07F674A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4679950"/>
            <a:ext cx="1158875" cy="4000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0435" name="Text Box 26">
            <a:extLst>
              <a:ext uri="{FF2B5EF4-FFF2-40B4-BE49-F238E27FC236}">
                <a16:creationId xmlns:a16="http://schemas.microsoft.com/office/drawing/2014/main" id="{6CAA646C-0061-EB4B-8362-21E06640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729163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40S</a:t>
            </a:r>
          </a:p>
        </p:txBody>
      </p:sp>
      <p:sp>
        <p:nvSpPr>
          <p:cNvPr id="60436" name="AutoShape 27">
            <a:extLst>
              <a:ext uri="{FF2B5EF4-FFF2-40B4-BE49-F238E27FC236}">
                <a16:creationId xmlns:a16="http://schemas.microsoft.com/office/drawing/2014/main" id="{63EB6229-5579-2649-ACC5-AA11C0D8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4767263"/>
            <a:ext cx="196850" cy="217487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0437" name="Text Box 28">
            <a:extLst>
              <a:ext uri="{FF2B5EF4-FFF2-40B4-BE49-F238E27FC236}">
                <a16:creationId xmlns:a16="http://schemas.microsoft.com/office/drawing/2014/main" id="{FD143241-3900-DD44-9A8E-600BF448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4791075"/>
            <a:ext cx="1047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eIF-1A</a:t>
            </a:r>
          </a:p>
        </p:txBody>
      </p:sp>
      <p:sp>
        <p:nvSpPr>
          <p:cNvPr id="60438" name="Freeform 29">
            <a:extLst>
              <a:ext uri="{FF2B5EF4-FFF2-40B4-BE49-F238E27FC236}">
                <a16:creationId xmlns:a16="http://schemas.microsoft.com/office/drawing/2014/main" id="{6A796393-1AD6-224B-B003-B7A34442969D}"/>
              </a:ext>
            </a:extLst>
          </p:cNvPr>
          <p:cNvSpPr>
            <a:spLocks/>
          </p:cNvSpPr>
          <p:nvPr/>
        </p:nvSpPr>
        <p:spPr bwMode="auto">
          <a:xfrm>
            <a:off x="5521325" y="2443163"/>
            <a:ext cx="1684338" cy="3106737"/>
          </a:xfrm>
          <a:custGeom>
            <a:avLst/>
            <a:gdLst>
              <a:gd name="T0" fmla="*/ 0 w 4679"/>
              <a:gd name="T1" fmla="*/ 2147483646 h 8629"/>
              <a:gd name="T2" fmla="*/ 2147483646 w 4679"/>
              <a:gd name="T3" fmla="*/ 0 h 8629"/>
              <a:gd name="T4" fmla="*/ 0 60000 65536"/>
              <a:gd name="T5" fmla="*/ 0 60000 65536"/>
              <a:gd name="T6" fmla="*/ 0 w 4679"/>
              <a:gd name="T7" fmla="*/ 0 h 8629"/>
              <a:gd name="T8" fmla="*/ 4679 w 4679"/>
              <a:gd name="T9" fmla="*/ 8629 h 86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79" h="8629">
                <a:moveTo>
                  <a:pt x="0" y="8628"/>
                </a:moveTo>
                <a:cubicBezTo>
                  <a:pt x="4294" y="5943"/>
                  <a:pt x="4678" y="0"/>
                  <a:pt x="4678" y="0"/>
                </a:cubicBezTo>
              </a:path>
            </a:pathLst>
          </a:custGeom>
          <a:noFill/>
          <a:ln w="720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AutoShape 30">
            <a:extLst>
              <a:ext uri="{FF2B5EF4-FFF2-40B4-BE49-F238E27FC236}">
                <a16:creationId xmlns:a16="http://schemas.microsoft.com/office/drawing/2014/main" id="{7711E0AD-5464-6D41-8282-226B8C5D8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50180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0440" name="Text Box 31">
            <a:extLst>
              <a:ext uri="{FF2B5EF4-FFF2-40B4-BE49-F238E27FC236}">
                <a16:creationId xmlns:a16="http://schemas.microsoft.com/office/drawing/2014/main" id="{A445E43F-DB50-9D47-A042-B271334A4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5487988"/>
            <a:ext cx="758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60441" name="Line 2">
            <a:extLst>
              <a:ext uri="{FF2B5EF4-FFF2-40B4-BE49-F238E27FC236}">
                <a16:creationId xmlns:a16="http://schemas.microsoft.com/office/drawing/2014/main" id="{F4489AE7-C738-0F4D-92F3-BEE84C415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42" name="Group 32">
            <a:extLst>
              <a:ext uri="{FF2B5EF4-FFF2-40B4-BE49-F238E27FC236}">
                <a16:creationId xmlns:a16="http://schemas.microsoft.com/office/drawing/2014/main" id="{AFD321B4-4C52-A148-8D6E-ACCE0DB8A8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60443" name="Rectangle 1">
              <a:extLst>
                <a:ext uri="{FF2B5EF4-FFF2-40B4-BE49-F238E27FC236}">
                  <a16:creationId xmlns:a16="http://schemas.microsoft.com/office/drawing/2014/main" id="{C5062B76-D5CB-2041-A3BB-058122783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60444" name="Line 2">
              <a:extLst>
                <a:ext uri="{FF2B5EF4-FFF2-40B4-BE49-F238E27FC236}">
                  <a16:creationId xmlns:a16="http://schemas.microsoft.com/office/drawing/2014/main" id="{1FCDE2C1-BD1B-5D4D-962E-1F48E5181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>
            <a:extLst>
              <a:ext uri="{FF2B5EF4-FFF2-40B4-BE49-F238E27FC236}">
                <a16:creationId xmlns:a16="http://schemas.microsoft.com/office/drawing/2014/main" id="{F585E6AB-6299-5A46-8814-8016EE1B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258888"/>
            <a:ext cx="2857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0" name="Text Box 4">
            <a:extLst>
              <a:ext uri="{FF2B5EF4-FFF2-40B4-BE49-F238E27FC236}">
                <a16:creationId xmlns:a16="http://schemas.microsoft.com/office/drawing/2014/main" id="{064CE55E-D7C3-B249-977D-8894BAB9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598613"/>
            <a:ext cx="53133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FF150F"/>
                </a:solidFill>
              </a:rPr>
              <a:t>Initiation</a:t>
            </a:r>
            <a:r>
              <a:rPr lang="es-MX" altLang="en-US">
                <a:solidFill>
                  <a:srgbClr val="000000"/>
                </a:solidFill>
              </a:rPr>
              <a:t> involves the </a:t>
            </a:r>
            <a:r>
              <a:rPr lang="es-MX" altLang="en-US">
                <a:solidFill>
                  <a:srgbClr val="FF150F"/>
                </a:solidFill>
              </a:rPr>
              <a:t>reactions that precede formation of the peptide bond</a:t>
            </a:r>
            <a:r>
              <a:rPr lang="es-MX" altLang="en-US">
                <a:solidFill>
                  <a:srgbClr val="000000"/>
                </a:solidFill>
              </a:rPr>
              <a:t> between the first two amino acids of the protein. </a:t>
            </a:r>
            <a:br>
              <a:rPr lang="es-MX" altLang="en-US">
                <a:solidFill>
                  <a:srgbClr val="000000"/>
                </a:solidFill>
              </a:rPr>
            </a:br>
            <a:endParaRPr lang="es-MX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It </a:t>
            </a:r>
            <a:r>
              <a:rPr lang="es-MX" altLang="en-US">
                <a:solidFill>
                  <a:srgbClr val="FF150F"/>
                </a:solidFill>
              </a:rPr>
              <a:t>requires the ribosome to bind to the mRNA</a:t>
            </a:r>
            <a:r>
              <a:rPr lang="es-MX" altLang="en-US">
                <a:solidFill>
                  <a:srgbClr val="000000"/>
                </a:solidFill>
              </a:rPr>
              <a:t>, forming an </a:t>
            </a:r>
            <a:r>
              <a:rPr lang="es-MX" altLang="en-US">
                <a:solidFill>
                  <a:srgbClr val="FF150F"/>
                </a:solidFill>
              </a:rPr>
              <a:t>initiation complex that contains the first aminoacyl-tRNA</a:t>
            </a:r>
            <a:r>
              <a:rPr lang="es-MX" altLang="en-US">
                <a:solidFill>
                  <a:srgbClr val="000000"/>
                </a:solidFill>
              </a:rPr>
              <a:t>. </a:t>
            </a:r>
            <a:br>
              <a:rPr lang="es-MX" altLang="en-US">
                <a:solidFill>
                  <a:srgbClr val="000000"/>
                </a:solidFill>
              </a:rPr>
            </a:br>
            <a:endParaRPr lang="es-MX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This is a relatively </a:t>
            </a:r>
            <a:r>
              <a:rPr lang="es-MX" altLang="en-US">
                <a:solidFill>
                  <a:srgbClr val="FF150F"/>
                </a:solidFill>
              </a:rPr>
              <a:t>slow step</a:t>
            </a:r>
            <a:r>
              <a:rPr lang="es-MX" altLang="en-US">
                <a:solidFill>
                  <a:srgbClr val="000000"/>
                </a:solidFill>
              </a:rPr>
              <a:t> in protein synthesis, and usually </a:t>
            </a:r>
            <a:r>
              <a:rPr lang="es-MX" altLang="en-US">
                <a:solidFill>
                  <a:srgbClr val="FF150F"/>
                </a:solidFill>
              </a:rPr>
              <a:t>determines the rate</a:t>
            </a:r>
            <a:r>
              <a:rPr lang="es-MX" altLang="en-US">
                <a:solidFill>
                  <a:srgbClr val="000000"/>
                </a:solidFill>
              </a:rPr>
              <a:t> at which an mRNA is translated. 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587A4F4-9277-334E-8CE2-8A71409B9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1260475"/>
            <a:ext cx="2865437" cy="1752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172" name="Line 2">
            <a:extLst>
              <a:ext uri="{FF2B5EF4-FFF2-40B4-BE49-F238E27FC236}">
                <a16:creationId xmlns:a16="http://schemas.microsoft.com/office/drawing/2014/main" id="{75703015-DB6A-D14F-9CFE-0336D5D0A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3" name="Group 7">
            <a:extLst>
              <a:ext uri="{FF2B5EF4-FFF2-40B4-BE49-F238E27FC236}">
                <a16:creationId xmlns:a16="http://schemas.microsoft.com/office/drawing/2014/main" id="{55E6F3DA-B941-2A41-9EF7-E21E8CE36B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7174" name="Rectangle 1">
              <a:extLst>
                <a:ext uri="{FF2B5EF4-FFF2-40B4-BE49-F238E27FC236}">
                  <a16:creationId xmlns:a16="http://schemas.microsoft.com/office/drawing/2014/main" id="{BDDFCD5D-1DB1-A644-9CD8-B2E792F2B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Etapas de la traducción</a:t>
              </a:r>
            </a:p>
          </p:txBody>
        </p:sp>
        <p:sp>
          <p:nvSpPr>
            <p:cNvPr id="7175" name="Line 2">
              <a:extLst>
                <a:ext uri="{FF2B5EF4-FFF2-40B4-BE49-F238E27FC236}">
                  <a16:creationId xmlns:a16="http://schemas.microsoft.com/office/drawing/2014/main" id="{496D0DE8-7B61-1F44-9B2C-3AB57C5FF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>
            <a:extLst>
              <a:ext uri="{FF2B5EF4-FFF2-40B4-BE49-F238E27FC236}">
                <a16:creationId xmlns:a16="http://schemas.microsoft.com/office/drawing/2014/main" id="{93257545-F50F-9547-B360-9D499152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6" name="Text Box 4">
            <a:extLst>
              <a:ext uri="{FF2B5EF4-FFF2-40B4-BE49-F238E27FC236}">
                <a16:creationId xmlns:a16="http://schemas.microsoft.com/office/drawing/2014/main" id="{76DCA86B-E753-BC40-B843-6540E5836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62467" name="Text Box 5">
            <a:extLst>
              <a:ext uri="{FF2B5EF4-FFF2-40B4-BE49-F238E27FC236}">
                <a16:creationId xmlns:a16="http://schemas.microsoft.com/office/drawing/2014/main" id="{8DCAFBB3-5076-4041-8F15-4C72B23F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62468" name="Text Box 6">
            <a:extLst>
              <a:ext uri="{FF2B5EF4-FFF2-40B4-BE49-F238E27FC236}">
                <a16:creationId xmlns:a16="http://schemas.microsoft.com/office/drawing/2014/main" id="{1BEF6167-A3D2-964B-A5E8-86A8D1492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2469" name="AutoShape 7">
            <a:extLst>
              <a:ext uri="{FF2B5EF4-FFF2-40B4-BE49-F238E27FC236}">
                <a16:creationId xmlns:a16="http://schemas.microsoft.com/office/drawing/2014/main" id="{CBC9D893-D335-1C48-B4F5-C16C8F41BDB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2470" name="AutoShape 8">
            <a:extLst>
              <a:ext uri="{FF2B5EF4-FFF2-40B4-BE49-F238E27FC236}">
                <a16:creationId xmlns:a16="http://schemas.microsoft.com/office/drawing/2014/main" id="{C9D4AD03-9023-5945-B7D2-63082A1B13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2471" name="Text Box 9">
            <a:extLst>
              <a:ext uri="{FF2B5EF4-FFF2-40B4-BE49-F238E27FC236}">
                <a16:creationId xmlns:a16="http://schemas.microsoft.com/office/drawing/2014/main" id="{7F641E42-2A05-6549-BA1F-C20CE233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62472" name="Text Box 10">
            <a:extLst>
              <a:ext uri="{FF2B5EF4-FFF2-40B4-BE49-F238E27FC236}">
                <a16:creationId xmlns:a16="http://schemas.microsoft.com/office/drawing/2014/main" id="{6FA079C4-2589-054F-AD74-9DDC5098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62473" name="Group 11">
            <a:extLst>
              <a:ext uri="{FF2B5EF4-FFF2-40B4-BE49-F238E27FC236}">
                <a16:creationId xmlns:a16="http://schemas.microsoft.com/office/drawing/2014/main" id="{9AC826FA-8A5A-704C-A94B-71CBDCF789CE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62499" name="Rectangle 12">
              <a:extLst>
                <a:ext uri="{FF2B5EF4-FFF2-40B4-BE49-F238E27FC236}">
                  <a16:creationId xmlns:a16="http://schemas.microsoft.com/office/drawing/2014/main" id="{8028A93A-2D45-DB46-88B9-13B506B87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2500" name="Rectangle 13">
              <a:extLst>
                <a:ext uri="{FF2B5EF4-FFF2-40B4-BE49-F238E27FC236}">
                  <a16:creationId xmlns:a16="http://schemas.microsoft.com/office/drawing/2014/main" id="{39249F55-D201-2647-8B67-39E6A635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2474" name="Text Box 14">
            <a:extLst>
              <a:ext uri="{FF2B5EF4-FFF2-40B4-BE49-F238E27FC236}">
                <a16:creationId xmlns:a16="http://schemas.microsoft.com/office/drawing/2014/main" id="{0D9E378E-66ED-514F-809D-05B6482A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62475" name="Text Box 16">
            <a:extLst>
              <a:ext uri="{FF2B5EF4-FFF2-40B4-BE49-F238E27FC236}">
                <a16:creationId xmlns:a16="http://schemas.microsoft.com/office/drawing/2014/main" id="{6DB6C5B5-46D5-E144-A507-B6E74419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62476" name="Text Box 17">
            <a:extLst>
              <a:ext uri="{FF2B5EF4-FFF2-40B4-BE49-F238E27FC236}">
                <a16:creationId xmlns:a16="http://schemas.microsoft.com/office/drawing/2014/main" id="{E2388A8B-4B5D-164D-A1AE-B996EDC3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Ternary complex is </a:t>
            </a:r>
            <a:r>
              <a:rPr lang="en-US" altLang="en-US">
                <a:solidFill>
                  <a:srgbClr val="FF150F"/>
                </a:solidFill>
              </a:rPr>
              <a:t>stabilized with eIF-1 &amp; -5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477" name="AutoShape 18">
            <a:extLst>
              <a:ext uri="{FF2B5EF4-FFF2-40B4-BE49-F238E27FC236}">
                <a16:creationId xmlns:a16="http://schemas.microsoft.com/office/drawing/2014/main" id="{944441F3-A4F7-AD46-A161-E033A644C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4679950"/>
            <a:ext cx="1158875" cy="4000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2478" name="Text Box 19">
            <a:extLst>
              <a:ext uri="{FF2B5EF4-FFF2-40B4-BE49-F238E27FC236}">
                <a16:creationId xmlns:a16="http://schemas.microsoft.com/office/drawing/2014/main" id="{51468ADE-2AAF-A343-9C45-31623EA3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729163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40S</a:t>
            </a:r>
          </a:p>
        </p:txBody>
      </p:sp>
      <p:grpSp>
        <p:nvGrpSpPr>
          <p:cNvPr id="62479" name="Group 20">
            <a:extLst>
              <a:ext uri="{FF2B5EF4-FFF2-40B4-BE49-F238E27FC236}">
                <a16:creationId xmlns:a16="http://schemas.microsoft.com/office/drawing/2014/main" id="{FD7BFE50-D05C-3C45-8999-CB98D1835B93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2214563"/>
            <a:ext cx="398462" cy="550862"/>
            <a:chOff x="4511" y="1395"/>
            <a:chExt cx="251" cy="347"/>
          </a:xfrm>
        </p:grpSpPr>
        <p:sp>
          <p:nvSpPr>
            <p:cNvPr id="62497" name="AutoShape 21">
              <a:extLst>
                <a:ext uri="{FF2B5EF4-FFF2-40B4-BE49-F238E27FC236}">
                  <a16:creationId xmlns:a16="http://schemas.microsoft.com/office/drawing/2014/main" id="{646324BC-B0B6-5B45-B354-74E8A618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395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2498" name="AutoShape 22">
              <a:extLst>
                <a:ext uri="{FF2B5EF4-FFF2-40B4-BE49-F238E27FC236}">
                  <a16:creationId xmlns:a16="http://schemas.microsoft.com/office/drawing/2014/main" id="{D3DD78D2-4D05-624B-AC8F-608D797DCB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15" y="1523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2480" name="AutoShape 23">
            <a:extLst>
              <a:ext uri="{FF2B5EF4-FFF2-40B4-BE49-F238E27FC236}">
                <a16:creationId xmlns:a16="http://schemas.microsoft.com/office/drawing/2014/main" id="{5D02D384-8B69-3B42-9E9C-5D65874C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2074863"/>
            <a:ext cx="220663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62481" name="Text Box 24">
            <a:extLst>
              <a:ext uri="{FF2B5EF4-FFF2-40B4-BE49-F238E27FC236}">
                <a16:creationId xmlns:a16="http://schemas.microsoft.com/office/drawing/2014/main" id="{F91AC80F-4323-6944-A1FA-AFB21FB2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2351088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tRNAi</a:t>
            </a:r>
            <a:r>
              <a:rPr lang="es-MX" altLang="en-US" baseline="33000">
                <a:solidFill>
                  <a:srgbClr val="000000"/>
                </a:solidFill>
              </a:rPr>
              <a:t>Met</a:t>
            </a:r>
          </a:p>
        </p:txBody>
      </p:sp>
      <p:pic>
        <p:nvPicPr>
          <p:cNvPr id="62482" name="Picture 25">
            <a:extLst>
              <a:ext uri="{FF2B5EF4-FFF2-40B4-BE49-F238E27FC236}">
                <a16:creationId xmlns:a16="http://schemas.microsoft.com/office/drawing/2014/main" id="{6DD1CAF3-827D-AC48-9E23-9E6982B0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654300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83" name="Text Box 26">
            <a:extLst>
              <a:ext uri="{FF2B5EF4-FFF2-40B4-BE49-F238E27FC236}">
                <a16:creationId xmlns:a16="http://schemas.microsoft.com/office/drawing/2014/main" id="{C8739AD0-5E68-4841-889F-CB0545A9A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2846388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eIF-2</a:t>
            </a:r>
          </a:p>
        </p:txBody>
      </p:sp>
      <p:grpSp>
        <p:nvGrpSpPr>
          <p:cNvPr id="62484" name="Group 27">
            <a:extLst>
              <a:ext uri="{FF2B5EF4-FFF2-40B4-BE49-F238E27FC236}">
                <a16:creationId xmlns:a16="http://schemas.microsoft.com/office/drawing/2014/main" id="{67C9CFB2-649A-6840-B601-77B8D2FCA653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2649538"/>
            <a:ext cx="779463" cy="779462"/>
            <a:chOff x="4098" y="1669"/>
            <a:chExt cx="491" cy="491"/>
          </a:xfrm>
        </p:grpSpPr>
        <p:sp>
          <p:nvSpPr>
            <p:cNvPr id="62495" name="AutoShape 28">
              <a:extLst>
                <a:ext uri="{FF2B5EF4-FFF2-40B4-BE49-F238E27FC236}">
                  <a16:creationId xmlns:a16="http://schemas.microsoft.com/office/drawing/2014/main" id="{D5675612-C458-4348-AA3C-40792331B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4288" y="1802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2496" name="AutoShape 29">
              <a:extLst>
                <a:ext uri="{FF2B5EF4-FFF2-40B4-BE49-F238E27FC236}">
                  <a16:creationId xmlns:a16="http://schemas.microsoft.com/office/drawing/2014/main" id="{C08B31A8-BFDE-884A-8EA8-F534CF1E3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4145" y="1767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5" name="Text Box 30">
            <a:extLst>
              <a:ext uri="{FF2B5EF4-FFF2-40B4-BE49-F238E27FC236}">
                <a16:creationId xmlns:a16="http://schemas.microsoft.com/office/drawing/2014/main" id="{6C6E768B-6A00-2549-AB64-29B3D385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2532063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eIF-5</a:t>
            </a:r>
          </a:p>
        </p:txBody>
      </p:sp>
      <p:sp>
        <p:nvSpPr>
          <p:cNvPr id="62486" name="Text Box 31">
            <a:extLst>
              <a:ext uri="{FF2B5EF4-FFF2-40B4-BE49-F238E27FC236}">
                <a16:creationId xmlns:a16="http://schemas.microsoft.com/office/drawing/2014/main" id="{BA72F8F5-E55D-E845-AEC0-86B0F5B7F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320198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</a:t>
            </a:r>
          </a:p>
        </p:txBody>
      </p:sp>
      <p:sp>
        <p:nvSpPr>
          <p:cNvPr id="62487" name="AutoShape 32">
            <a:extLst>
              <a:ext uri="{FF2B5EF4-FFF2-40B4-BE49-F238E27FC236}">
                <a16:creationId xmlns:a16="http://schemas.microsoft.com/office/drawing/2014/main" id="{1E5763FD-2A0C-4C45-986D-3079A83C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4767263"/>
            <a:ext cx="196850" cy="217487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2488" name="Text Box 33">
            <a:extLst>
              <a:ext uri="{FF2B5EF4-FFF2-40B4-BE49-F238E27FC236}">
                <a16:creationId xmlns:a16="http://schemas.microsoft.com/office/drawing/2014/main" id="{723E663D-0419-8C4B-BF8B-73E7958A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4791075"/>
            <a:ext cx="1047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eIF-1A</a:t>
            </a:r>
          </a:p>
        </p:txBody>
      </p:sp>
      <p:sp>
        <p:nvSpPr>
          <p:cNvPr id="62489" name="AutoShape 34">
            <a:extLst>
              <a:ext uri="{FF2B5EF4-FFF2-40B4-BE49-F238E27FC236}">
                <a16:creationId xmlns:a16="http://schemas.microsoft.com/office/drawing/2014/main" id="{B3F0785F-835E-384A-9B18-CF116084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50180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2490" name="Text Box 35">
            <a:extLst>
              <a:ext uri="{FF2B5EF4-FFF2-40B4-BE49-F238E27FC236}">
                <a16:creationId xmlns:a16="http://schemas.microsoft.com/office/drawing/2014/main" id="{FBEC6AD0-05E0-8F4B-90D1-E78F98EE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5487988"/>
            <a:ext cx="758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62491" name="Line 2">
            <a:extLst>
              <a:ext uri="{FF2B5EF4-FFF2-40B4-BE49-F238E27FC236}">
                <a16:creationId xmlns:a16="http://schemas.microsoft.com/office/drawing/2014/main" id="{4C6FC118-F5D9-CE49-9FD5-9364402B8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92" name="Group 36">
            <a:extLst>
              <a:ext uri="{FF2B5EF4-FFF2-40B4-BE49-F238E27FC236}">
                <a16:creationId xmlns:a16="http://schemas.microsoft.com/office/drawing/2014/main" id="{EA4F3679-3D4F-DD44-8577-A4ED43C532C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62493" name="Rectangle 1">
              <a:extLst>
                <a:ext uri="{FF2B5EF4-FFF2-40B4-BE49-F238E27FC236}">
                  <a16:creationId xmlns:a16="http://schemas.microsoft.com/office/drawing/2014/main" id="{91E88EE6-0D6E-4F4B-9DD6-2AEDF1E56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62494" name="Line 2">
              <a:extLst>
                <a:ext uri="{FF2B5EF4-FFF2-40B4-BE49-F238E27FC236}">
                  <a16:creationId xmlns:a16="http://schemas.microsoft.com/office/drawing/2014/main" id="{1FBAE2B0-3F21-4745-826E-AE3AEA281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>
            <a:extLst>
              <a:ext uri="{FF2B5EF4-FFF2-40B4-BE49-F238E27FC236}">
                <a16:creationId xmlns:a16="http://schemas.microsoft.com/office/drawing/2014/main" id="{8D3B6D2B-C6A5-5941-9850-EEEC72FE2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4" name="Text Box 4">
            <a:extLst>
              <a:ext uri="{FF2B5EF4-FFF2-40B4-BE49-F238E27FC236}">
                <a16:creationId xmlns:a16="http://schemas.microsoft.com/office/drawing/2014/main" id="{F2E307BA-8B87-8C4A-ABB7-9B156BF3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64515" name="Text Box 5">
            <a:extLst>
              <a:ext uri="{FF2B5EF4-FFF2-40B4-BE49-F238E27FC236}">
                <a16:creationId xmlns:a16="http://schemas.microsoft.com/office/drawing/2014/main" id="{6084EA7B-B0AE-0B4A-9AE2-AEA347CB6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64516" name="Text Box 6">
            <a:extLst>
              <a:ext uri="{FF2B5EF4-FFF2-40B4-BE49-F238E27FC236}">
                <a16:creationId xmlns:a16="http://schemas.microsoft.com/office/drawing/2014/main" id="{E19144A1-E8B7-B943-B9C8-2FFB530B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4517" name="AutoShape 7">
            <a:extLst>
              <a:ext uri="{FF2B5EF4-FFF2-40B4-BE49-F238E27FC236}">
                <a16:creationId xmlns:a16="http://schemas.microsoft.com/office/drawing/2014/main" id="{EF8D9D66-8743-4241-96FA-41CA4ED2E15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4518" name="AutoShape 8">
            <a:extLst>
              <a:ext uri="{FF2B5EF4-FFF2-40B4-BE49-F238E27FC236}">
                <a16:creationId xmlns:a16="http://schemas.microsoft.com/office/drawing/2014/main" id="{8E293C52-DB48-D84E-B095-F0BA564035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4519" name="Text Box 9">
            <a:extLst>
              <a:ext uri="{FF2B5EF4-FFF2-40B4-BE49-F238E27FC236}">
                <a16:creationId xmlns:a16="http://schemas.microsoft.com/office/drawing/2014/main" id="{F43F51F4-7252-6540-9882-36AC5264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64520" name="Text Box 10">
            <a:extLst>
              <a:ext uri="{FF2B5EF4-FFF2-40B4-BE49-F238E27FC236}">
                <a16:creationId xmlns:a16="http://schemas.microsoft.com/office/drawing/2014/main" id="{37FA38CA-633C-7B48-9B23-53D8A407D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64521" name="Group 11">
            <a:extLst>
              <a:ext uri="{FF2B5EF4-FFF2-40B4-BE49-F238E27FC236}">
                <a16:creationId xmlns:a16="http://schemas.microsoft.com/office/drawing/2014/main" id="{5892A455-7FBC-CF4E-8AE4-97C432D3C59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64549" name="Rectangle 12">
              <a:extLst>
                <a:ext uri="{FF2B5EF4-FFF2-40B4-BE49-F238E27FC236}">
                  <a16:creationId xmlns:a16="http://schemas.microsoft.com/office/drawing/2014/main" id="{E5591415-60D0-E546-AE2B-BE0C077DC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4550" name="Rectangle 13">
              <a:extLst>
                <a:ext uri="{FF2B5EF4-FFF2-40B4-BE49-F238E27FC236}">
                  <a16:creationId xmlns:a16="http://schemas.microsoft.com/office/drawing/2014/main" id="{7714B065-3064-DC4D-BC64-715247C1F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4522" name="Text Box 14">
            <a:extLst>
              <a:ext uri="{FF2B5EF4-FFF2-40B4-BE49-F238E27FC236}">
                <a16:creationId xmlns:a16="http://schemas.microsoft.com/office/drawing/2014/main" id="{E791C13D-38BC-B74B-93B6-DC2D31BC8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64523" name="Text Box 16">
            <a:extLst>
              <a:ext uri="{FF2B5EF4-FFF2-40B4-BE49-F238E27FC236}">
                <a16:creationId xmlns:a16="http://schemas.microsoft.com/office/drawing/2014/main" id="{9D9F328C-7CFE-404C-8127-119567ED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64524" name="Text Box 17">
            <a:extLst>
              <a:ext uri="{FF2B5EF4-FFF2-40B4-BE49-F238E27FC236}">
                <a16:creationId xmlns:a16="http://schemas.microsoft.com/office/drawing/2014/main" id="{0F47B764-6876-D440-A938-C2DF5E3D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Ternary complex + eIF-5  eIF-1 are loaded unto small subunit.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4525" name="Group 18">
            <a:extLst>
              <a:ext uri="{FF2B5EF4-FFF2-40B4-BE49-F238E27FC236}">
                <a16:creationId xmlns:a16="http://schemas.microsoft.com/office/drawing/2014/main" id="{88947167-8801-A64D-9562-24AD8B046A8A}"/>
              </a:ext>
            </a:extLst>
          </p:cNvPr>
          <p:cNvGrpSpPr>
            <a:grpSpLocks/>
          </p:cNvGrpSpPr>
          <p:nvPr/>
        </p:nvGrpSpPr>
        <p:grpSpPr bwMode="auto">
          <a:xfrm>
            <a:off x="5538788" y="3740150"/>
            <a:ext cx="1157287" cy="398463"/>
            <a:chOff x="3489" y="2356"/>
            <a:chExt cx="729" cy="251"/>
          </a:xfrm>
        </p:grpSpPr>
        <p:sp>
          <p:nvSpPr>
            <p:cNvPr id="64548" name="AutoShape 19">
              <a:extLst>
                <a:ext uri="{FF2B5EF4-FFF2-40B4-BE49-F238E27FC236}">
                  <a16:creationId xmlns:a16="http://schemas.microsoft.com/office/drawing/2014/main" id="{F44E99DD-2601-8043-95C8-FBDCEA143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35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4526" name="AutoShape 20">
            <a:extLst>
              <a:ext uri="{FF2B5EF4-FFF2-40B4-BE49-F238E27FC236}">
                <a16:creationId xmlns:a16="http://schemas.microsoft.com/office/drawing/2014/main" id="{FC7CA33C-E3D1-964D-B01A-95BFDD34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3829050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4527" name="Text Box 21">
            <a:extLst>
              <a:ext uri="{FF2B5EF4-FFF2-40B4-BE49-F238E27FC236}">
                <a16:creationId xmlns:a16="http://schemas.microsoft.com/office/drawing/2014/main" id="{C9CF905D-5D3D-9F42-A8E6-AF9B4AAE6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3851275"/>
            <a:ext cx="1047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eIF-1A</a:t>
            </a:r>
          </a:p>
        </p:txBody>
      </p:sp>
      <p:grpSp>
        <p:nvGrpSpPr>
          <p:cNvPr id="64528" name="Group 22">
            <a:extLst>
              <a:ext uri="{FF2B5EF4-FFF2-40B4-BE49-F238E27FC236}">
                <a16:creationId xmlns:a16="http://schemas.microsoft.com/office/drawing/2014/main" id="{58407756-DDEE-D443-9A9A-147D4B892F30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3040063"/>
            <a:ext cx="398463" cy="550862"/>
            <a:chOff x="3826" y="1915"/>
            <a:chExt cx="251" cy="347"/>
          </a:xfrm>
        </p:grpSpPr>
        <p:sp>
          <p:nvSpPr>
            <p:cNvPr id="64546" name="AutoShape 23">
              <a:extLst>
                <a:ext uri="{FF2B5EF4-FFF2-40B4-BE49-F238E27FC236}">
                  <a16:creationId xmlns:a16="http://schemas.microsoft.com/office/drawing/2014/main" id="{2E6ED2B8-E4AE-A546-AEEA-C8285891B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1915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4547" name="AutoShape 24">
              <a:extLst>
                <a:ext uri="{FF2B5EF4-FFF2-40B4-BE49-F238E27FC236}">
                  <a16:creationId xmlns:a16="http://schemas.microsoft.com/office/drawing/2014/main" id="{466F380D-6F7F-494D-876F-F262BE3F1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29" y="2043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4529" name="AutoShape 25">
            <a:extLst>
              <a:ext uri="{FF2B5EF4-FFF2-40B4-BE49-F238E27FC236}">
                <a16:creationId xmlns:a16="http://schemas.microsoft.com/office/drawing/2014/main" id="{EFBFCD15-12C3-C341-A3D3-841E04FD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2900363"/>
            <a:ext cx="220663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64530" name="Text Box 26">
            <a:extLst>
              <a:ext uri="{FF2B5EF4-FFF2-40B4-BE49-F238E27FC236}">
                <a16:creationId xmlns:a16="http://schemas.microsoft.com/office/drawing/2014/main" id="{BCC64DA2-A631-FE42-AC37-F5D0A307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3079750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tRNAi</a:t>
            </a:r>
            <a:r>
              <a:rPr lang="es-MX" altLang="en-US" baseline="33000">
                <a:solidFill>
                  <a:srgbClr val="000000"/>
                </a:solidFill>
              </a:rPr>
              <a:t>Met</a:t>
            </a:r>
          </a:p>
        </p:txBody>
      </p:sp>
      <p:pic>
        <p:nvPicPr>
          <p:cNvPr id="64531" name="Picture 27">
            <a:extLst>
              <a:ext uri="{FF2B5EF4-FFF2-40B4-BE49-F238E27FC236}">
                <a16:creationId xmlns:a16="http://schemas.microsoft.com/office/drawing/2014/main" id="{880C0D67-1387-5744-9F61-F86B4DE7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479800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32" name="Text Box 28">
            <a:extLst>
              <a:ext uri="{FF2B5EF4-FFF2-40B4-BE49-F238E27FC236}">
                <a16:creationId xmlns:a16="http://schemas.microsoft.com/office/drawing/2014/main" id="{568592DA-A74F-C444-97F9-E4CB4724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5598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eIF-2</a:t>
            </a:r>
          </a:p>
        </p:txBody>
      </p:sp>
      <p:sp>
        <p:nvSpPr>
          <p:cNvPr id="64533" name="AutoShape 29">
            <a:extLst>
              <a:ext uri="{FF2B5EF4-FFF2-40B4-BE49-F238E27FC236}">
                <a16:creationId xmlns:a16="http://schemas.microsoft.com/office/drawing/2014/main" id="{CF9C3D48-0FB7-AE4E-9B8D-6FC74AB3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4010025"/>
            <a:ext cx="749300" cy="655638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64534" name="Group 30">
            <a:extLst>
              <a:ext uri="{FF2B5EF4-FFF2-40B4-BE49-F238E27FC236}">
                <a16:creationId xmlns:a16="http://schemas.microsoft.com/office/drawing/2014/main" id="{CEAE52C7-AFA3-674D-9855-F2B3438F404A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3475038"/>
            <a:ext cx="779462" cy="779462"/>
            <a:chOff x="3413" y="2189"/>
            <a:chExt cx="491" cy="491"/>
          </a:xfrm>
        </p:grpSpPr>
        <p:sp>
          <p:nvSpPr>
            <p:cNvPr id="64544" name="AutoShape 31">
              <a:extLst>
                <a:ext uri="{FF2B5EF4-FFF2-40B4-BE49-F238E27FC236}">
                  <a16:creationId xmlns:a16="http://schemas.microsoft.com/office/drawing/2014/main" id="{6F2C428A-BA83-744F-8CCD-71D62F3BB9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3603" y="2322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4545" name="AutoShape 32">
              <a:extLst>
                <a:ext uri="{FF2B5EF4-FFF2-40B4-BE49-F238E27FC236}">
                  <a16:creationId xmlns:a16="http://schemas.microsoft.com/office/drawing/2014/main" id="{F7EBC66A-ECDC-E343-A54D-05E856667E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3460" y="2287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35" name="Text Box 33">
            <a:extLst>
              <a:ext uri="{FF2B5EF4-FFF2-40B4-BE49-F238E27FC236}">
                <a16:creationId xmlns:a16="http://schemas.microsoft.com/office/drawing/2014/main" id="{4C74BD06-1C6F-8D4F-8000-18BC3730C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287713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eIF-5</a:t>
            </a:r>
          </a:p>
        </p:txBody>
      </p:sp>
      <p:sp>
        <p:nvSpPr>
          <p:cNvPr id="64536" name="Text Box 34">
            <a:extLst>
              <a:ext uri="{FF2B5EF4-FFF2-40B4-BE49-F238E27FC236}">
                <a16:creationId xmlns:a16="http://schemas.microsoft.com/office/drawing/2014/main" id="{D2D00C79-1609-774A-BD33-B9FBCC66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8" y="3670300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</a:t>
            </a:r>
          </a:p>
        </p:txBody>
      </p:sp>
      <p:sp>
        <p:nvSpPr>
          <p:cNvPr id="64537" name="Line 35">
            <a:extLst>
              <a:ext uri="{FF2B5EF4-FFF2-40B4-BE49-F238E27FC236}">
                <a16:creationId xmlns:a16="http://schemas.microsoft.com/office/drawing/2014/main" id="{96956658-9890-F847-B7B9-A99FE02BF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9438" y="3562350"/>
            <a:ext cx="193675" cy="2349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Line 36">
            <a:extLst>
              <a:ext uri="{FF2B5EF4-FFF2-40B4-BE49-F238E27FC236}">
                <a16:creationId xmlns:a16="http://schemas.microsoft.com/office/drawing/2014/main" id="{43F22010-2AFC-F744-8459-C128C994E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0" y="3817938"/>
            <a:ext cx="220663" cy="269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9" name="Text Box 37">
            <a:extLst>
              <a:ext uri="{FF2B5EF4-FFF2-40B4-BE49-F238E27FC236}">
                <a16:creationId xmlns:a16="http://schemas.microsoft.com/office/drawing/2014/main" id="{E0F60EB9-ED11-B648-BF14-75168137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479925"/>
            <a:ext cx="758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64540" name="Line 2">
            <a:extLst>
              <a:ext uri="{FF2B5EF4-FFF2-40B4-BE49-F238E27FC236}">
                <a16:creationId xmlns:a16="http://schemas.microsoft.com/office/drawing/2014/main" id="{D8FCDC9E-FDFF-2C4A-B15C-456347EF5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41" name="Group 38">
            <a:extLst>
              <a:ext uri="{FF2B5EF4-FFF2-40B4-BE49-F238E27FC236}">
                <a16:creationId xmlns:a16="http://schemas.microsoft.com/office/drawing/2014/main" id="{024DC3D0-D78E-9246-9C03-2756DF5CF8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64542" name="Rectangle 1">
              <a:extLst>
                <a:ext uri="{FF2B5EF4-FFF2-40B4-BE49-F238E27FC236}">
                  <a16:creationId xmlns:a16="http://schemas.microsoft.com/office/drawing/2014/main" id="{FDDB1BA6-05C4-9848-A33F-2EA044B64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64543" name="Line 2">
              <a:extLst>
                <a:ext uri="{FF2B5EF4-FFF2-40B4-BE49-F238E27FC236}">
                  <a16:creationId xmlns:a16="http://schemas.microsoft.com/office/drawing/2014/main" id="{326F867B-5E69-8D4C-A31D-861296D06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>
            <a:extLst>
              <a:ext uri="{FF2B5EF4-FFF2-40B4-BE49-F238E27FC236}">
                <a16:creationId xmlns:a16="http://schemas.microsoft.com/office/drawing/2014/main" id="{C4616D13-FBBD-AC4C-9692-C7F85BA2C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2" name="Text Box 4">
            <a:extLst>
              <a:ext uri="{FF2B5EF4-FFF2-40B4-BE49-F238E27FC236}">
                <a16:creationId xmlns:a16="http://schemas.microsoft.com/office/drawing/2014/main" id="{174FF8EF-37AF-1744-B82C-A76B5594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66563" name="Text Box 5">
            <a:extLst>
              <a:ext uri="{FF2B5EF4-FFF2-40B4-BE49-F238E27FC236}">
                <a16:creationId xmlns:a16="http://schemas.microsoft.com/office/drawing/2014/main" id="{B4502555-90C7-894E-A7CA-436978DE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66564" name="Text Box 6">
            <a:extLst>
              <a:ext uri="{FF2B5EF4-FFF2-40B4-BE49-F238E27FC236}">
                <a16:creationId xmlns:a16="http://schemas.microsoft.com/office/drawing/2014/main" id="{FA4751A1-9678-EA4D-AEE7-3AC41AF4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6565" name="AutoShape 7">
            <a:extLst>
              <a:ext uri="{FF2B5EF4-FFF2-40B4-BE49-F238E27FC236}">
                <a16:creationId xmlns:a16="http://schemas.microsoft.com/office/drawing/2014/main" id="{37829CA5-6EAB-5448-AF32-E1498AB8D8D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6566" name="AutoShape 8">
            <a:extLst>
              <a:ext uri="{FF2B5EF4-FFF2-40B4-BE49-F238E27FC236}">
                <a16:creationId xmlns:a16="http://schemas.microsoft.com/office/drawing/2014/main" id="{5868D695-877E-CA40-B92C-2927821FFC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6567" name="Text Box 9">
            <a:extLst>
              <a:ext uri="{FF2B5EF4-FFF2-40B4-BE49-F238E27FC236}">
                <a16:creationId xmlns:a16="http://schemas.microsoft.com/office/drawing/2014/main" id="{5E210938-2225-F946-8FA6-1A6E690C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66568" name="Text Box 10">
            <a:extLst>
              <a:ext uri="{FF2B5EF4-FFF2-40B4-BE49-F238E27FC236}">
                <a16:creationId xmlns:a16="http://schemas.microsoft.com/office/drawing/2014/main" id="{1B030A8B-42CB-D549-8EE6-BDAA9CA3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66569" name="Group 11">
            <a:extLst>
              <a:ext uri="{FF2B5EF4-FFF2-40B4-BE49-F238E27FC236}">
                <a16:creationId xmlns:a16="http://schemas.microsoft.com/office/drawing/2014/main" id="{1670293C-F42A-4D4E-81CE-579B9BCEBA1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66598" name="Rectangle 12">
              <a:extLst>
                <a:ext uri="{FF2B5EF4-FFF2-40B4-BE49-F238E27FC236}">
                  <a16:creationId xmlns:a16="http://schemas.microsoft.com/office/drawing/2014/main" id="{0ABB0DE1-4015-F343-951D-D07257191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6599" name="Rectangle 13">
              <a:extLst>
                <a:ext uri="{FF2B5EF4-FFF2-40B4-BE49-F238E27FC236}">
                  <a16:creationId xmlns:a16="http://schemas.microsoft.com/office/drawing/2014/main" id="{3779FB5C-BD9F-2447-B1ED-207B8B23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6570" name="Text Box 14">
            <a:extLst>
              <a:ext uri="{FF2B5EF4-FFF2-40B4-BE49-F238E27FC236}">
                <a16:creationId xmlns:a16="http://schemas.microsoft.com/office/drawing/2014/main" id="{8491EEC9-AD6B-2246-AC9E-111340589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66571" name="Text Box 16">
            <a:extLst>
              <a:ext uri="{FF2B5EF4-FFF2-40B4-BE49-F238E27FC236}">
                <a16:creationId xmlns:a16="http://schemas.microsoft.com/office/drawing/2014/main" id="{98B1CA51-4CC1-6B45-86C3-2EDE3D0F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66572" name="Text Box 17">
            <a:extLst>
              <a:ext uri="{FF2B5EF4-FFF2-40B4-BE49-F238E27FC236}">
                <a16:creationId xmlns:a16="http://schemas.microsoft.com/office/drawing/2014/main" id="{99200FD3-8304-8345-A5F5-4E2FAFD2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279525"/>
            <a:ext cx="89455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Small subunit is loaded unto eIF-4G/eIF-4A complex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eIF-4G binds to eIF-3 associated with the small ribosomal subunit.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This provides the means by which the 40S ribosomal subunit binds to eIF-4F.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6573" name="Group 18">
            <a:extLst>
              <a:ext uri="{FF2B5EF4-FFF2-40B4-BE49-F238E27FC236}">
                <a16:creationId xmlns:a16="http://schemas.microsoft.com/office/drawing/2014/main" id="{D175C6DA-16AA-D84B-956A-3C770E96744A}"/>
              </a:ext>
            </a:extLst>
          </p:cNvPr>
          <p:cNvGrpSpPr>
            <a:grpSpLocks/>
          </p:cNvGrpSpPr>
          <p:nvPr/>
        </p:nvGrpSpPr>
        <p:grpSpPr bwMode="auto">
          <a:xfrm>
            <a:off x="5540375" y="3740150"/>
            <a:ext cx="1157288" cy="398463"/>
            <a:chOff x="3490" y="2356"/>
            <a:chExt cx="729" cy="251"/>
          </a:xfrm>
        </p:grpSpPr>
        <p:sp>
          <p:nvSpPr>
            <p:cNvPr id="66597" name="AutoShape 19">
              <a:extLst>
                <a:ext uri="{FF2B5EF4-FFF2-40B4-BE49-F238E27FC236}">
                  <a16:creationId xmlns:a16="http://schemas.microsoft.com/office/drawing/2014/main" id="{3DF50227-13C0-6A49-9C05-74176B5C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235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6574" name="AutoShape 20">
            <a:extLst>
              <a:ext uri="{FF2B5EF4-FFF2-40B4-BE49-F238E27FC236}">
                <a16:creationId xmlns:a16="http://schemas.microsoft.com/office/drawing/2014/main" id="{97B1755B-0A6D-B842-A5C4-0D1201B80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5" y="3829050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6575" name="Text Box 21">
            <a:extLst>
              <a:ext uri="{FF2B5EF4-FFF2-40B4-BE49-F238E27FC236}">
                <a16:creationId xmlns:a16="http://schemas.microsoft.com/office/drawing/2014/main" id="{B6BF0A0A-C5E6-7D4D-B335-6E2CE90B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3851275"/>
            <a:ext cx="1047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eIF-1A</a:t>
            </a:r>
          </a:p>
        </p:txBody>
      </p:sp>
      <p:grpSp>
        <p:nvGrpSpPr>
          <p:cNvPr id="66576" name="Group 22">
            <a:extLst>
              <a:ext uri="{FF2B5EF4-FFF2-40B4-BE49-F238E27FC236}">
                <a16:creationId xmlns:a16="http://schemas.microsoft.com/office/drawing/2014/main" id="{1AAB3EE1-807C-CB44-9006-74B67B721250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3040063"/>
            <a:ext cx="398463" cy="550862"/>
            <a:chOff x="3826" y="1915"/>
            <a:chExt cx="251" cy="347"/>
          </a:xfrm>
        </p:grpSpPr>
        <p:sp>
          <p:nvSpPr>
            <p:cNvPr id="66595" name="AutoShape 23">
              <a:extLst>
                <a:ext uri="{FF2B5EF4-FFF2-40B4-BE49-F238E27FC236}">
                  <a16:creationId xmlns:a16="http://schemas.microsoft.com/office/drawing/2014/main" id="{02AC1936-8A23-2A43-986E-CD6FF0490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1915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6596" name="AutoShape 24">
              <a:extLst>
                <a:ext uri="{FF2B5EF4-FFF2-40B4-BE49-F238E27FC236}">
                  <a16:creationId xmlns:a16="http://schemas.microsoft.com/office/drawing/2014/main" id="{B4029455-ABB3-0F48-8618-F8846D7205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30" y="2043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6577" name="AutoShape 25">
            <a:extLst>
              <a:ext uri="{FF2B5EF4-FFF2-40B4-BE49-F238E27FC236}">
                <a16:creationId xmlns:a16="http://schemas.microsoft.com/office/drawing/2014/main" id="{67047BEE-5303-754C-9C00-5339F4F0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2900363"/>
            <a:ext cx="220663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66578" name="Text Box 26">
            <a:extLst>
              <a:ext uri="{FF2B5EF4-FFF2-40B4-BE49-F238E27FC236}">
                <a16:creationId xmlns:a16="http://schemas.microsoft.com/office/drawing/2014/main" id="{10087A3D-F22D-4A4B-89AF-DB6FFF79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3079750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tRNAi</a:t>
            </a:r>
            <a:r>
              <a:rPr lang="es-MX" altLang="en-US" baseline="33000">
                <a:solidFill>
                  <a:srgbClr val="000000"/>
                </a:solidFill>
              </a:rPr>
              <a:t>Met</a:t>
            </a:r>
          </a:p>
        </p:txBody>
      </p:sp>
      <p:pic>
        <p:nvPicPr>
          <p:cNvPr id="66579" name="Picture 27">
            <a:extLst>
              <a:ext uri="{FF2B5EF4-FFF2-40B4-BE49-F238E27FC236}">
                <a16:creationId xmlns:a16="http://schemas.microsoft.com/office/drawing/2014/main" id="{0A7BD633-D050-634A-9042-650D99DC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479800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80" name="Text Box 28">
            <a:extLst>
              <a:ext uri="{FF2B5EF4-FFF2-40B4-BE49-F238E27FC236}">
                <a16:creationId xmlns:a16="http://schemas.microsoft.com/office/drawing/2014/main" id="{83A2AEF9-D7A3-C247-A8A3-508DD942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5598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eIF-2</a:t>
            </a:r>
          </a:p>
        </p:txBody>
      </p:sp>
      <p:sp>
        <p:nvSpPr>
          <p:cNvPr id="66581" name="AutoShape 29">
            <a:extLst>
              <a:ext uri="{FF2B5EF4-FFF2-40B4-BE49-F238E27FC236}">
                <a16:creationId xmlns:a16="http://schemas.microsoft.com/office/drawing/2014/main" id="{5D2C0AF3-C256-7E48-956D-FD9AF22FD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10025"/>
            <a:ext cx="749300" cy="655638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66582" name="Group 30">
            <a:extLst>
              <a:ext uri="{FF2B5EF4-FFF2-40B4-BE49-F238E27FC236}">
                <a16:creationId xmlns:a16="http://schemas.microsoft.com/office/drawing/2014/main" id="{7F0D155B-DBB2-E440-A0C3-75CF0D6CADE7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3475038"/>
            <a:ext cx="779462" cy="779462"/>
            <a:chOff x="3413" y="2189"/>
            <a:chExt cx="491" cy="491"/>
          </a:xfrm>
        </p:grpSpPr>
        <p:sp>
          <p:nvSpPr>
            <p:cNvPr id="66593" name="AutoShape 31">
              <a:extLst>
                <a:ext uri="{FF2B5EF4-FFF2-40B4-BE49-F238E27FC236}">
                  <a16:creationId xmlns:a16="http://schemas.microsoft.com/office/drawing/2014/main" id="{6A946A67-DA25-FE49-B7BE-FC597C1F6E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3603" y="2322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6594" name="AutoShape 32">
              <a:extLst>
                <a:ext uri="{FF2B5EF4-FFF2-40B4-BE49-F238E27FC236}">
                  <a16:creationId xmlns:a16="http://schemas.microsoft.com/office/drawing/2014/main" id="{9F2E58F0-D639-CD40-8C84-43804BFBB3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3460" y="2287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3" name="Text Box 33">
            <a:extLst>
              <a:ext uri="{FF2B5EF4-FFF2-40B4-BE49-F238E27FC236}">
                <a16:creationId xmlns:a16="http://schemas.microsoft.com/office/drawing/2014/main" id="{B1A29BBA-473A-394F-8546-97CBDE1E0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287713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eIF-5</a:t>
            </a:r>
          </a:p>
        </p:txBody>
      </p:sp>
      <p:sp>
        <p:nvSpPr>
          <p:cNvPr id="66584" name="Text Box 34">
            <a:extLst>
              <a:ext uri="{FF2B5EF4-FFF2-40B4-BE49-F238E27FC236}">
                <a16:creationId xmlns:a16="http://schemas.microsoft.com/office/drawing/2014/main" id="{B2D46BCA-356B-9D4B-A1BE-EC65C9B6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8" y="3670300"/>
            <a:ext cx="1036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eIF-1</a:t>
            </a:r>
          </a:p>
        </p:txBody>
      </p:sp>
      <p:sp>
        <p:nvSpPr>
          <p:cNvPr id="66585" name="Line 35">
            <a:extLst>
              <a:ext uri="{FF2B5EF4-FFF2-40B4-BE49-F238E27FC236}">
                <a16:creationId xmlns:a16="http://schemas.microsoft.com/office/drawing/2014/main" id="{1BC61471-A67B-DD49-A6F3-1FC3EAF13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025" y="3562350"/>
            <a:ext cx="193675" cy="2349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Line 36">
            <a:extLst>
              <a:ext uri="{FF2B5EF4-FFF2-40B4-BE49-F238E27FC236}">
                <a16:creationId xmlns:a16="http://schemas.microsoft.com/office/drawing/2014/main" id="{2D8118D2-E15C-AB4A-9C4A-A1BC6FE6AC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0" y="3817938"/>
            <a:ext cx="220663" cy="269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Text Box 37">
            <a:extLst>
              <a:ext uri="{FF2B5EF4-FFF2-40B4-BE49-F238E27FC236}">
                <a16:creationId xmlns:a16="http://schemas.microsoft.com/office/drawing/2014/main" id="{7D4835EC-D4EC-F341-9FF9-3149E495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479925"/>
            <a:ext cx="758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66588" name="AutoShape 40">
            <a:extLst>
              <a:ext uri="{FF2B5EF4-FFF2-40B4-BE49-F238E27FC236}">
                <a16:creationId xmlns:a16="http://schemas.microsoft.com/office/drawing/2014/main" id="{2D00CE4D-F3D8-164F-A822-945A2A7824B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1200" y="3352800"/>
            <a:ext cx="3352800" cy="1219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62" y="10592"/>
                </a:moveTo>
                <a:cubicBezTo>
                  <a:pt x="19349" y="5888"/>
                  <a:pt x="15504" y="2134"/>
                  <a:pt x="10800" y="2134"/>
                </a:cubicBezTo>
                <a:cubicBezTo>
                  <a:pt x="8821" y="2134"/>
                  <a:pt x="6903" y="2811"/>
                  <a:pt x="5363" y="4052"/>
                </a:cubicBezTo>
                <a:lnTo>
                  <a:pt x="4023" y="2390"/>
                </a:lnTo>
                <a:cubicBezTo>
                  <a:pt x="5943" y="843"/>
                  <a:pt x="8334" y="-1"/>
                  <a:pt x="10800" y="-1"/>
                </a:cubicBezTo>
                <a:cubicBezTo>
                  <a:pt x="16663" y="-1"/>
                  <a:pt x="21456" y="4678"/>
                  <a:pt x="21596" y="10540"/>
                </a:cubicBezTo>
                <a:lnTo>
                  <a:pt x="24296" y="10475"/>
                </a:lnTo>
                <a:lnTo>
                  <a:pt x="20620" y="14333"/>
                </a:lnTo>
                <a:lnTo>
                  <a:pt x="16763" y="10656"/>
                </a:lnTo>
                <a:lnTo>
                  <a:pt x="19462" y="1059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Line 2">
            <a:extLst>
              <a:ext uri="{FF2B5EF4-FFF2-40B4-BE49-F238E27FC236}">
                <a16:creationId xmlns:a16="http://schemas.microsoft.com/office/drawing/2014/main" id="{83F3C953-7329-974E-9C99-FBF7A60D8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90" name="Group 39">
            <a:extLst>
              <a:ext uri="{FF2B5EF4-FFF2-40B4-BE49-F238E27FC236}">
                <a16:creationId xmlns:a16="http://schemas.microsoft.com/office/drawing/2014/main" id="{7FBC925E-CD3E-DD44-81F3-31D56B85D0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66591" name="Rectangle 1">
              <a:extLst>
                <a:ext uri="{FF2B5EF4-FFF2-40B4-BE49-F238E27FC236}">
                  <a16:creationId xmlns:a16="http://schemas.microsoft.com/office/drawing/2014/main" id="{D3DD5562-0F82-7245-8A63-158C67FF1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66592" name="Line 2">
              <a:extLst>
                <a:ext uri="{FF2B5EF4-FFF2-40B4-BE49-F238E27FC236}">
                  <a16:creationId xmlns:a16="http://schemas.microsoft.com/office/drawing/2014/main" id="{3B142759-76AB-8F47-BA84-2279588EA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>
            <a:extLst>
              <a:ext uri="{FF2B5EF4-FFF2-40B4-BE49-F238E27FC236}">
                <a16:creationId xmlns:a16="http://schemas.microsoft.com/office/drawing/2014/main" id="{C36AFA35-F7CA-6F4F-A347-DFE47304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0" name="Text Box 4">
            <a:extLst>
              <a:ext uri="{FF2B5EF4-FFF2-40B4-BE49-F238E27FC236}">
                <a16:creationId xmlns:a16="http://schemas.microsoft.com/office/drawing/2014/main" id="{7E7F9F42-B0E0-DF41-A321-246FE1A21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68611" name="Text Box 5">
            <a:extLst>
              <a:ext uri="{FF2B5EF4-FFF2-40B4-BE49-F238E27FC236}">
                <a16:creationId xmlns:a16="http://schemas.microsoft.com/office/drawing/2014/main" id="{7903FD24-210C-C44B-ACF2-C459824C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68612" name="Text Box 6">
            <a:extLst>
              <a:ext uri="{FF2B5EF4-FFF2-40B4-BE49-F238E27FC236}">
                <a16:creationId xmlns:a16="http://schemas.microsoft.com/office/drawing/2014/main" id="{89DE2633-790E-444F-B3F8-B301D4C1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8613" name="AutoShape 7">
            <a:extLst>
              <a:ext uri="{FF2B5EF4-FFF2-40B4-BE49-F238E27FC236}">
                <a16:creationId xmlns:a16="http://schemas.microsoft.com/office/drawing/2014/main" id="{9693E111-F67D-6849-8887-E71B64D0023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8614" name="AutoShape 8">
            <a:extLst>
              <a:ext uri="{FF2B5EF4-FFF2-40B4-BE49-F238E27FC236}">
                <a16:creationId xmlns:a16="http://schemas.microsoft.com/office/drawing/2014/main" id="{6F6EFFBE-E95E-1144-B71C-C9093C8D03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8615" name="Text Box 9">
            <a:extLst>
              <a:ext uri="{FF2B5EF4-FFF2-40B4-BE49-F238E27FC236}">
                <a16:creationId xmlns:a16="http://schemas.microsoft.com/office/drawing/2014/main" id="{B4D42229-7F66-614B-9194-37B7D055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sp>
        <p:nvSpPr>
          <p:cNvPr id="68616" name="Text Box 10">
            <a:extLst>
              <a:ext uri="{FF2B5EF4-FFF2-40B4-BE49-F238E27FC236}">
                <a16:creationId xmlns:a16="http://schemas.microsoft.com/office/drawing/2014/main" id="{AEB74995-ADBF-EC46-80E8-F20250D7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grpSp>
        <p:nvGrpSpPr>
          <p:cNvPr id="68617" name="Group 11">
            <a:extLst>
              <a:ext uri="{FF2B5EF4-FFF2-40B4-BE49-F238E27FC236}">
                <a16:creationId xmlns:a16="http://schemas.microsoft.com/office/drawing/2014/main" id="{4D9FB306-5983-124C-9699-9E99408F482E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68640" name="Rectangle 12">
              <a:extLst>
                <a:ext uri="{FF2B5EF4-FFF2-40B4-BE49-F238E27FC236}">
                  <a16:creationId xmlns:a16="http://schemas.microsoft.com/office/drawing/2014/main" id="{EDA78703-2412-4D48-893A-FCE8B6BAF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8641" name="Rectangle 13">
              <a:extLst>
                <a:ext uri="{FF2B5EF4-FFF2-40B4-BE49-F238E27FC236}">
                  <a16:creationId xmlns:a16="http://schemas.microsoft.com/office/drawing/2014/main" id="{2473AA6D-2570-AF4F-B62C-252246273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8618" name="Text Box 14">
            <a:extLst>
              <a:ext uri="{FF2B5EF4-FFF2-40B4-BE49-F238E27FC236}">
                <a16:creationId xmlns:a16="http://schemas.microsoft.com/office/drawing/2014/main" id="{923BA1C6-5014-7C42-A0EA-6A32FE36B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68619" name="Text Box 16">
            <a:extLst>
              <a:ext uri="{FF2B5EF4-FFF2-40B4-BE49-F238E27FC236}">
                <a16:creationId xmlns:a16="http://schemas.microsoft.com/office/drawing/2014/main" id="{2DCA9EB2-0F79-8E49-9B10-8DB8BCDF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sp>
        <p:nvSpPr>
          <p:cNvPr id="68620" name="Text Box 17">
            <a:extLst>
              <a:ext uri="{FF2B5EF4-FFF2-40B4-BE49-F238E27FC236}">
                <a16:creationId xmlns:a16="http://schemas.microsoft.com/office/drawing/2014/main" id="{D3686101-AA8F-0545-9CF3-98B611D0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b="1">
                <a:solidFill>
                  <a:srgbClr val="FF0000"/>
                </a:solidFill>
              </a:rPr>
              <a:t>INITIATION COMPLEX</a:t>
            </a:r>
          </a:p>
        </p:txBody>
      </p:sp>
      <p:grpSp>
        <p:nvGrpSpPr>
          <p:cNvPr id="68621" name="Group 18">
            <a:extLst>
              <a:ext uri="{FF2B5EF4-FFF2-40B4-BE49-F238E27FC236}">
                <a16:creationId xmlns:a16="http://schemas.microsoft.com/office/drawing/2014/main" id="{4BD927D2-3871-F248-8158-123002B6782B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5648325"/>
            <a:ext cx="1157288" cy="398463"/>
            <a:chOff x="1312" y="3558"/>
            <a:chExt cx="729" cy="251"/>
          </a:xfrm>
        </p:grpSpPr>
        <p:sp>
          <p:nvSpPr>
            <p:cNvPr id="68639" name="AutoShape 19">
              <a:extLst>
                <a:ext uri="{FF2B5EF4-FFF2-40B4-BE49-F238E27FC236}">
                  <a16:creationId xmlns:a16="http://schemas.microsoft.com/office/drawing/2014/main" id="{BE0DCF1E-4B66-4746-AC60-EEB15BE70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558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8622" name="AutoShape 20">
            <a:extLst>
              <a:ext uri="{FF2B5EF4-FFF2-40B4-BE49-F238E27FC236}">
                <a16:creationId xmlns:a16="http://schemas.microsoft.com/office/drawing/2014/main" id="{46F4816E-8E12-024E-8666-1487FEE5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573722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68623" name="Group 21">
            <a:extLst>
              <a:ext uri="{FF2B5EF4-FFF2-40B4-BE49-F238E27FC236}">
                <a16:creationId xmlns:a16="http://schemas.microsoft.com/office/drawing/2014/main" id="{758FB0B0-FAAC-5A46-9E79-3887F0F3621B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4948238"/>
            <a:ext cx="398462" cy="550862"/>
            <a:chOff x="1649" y="3117"/>
            <a:chExt cx="251" cy="347"/>
          </a:xfrm>
        </p:grpSpPr>
        <p:sp>
          <p:nvSpPr>
            <p:cNvPr id="68637" name="AutoShape 22">
              <a:extLst>
                <a:ext uri="{FF2B5EF4-FFF2-40B4-BE49-F238E27FC236}">
                  <a16:creationId xmlns:a16="http://schemas.microsoft.com/office/drawing/2014/main" id="{F13BDEBD-6E8D-5043-9C73-6A500C32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3117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8638" name="AutoShape 23">
              <a:extLst>
                <a:ext uri="{FF2B5EF4-FFF2-40B4-BE49-F238E27FC236}">
                  <a16:creationId xmlns:a16="http://schemas.microsoft.com/office/drawing/2014/main" id="{E197AD54-B89A-A744-A005-245CEA5C62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52" y="3245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68624" name="AutoShape 24">
            <a:extLst>
              <a:ext uri="{FF2B5EF4-FFF2-40B4-BE49-F238E27FC236}">
                <a16:creationId xmlns:a16="http://schemas.microsoft.com/office/drawing/2014/main" id="{6B238DBF-7D7B-B345-9FE9-750C3E6D5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085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68625" name="Picture 25">
            <a:extLst>
              <a:ext uri="{FF2B5EF4-FFF2-40B4-BE49-F238E27FC236}">
                <a16:creationId xmlns:a16="http://schemas.microsoft.com/office/drawing/2014/main" id="{E82A94E8-A35F-C246-8B47-98C90C49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386388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26" name="AutoShape 26">
            <a:extLst>
              <a:ext uri="{FF2B5EF4-FFF2-40B4-BE49-F238E27FC236}">
                <a16:creationId xmlns:a16="http://schemas.microsoft.com/office/drawing/2014/main" id="{4B243A41-1D87-D34C-BBAA-14544C62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58181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68627" name="Group 27">
            <a:extLst>
              <a:ext uri="{FF2B5EF4-FFF2-40B4-BE49-F238E27FC236}">
                <a16:creationId xmlns:a16="http://schemas.microsoft.com/office/drawing/2014/main" id="{19A68640-5742-A648-8B20-5D69F56C1A84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5383213"/>
            <a:ext cx="779463" cy="779462"/>
            <a:chOff x="1236" y="3391"/>
            <a:chExt cx="491" cy="491"/>
          </a:xfrm>
        </p:grpSpPr>
        <p:sp>
          <p:nvSpPr>
            <p:cNvPr id="68635" name="AutoShape 28">
              <a:extLst>
                <a:ext uri="{FF2B5EF4-FFF2-40B4-BE49-F238E27FC236}">
                  <a16:creationId xmlns:a16="http://schemas.microsoft.com/office/drawing/2014/main" id="{D8CF2042-93FD-A948-BB97-D47C93F879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1426" y="3523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68636" name="AutoShape 29">
              <a:extLst>
                <a:ext uri="{FF2B5EF4-FFF2-40B4-BE49-F238E27FC236}">
                  <a16:creationId xmlns:a16="http://schemas.microsoft.com/office/drawing/2014/main" id="{A99D6FAC-BCDB-0C4A-9A96-5797AB2A83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1283" y="3489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8" name="Rectangle 30">
            <a:extLst>
              <a:ext uri="{FF2B5EF4-FFF2-40B4-BE49-F238E27FC236}">
                <a16:creationId xmlns:a16="http://schemas.microsoft.com/office/drawing/2014/main" id="{ED24301E-B9B9-A949-9059-99F563D9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4652963"/>
            <a:ext cx="3079750" cy="18637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68629" name="Rectangle 32">
            <a:extLst>
              <a:ext uri="{FF2B5EF4-FFF2-40B4-BE49-F238E27FC236}">
                <a16:creationId xmlns:a16="http://schemas.microsoft.com/office/drawing/2014/main" id="{4715AA0B-93C3-6944-A15F-5FB080D70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149475"/>
            <a:ext cx="184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8630" name="Line 33">
            <a:extLst>
              <a:ext uri="{FF2B5EF4-FFF2-40B4-BE49-F238E27FC236}">
                <a16:creationId xmlns:a16="http://schemas.microsoft.com/office/drawing/2014/main" id="{6CEAB586-15ED-4547-9A47-92920D996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752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2">
            <a:extLst>
              <a:ext uri="{FF2B5EF4-FFF2-40B4-BE49-F238E27FC236}">
                <a16:creationId xmlns:a16="http://schemas.microsoft.com/office/drawing/2014/main" id="{AA53F2BC-D166-DB4B-8592-82F25E0F0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32" name="Group 33">
            <a:extLst>
              <a:ext uri="{FF2B5EF4-FFF2-40B4-BE49-F238E27FC236}">
                <a16:creationId xmlns:a16="http://schemas.microsoft.com/office/drawing/2014/main" id="{4202D8C1-EBA2-844C-AE1B-1348EB5D1D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68633" name="Rectangle 1">
              <a:extLst>
                <a:ext uri="{FF2B5EF4-FFF2-40B4-BE49-F238E27FC236}">
                  <a16:creationId xmlns:a16="http://schemas.microsoft.com/office/drawing/2014/main" id="{3BB1F184-319F-154F-AFD9-89BF8F45C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68634" name="Line 2">
              <a:extLst>
                <a:ext uri="{FF2B5EF4-FFF2-40B4-BE49-F238E27FC236}">
                  <a16:creationId xmlns:a16="http://schemas.microsoft.com/office/drawing/2014/main" id="{1C93A6E4-91F5-C644-9A40-032252198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>
            <a:extLst>
              <a:ext uri="{FF2B5EF4-FFF2-40B4-BE49-F238E27FC236}">
                <a16:creationId xmlns:a16="http://schemas.microsoft.com/office/drawing/2014/main" id="{C434EAA1-5364-C84D-8ADE-69F4961A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58" name="Text Box 4">
            <a:extLst>
              <a:ext uri="{FF2B5EF4-FFF2-40B4-BE49-F238E27FC236}">
                <a16:creationId xmlns:a16="http://schemas.microsoft.com/office/drawing/2014/main" id="{72B43184-C192-ED47-80CC-D9DE540A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70659" name="Text Box 5">
            <a:extLst>
              <a:ext uri="{FF2B5EF4-FFF2-40B4-BE49-F238E27FC236}">
                <a16:creationId xmlns:a16="http://schemas.microsoft.com/office/drawing/2014/main" id="{602845C1-EFBE-434B-A9A1-4C462C515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sp>
        <p:nvSpPr>
          <p:cNvPr id="70660" name="Text Box 6">
            <a:extLst>
              <a:ext uri="{FF2B5EF4-FFF2-40B4-BE49-F238E27FC236}">
                <a16:creationId xmlns:a16="http://schemas.microsoft.com/office/drawing/2014/main" id="{0076C61B-7F21-2849-8DCE-2B71FD33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eIF-4B is recruited</a:t>
            </a:r>
            <a:r>
              <a:rPr lang="en-US" altLang="en-US">
                <a:solidFill>
                  <a:srgbClr val="000000"/>
                </a:solidFill>
              </a:rPr>
              <a:t> to the initiation complex to </a:t>
            </a:r>
            <a:r>
              <a:rPr lang="en-US" altLang="en-US">
                <a:solidFill>
                  <a:srgbClr val="FF150F"/>
                </a:solidFill>
              </a:rPr>
              <a:t>denature further secondary structures.</a:t>
            </a:r>
          </a:p>
        </p:txBody>
      </p:sp>
      <p:sp>
        <p:nvSpPr>
          <p:cNvPr id="70661" name="Text Box 8">
            <a:extLst>
              <a:ext uri="{FF2B5EF4-FFF2-40B4-BE49-F238E27FC236}">
                <a16:creationId xmlns:a16="http://schemas.microsoft.com/office/drawing/2014/main" id="{302BCA77-4C94-5D42-B316-0A2F1320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6213475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eIF-4B</a:t>
            </a:r>
          </a:p>
        </p:txBody>
      </p:sp>
      <p:sp>
        <p:nvSpPr>
          <p:cNvPr id="70662" name="Rectangle 9">
            <a:extLst>
              <a:ext uri="{FF2B5EF4-FFF2-40B4-BE49-F238E27FC236}">
                <a16:creationId xmlns:a16="http://schemas.microsoft.com/office/drawing/2014/main" id="{30B796D5-C38F-2A45-B433-3374C972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3722688"/>
            <a:ext cx="1843088" cy="2484437"/>
          </a:xfrm>
          <a:prstGeom prst="rect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0663" name="Text Box 10">
            <a:extLst>
              <a:ext uri="{FF2B5EF4-FFF2-40B4-BE49-F238E27FC236}">
                <a16:creationId xmlns:a16="http://schemas.microsoft.com/office/drawing/2014/main" id="{0A866489-059F-CB4E-A190-4E7F93603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70664" name="Text Box 11">
            <a:extLst>
              <a:ext uri="{FF2B5EF4-FFF2-40B4-BE49-F238E27FC236}">
                <a16:creationId xmlns:a16="http://schemas.microsoft.com/office/drawing/2014/main" id="{40B331C7-C2F8-E04A-989B-EE3A1CB0A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0665" name="AutoShape 12">
            <a:extLst>
              <a:ext uri="{FF2B5EF4-FFF2-40B4-BE49-F238E27FC236}">
                <a16:creationId xmlns:a16="http://schemas.microsoft.com/office/drawing/2014/main" id="{D870687E-07F6-B243-A679-5917B692C61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0666" name="AutoShape 13">
            <a:extLst>
              <a:ext uri="{FF2B5EF4-FFF2-40B4-BE49-F238E27FC236}">
                <a16:creationId xmlns:a16="http://schemas.microsoft.com/office/drawing/2014/main" id="{3944C1A2-21AB-6344-AF0B-A307FD581F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0667" name="Text Box 14">
            <a:extLst>
              <a:ext uri="{FF2B5EF4-FFF2-40B4-BE49-F238E27FC236}">
                <a16:creationId xmlns:a16="http://schemas.microsoft.com/office/drawing/2014/main" id="{115081EF-E84F-C14F-B977-7F8855718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816600"/>
            <a:ext cx="866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8000"/>
                </a:solidFill>
              </a:rPr>
              <a:t>eIF-4E</a:t>
            </a:r>
          </a:p>
        </p:txBody>
      </p:sp>
      <p:grpSp>
        <p:nvGrpSpPr>
          <p:cNvPr id="70668" name="Group 15">
            <a:extLst>
              <a:ext uri="{FF2B5EF4-FFF2-40B4-BE49-F238E27FC236}">
                <a16:creationId xmlns:a16="http://schemas.microsoft.com/office/drawing/2014/main" id="{5DFAFCF6-2B68-954E-8697-6768D13E9280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70687" name="Rectangle 16">
              <a:extLst>
                <a:ext uri="{FF2B5EF4-FFF2-40B4-BE49-F238E27FC236}">
                  <a16:creationId xmlns:a16="http://schemas.microsoft.com/office/drawing/2014/main" id="{8FF2078E-F9A7-6144-9A98-BA617BC19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0688" name="Rectangle 17">
              <a:extLst>
                <a:ext uri="{FF2B5EF4-FFF2-40B4-BE49-F238E27FC236}">
                  <a16:creationId xmlns:a16="http://schemas.microsoft.com/office/drawing/2014/main" id="{FAFC817E-B57C-0B47-AD46-A0B265095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0669" name="Text Box 18">
            <a:extLst>
              <a:ext uri="{FF2B5EF4-FFF2-40B4-BE49-F238E27FC236}">
                <a16:creationId xmlns:a16="http://schemas.microsoft.com/office/drawing/2014/main" id="{8AFC129D-3296-7F49-A383-CEAD8C78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097463"/>
            <a:ext cx="892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FF"/>
                </a:solidFill>
              </a:rPr>
              <a:t>eIF-4G</a:t>
            </a:r>
          </a:p>
        </p:txBody>
      </p:sp>
      <p:sp>
        <p:nvSpPr>
          <p:cNvPr id="70670" name="Text Box 20">
            <a:extLst>
              <a:ext uri="{FF2B5EF4-FFF2-40B4-BE49-F238E27FC236}">
                <a16:creationId xmlns:a16="http://schemas.microsoft.com/office/drawing/2014/main" id="{8945046C-ACC3-DC46-9A66-147838F5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7371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2323DC"/>
                </a:solidFill>
              </a:rPr>
              <a:t>eIF-4A</a:t>
            </a:r>
          </a:p>
        </p:txBody>
      </p:sp>
      <p:grpSp>
        <p:nvGrpSpPr>
          <p:cNvPr id="70671" name="Group 21">
            <a:extLst>
              <a:ext uri="{FF2B5EF4-FFF2-40B4-BE49-F238E27FC236}">
                <a16:creationId xmlns:a16="http://schemas.microsoft.com/office/drawing/2014/main" id="{951B69AA-8AF5-7446-82EC-ED0F0E2FE0D4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5648325"/>
            <a:ext cx="1157288" cy="398463"/>
            <a:chOff x="1312" y="3558"/>
            <a:chExt cx="729" cy="251"/>
          </a:xfrm>
        </p:grpSpPr>
        <p:sp>
          <p:nvSpPr>
            <p:cNvPr id="70686" name="AutoShape 22">
              <a:extLst>
                <a:ext uri="{FF2B5EF4-FFF2-40B4-BE49-F238E27FC236}">
                  <a16:creationId xmlns:a16="http://schemas.microsoft.com/office/drawing/2014/main" id="{9F203B37-507F-D243-9603-070E6BA6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558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0672" name="AutoShape 23">
            <a:extLst>
              <a:ext uri="{FF2B5EF4-FFF2-40B4-BE49-F238E27FC236}">
                <a16:creationId xmlns:a16="http://schemas.microsoft.com/office/drawing/2014/main" id="{641E20B9-EAFC-A24D-856D-5E95AF19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573722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0673" name="Group 24">
            <a:extLst>
              <a:ext uri="{FF2B5EF4-FFF2-40B4-BE49-F238E27FC236}">
                <a16:creationId xmlns:a16="http://schemas.microsoft.com/office/drawing/2014/main" id="{F66B4DB7-1079-8A43-ABBB-97F993A12BD3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4948238"/>
            <a:ext cx="398462" cy="550862"/>
            <a:chOff x="1649" y="3117"/>
            <a:chExt cx="251" cy="347"/>
          </a:xfrm>
        </p:grpSpPr>
        <p:sp>
          <p:nvSpPr>
            <p:cNvPr id="70684" name="AutoShape 25">
              <a:extLst>
                <a:ext uri="{FF2B5EF4-FFF2-40B4-BE49-F238E27FC236}">
                  <a16:creationId xmlns:a16="http://schemas.microsoft.com/office/drawing/2014/main" id="{CDE67B8D-B6FE-FE46-9F9E-049AE6AC2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3117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0685" name="AutoShape 26">
              <a:extLst>
                <a:ext uri="{FF2B5EF4-FFF2-40B4-BE49-F238E27FC236}">
                  <a16:creationId xmlns:a16="http://schemas.microsoft.com/office/drawing/2014/main" id="{0A890F78-22E8-9F41-96A6-0E08BB941C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52" y="3245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0674" name="AutoShape 27">
            <a:extLst>
              <a:ext uri="{FF2B5EF4-FFF2-40B4-BE49-F238E27FC236}">
                <a16:creationId xmlns:a16="http://schemas.microsoft.com/office/drawing/2014/main" id="{D95CC2B1-2822-294D-BDBB-E8C49A98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085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70675" name="Picture 28">
            <a:extLst>
              <a:ext uri="{FF2B5EF4-FFF2-40B4-BE49-F238E27FC236}">
                <a16:creationId xmlns:a16="http://schemas.microsoft.com/office/drawing/2014/main" id="{B867EADF-9FCA-8740-BABC-2B30EC52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386388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76" name="AutoShape 29">
            <a:extLst>
              <a:ext uri="{FF2B5EF4-FFF2-40B4-BE49-F238E27FC236}">
                <a16:creationId xmlns:a16="http://schemas.microsoft.com/office/drawing/2014/main" id="{C5233E74-CF21-F54E-BDFD-13334BA9F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58181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0677" name="Group 30">
            <a:extLst>
              <a:ext uri="{FF2B5EF4-FFF2-40B4-BE49-F238E27FC236}">
                <a16:creationId xmlns:a16="http://schemas.microsoft.com/office/drawing/2014/main" id="{4D7C8605-E4BC-FF4F-816C-7BD1A911763E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5383213"/>
            <a:ext cx="779463" cy="779462"/>
            <a:chOff x="1236" y="3391"/>
            <a:chExt cx="491" cy="491"/>
          </a:xfrm>
        </p:grpSpPr>
        <p:sp>
          <p:nvSpPr>
            <p:cNvPr id="70682" name="AutoShape 31">
              <a:extLst>
                <a:ext uri="{FF2B5EF4-FFF2-40B4-BE49-F238E27FC236}">
                  <a16:creationId xmlns:a16="http://schemas.microsoft.com/office/drawing/2014/main" id="{2CF34723-C382-C04F-B5AA-605E85468F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1426" y="3523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0683" name="AutoShape 32">
              <a:extLst>
                <a:ext uri="{FF2B5EF4-FFF2-40B4-BE49-F238E27FC236}">
                  <a16:creationId xmlns:a16="http://schemas.microsoft.com/office/drawing/2014/main" id="{3A9520FA-50E5-3B48-B687-12D0CFC71A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1283" y="3489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8" name="Line 2">
            <a:extLst>
              <a:ext uri="{FF2B5EF4-FFF2-40B4-BE49-F238E27FC236}">
                <a16:creationId xmlns:a16="http://schemas.microsoft.com/office/drawing/2014/main" id="{9681E05F-B10B-E14C-8570-CFF312585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9" name="Group 32">
            <a:extLst>
              <a:ext uri="{FF2B5EF4-FFF2-40B4-BE49-F238E27FC236}">
                <a16:creationId xmlns:a16="http://schemas.microsoft.com/office/drawing/2014/main" id="{32FB3E45-A48A-8043-B9CB-298DF6DBCB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70680" name="Rectangle 1">
              <a:extLst>
                <a:ext uri="{FF2B5EF4-FFF2-40B4-BE49-F238E27FC236}">
                  <a16:creationId xmlns:a16="http://schemas.microsoft.com/office/drawing/2014/main" id="{781A96BC-39C1-8447-8C08-83B14F713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70681" name="Line 2">
              <a:extLst>
                <a:ext uri="{FF2B5EF4-FFF2-40B4-BE49-F238E27FC236}">
                  <a16:creationId xmlns:a16="http://schemas.microsoft.com/office/drawing/2014/main" id="{68C541A2-87DB-B446-8B58-97BF08C6B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>
            <a:extLst>
              <a:ext uri="{FF2B5EF4-FFF2-40B4-BE49-F238E27FC236}">
                <a16:creationId xmlns:a16="http://schemas.microsoft.com/office/drawing/2014/main" id="{DC91A6E6-360E-F149-AC34-6F48D5FC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71888"/>
            <a:ext cx="47609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06" name="Text Box 4">
            <a:extLst>
              <a:ext uri="{FF2B5EF4-FFF2-40B4-BE49-F238E27FC236}">
                <a16:creationId xmlns:a16="http://schemas.microsoft.com/office/drawing/2014/main" id="{181BB128-E77B-FE4E-B8C3-9401F862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72707" name="Text Box 5">
            <a:extLst>
              <a:ext uri="{FF2B5EF4-FFF2-40B4-BE49-F238E27FC236}">
                <a16:creationId xmlns:a16="http://schemas.microsoft.com/office/drawing/2014/main" id="{22470C10-1AF1-3A45-9194-3EB6885C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AUG</a:t>
            </a:r>
          </a:p>
        </p:txBody>
      </p:sp>
      <p:sp>
        <p:nvSpPr>
          <p:cNvPr id="72708" name="AutoShape 7">
            <a:extLst>
              <a:ext uri="{FF2B5EF4-FFF2-40B4-BE49-F238E27FC236}">
                <a16:creationId xmlns:a16="http://schemas.microsoft.com/office/drawing/2014/main" id="{F40E0EC4-D091-244F-831E-B6643416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5634038"/>
            <a:ext cx="1146175" cy="538162"/>
          </a:xfrm>
          <a:prstGeom prst="rightArrow">
            <a:avLst>
              <a:gd name="adj1" fmla="val 50000"/>
              <a:gd name="adj2" fmla="val 53245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2709" name="Text Box 8">
            <a:extLst>
              <a:ext uri="{FF2B5EF4-FFF2-40B4-BE49-F238E27FC236}">
                <a16:creationId xmlns:a16="http://schemas.microsoft.com/office/drawing/2014/main" id="{AA36F68F-5773-E742-957F-E79BB568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540250"/>
            <a:ext cx="6683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ATP </a:t>
            </a:r>
          </a:p>
        </p:txBody>
      </p:sp>
      <p:sp>
        <p:nvSpPr>
          <p:cNvPr id="72710" name="Text Box 9">
            <a:extLst>
              <a:ext uri="{FF2B5EF4-FFF2-40B4-BE49-F238E27FC236}">
                <a16:creationId xmlns:a16="http://schemas.microsoft.com/office/drawing/2014/main" id="{20FBCF59-DCC0-DE48-9F0A-860AD71EB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4400550"/>
            <a:ext cx="11144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ADP + Pi</a:t>
            </a:r>
          </a:p>
        </p:txBody>
      </p:sp>
      <p:sp>
        <p:nvSpPr>
          <p:cNvPr id="72711" name="Text Box 10">
            <a:extLst>
              <a:ext uri="{FF2B5EF4-FFF2-40B4-BE49-F238E27FC236}">
                <a16:creationId xmlns:a16="http://schemas.microsoft.com/office/drawing/2014/main" id="{938BF289-CF42-EC4C-B430-A00D870C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72712" name="Text Box 11">
            <a:extLst>
              <a:ext uri="{FF2B5EF4-FFF2-40B4-BE49-F238E27FC236}">
                <a16:creationId xmlns:a16="http://schemas.microsoft.com/office/drawing/2014/main" id="{A89B46BD-4B77-AE4A-B70E-9B8F6387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2713" name="AutoShape 12">
            <a:extLst>
              <a:ext uri="{FF2B5EF4-FFF2-40B4-BE49-F238E27FC236}">
                <a16:creationId xmlns:a16="http://schemas.microsoft.com/office/drawing/2014/main" id="{EE46E5E4-B3B6-0449-A43B-729CF1CFACB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1781" y="5855495"/>
            <a:ext cx="193675" cy="207962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2714" name="AutoShape 13">
            <a:extLst>
              <a:ext uri="{FF2B5EF4-FFF2-40B4-BE49-F238E27FC236}">
                <a16:creationId xmlns:a16="http://schemas.microsoft.com/office/drawing/2014/main" id="{7F99367C-F1FC-084F-923A-0D104E1E6E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4125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2715" name="Group 14">
            <a:extLst>
              <a:ext uri="{FF2B5EF4-FFF2-40B4-BE49-F238E27FC236}">
                <a16:creationId xmlns:a16="http://schemas.microsoft.com/office/drawing/2014/main" id="{AFE2726C-147B-3445-8682-0E182678E443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403850"/>
            <a:ext cx="658812" cy="501650"/>
            <a:chOff x="947" y="3404"/>
            <a:chExt cx="415" cy="316"/>
          </a:xfrm>
        </p:grpSpPr>
        <p:sp>
          <p:nvSpPr>
            <p:cNvPr id="72734" name="Rectangle 15">
              <a:extLst>
                <a:ext uri="{FF2B5EF4-FFF2-40B4-BE49-F238E27FC236}">
                  <a16:creationId xmlns:a16="http://schemas.microsoft.com/office/drawing/2014/main" id="{4C45F4E3-CD07-AE42-BA72-D4200F744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2735" name="Rectangle 16">
              <a:extLst>
                <a:ext uri="{FF2B5EF4-FFF2-40B4-BE49-F238E27FC236}">
                  <a16:creationId xmlns:a16="http://schemas.microsoft.com/office/drawing/2014/main" id="{FA039D8F-A008-924C-A02F-25FB3149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72716" name="Group 18">
            <a:extLst>
              <a:ext uri="{FF2B5EF4-FFF2-40B4-BE49-F238E27FC236}">
                <a16:creationId xmlns:a16="http://schemas.microsoft.com/office/drawing/2014/main" id="{71D74112-9A77-4844-8C3C-720442BF3242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5648325"/>
            <a:ext cx="1157288" cy="398463"/>
            <a:chOff x="1312" y="3558"/>
            <a:chExt cx="729" cy="251"/>
          </a:xfrm>
        </p:grpSpPr>
        <p:sp>
          <p:nvSpPr>
            <p:cNvPr id="72733" name="AutoShape 19">
              <a:extLst>
                <a:ext uri="{FF2B5EF4-FFF2-40B4-BE49-F238E27FC236}">
                  <a16:creationId xmlns:a16="http://schemas.microsoft.com/office/drawing/2014/main" id="{FA4DD12D-E1D8-B64B-A454-43FCECBB7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558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2717" name="AutoShape 20">
            <a:extLst>
              <a:ext uri="{FF2B5EF4-FFF2-40B4-BE49-F238E27FC236}">
                <a16:creationId xmlns:a16="http://schemas.microsoft.com/office/drawing/2014/main" id="{3A5445D6-2604-8447-86CA-8928626D9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573722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2718" name="Group 21">
            <a:extLst>
              <a:ext uri="{FF2B5EF4-FFF2-40B4-BE49-F238E27FC236}">
                <a16:creationId xmlns:a16="http://schemas.microsoft.com/office/drawing/2014/main" id="{4C64889D-6CC2-454B-8683-0ACFA74901EB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4948238"/>
            <a:ext cx="398462" cy="550862"/>
            <a:chOff x="1649" y="3117"/>
            <a:chExt cx="251" cy="347"/>
          </a:xfrm>
        </p:grpSpPr>
        <p:sp>
          <p:nvSpPr>
            <p:cNvPr id="72731" name="AutoShape 22">
              <a:extLst>
                <a:ext uri="{FF2B5EF4-FFF2-40B4-BE49-F238E27FC236}">
                  <a16:creationId xmlns:a16="http://schemas.microsoft.com/office/drawing/2014/main" id="{3FFCCE73-EE86-0B49-9EA6-939DE0B19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3117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2732" name="AutoShape 23">
              <a:extLst>
                <a:ext uri="{FF2B5EF4-FFF2-40B4-BE49-F238E27FC236}">
                  <a16:creationId xmlns:a16="http://schemas.microsoft.com/office/drawing/2014/main" id="{041F44B6-02F3-8D41-AF34-A190B9EA96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52" y="3245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2719" name="AutoShape 24">
            <a:extLst>
              <a:ext uri="{FF2B5EF4-FFF2-40B4-BE49-F238E27FC236}">
                <a16:creationId xmlns:a16="http://schemas.microsoft.com/office/drawing/2014/main" id="{331D3F32-8B4B-0E48-9B9B-31EAF086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8085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72720" name="Picture 25">
            <a:extLst>
              <a:ext uri="{FF2B5EF4-FFF2-40B4-BE49-F238E27FC236}">
                <a16:creationId xmlns:a16="http://schemas.microsoft.com/office/drawing/2014/main" id="{5F0E5DDC-7481-4E4F-867E-E593FC16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386388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21" name="AutoShape 26">
            <a:extLst>
              <a:ext uri="{FF2B5EF4-FFF2-40B4-BE49-F238E27FC236}">
                <a16:creationId xmlns:a16="http://schemas.microsoft.com/office/drawing/2014/main" id="{7A750E69-1AB4-4549-9F00-7FC8D986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58181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2722" name="Group 27">
            <a:extLst>
              <a:ext uri="{FF2B5EF4-FFF2-40B4-BE49-F238E27FC236}">
                <a16:creationId xmlns:a16="http://schemas.microsoft.com/office/drawing/2014/main" id="{4DF8F298-2F05-EC49-84CD-A040B3FCB85B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5383213"/>
            <a:ext cx="779463" cy="779462"/>
            <a:chOff x="1236" y="3391"/>
            <a:chExt cx="491" cy="491"/>
          </a:xfrm>
        </p:grpSpPr>
        <p:sp>
          <p:nvSpPr>
            <p:cNvPr id="72729" name="AutoShape 28">
              <a:extLst>
                <a:ext uri="{FF2B5EF4-FFF2-40B4-BE49-F238E27FC236}">
                  <a16:creationId xmlns:a16="http://schemas.microsoft.com/office/drawing/2014/main" id="{186D1AB3-A2CD-6A4C-BEBD-72089CD316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1426" y="3523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2730" name="AutoShape 29">
              <a:extLst>
                <a:ext uri="{FF2B5EF4-FFF2-40B4-BE49-F238E27FC236}">
                  <a16:creationId xmlns:a16="http://schemas.microsoft.com/office/drawing/2014/main" id="{FB5B0043-8DDF-1F47-90ED-DCE9F3EBDE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1283" y="3489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23" name="Text Box 32">
            <a:extLst>
              <a:ext uri="{FF2B5EF4-FFF2-40B4-BE49-F238E27FC236}">
                <a16:creationId xmlns:a16="http://schemas.microsoft.com/office/drawing/2014/main" id="{0C7BD1EE-31C5-1B41-AE92-F5FCFBAA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Once all secondary structures have been melted the </a:t>
            </a:r>
            <a:r>
              <a:rPr lang="en-US" altLang="en-US">
                <a:solidFill>
                  <a:srgbClr val="FF150F"/>
                </a:solidFill>
              </a:rPr>
              <a:t>initiation complex “scans” for a start codon.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This process </a:t>
            </a:r>
            <a:r>
              <a:rPr lang="en-US" altLang="en-US">
                <a:solidFill>
                  <a:srgbClr val="FF150F"/>
                </a:solidFill>
              </a:rPr>
              <a:t>requires energy in the form of ATP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24" name="AutoShape 33">
            <a:extLst>
              <a:ext uri="{FF2B5EF4-FFF2-40B4-BE49-F238E27FC236}">
                <a16:creationId xmlns:a16="http://schemas.microsoft.com/office/drawing/2014/main" id="{352D5F23-A541-F342-9014-9BFFD51F54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0000" y="4648200"/>
            <a:ext cx="12192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49" y="9720"/>
                </a:moveTo>
                <a:cubicBezTo>
                  <a:pt x="17018" y="6404"/>
                  <a:pt x="14158" y="3964"/>
                  <a:pt x="10800" y="3964"/>
                </a:cubicBezTo>
                <a:cubicBezTo>
                  <a:pt x="7025" y="3965"/>
                  <a:pt x="3965" y="7025"/>
                  <a:pt x="3965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105" y="-1"/>
                  <a:pt x="20626" y="3854"/>
                  <a:pt x="21464" y="9093"/>
                </a:cubicBezTo>
                <a:lnTo>
                  <a:pt x="24130" y="8667"/>
                </a:lnTo>
                <a:lnTo>
                  <a:pt x="20247" y="14030"/>
                </a:lnTo>
                <a:lnTo>
                  <a:pt x="14883" y="10146"/>
                </a:lnTo>
                <a:lnTo>
                  <a:pt x="17549" y="972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">
            <a:extLst>
              <a:ext uri="{FF2B5EF4-FFF2-40B4-BE49-F238E27FC236}">
                <a16:creationId xmlns:a16="http://schemas.microsoft.com/office/drawing/2014/main" id="{C310DD95-9675-C140-914E-A4FB720CF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26" name="Group 31">
            <a:extLst>
              <a:ext uri="{FF2B5EF4-FFF2-40B4-BE49-F238E27FC236}">
                <a16:creationId xmlns:a16="http://schemas.microsoft.com/office/drawing/2014/main" id="{7459CA97-F402-2142-B89A-2D220B9DFD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72727" name="Rectangle 1">
              <a:extLst>
                <a:ext uri="{FF2B5EF4-FFF2-40B4-BE49-F238E27FC236}">
                  <a16:creationId xmlns:a16="http://schemas.microsoft.com/office/drawing/2014/main" id="{419CB821-8A43-974F-959B-2087687D7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72728" name="Line 2">
              <a:extLst>
                <a:ext uri="{FF2B5EF4-FFF2-40B4-BE49-F238E27FC236}">
                  <a16:creationId xmlns:a16="http://schemas.microsoft.com/office/drawing/2014/main" id="{0C186264-F19F-4143-B7B3-98E20A46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4">
            <a:extLst>
              <a:ext uri="{FF2B5EF4-FFF2-40B4-BE49-F238E27FC236}">
                <a16:creationId xmlns:a16="http://schemas.microsoft.com/office/drawing/2014/main" id="{E6D14E38-3DF0-CE47-B390-AF6C3442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74754" name="Text Box 5">
            <a:extLst>
              <a:ext uri="{FF2B5EF4-FFF2-40B4-BE49-F238E27FC236}">
                <a16:creationId xmlns:a16="http://schemas.microsoft.com/office/drawing/2014/main" id="{78643326-FAD5-CC43-A520-8C2A4FAC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74755" name="Text Box 6">
            <a:extLst>
              <a:ext uri="{FF2B5EF4-FFF2-40B4-BE49-F238E27FC236}">
                <a16:creationId xmlns:a16="http://schemas.microsoft.com/office/drawing/2014/main" id="{A0785A6C-B1C6-3E4E-A634-ECACED87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4756" name="AutoShape 7">
            <a:extLst>
              <a:ext uri="{FF2B5EF4-FFF2-40B4-BE49-F238E27FC236}">
                <a16:creationId xmlns:a16="http://schemas.microsoft.com/office/drawing/2014/main" id="{83301399-A377-9A48-89E0-3320CC647FE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71144" y="5855494"/>
            <a:ext cx="193675" cy="207963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4757" name="AutoShape 8">
            <a:extLst>
              <a:ext uri="{FF2B5EF4-FFF2-40B4-BE49-F238E27FC236}">
                <a16:creationId xmlns:a16="http://schemas.microsoft.com/office/drawing/2014/main" id="{CD8BC5F5-93C2-3748-A9E0-32F7072A26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3488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4758" name="Group 9">
            <a:extLst>
              <a:ext uri="{FF2B5EF4-FFF2-40B4-BE49-F238E27FC236}">
                <a16:creationId xmlns:a16="http://schemas.microsoft.com/office/drawing/2014/main" id="{568BD004-628F-DC48-81F7-DA48E56E7916}"/>
              </a:ext>
            </a:extLst>
          </p:cNvPr>
          <p:cNvGrpSpPr>
            <a:grpSpLocks/>
          </p:cNvGrpSpPr>
          <p:nvPr/>
        </p:nvGrpSpPr>
        <p:grpSpPr bwMode="auto">
          <a:xfrm>
            <a:off x="4022725" y="5403850"/>
            <a:ext cx="660400" cy="501650"/>
            <a:chOff x="2534" y="3404"/>
            <a:chExt cx="416" cy="316"/>
          </a:xfrm>
        </p:grpSpPr>
        <p:sp>
          <p:nvSpPr>
            <p:cNvPr id="74784" name="Rectangle 10">
              <a:extLst>
                <a:ext uri="{FF2B5EF4-FFF2-40B4-BE49-F238E27FC236}">
                  <a16:creationId xmlns:a16="http://schemas.microsoft.com/office/drawing/2014/main" id="{9CCD89D7-DF39-1B4E-943D-645B88E5A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4785" name="Rectangle 11">
              <a:extLst>
                <a:ext uri="{FF2B5EF4-FFF2-40B4-BE49-F238E27FC236}">
                  <a16:creationId xmlns:a16="http://schemas.microsoft.com/office/drawing/2014/main" id="{56D39F39-94E5-644E-895A-55A9CA989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74759" name="Group 14">
            <a:extLst>
              <a:ext uri="{FF2B5EF4-FFF2-40B4-BE49-F238E27FC236}">
                <a16:creationId xmlns:a16="http://schemas.microsoft.com/office/drawing/2014/main" id="{FD1EC5F9-45D3-004B-B3AB-FAF7B53E6754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5648325"/>
            <a:ext cx="1157288" cy="398463"/>
            <a:chOff x="2900" y="3558"/>
            <a:chExt cx="729" cy="251"/>
          </a:xfrm>
        </p:grpSpPr>
        <p:sp>
          <p:nvSpPr>
            <p:cNvPr id="74783" name="AutoShape 15">
              <a:extLst>
                <a:ext uri="{FF2B5EF4-FFF2-40B4-BE49-F238E27FC236}">
                  <a16:creationId xmlns:a16="http://schemas.microsoft.com/office/drawing/2014/main" id="{BC910295-F379-2B41-A3B4-07BF0BCFC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558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4760" name="AutoShape 16">
            <a:extLst>
              <a:ext uri="{FF2B5EF4-FFF2-40B4-BE49-F238E27FC236}">
                <a16:creationId xmlns:a16="http://schemas.microsoft.com/office/drawing/2014/main" id="{C5A24B4F-E614-314D-ADCC-03A17490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3722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4761" name="Group 17">
            <a:extLst>
              <a:ext uri="{FF2B5EF4-FFF2-40B4-BE49-F238E27FC236}">
                <a16:creationId xmlns:a16="http://schemas.microsoft.com/office/drawing/2014/main" id="{07421717-6723-8B45-9859-134C50732BE3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4948238"/>
            <a:ext cx="398463" cy="550862"/>
            <a:chOff x="3236" y="3117"/>
            <a:chExt cx="251" cy="347"/>
          </a:xfrm>
        </p:grpSpPr>
        <p:sp>
          <p:nvSpPr>
            <p:cNvPr id="74781" name="AutoShape 18">
              <a:extLst>
                <a:ext uri="{FF2B5EF4-FFF2-40B4-BE49-F238E27FC236}">
                  <a16:creationId xmlns:a16="http://schemas.microsoft.com/office/drawing/2014/main" id="{83AA5946-CE4E-8642-9C18-D88F02B8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3117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4782" name="AutoShape 19">
              <a:extLst>
                <a:ext uri="{FF2B5EF4-FFF2-40B4-BE49-F238E27FC236}">
                  <a16:creationId xmlns:a16="http://schemas.microsoft.com/office/drawing/2014/main" id="{9868EB71-B345-6946-B8B8-7B94B300E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40" y="3245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4762" name="AutoShape 20">
            <a:extLst>
              <a:ext uri="{FF2B5EF4-FFF2-40B4-BE49-F238E27FC236}">
                <a16:creationId xmlns:a16="http://schemas.microsoft.com/office/drawing/2014/main" id="{9A9C00FC-F9F2-3E4A-B76E-80C9432D3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48085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74763" name="Picture 21">
            <a:extLst>
              <a:ext uri="{FF2B5EF4-FFF2-40B4-BE49-F238E27FC236}">
                <a16:creationId xmlns:a16="http://schemas.microsoft.com/office/drawing/2014/main" id="{2EE3525F-7FEF-334E-B410-D0D5265A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5386388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4764" name="AutoShape 22">
            <a:extLst>
              <a:ext uri="{FF2B5EF4-FFF2-40B4-BE49-F238E27FC236}">
                <a16:creationId xmlns:a16="http://schemas.microsoft.com/office/drawing/2014/main" id="{027045C9-A933-9E47-BF3C-322CF1F1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8181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4765" name="Group 23">
            <a:extLst>
              <a:ext uri="{FF2B5EF4-FFF2-40B4-BE49-F238E27FC236}">
                <a16:creationId xmlns:a16="http://schemas.microsoft.com/office/drawing/2014/main" id="{855AE7B5-BFAA-F548-BC12-18565C651D99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5383213"/>
            <a:ext cx="779462" cy="779462"/>
            <a:chOff x="2823" y="3391"/>
            <a:chExt cx="491" cy="491"/>
          </a:xfrm>
        </p:grpSpPr>
        <p:sp>
          <p:nvSpPr>
            <p:cNvPr id="74779" name="AutoShape 24">
              <a:extLst>
                <a:ext uri="{FF2B5EF4-FFF2-40B4-BE49-F238E27FC236}">
                  <a16:creationId xmlns:a16="http://schemas.microsoft.com/office/drawing/2014/main" id="{05562423-4C6C-5543-B60B-49110D3CD9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3013" y="3523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4780" name="AutoShape 25">
              <a:extLst>
                <a:ext uri="{FF2B5EF4-FFF2-40B4-BE49-F238E27FC236}">
                  <a16:creationId xmlns:a16="http://schemas.microsoft.com/office/drawing/2014/main" id="{74654775-6B5A-B842-B965-A201270223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2870" y="3489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6" name="Text Box 26">
            <a:extLst>
              <a:ext uri="{FF2B5EF4-FFF2-40B4-BE49-F238E27FC236}">
                <a16:creationId xmlns:a16="http://schemas.microsoft.com/office/drawing/2014/main" id="{86051DD5-6B3F-3444-B65F-0B8BEDD09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AUG</a:t>
            </a:r>
          </a:p>
        </p:txBody>
      </p:sp>
      <p:pic>
        <p:nvPicPr>
          <p:cNvPr id="74767" name="Picture 27">
            <a:extLst>
              <a:ext uri="{FF2B5EF4-FFF2-40B4-BE49-F238E27FC236}">
                <a16:creationId xmlns:a16="http://schemas.microsoft.com/office/drawing/2014/main" id="{4A4D9793-931D-9B4E-84A3-E03D442B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5811838"/>
            <a:ext cx="46958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4768" name="Text Box 29">
            <a:extLst>
              <a:ext uri="{FF2B5EF4-FFF2-40B4-BE49-F238E27FC236}">
                <a16:creationId xmlns:a16="http://schemas.microsoft.com/office/drawing/2014/main" id="{9CEAD2F6-FAE9-7F4F-9D6C-C21C47CA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Once all secondary structures have been melted the </a:t>
            </a:r>
            <a:r>
              <a:rPr lang="en-US" altLang="en-US">
                <a:solidFill>
                  <a:srgbClr val="FF150F"/>
                </a:solidFill>
              </a:rPr>
              <a:t>initiation complex “scans” for a start codon.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This process </a:t>
            </a:r>
            <a:r>
              <a:rPr lang="en-US" altLang="en-US">
                <a:solidFill>
                  <a:srgbClr val="FF150F"/>
                </a:solidFill>
              </a:rPr>
              <a:t>requires energy in the form of ATP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69" name="Freeform 30">
            <a:extLst>
              <a:ext uri="{FF2B5EF4-FFF2-40B4-BE49-F238E27FC236}">
                <a16:creationId xmlns:a16="http://schemas.microsoft.com/office/drawing/2014/main" id="{42B96522-CD70-C946-9EA9-3B11E2F133FE}"/>
              </a:ext>
            </a:extLst>
          </p:cNvPr>
          <p:cNvSpPr>
            <a:spLocks/>
          </p:cNvSpPr>
          <p:nvPr/>
        </p:nvSpPr>
        <p:spPr bwMode="auto">
          <a:xfrm>
            <a:off x="2667000" y="4343400"/>
            <a:ext cx="1143000" cy="1066800"/>
          </a:xfrm>
          <a:custGeom>
            <a:avLst/>
            <a:gdLst>
              <a:gd name="T0" fmla="*/ 2147483646 w 720"/>
              <a:gd name="T1" fmla="*/ 2147483646 h 672"/>
              <a:gd name="T2" fmla="*/ 2147483646 w 720"/>
              <a:gd name="T3" fmla="*/ 2147483646 h 672"/>
              <a:gd name="T4" fmla="*/ 0 w 720"/>
              <a:gd name="T5" fmla="*/ 0 h 672"/>
              <a:gd name="T6" fmla="*/ 0 60000 65536"/>
              <a:gd name="T7" fmla="*/ 0 60000 65536"/>
              <a:gd name="T8" fmla="*/ 0 60000 65536"/>
              <a:gd name="T9" fmla="*/ 0 w 720"/>
              <a:gd name="T10" fmla="*/ 0 h 672"/>
              <a:gd name="T11" fmla="*/ 720 w 72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672">
                <a:moveTo>
                  <a:pt x="720" y="672"/>
                </a:moveTo>
                <a:cubicBezTo>
                  <a:pt x="684" y="464"/>
                  <a:pt x="648" y="256"/>
                  <a:pt x="528" y="144"/>
                </a:cubicBezTo>
                <a:cubicBezTo>
                  <a:pt x="408" y="32"/>
                  <a:pt x="88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Freeform 31">
            <a:extLst>
              <a:ext uri="{FF2B5EF4-FFF2-40B4-BE49-F238E27FC236}">
                <a16:creationId xmlns:a16="http://schemas.microsoft.com/office/drawing/2014/main" id="{D225A50F-123B-5D4D-A652-D35CA5AE38C7}"/>
              </a:ext>
            </a:extLst>
          </p:cNvPr>
          <p:cNvSpPr>
            <a:spLocks/>
          </p:cNvSpPr>
          <p:nvPr/>
        </p:nvSpPr>
        <p:spPr bwMode="auto">
          <a:xfrm>
            <a:off x="3276600" y="3505200"/>
            <a:ext cx="990600" cy="1600200"/>
          </a:xfrm>
          <a:custGeom>
            <a:avLst/>
            <a:gdLst>
              <a:gd name="T0" fmla="*/ 2147483646 w 624"/>
              <a:gd name="T1" fmla="*/ 2147483646 h 1008"/>
              <a:gd name="T2" fmla="*/ 2147483646 w 624"/>
              <a:gd name="T3" fmla="*/ 2147483646 h 1008"/>
              <a:gd name="T4" fmla="*/ 0 w 624"/>
              <a:gd name="T5" fmla="*/ 0 h 1008"/>
              <a:gd name="T6" fmla="*/ 0 60000 65536"/>
              <a:gd name="T7" fmla="*/ 0 60000 65536"/>
              <a:gd name="T8" fmla="*/ 0 60000 65536"/>
              <a:gd name="T9" fmla="*/ 0 w 624"/>
              <a:gd name="T10" fmla="*/ 0 h 1008"/>
              <a:gd name="T11" fmla="*/ 624 w 62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08">
                <a:moveTo>
                  <a:pt x="624" y="1008"/>
                </a:moveTo>
                <a:cubicBezTo>
                  <a:pt x="580" y="756"/>
                  <a:pt x="536" y="504"/>
                  <a:pt x="432" y="336"/>
                </a:cubicBezTo>
                <a:cubicBezTo>
                  <a:pt x="328" y="168"/>
                  <a:pt x="164" y="8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Freeform 32">
            <a:extLst>
              <a:ext uri="{FF2B5EF4-FFF2-40B4-BE49-F238E27FC236}">
                <a16:creationId xmlns:a16="http://schemas.microsoft.com/office/drawing/2014/main" id="{C3DF49F5-CC08-BE42-A6D8-C02DCE9E4916}"/>
              </a:ext>
            </a:extLst>
          </p:cNvPr>
          <p:cNvSpPr>
            <a:spLocks/>
          </p:cNvSpPr>
          <p:nvPr/>
        </p:nvSpPr>
        <p:spPr bwMode="auto">
          <a:xfrm>
            <a:off x="2743200" y="5181600"/>
            <a:ext cx="762000" cy="533400"/>
          </a:xfrm>
          <a:custGeom>
            <a:avLst/>
            <a:gdLst>
              <a:gd name="T0" fmla="*/ 2147483646 w 480"/>
              <a:gd name="T1" fmla="*/ 2147483646 h 336"/>
              <a:gd name="T2" fmla="*/ 2147483646 w 480"/>
              <a:gd name="T3" fmla="*/ 2147483646 h 336"/>
              <a:gd name="T4" fmla="*/ 0 w 480"/>
              <a:gd name="T5" fmla="*/ 0 h 336"/>
              <a:gd name="T6" fmla="*/ 0 60000 65536"/>
              <a:gd name="T7" fmla="*/ 0 60000 65536"/>
              <a:gd name="T8" fmla="*/ 0 60000 65536"/>
              <a:gd name="T9" fmla="*/ 0 w 480"/>
              <a:gd name="T10" fmla="*/ 0 h 336"/>
              <a:gd name="T11" fmla="*/ 480 w 48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336">
                <a:moveTo>
                  <a:pt x="480" y="336"/>
                </a:moveTo>
                <a:cubicBezTo>
                  <a:pt x="400" y="244"/>
                  <a:pt x="320" y="152"/>
                  <a:pt x="240" y="96"/>
                </a:cubicBezTo>
                <a:cubicBezTo>
                  <a:pt x="160" y="40"/>
                  <a:pt x="80" y="2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Text Box 33">
            <a:extLst>
              <a:ext uri="{FF2B5EF4-FFF2-40B4-BE49-F238E27FC236}">
                <a16:creationId xmlns:a16="http://schemas.microsoft.com/office/drawing/2014/main" id="{0284FD8A-71AC-1A49-8F19-86FAA214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11144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ADP + Pi</a:t>
            </a:r>
          </a:p>
        </p:txBody>
      </p:sp>
      <p:sp>
        <p:nvSpPr>
          <p:cNvPr id="74773" name="Text Box 34">
            <a:extLst>
              <a:ext uri="{FF2B5EF4-FFF2-40B4-BE49-F238E27FC236}">
                <a16:creationId xmlns:a16="http://schemas.microsoft.com/office/drawing/2014/main" id="{4E901AB2-CE52-5E43-AC30-129D9474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25925"/>
            <a:ext cx="11144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ADP + Pi</a:t>
            </a:r>
          </a:p>
        </p:txBody>
      </p:sp>
      <p:sp>
        <p:nvSpPr>
          <p:cNvPr id="74774" name="Text Box 35">
            <a:extLst>
              <a:ext uri="{FF2B5EF4-FFF2-40B4-BE49-F238E27FC236}">
                <a16:creationId xmlns:a16="http://schemas.microsoft.com/office/drawing/2014/main" id="{7D6D064B-22D8-6146-99D6-4FFC6DAE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64125"/>
            <a:ext cx="11144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ADP + Pi</a:t>
            </a:r>
          </a:p>
        </p:txBody>
      </p:sp>
      <p:sp>
        <p:nvSpPr>
          <p:cNvPr id="74775" name="Line 2">
            <a:extLst>
              <a:ext uri="{FF2B5EF4-FFF2-40B4-BE49-F238E27FC236}">
                <a16:creationId xmlns:a16="http://schemas.microsoft.com/office/drawing/2014/main" id="{2BFBF233-9673-7C4D-9D65-AE205948E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776" name="Group 33">
            <a:extLst>
              <a:ext uri="{FF2B5EF4-FFF2-40B4-BE49-F238E27FC236}">
                <a16:creationId xmlns:a16="http://schemas.microsoft.com/office/drawing/2014/main" id="{C2ED154C-3407-9243-8C9A-2877D658FA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74777" name="Rectangle 1">
              <a:extLst>
                <a:ext uri="{FF2B5EF4-FFF2-40B4-BE49-F238E27FC236}">
                  <a16:creationId xmlns:a16="http://schemas.microsoft.com/office/drawing/2014/main" id="{C8468C02-87E7-5F4C-9FCF-A769FDE79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74778" name="Line 2">
              <a:extLst>
                <a:ext uri="{FF2B5EF4-FFF2-40B4-BE49-F238E27FC236}">
                  <a16:creationId xmlns:a16="http://schemas.microsoft.com/office/drawing/2014/main" id="{BC42460A-A26E-6B41-82AD-2E0301ED4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4">
            <a:extLst>
              <a:ext uri="{FF2B5EF4-FFF2-40B4-BE49-F238E27FC236}">
                <a16:creationId xmlns:a16="http://schemas.microsoft.com/office/drawing/2014/main" id="{BA52C022-48F0-ED49-ABBC-73AD3F9C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76802" name="Text Box 5">
            <a:extLst>
              <a:ext uri="{FF2B5EF4-FFF2-40B4-BE49-F238E27FC236}">
                <a16:creationId xmlns:a16="http://schemas.microsoft.com/office/drawing/2014/main" id="{AD519CB8-DE1C-C641-A5D3-FC7CCC55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76803" name="Text Box 6">
            <a:extLst>
              <a:ext uri="{FF2B5EF4-FFF2-40B4-BE49-F238E27FC236}">
                <a16:creationId xmlns:a16="http://schemas.microsoft.com/office/drawing/2014/main" id="{FFAC10F1-25E7-304F-A978-0F0FCD47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6032500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6804" name="AutoShape 7">
            <a:extLst>
              <a:ext uri="{FF2B5EF4-FFF2-40B4-BE49-F238E27FC236}">
                <a16:creationId xmlns:a16="http://schemas.microsoft.com/office/drawing/2014/main" id="{88528AC4-D7A1-E943-B186-8703622A7A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71144" y="5855494"/>
            <a:ext cx="193675" cy="207963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6805" name="AutoShape 8">
            <a:extLst>
              <a:ext uri="{FF2B5EF4-FFF2-40B4-BE49-F238E27FC236}">
                <a16:creationId xmlns:a16="http://schemas.microsoft.com/office/drawing/2014/main" id="{B1B70B31-59A9-FA47-B505-BDC8E0EEEA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3488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6806" name="Group 9">
            <a:extLst>
              <a:ext uri="{FF2B5EF4-FFF2-40B4-BE49-F238E27FC236}">
                <a16:creationId xmlns:a16="http://schemas.microsoft.com/office/drawing/2014/main" id="{F9B31A44-94D2-084D-B4F0-1CA61BD459A1}"/>
              </a:ext>
            </a:extLst>
          </p:cNvPr>
          <p:cNvGrpSpPr>
            <a:grpSpLocks/>
          </p:cNvGrpSpPr>
          <p:nvPr/>
        </p:nvGrpSpPr>
        <p:grpSpPr bwMode="auto">
          <a:xfrm>
            <a:off x="4022725" y="5403850"/>
            <a:ext cx="660400" cy="501650"/>
            <a:chOff x="2534" y="3404"/>
            <a:chExt cx="416" cy="316"/>
          </a:xfrm>
        </p:grpSpPr>
        <p:sp>
          <p:nvSpPr>
            <p:cNvPr id="76829" name="Rectangle 10">
              <a:extLst>
                <a:ext uri="{FF2B5EF4-FFF2-40B4-BE49-F238E27FC236}">
                  <a16:creationId xmlns:a16="http://schemas.microsoft.com/office/drawing/2014/main" id="{501484D9-EDAF-6440-93BC-11F538F8E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6830" name="Rectangle 11">
              <a:extLst>
                <a:ext uri="{FF2B5EF4-FFF2-40B4-BE49-F238E27FC236}">
                  <a16:creationId xmlns:a16="http://schemas.microsoft.com/office/drawing/2014/main" id="{EE306DF9-6E02-B64F-829C-D076E855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6807" name="Text Box 13">
            <a:extLst>
              <a:ext uri="{FF2B5EF4-FFF2-40B4-BE49-F238E27FC236}">
                <a16:creationId xmlns:a16="http://schemas.microsoft.com/office/drawing/2014/main" id="{1DAA588A-945C-6A4E-A9FF-F0B200E7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430338"/>
            <a:ext cx="857408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Initiation in eukaryotes </a:t>
            </a:r>
            <a:r>
              <a:rPr lang="en-US" altLang="en-US">
                <a:solidFill>
                  <a:srgbClr val="FF0000"/>
                </a:solidFill>
              </a:rPr>
              <a:t>almost always uses AUG</a:t>
            </a:r>
            <a:r>
              <a:rPr lang="en-US" altLang="en-US">
                <a:solidFill>
                  <a:srgbClr val="000000"/>
                </a:solidFill>
              </a:rPr>
              <a:t> as the start codon.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Start codon recognition</a:t>
            </a:r>
            <a:r>
              <a:rPr lang="en-US" altLang="en-US">
                <a:solidFill>
                  <a:srgbClr val="000000"/>
                </a:solidFill>
              </a:rPr>
              <a:t> by ternary complex </a:t>
            </a:r>
            <a:r>
              <a:rPr lang="en-US" altLang="en-US">
                <a:solidFill>
                  <a:srgbClr val="FF150F"/>
                </a:solidFill>
              </a:rPr>
              <a:t>displaces eIF-2</a:t>
            </a:r>
            <a:r>
              <a:rPr lang="en-US" altLang="en-US">
                <a:solidFill>
                  <a:srgbClr val="000000"/>
                </a:solidFill>
              </a:rPr>
              <a:t> by hydrolizing GTP to produce eIF-2-GDP + Pi.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eIF-2 removal </a:t>
            </a:r>
            <a:r>
              <a:rPr lang="en-US" altLang="en-US">
                <a:solidFill>
                  <a:srgbClr val="FF150F"/>
                </a:solidFill>
              </a:rPr>
              <a:t>necessary for 60S to join 40S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76808" name="Group 14">
            <a:extLst>
              <a:ext uri="{FF2B5EF4-FFF2-40B4-BE49-F238E27FC236}">
                <a16:creationId xmlns:a16="http://schemas.microsoft.com/office/drawing/2014/main" id="{A0B4ECC8-BA5D-A543-838D-802ED90BFF7D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5648325"/>
            <a:ext cx="1157288" cy="398463"/>
            <a:chOff x="2900" y="3558"/>
            <a:chExt cx="729" cy="251"/>
          </a:xfrm>
        </p:grpSpPr>
        <p:sp>
          <p:nvSpPr>
            <p:cNvPr id="76828" name="AutoShape 15">
              <a:extLst>
                <a:ext uri="{FF2B5EF4-FFF2-40B4-BE49-F238E27FC236}">
                  <a16:creationId xmlns:a16="http://schemas.microsoft.com/office/drawing/2014/main" id="{D56B712A-9A50-EA42-8726-9B31AF660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558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6809" name="AutoShape 16">
            <a:extLst>
              <a:ext uri="{FF2B5EF4-FFF2-40B4-BE49-F238E27FC236}">
                <a16:creationId xmlns:a16="http://schemas.microsoft.com/office/drawing/2014/main" id="{45080DBA-F7A6-C14E-8C3C-2ACA9C414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3722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6810" name="Group 17">
            <a:extLst>
              <a:ext uri="{FF2B5EF4-FFF2-40B4-BE49-F238E27FC236}">
                <a16:creationId xmlns:a16="http://schemas.microsoft.com/office/drawing/2014/main" id="{B64EF936-28F2-7245-9DB0-DFC339E5D38A}"/>
              </a:ext>
            </a:extLst>
          </p:cNvPr>
          <p:cNvGrpSpPr>
            <a:grpSpLocks/>
          </p:cNvGrpSpPr>
          <p:nvPr/>
        </p:nvGrpSpPr>
        <p:grpSpPr bwMode="auto">
          <a:xfrm>
            <a:off x="5281613" y="5164138"/>
            <a:ext cx="398462" cy="550862"/>
            <a:chOff x="3327" y="3253"/>
            <a:chExt cx="251" cy="347"/>
          </a:xfrm>
        </p:grpSpPr>
        <p:sp>
          <p:nvSpPr>
            <p:cNvPr id="76826" name="AutoShape 18">
              <a:extLst>
                <a:ext uri="{FF2B5EF4-FFF2-40B4-BE49-F238E27FC236}">
                  <a16:creationId xmlns:a16="http://schemas.microsoft.com/office/drawing/2014/main" id="{F6816975-041D-4646-8D31-97E114038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253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6827" name="AutoShape 19">
              <a:extLst>
                <a:ext uri="{FF2B5EF4-FFF2-40B4-BE49-F238E27FC236}">
                  <a16:creationId xmlns:a16="http://schemas.microsoft.com/office/drawing/2014/main" id="{773C7218-05BB-A243-8316-DB4A5AB324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0" y="338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6811" name="AutoShape 20">
            <a:extLst>
              <a:ext uri="{FF2B5EF4-FFF2-40B4-BE49-F238E27FC236}">
                <a16:creationId xmlns:a16="http://schemas.microsoft.com/office/drawing/2014/main" id="{CCC4F7E0-0C97-F44D-82C0-83C4E7288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50244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76812" name="Picture 21">
            <a:extLst>
              <a:ext uri="{FF2B5EF4-FFF2-40B4-BE49-F238E27FC236}">
                <a16:creationId xmlns:a16="http://schemas.microsoft.com/office/drawing/2014/main" id="{4743FD78-D541-C04E-A22C-23232D63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530725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13" name="AutoShape 22">
            <a:extLst>
              <a:ext uri="{FF2B5EF4-FFF2-40B4-BE49-F238E27FC236}">
                <a16:creationId xmlns:a16="http://schemas.microsoft.com/office/drawing/2014/main" id="{296DC5CB-E320-C446-BB40-8DE0B586A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818188"/>
            <a:ext cx="749300" cy="655637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6814" name="Group 23">
            <a:extLst>
              <a:ext uri="{FF2B5EF4-FFF2-40B4-BE49-F238E27FC236}">
                <a16:creationId xmlns:a16="http://schemas.microsoft.com/office/drawing/2014/main" id="{87EAD6BB-4C57-B44E-B5F2-F1C147505E4A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5383213"/>
            <a:ext cx="779462" cy="779462"/>
            <a:chOff x="2823" y="3391"/>
            <a:chExt cx="491" cy="491"/>
          </a:xfrm>
        </p:grpSpPr>
        <p:sp>
          <p:nvSpPr>
            <p:cNvPr id="76824" name="AutoShape 24">
              <a:extLst>
                <a:ext uri="{FF2B5EF4-FFF2-40B4-BE49-F238E27FC236}">
                  <a16:creationId xmlns:a16="http://schemas.microsoft.com/office/drawing/2014/main" id="{5415DEC6-51CC-1B44-8180-956C6BEC3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3013" y="3523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6825" name="AutoShape 25">
              <a:extLst>
                <a:ext uri="{FF2B5EF4-FFF2-40B4-BE49-F238E27FC236}">
                  <a16:creationId xmlns:a16="http://schemas.microsoft.com/office/drawing/2014/main" id="{AE3E4BE6-D85A-F048-A559-E9B95549F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2870" y="3489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15" name="Text Box 26">
            <a:extLst>
              <a:ext uri="{FF2B5EF4-FFF2-40B4-BE49-F238E27FC236}">
                <a16:creationId xmlns:a16="http://schemas.microsoft.com/office/drawing/2014/main" id="{1FF91C21-9B87-8E41-8C73-4AEDED27F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AUG</a:t>
            </a:r>
          </a:p>
        </p:txBody>
      </p:sp>
      <p:pic>
        <p:nvPicPr>
          <p:cNvPr id="76816" name="Picture 27">
            <a:extLst>
              <a:ext uri="{FF2B5EF4-FFF2-40B4-BE49-F238E27FC236}">
                <a16:creationId xmlns:a16="http://schemas.microsoft.com/office/drawing/2014/main" id="{D754AE32-8011-8141-B7D5-3DD8CE40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5811838"/>
            <a:ext cx="46958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17" name="Text Box 28">
            <a:extLst>
              <a:ext uri="{FF2B5EF4-FFF2-40B4-BE49-F238E27FC236}">
                <a16:creationId xmlns:a16="http://schemas.microsoft.com/office/drawing/2014/main" id="{7FF92489-71C1-3144-A0D8-E4F21E151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137025"/>
            <a:ext cx="1343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eIF-2+GDP</a:t>
            </a:r>
          </a:p>
        </p:txBody>
      </p:sp>
      <p:sp>
        <p:nvSpPr>
          <p:cNvPr id="76818" name="Text Box 29">
            <a:extLst>
              <a:ext uri="{FF2B5EF4-FFF2-40B4-BE49-F238E27FC236}">
                <a16:creationId xmlns:a16="http://schemas.microsoft.com/office/drawing/2014/main" id="{19859349-D28C-0E42-B5B7-BC46BF809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787900"/>
            <a:ext cx="396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Pi</a:t>
            </a:r>
          </a:p>
        </p:txBody>
      </p:sp>
      <p:sp>
        <p:nvSpPr>
          <p:cNvPr id="76819" name="AutoShape 30">
            <a:extLst>
              <a:ext uri="{FF2B5EF4-FFF2-40B4-BE49-F238E27FC236}">
                <a16:creationId xmlns:a16="http://schemas.microsoft.com/office/drawing/2014/main" id="{BF45ACEB-4CE8-7648-89CC-C16719FB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4922838"/>
            <a:ext cx="82550" cy="82550"/>
          </a:xfrm>
          <a:prstGeom prst="flowChartConnector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6820" name="Line 2">
            <a:extLst>
              <a:ext uri="{FF2B5EF4-FFF2-40B4-BE49-F238E27FC236}">
                <a16:creationId xmlns:a16="http://schemas.microsoft.com/office/drawing/2014/main" id="{F3B519DC-2320-6147-9365-AC0DFA073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21" name="Group 30">
            <a:extLst>
              <a:ext uri="{FF2B5EF4-FFF2-40B4-BE49-F238E27FC236}">
                <a16:creationId xmlns:a16="http://schemas.microsoft.com/office/drawing/2014/main" id="{BCE5CCD0-BBFC-BD4E-82D0-E470922AAA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76822" name="Rectangle 1">
              <a:extLst>
                <a:ext uri="{FF2B5EF4-FFF2-40B4-BE49-F238E27FC236}">
                  <a16:creationId xmlns:a16="http://schemas.microsoft.com/office/drawing/2014/main" id="{BD28094A-A07E-BF49-947A-B1B87CF29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76823" name="Line 2">
              <a:extLst>
                <a:ext uri="{FF2B5EF4-FFF2-40B4-BE49-F238E27FC236}">
                  <a16:creationId xmlns:a16="http://schemas.microsoft.com/office/drawing/2014/main" id="{072E846B-7220-7E44-867F-FC9C81B3C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3">
            <a:extLst>
              <a:ext uri="{FF2B5EF4-FFF2-40B4-BE49-F238E27FC236}">
                <a16:creationId xmlns:a16="http://schemas.microsoft.com/office/drawing/2014/main" id="{578FB798-DD12-894A-888B-5F39B5C1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78850" name="AutoShape 4">
            <a:extLst>
              <a:ext uri="{FF2B5EF4-FFF2-40B4-BE49-F238E27FC236}">
                <a16:creationId xmlns:a16="http://schemas.microsoft.com/office/drawing/2014/main" id="{11A60461-A969-AC4C-9274-B7D558B3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4665663"/>
            <a:ext cx="317500" cy="966787"/>
          </a:xfrm>
          <a:prstGeom prst="flowChartMerge">
            <a:avLst/>
          </a:prstGeom>
          <a:solidFill>
            <a:srgbClr val="3DEB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8851" name="Text Box 5">
            <a:extLst>
              <a:ext uri="{FF2B5EF4-FFF2-40B4-BE49-F238E27FC236}">
                <a16:creationId xmlns:a16="http://schemas.microsoft.com/office/drawing/2014/main" id="{F1460AF4-BAA4-1943-A029-776A666F5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4178300"/>
            <a:ext cx="8794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eIF-5B</a:t>
            </a:r>
          </a:p>
        </p:txBody>
      </p:sp>
      <p:sp>
        <p:nvSpPr>
          <p:cNvPr id="78852" name="Text Box 6">
            <a:extLst>
              <a:ext uri="{FF2B5EF4-FFF2-40B4-BE49-F238E27FC236}">
                <a16:creationId xmlns:a16="http://schemas.microsoft.com/office/drawing/2014/main" id="{CEFCD437-E25B-2D44-8F81-997DAE33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4672013"/>
            <a:ext cx="1444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GDP + Pi</a:t>
            </a:r>
          </a:p>
        </p:txBody>
      </p:sp>
      <p:sp>
        <p:nvSpPr>
          <p:cNvPr id="78853" name="Text Box 7">
            <a:extLst>
              <a:ext uri="{FF2B5EF4-FFF2-40B4-BE49-F238E27FC236}">
                <a16:creationId xmlns:a16="http://schemas.microsoft.com/office/drawing/2014/main" id="{7804B08A-0077-F744-A57C-2A58072E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773488"/>
            <a:ext cx="6762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GTP</a:t>
            </a:r>
          </a:p>
        </p:txBody>
      </p:sp>
      <p:pic>
        <p:nvPicPr>
          <p:cNvPr id="78854" name="Picture 8">
            <a:extLst>
              <a:ext uri="{FF2B5EF4-FFF2-40B4-BE49-F238E27FC236}">
                <a16:creationId xmlns:a16="http://schemas.microsoft.com/office/drawing/2014/main" id="{163D6CF5-367C-8A4C-AD76-C145EB75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971800"/>
            <a:ext cx="13144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855" name="Text Box 9">
            <a:extLst>
              <a:ext uri="{FF2B5EF4-FFF2-40B4-BE49-F238E27FC236}">
                <a16:creationId xmlns:a16="http://schemas.microsoft.com/office/drawing/2014/main" id="{2F2E5989-95D1-E64C-930A-947A8A1A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741738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60S</a:t>
            </a:r>
          </a:p>
        </p:txBody>
      </p:sp>
      <p:sp>
        <p:nvSpPr>
          <p:cNvPr id="78856" name="Text Box 11">
            <a:extLst>
              <a:ext uri="{FF2B5EF4-FFF2-40B4-BE49-F238E27FC236}">
                <a16:creationId xmlns:a16="http://schemas.microsoft.com/office/drawing/2014/main" id="{DBBD5B95-33A6-5D4D-AF2A-D3A52614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78857" name="Text Box 12">
            <a:extLst>
              <a:ext uri="{FF2B5EF4-FFF2-40B4-BE49-F238E27FC236}">
                <a16:creationId xmlns:a16="http://schemas.microsoft.com/office/drawing/2014/main" id="{FF6E6E62-574C-2F48-A959-7668E97B8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6034088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8858" name="AutoShape 13">
            <a:extLst>
              <a:ext uri="{FF2B5EF4-FFF2-40B4-BE49-F238E27FC236}">
                <a16:creationId xmlns:a16="http://schemas.microsoft.com/office/drawing/2014/main" id="{EE594839-CF4A-1E43-BD0F-CAE598607CD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71144" y="5855494"/>
            <a:ext cx="193675" cy="207963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8859" name="AutoShape 14">
            <a:extLst>
              <a:ext uri="{FF2B5EF4-FFF2-40B4-BE49-F238E27FC236}">
                <a16:creationId xmlns:a16="http://schemas.microsoft.com/office/drawing/2014/main" id="{97217265-70BF-8646-B579-46846B2D89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3488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8860" name="Group 15">
            <a:extLst>
              <a:ext uri="{FF2B5EF4-FFF2-40B4-BE49-F238E27FC236}">
                <a16:creationId xmlns:a16="http://schemas.microsoft.com/office/drawing/2014/main" id="{4C287996-4724-C04B-A4CF-84C281DA288D}"/>
              </a:ext>
            </a:extLst>
          </p:cNvPr>
          <p:cNvGrpSpPr>
            <a:grpSpLocks/>
          </p:cNvGrpSpPr>
          <p:nvPr/>
        </p:nvGrpSpPr>
        <p:grpSpPr bwMode="auto">
          <a:xfrm>
            <a:off x="4022725" y="5403850"/>
            <a:ext cx="660400" cy="501650"/>
            <a:chOff x="2534" y="3404"/>
            <a:chExt cx="416" cy="316"/>
          </a:xfrm>
        </p:grpSpPr>
        <p:sp>
          <p:nvSpPr>
            <p:cNvPr id="78881" name="Rectangle 16">
              <a:extLst>
                <a:ext uri="{FF2B5EF4-FFF2-40B4-BE49-F238E27FC236}">
                  <a16:creationId xmlns:a16="http://schemas.microsoft.com/office/drawing/2014/main" id="{899FE2CD-4AAD-8B44-A4E3-8CE725439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8882" name="Rectangle 17">
              <a:extLst>
                <a:ext uri="{FF2B5EF4-FFF2-40B4-BE49-F238E27FC236}">
                  <a16:creationId xmlns:a16="http://schemas.microsoft.com/office/drawing/2014/main" id="{409C7701-C910-A945-8277-CC8C57D5E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78861" name="Group 19">
            <a:extLst>
              <a:ext uri="{FF2B5EF4-FFF2-40B4-BE49-F238E27FC236}">
                <a16:creationId xmlns:a16="http://schemas.microsoft.com/office/drawing/2014/main" id="{A3E370BA-0D99-EF40-B2E9-303C2E6CD920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5649913"/>
            <a:ext cx="1157288" cy="398462"/>
            <a:chOff x="2900" y="3559"/>
            <a:chExt cx="729" cy="251"/>
          </a:xfrm>
        </p:grpSpPr>
        <p:sp>
          <p:nvSpPr>
            <p:cNvPr id="78880" name="AutoShape 20">
              <a:extLst>
                <a:ext uri="{FF2B5EF4-FFF2-40B4-BE49-F238E27FC236}">
                  <a16:creationId xmlns:a16="http://schemas.microsoft.com/office/drawing/2014/main" id="{FF675FB6-ACC5-E94E-A4F6-BA6AD96D8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559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8862" name="AutoShape 21">
            <a:extLst>
              <a:ext uri="{FF2B5EF4-FFF2-40B4-BE49-F238E27FC236}">
                <a16:creationId xmlns:a16="http://schemas.microsoft.com/office/drawing/2014/main" id="{674F07A8-D2E1-8740-AC65-9CFE383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3722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8863" name="Group 22">
            <a:extLst>
              <a:ext uri="{FF2B5EF4-FFF2-40B4-BE49-F238E27FC236}">
                <a16:creationId xmlns:a16="http://schemas.microsoft.com/office/drawing/2014/main" id="{CADB07B6-0AF1-724C-91CB-88D61C837F9C}"/>
              </a:ext>
            </a:extLst>
          </p:cNvPr>
          <p:cNvGrpSpPr>
            <a:grpSpLocks/>
          </p:cNvGrpSpPr>
          <p:nvPr/>
        </p:nvGrpSpPr>
        <p:grpSpPr bwMode="auto">
          <a:xfrm>
            <a:off x="5281613" y="5164138"/>
            <a:ext cx="398462" cy="550862"/>
            <a:chOff x="3327" y="3253"/>
            <a:chExt cx="251" cy="347"/>
          </a:xfrm>
        </p:grpSpPr>
        <p:sp>
          <p:nvSpPr>
            <p:cNvPr id="78878" name="AutoShape 23">
              <a:extLst>
                <a:ext uri="{FF2B5EF4-FFF2-40B4-BE49-F238E27FC236}">
                  <a16:creationId xmlns:a16="http://schemas.microsoft.com/office/drawing/2014/main" id="{17440DAD-18F6-4E4D-AADF-9E4F9C47F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253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8879" name="AutoShape 24">
              <a:extLst>
                <a:ext uri="{FF2B5EF4-FFF2-40B4-BE49-F238E27FC236}">
                  <a16:creationId xmlns:a16="http://schemas.microsoft.com/office/drawing/2014/main" id="{3BF0AD7E-B1FE-BA4F-90D6-A902B86778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0" y="338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78864" name="AutoShape 25">
            <a:extLst>
              <a:ext uri="{FF2B5EF4-FFF2-40B4-BE49-F238E27FC236}">
                <a16:creationId xmlns:a16="http://schemas.microsoft.com/office/drawing/2014/main" id="{39951226-890E-9948-A8A9-0F686EF54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50244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78865" name="AutoShape 26">
            <a:extLst>
              <a:ext uri="{FF2B5EF4-FFF2-40B4-BE49-F238E27FC236}">
                <a16:creationId xmlns:a16="http://schemas.microsoft.com/office/drawing/2014/main" id="{2C5489A6-8DE7-DE41-BCF5-028FB866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819775"/>
            <a:ext cx="749300" cy="655638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78866" name="Group 27">
            <a:extLst>
              <a:ext uri="{FF2B5EF4-FFF2-40B4-BE49-F238E27FC236}">
                <a16:creationId xmlns:a16="http://schemas.microsoft.com/office/drawing/2014/main" id="{B90042B4-64E1-2B4B-9D6E-9EB21ECC95F6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5383213"/>
            <a:ext cx="779462" cy="779462"/>
            <a:chOff x="2823" y="3391"/>
            <a:chExt cx="491" cy="491"/>
          </a:xfrm>
        </p:grpSpPr>
        <p:sp>
          <p:nvSpPr>
            <p:cNvPr id="78876" name="AutoShape 28">
              <a:extLst>
                <a:ext uri="{FF2B5EF4-FFF2-40B4-BE49-F238E27FC236}">
                  <a16:creationId xmlns:a16="http://schemas.microsoft.com/office/drawing/2014/main" id="{D4C11550-D6BB-F049-8A26-C277894227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3013" y="3523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78877" name="AutoShape 29">
              <a:extLst>
                <a:ext uri="{FF2B5EF4-FFF2-40B4-BE49-F238E27FC236}">
                  <a16:creationId xmlns:a16="http://schemas.microsoft.com/office/drawing/2014/main" id="{F1628E23-D77C-A24B-9339-74B82D2AE0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2870" y="3489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7" name="Text Box 30">
            <a:extLst>
              <a:ext uri="{FF2B5EF4-FFF2-40B4-BE49-F238E27FC236}">
                <a16:creationId xmlns:a16="http://schemas.microsoft.com/office/drawing/2014/main" id="{D9B1F7FF-435F-F447-BD5A-A0FC48E7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AUG</a:t>
            </a:r>
          </a:p>
        </p:txBody>
      </p:sp>
      <p:pic>
        <p:nvPicPr>
          <p:cNvPr id="78868" name="Picture 31">
            <a:extLst>
              <a:ext uri="{FF2B5EF4-FFF2-40B4-BE49-F238E27FC236}">
                <a16:creationId xmlns:a16="http://schemas.microsoft.com/office/drawing/2014/main" id="{D4E78CB8-94B6-E447-A1B3-05958F56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5811838"/>
            <a:ext cx="46958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869" name="AutoShape 32">
            <a:extLst>
              <a:ext uri="{FF2B5EF4-FFF2-40B4-BE49-F238E27FC236}">
                <a16:creationId xmlns:a16="http://schemas.microsoft.com/office/drawing/2014/main" id="{88AE7A5B-3659-8949-BC8A-DEBB26EA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4027488"/>
            <a:ext cx="538162" cy="538162"/>
          </a:xfrm>
          <a:prstGeom prst="flowChartPreparation">
            <a:avLst/>
          </a:prstGeom>
          <a:solidFill>
            <a:srgbClr val="FF95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78870" name="Text Box 33">
            <a:extLst>
              <a:ext uri="{FF2B5EF4-FFF2-40B4-BE49-F238E27FC236}">
                <a16:creationId xmlns:a16="http://schemas.microsoft.com/office/drawing/2014/main" id="{A5D2CCCF-4870-2F47-B78A-A665FB12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359275"/>
            <a:ext cx="714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eIF-6</a:t>
            </a:r>
          </a:p>
        </p:txBody>
      </p:sp>
      <p:sp>
        <p:nvSpPr>
          <p:cNvPr id="78871" name="Text Box 34">
            <a:extLst>
              <a:ext uri="{FF2B5EF4-FFF2-40B4-BE49-F238E27FC236}">
                <a16:creationId xmlns:a16="http://schemas.microsoft.com/office/drawing/2014/main" id="{BBDF8EE4-C3B5-4145-BD9F-0015FA6F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325563"/>
            <a:ext cx="87217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eIF-6</a:t>
            </a:r>
            <a:r>
              <a:rPr lang="en-US" altLang="en-US">
                <a:solidFill>
                  <a:srgbClr val="000000"/>
                </a:solidFill>
              </a:rPr>
              <a:t> is required to </a:t>
            </a:r>
            <a:r>
              <a:rPr lang="en-US" altLang="en-US">
                <a:solidFill>
                  <a:srgbClr val="FF150F"/>
                </a:solidFill>
              </a:rPr>
              <a:t>maintain large subunits</a:t>
            </a:r>
            <a:r>
              <a:rPr lang="en-US" altLang="en-US">
                <a:solidFill>
                  <a:srgbClr val="000000"/>
                </a:solidFill>
              </a:rPr>
              <a:t> in their </a:t>
            </a:r>
            <a:r>
              <a:rPr lang="en-US" altLang="en-US">
                <a:solidFill>
                  <a:srgbClr val="FF150F"/>
                </a:solidFill>
              </a:rPr>
              <a:t>dissociated</a:t>
            </a:r>
            <a:r>
              <a:rPr lang="en-US" altLang="en-US">
                <a:solidFill>
                  <a:srgbClr val="000000"/>
                </a:solidFill>
              </a:rPr>
              <a:t> state.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eIF-2, eIF-3 &amp; eIF-6 are released</a:t>
            </a:r>
            <a:r>
              <a:rPr lang="en-US" altLang="en-US">
                <a:solidFill>
                  <a:srgbClr val="000000"/>
                </a:solidFill>
              </a:rPr>
              <a:t> when the large subunit joins the initiation complex (60S will not load otherwise). </a:t>
            </a:r>
          </a:p>
        </p:txBody>
      </p:sp>
      <p:sp>
        <p:nvSpPr>
          <p:cNvPr id="78872" name="Line 2">
            <a:extLst>
              <a:ext uri="{FF2B5EF4-FFF2-40B4-BE49-F238E27FC236}">
                <a16:creationId xmlns:a16="http://schemas.microsoft.com/office/drawing/2014/main" id="{877ADBC7-61C4-4B4D-AD30-17E773119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73" name="Group 34">
            <a:extLst>
              <a:ext uri="{FF2B5EF4-FFF2-40B4-BE49-F238E27FC236}">
                <a16:creationId xmlns:a16="http://schemas.microsoft.com/office/drawing/2014/main" id="{77D61605-4611-354B-A61B-E56B6157CB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78874" name="Rectangle 1">
              <a:extLst>
                <a:ext uri="{FF2B5EF4-FFF2-40B4-BE49-F238E27FC236}">
                  <a16:creationId xmlns:a16="http://schemas.microsoft.com/office/drawing/2014/main" id="{63FACB94-BCE5-8544-BB77-D817B66AA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78875" name="Line 2">
              <a:extLst>
                <a:ext uri="{FF2B5EF4-FFF2-40B4-BE49-F238E27FC236}">
                  <a16:creationId xmlns:a16="http://schemas.microsoft.com/office/drawing/2014/main" id="{F8A39195-E25C-3B4F-967D-3191B11A8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3">
            <a:extLst>
              <a:ext uri="{FF2B5EF4-FFF2-40B4-BE49-F238E27FC236}">
                <a16:creationId xmlns:a16="http://schemas.microsoft.com/office/drawing/2014/main" id="{78250AFC-395F-C348-9476-9EC31D87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579437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80898" name="AutoShape 4">
            <a:extLst>
              <a:ext uri="{FF2B5EF4-FFF2-40B4-BE49-F238E27FC236}">
                <a16:creationId xmlns:a16="http://schemas.microsoft.com/office/drawing/2014/main" id="{D11F3E34-F63A-7C4F-867C-10EFFD7F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4665663"/>
            <a:ext cx="317500" cy="966787"/>
          </a:xfrm>
          <a:prstGeom prst="flowChartMerge">
            <a:avLst/>
          </a:prstGeom>
          <a:solidFill>
            <a:srgbClr val="3DEB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0899" name="Text Box 5">
            <a:extLst>
              <a:ext uri="{FF2B5EF4-FFF2-40B4-BE49-F238E27FC236}">
                <a16:creationId xmlns:a16="http://schemas.microsoft.com/office/drawing/2014/main" id="{CDE9482E-D17F-DE40-806F-303EB4F9C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4178300"/>
            <a:ext cx="714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eIF-5</a:t>
            </a:r>
          </a:p>
        </p:txBody>
      </p:sp>
      <p:sp>
        <p:nvSpPr>
          <p:cNvPr id="80900" name="Text Box 6">
            <a:extLst>
              <a:ext uri="{FF2B5EF4-FFF2-40B4-BE49-F238E27FC236}">
                <a16:creationId xmlns:a16="http://schemas.microsoft.com/office/drawing/2014/main" id="{FBCED129-FD59-BB47-8213-55A2E2CB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4672013"/>
            <a:ext cx="1444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GDP + Pi</a:t>
            </a:r>
          </a:p>
        </p:txBody>
      </p:sp>
      <p:sp>
        <p:nvSpPr>
          <p:cNvPr id="80901" name="Text Box 7">
            <a:extLst>
              <a:ext uri="{FF2B5EF4-FFF2-40B4-BE49-F238E27FC236}">
                <a16:creationId xmlns:a16="http://schemas.microsoft.com/office/drawing/2014/main" id="{0AFD8CA3-896A-1441-B6E0-C47BD924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773488"/>
            <a:ext cx="6762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GTP</a:t>
            </a:r>
          </a:p>
        </p:txBody>
      </p:sp>
      <p:pic>
        <p:nvPicPr>
          <p:cNvPr id="80902" name="Picture 8">
            <a:extLst>
              <a:ext uri="{FF2B5EF4-FFF2-40B4-BE49-F238E27FC236}">
                <a16:creationId xmlns:a16="http://schemas.microsoft.com/office/drawing/2014/main" id="{5DC568DF-7847-5B4C-97AE-30913853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971800"/>
            <a:ext cx="13144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3" name="Text Box 9">
            <a:extLst>
              <a:ext uri="{FF2B5EF4-FFF2-40B4-BE49-F238E27FC236}">
                <a16:creationId xmlns:a16="http://schemas.microsoft.com/office/drawing/2014/main" id="{6B9E2F23-B3D6-E741-985A-C28E43AB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741738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50S</a:t>
            </a:r>
          </a:p>
        </p:txBody>
      </p:sp>
      <p:sp>
        <p:nvSpPr>
          <p:cNvPr id="80904" name="Text Box 11">
            <a:extLst>
              <a:ext uri="{FF2B5EF4-FFF2-40B4-BE49-F238E27FC236}">
                <a16:creationId xmlns:a16="http://schemas.microsoft.com/office/drawing/2014/main" id="{774740BA-38CF-CC4F-A013-9796846A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6118225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80905" name="Text Box 12">
            <a:extLst>
              <a:ext uri="{FF2B5EF4-FFF2-40B4-BE49-F238E27FC236}">
                <a16:creationId xmlns:a16="http://schemas.microsoft.com/office/drawing/2014/main" id="{9E698121-92CE-7140-B01D-6E86B80B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6034088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0906" name="AutoShape 13">
            <a:extLst>
              <a:ext uri="{FF2B5EF4-FFF2-40B4-BE49-F238E27FC236}">
                <a16:creationId xmlns:a16="http://schemas.microsoft.com/office/drawing/2014/main" id="{FF3D8298-D3CE-294D-8B85-867C74F19C7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71144" y="5855494"/>
            <a:ext cx="193675" cy="207963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0907" name="AutoShape 14">
            <a:extLst>
              <a:ext uri="{FF2B5EF4-FFF2-40B4-BE49-F238E27FC236}">
                <a16:creationId xmlns:a16="http://schemas.microsoft.com/office/drawing/2014/main" id="{CF35B09C-55FE-D847-8019-F12EA3AB84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3488" y="58023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80908" name="Group 15">
            <a:extLst>
              <a:ext uri="{FF2B5EF4-FFF2-40B4-BE49-F238E27FC236}">
                <a16:creationId xmlns:a16="http://schemas.microsoft.com/office/drawing/2014/main" id="{4004676E-26D4-4B45-AA76-4895487D4DFB}"/>
              </a:ext>
            </a:extLst>
          </p:cNvPr>
          <p:cNvGrpSpPr>
            <a:grpSpLocks/>
          </p:cNvGrpSpPr>
          <p:nvPr/>
        </p:nvGrpSpPr>
        <p:grpSpPr bwMode="auto">
          <a:xfrm>
            <a:off x="4022725" y="5403850"/>
            <a:ext cx="660400" cy="501650"/>
            <a:chOff x="2534" y="3404"/>
            <a:chExt cx="416" cy="316"/>
          </a:xfrm>
        </p:grpSpPr>
        <p:sp>
          <p:nvSpPr>
            <p:cNvPr id="80932" name="Rectangle 16">
              <a:extLst>
                <a:ext uri="{FF2B5EF4-FFF2-40B4-BE49-F238E27FC236}">
                  <a16:creationId xmlns:a16="http://schemas.microsoft.com/office/drawing/2014/main" id="{9F5B5C0F-57C6-0F49-88CE-2EAC0E8B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3404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80933" name="Rectangle 17">
              <a:extLst>
                <a:ext uri="{FF2B5EF4-FFF2-40B4-BE49-F238E27FC236}">
                  <a16:creationId xmlns:a16="http://schemas.microsoft.com/office/drawing/2014/main" id="{C8D9AB5F-5301-8B4D-8444-D085AC82B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3495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80909" name="Group 19">
            <a:extLst>
              <a:ext uri="{FF2B5EF4-FFF2-40B4-BE49-F238E27FC236}">
                <a16:creationId xmlns:a16="http://schemas.microsoft.com/office/drawing/2014/main" id="{BC263C26-CC20-084C-9F54-725D6793E20C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5649913"/>
            <a:ext cx="1157288" cy="398462"/>
            <a:chOff x="2900" y="3559"/>
            <a:chExt cx="729" cy="251"/>
          </a:xfrm>
        </p:grpSpPr>
        <p:sp>
          <p:nvSpPr>
            <p:cNvPr id="80931" name="AutoShape 20">
              <a:extLst>
                <a:ext uri="{FF2B5EF4-FFF2-40B4-BE49-F238E27FC236}">
                  <a16:creationId xmlns:a16="http://schemas.microsoft.com/office/drawing/2014/main" id="{413A8602-DDC4-8741-87C7-9791D63D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559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80910" name="AutoShape 21">
            <a:extLst>
              <a:ext uri="{FF2B5EF4-FFF2-40B4-BE49-F238E27FC236}">
                <a16:creationId xmlns:a16="http://schemas.microsoft.com/office/drawing/2014/main" id="{96077EBB-A6A8-B04C-A477-66CE9AD2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3722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80911" name="Group 22">
            <a:extLst>
              <a:ext uri="{FF2B5EF4-FFF2-40B4-BE49-F238E27FC236}">
                <a16:creationId xmlns:a16="http://schemas.microsoft.com/office/drawing/2014/main" id="{34AAA404-D069-EA40-8DE5-44F814F2584F}"/>
              </a:ext>
            </a:extLst>
          </p:cNvPr>
          <p:cNvGrpSpPr>
            <a:grpSpLocks/>
          </p:cNvGrpSpPr>
          <p:nvPr/>
        </p:nvGrpSpPr>
        <p:grpSpPr bwMode="auto">
          <a:xfrm>
            <a:off x="5281613" y="5164138"/>
            <a:ext cx="398462" cy="550862"/>
            <a:chOff x="3327" y="3253"/>
            <a:chExt cx="251" cy="347"/>
          </a:xfrm>
        </p:grpSpPr>
        <p:sp>
          <p:nvSpPr>
            <p:cNvPr id="80929" name="AutoShape 23">
              <a:extLst>
                <a:ext uri="{FF2B5EF4-FFF2-40B4-BE49-F238E27FC236}">
                  <a16:creationId xmlns:a16="http://schemas.microsoft.com/office/drawing/2014/main" id="{8B8C3A62-81C7-C547-A941-740471AB6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253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80930" name="AutoShape 24">
              <a:extLst>
                <a:ext uri="{FF2B5EF4-FFF2-40B4-BE49-F238E27FC236}">
                  <a16:creationId xmlns:a16="http://schemas.microsoft.com/office/drawing/2014/main" id="{A0384D27-A5FA-FA4A-83DC-3771AAEB3B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0" y="338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80912" name="AutoShape 25">
            <a:extLst>
              <a:ext uri="{FF2B5EF4-FFF2-40B4-BE49-F238E27FC236}">
                <a16:creationId xmlns:a16="http://schemas.microsoft.com/office/drawing/2014/main" id="{E7E7D117-9EAA-754A-9701-E17E64B9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50244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80913" name="AutoShape 26">
            <a:extLst>
              <a:ext uri="{FF2B5EF4-FFF2-40B4-BE49-F238E27FC236}">
                <a16:creationId xmlns:a16="http://schemas.microsoft.com/office/drawing/2014/main" id="{74522B9A-3C06-5A4E-A150-BBE67F55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3016250"/>
            <a:ext cx="749300" cy="655638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80914" name="Group 27">
            <a:extLst>
              <a:ext uri="{FF2B5EF4-FFF2-40B4-BE49-F238E27FC236}">
                <a16:creationId xmlns:a16="http://schemas.microsoft.com/office/drawing/2014/main" id="{48CDD30F-3F44-D24A-BF68-1F4D49EFEE5C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5383213"/>
            <a:ext cx="779462" cy="779462"/>
            <a:chOff x="2823" y="3391"/>
            <a:chExt cx="491" cy="491"/>
          </a:xfrm>
        </p:grpSpPr>
        <p:sp>
          <p:nvSpPr>
            <p:cNvPr id="80927" name="AutoShape 28">
              <a:extLst>
                <a:ext uri="{FF2B5EF4-FFF2-40B4-BE49-F238E27FC236}">
                  <a16:creationId xmlns:a16="http://schemas.microsoft.com/office/drawing/2014/main" id="{CCCD4664-ED5E-004C-8F1B-15EDD4AD81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3013" y="3523"/>
              <a:ext cx="171" cy="171"/>
            </a:xfrm>
            <a:prstGeom prst="flowChartConnector">
              <a:avLst/>
            </a:prstGeom>
            <a:solidFill>
              <a:srgbClr val="FF33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80928" name="AutoShape 29">
              <a:extLst>
                <a:ext uri="{FF2B5EF4-FFF2-40B4-BE49-F238E27FC236}">
                  <a16:creationId xmlns:a16="http://schemas.microsoft.com/office/drawing/2014/main" id="{EF30BED5-3E5A-6947-B561-F1E8294189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2870" y="3489"/>
              <a:ext cx="400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15" name="Text Box 30">
            <a:extLst>
              <a:ext uri="{FF2B5EF4-FFF2-40B4-BE49-F238E27FC236}">
                <a16:creationId xmlns:a16="http://schemas.microsoft.com/office/drawing/2014/main" id="{DC634603-11E1-F844-9A27-961BC13B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AUG</a:t>
            </a:r>
          </a:p>
        </p:txBody>
      </p:sp>
      <p:pic>
        <p:nvPicPr>
          <p:cNvPr id="80916" name="Picture 31">
            <a:extLst>
              <a:ext uri="{FF2B5EF4-FFF2-40B4-BE49-F238E27FC236}">
                <a16:creationId xmlns:a16="http://schemas.microsoft.com/office/drawing/2014/main" id="{98DA81C5-180D-A74F-B30C-CB8D50F8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5811838"/>
            <a:ext cx="46958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17" name="AutoShape 32">
            <a:extLst>
              <a:ext uri="{FF2B5EF4-FFF2-40B4-BE49-F238E27FC236}">
                <a16:creationId xmlns:a16="http://schemas.microsoft.com/office/drawing/2014/main" id="{BB2AACA6-F774-254E-BABB-9330905A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2384425"/>
            <a:ext cx="538162" cy="538163"/>
          </a:xfrm>
          <a:prstGeom prst="flowChartPreparation">
            <a:avLst/>
          </a:prstGeom>
          <a:solidFill>
            <a:srgbClr val="FF95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0918" name="Text Box 33">
            <a:extLst>
              <a:ext uri="{FF2B5EF4-FFF2-40B4-BE49-F238E27FC236}">
                <a16:creationId xmlns:a16="http://schemas.microsoft.com/office/drawing/2014/main" id="{6C090870-8ADD-6744-A5C9-CB3E0319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113" y="2503488"/>
            <a:ext cx="714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eIF-6</a:t>
            </a:r>
          </a:p>
        </p:txBody>
      </p:sp>
      <p:sp>
        <p:nvSpPr>
          <p:cNvPr id="80919" name="Text Box 34">
            <a:extLst>
              <a:ext uri="{FF2B5EF4-FFF2-40B4-BE49-F238E27FC236}">
                <a16:creationId xmlns:a16="http://schemas.microsoft.com/office/drawing/2014/main" id="{2BFD12E8-3ED3-6247-A2DA-6A646EAC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362075"/>
            <a:ext cx="7686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This is </a:t>
            </a:r>
            <a:r>
              <a:rPr lang="en-US" altLang="en-US">
                <a:solidFill>
                  <a:srgbClr val="FF150F"/>
                </a:solidFill>
              </a:rPr>
              <a:t>mediated by eIF-5</a:t>
            </a:r>
            <a:r>
              <a:rPr lang="en-US" altLang="en-US">
                <a:solidFill>
                  <a:srgbClr val="000000"/>
                </a:solidFill>
              </a:rPr>
              <a:t>, which is a GTPase.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20" name="Text Box 35">
            <a:extLst>
              <a:ext uri="{FF2B5EF4-FFF2-40B4-BE49-F238E27FC236}">
                <a16:creationId xmlns:a16="http://schemas.microsoft.com/office/drawing/2014/main" id="{C7564B9F-7A08-9A48-86D7-B5389A3E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113" y="3114675"/>
            <a:ext cx="714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80921" name="Line 36">
            <a:extLst>
              <a:ext uri="{FF2B5EF4-FFF2-40B4-BE49-F238E27FC236}">
                <a16:creationId xmlns:a16="http://schemas.microsoft.com/office/drawing/2014/main" id="{063DB4D7-A622-1A41-BEDD-8E1BAA08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5663" y="3624263"/>
            <a:ext cx="1628775" cy="16557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2" name="Line 37">
            <a:extLst>
              <a:ext uri="{FF2B5EF4-FFF2-40B4-BE49-F238E27FC236}">
                <a16:creationId xmlns:a16="http://schemas.microsoft.com/office/drawing/2014/main" id="{A0B1916E-57A6-7049-887E-63FEE2E441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56275" y="2755900"/>
            <a:ext cx="1849438" cy="2082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3" name="Line 2">
            <a:extLst>
              <a:ext uri="{FF2B5EF4-FFF2-40B4-BE49-F238E27FC236}">
                <a16:creationId xmlns:a16="http://schemas.microsoft.com/office/drawing/2014/main" id="{45AE74C3-6222-B247-8A3D-EF1447C0B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24" name="Group 37">
            <a:extLst>
              <a:ext uri="{FF2B5EF4-FFF2-40B4-BE49-F238E27FC236}">
                <a16:creationId xmlns:a16="http://schemas.microsoft.com/office/drawing/2014/main" id="{FF888BB7-C129-2F43-A92F-B71FEBEA43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80925" name="Rectangle 1">
              <a:extLst>
                <a:ext uri="{FF2B5EF4-FFF2-40B4-BE49-F238E27FC236}">
                  <a16:creationId xmlns:a16="http://schemas.microsoft.com/office/drawing/2014/main" id="{0E326C85-BC67-D547-8174-47813491B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80926" name="Line 2">
              <a:extLst>
                <a:ext uri="{FF2B5EF4-FFF2-40B4-BE49-F238E27FC236}">
                  <a16:creationId xmlns:a16="http://schemas.microsoft.com/office/drawing/2014/main" id="{3EA27D7A-B69B-2E4B-8F6B-B777B887A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>
            <a:extLst>
              <a:ext uri="{FF2B5EF4-FFF2-40B4-BE49-F238E27FC236}">
                <a16:creationId xmlns:a16="http://schemas.microsoft.com/office/drawing/2014/main" id="{FD0C7695-7B25-6F40-A221-04F4AF60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258888"/>
            <a:ext cx="2857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8" name="Text Box 4">
            <a:extLst>
              <a:ext uri="{FF2B5EF4-FFF2-40B4-BE49-F238E27FC236}">
                <a16:creationId xmlns:a16="http://schemas.microsoft.com/office/drawing/2014/main" id="{07E494A4-6AA9-584E-96E8-07A4B09C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212975"/>
            <a:ext cx="58229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FF150F"/>
                </a:solidFill>
              </a:rPr>
              <a:t>Elongation</a:t>
            </a:r>
            <a:r>
              <a:rPr lang="es-MX" altLang="en-US">
                <a:solidFill>
                  <a:srgbClr val="000000"/>
                </a:solidFill>
              </a:rPr>
              <a:t> includes </a:t>
            </a:r>
            <a:r>
              <a:rPr lang="es-MX" altLang="en-US">
                <a:solidFill>
                  <a:srgbClr val="FF150F"/>
                </a:solidFill>
              </a:rPr>
              <a:t>all the reactions from synthesis of the first peptide bond to addition of the last amino acid</a:t>
            </a:r>
            <a:r>
              <a:rPr lang="es-MX" altLang="en-US">
                <a:solidFill>
                  <a:srgbClr val="000000"/>
                </a:solidFill>
              </a:rPr>
              <a:t>. </a:t>
            </a:r>
            <a:br>
              <a:rPr lang="es-MX" altLang="en-US">
                <a:solidFill>
                  <a:srgbClr val="000000"/>
                </a:solidFill>
              </a:rPr>
            </a:br>
            <a:endParaRPr lang="es-MX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FF150F"/>
                </a:solidFill>
              </a:rPr>
              <a:t>Amino acids are added</a:t>
            </a:r>
            <a:r>
              <a:rPr lang="es-MX" altLang="en-US">
                <a:solidFill>
                  <a:srgbClr val="000000"/>
                </a:solidFill>
              </a:rPr>
              <a:t> to the chain one at a time.</a:t>
            </a:r>
          </a:p>
          <a:p>
            <a:pPr eaLnBrk="1" hangingPunct="1">
              <a:lnSpc>
                <a:spcPct val="93000"/>
              </a:lnSpc>
            </a:pPr>
            <a:endParaRPr lang="es-MX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This is the </a:t>
            </a:r>
            <a:r>
              <a:rPr lang="es-MX" altLang="en-US">
                <a:solidFill>
                  <a:srgbClr val="FF150F"/>
                </a:solidFill>
              </a:rPr>
              <a:t>most rapid step</a:t>
            </a:r>
            <a:r>
              <a:rPr lang="es-MX" altLang="en-US">
                <a:solidFill>
                  <a:srgbClr val="000000"/>
                </a:solidFill>
              </a:rPr>
              <a:t> in protein synthesis. 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1FC1BCF6-3898-8D48-B8D1-F8EEF92A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2989263"/>
            <a:ext cx="2865437" cy="1752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220" name="Line 2">
            <a:extLst>
              <a:ext uri="{FF2B5EF4-FFF2-40B4-BE49-F238E27FC236}">
                <a16:creationId xmlns:a16="http://schemas.microsoft.com/office/drawing/2014/main" id="{A68AC7C4-A787-6647-8984-DE6DE7B91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1" name="Group 7">
            <a:extLst>
              <a:ext uri="{FF2B5EF4-FFF2-40B4-BE49-F238E27FC236}">
                <a16:creationId xmlns:a16="http://schemas.microsoft.com/office/drawing/2014/main" id="{26737D1D-FE9E-9B4A-AC9B-BAE492F09FC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222" name="Rectangle 1">
              <a:extLst>
                <a:ext uri="{FF2B5EF4-FFF2-40B4-BE49-F238E27FC236}">
                  <a16:creationId xmlns:a16="http://schemas.microsoft.com/office/drawing/2014/main" id="{8FC8F5A1-46F5-E549-95F9-FAECED96B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Etapas de la traducción</a:t>
              </a:r>
            </a:p>
          </p:txBody>
        </p:sp>
        <p:sp>
          <p:nvSpPr>
            <p:cNvPr id="9223" name="Line 2">
              <a:extLst>
                <a:ext uri="{FF2B5EF4-FFF2-40B4-BE49-F238E27FC236}">
                  <a16:creationId xmlns:a16="http://schemas.microsoft.com/office/drawing/2014/main" id="{23A46B35-8386-0F42-BC4F-691788B87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4">
            <a:extLst>
              <a:ext uri="{FF2B5EF4-FFF2-40B4-BE49-F238E27FC236}">
                <a16:creationId xmlns:a16="http://schemas.microsoft.com/office/drawing/2014/main" id="{43B3036F-4303-6D40-BBB4-6C44E86C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6127750"/>
            <a:ext cx="3508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82946" name="Text Box 5">
            <a:extLst>
              <a:ext uri="{FF2B5EF4-FFF2-40B4-BE49-F238E27FC236}">
                <a16:creationId xmlns:a16="http://schemas.microsoft.com/office/drawing/2014/main" id="{51764D29-0D49-6A41-A59F-4BEC7957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5794375"/>
            <a:ext cx="3508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82947" name="Text Box 6">
            <a:extLst>
              <a:ext uri="{FF2B5EF4-FFF2-40B4-BE49-F238E27FC236}">
                <a16:creationId xmlns:a16="http://schemas.microsoft.com/office/drawing/2014/main" id="{EC55F655-78E8-C049-A6A4-F4569E8E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6042025"/>
            <a:ext cx="63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FF0000"/>
                </a:solidFill>
              </a:rPr>
              <a:t>m</a:t>
            </a:r>
            <a:r>
              <a:rPr lang="es-MX" altLang="en-US" b="1" baseline="-1000">
                <a:solidFill>
                  <a:srgbClr val="FFFEFF"/>
                </a:solidFill>
              </a:rPr>
              <a:t>7</a:t>
            </a:r>
            <a:r>
              <a:rPr lang="es-MX" alt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2948" name="AutoShape 7">
            <a:extLst>
              <a:ext uri="{FF2B5EF4-FFF2-40B4-BE49-F238E27FC236}">
                <a16:creationId xmlns:a16="http://schemas.microsoft.com/office/drawing/2014/main" id="{FE2B0BEA-66FE-F24C-91CD-6BDA2B10634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83000" y="5842000"/>
            <a:ext cx="193675" cy="250825"/>
          </a:xfrm>
          <a:prstGeom prst="flowChartExtra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2949" name="AutoShape 8">
            <a:extLst>
              <a:ext uri="{FF2B5EF4-FFF2-40B4-BE49-F238E27FC236}">
                <a16:creationId xmlns:a16="http://schemas.microsoft.com/office/drawing/2014/main" id="{A939856C-B9B1-584C-B3E2-518C5C4DC5EF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1901825" y="4608513"/>
            <a:ext cx="511175" cy="317500"/>
          </a:xfrm>
          <a:prstGeom prst="chevron">
            <a:avLst>
              <a:gd name="adj" fmla="val 78465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82950" name="Group 9">
            <a:extLst>
              <a:ext uri="{FF2B5EF4-FFF2-40B4-BE49-F238E27FC236}">
                <a16:creationId xmlns:a16="http://schemas.microsoft.com/office/drawing/2014/main" id="{306E047F-1B80-3841-BF9E-D306B538B86A}"/>
              </a:ext>
            </a:extLst>
          </p:cNvPr>
          <p:cNvGrpSpPr>
            <a:grpSpLocks/>
          </p:cNvGrpSpPr>
          <p:nvPr/>
        </p:nvGrpSpPr>
        <p:grpSpPr bwMode="auto">
          <a:xfrm>
            <a:off x="2384425" y="2574925"/>
            <a:ext cx="719138" cy="822325"/>
            <a:chOff x="1502" y="1622"/>
            <a:chExt cx="453" cy="518"/>
          </a:xfrm>
        </p:grpSpPr>
        <p:sp>
          <p:nvSpPr>
            <p:cNvPr id="82984" name="Rectangle 10">
              <a:extLst>
                <a:ext uri="{FF2B5EF4-FFF2-40B4-BE49-F238E27FC236}">
                  <a16:creationId xmlns:a16="http://schemas.microsoft.com/office/drawing/2014/main" id="{8E31E69B-0D26-C64E-9092-C87EDE704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22" y="1735"/>
              <a:ext cx="41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82985" name="Rectangle 11">
              <a:extLst>
                <a:ext uri="{FF2B5EF4-FFF2-40B4-BE49-F238E27FC236}">
                  <a16:creationId xmlns:a16="http://schemas.microsoft.com/office/drawing/2014/main" id="{72BA663F-0F4B-8D48-B8FE-061645EBC8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621" y="1867"/>
              <a:ext cx="226" cy="22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82951" name="Text Box 13">
            <a:extLst>
              <a:ext uri="{FF2B5EF4-FFF2-40B4-BE49-F238E27FC236}">
                <a16:creationId xmlns:a16="http://schemas.microsoft.com/office/drawing/2014/main" id="{B1B0C145-F49A-C446-9F16-6432206C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357313"/>
            <a:ext cx="857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All </a:t>
            </a:r>
            <a:r>
              <a:rPr lang="en-US" altLang="en-US">
                <a:solidFill>
                  <a:srgbClr val="000000"/>
                </a:solidFill>
              </a:rPr>
              <a:t>of the </a:t>
            </a:r>
            <a:r>
              <a:rPr lang="en-US" altLang="en-US">
                <a:solidFill>
                  <a:srgbClr val="FF150F"/>
                </a:solidFill>
              </a:rPr>
              <a:t>remaining factors are released</a:t>
            </a:r>
            <a:r>
              <a:rPr lang="en-US" altLang="en-US">
                <a:solidFill>
                  <a:srgbClr val="000000"/>
                </a:solidFill>
              </a:rPr>
              <a:t> when the </a:t>
            </a:r>
            <a:r>
              <a:rPr lang="en-US" altLang="en-US">
                <a:solidFill>
                  <a:srgbClr val="FF150F"/>
                </a:solidFill>
              </a:rPr>
              <a:t>complete 80S ribosome</a:t>
            </a:r>
            <a:r>
              <a:rPr lang="en-US" altLang="en-US">
                <a:solidFill>
                  <a:srgbClr val="000000"/>
                </a:solidFill>
              </a:rPr>
              <a:t> is formed.</a:t>
            </a:r>
          </a:p>
        </p:txBody>
      </p:sp>
      <p:grpSp>
        <p:nvGrpSpPr>
          <p:cNvPr id="82952" name="Group 14">
            <a:extLst>
              <a:ext uri="{FF2B5EF4-FFF2-40B4-BE49-F238E27FC236}">
                <a16:creationId xmlns:a16="http://schemas.microsoft.com/office/drawing/2014/main" id="{5D86270D-F9D9-5446-864A-8CA68EA0640E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5648325"/>
            <a:ext cx="1157288" cy="398463"/>
            <a:chOff x="3036" y="3558"/>
            <a:chExt cx="729" cy="251"/>
          </a:xfrm>
        </p:grpSpPr>
        <p:sp>
          <p:nvSpPr>
            <p:cNvPr id="82983" name="AutoShape 15">
              <a:extLst>
                <a:ext uri="{FF2B5EF4-FFF2-40B4-BE49-F238E27FC236}">
                  <a16:creationId xmlns:a16="http://schemas.microsoft.com/office/drawing/2014/main" id="{6D0E4E6A-06A1-AF41-B0F4-849D238B3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3558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82953" name="AutoShape 16">
            <a:extLst>
              <a:ext uri="{FF2B5EF4-FFF2-40B4-BE49-F238E27FC236}">
                <a16:creationId xmlns:a16="http://schemas.microsoft.com/office/drawing/2014/main" id="{B9F694FA-9078-C84E-B083-3E4DDC35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4151313"/>
            <a:ext cx="331788" cy="290512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2954" name="AutoShape 17">
            <a:extLst>
              <a:ext uri="{FF2B5EF4-FFF2-40B4-BE49-F238E27FC236}">
                <a16:creationId xmlns:a16="http://schemas.microsoft.com/office/drawing/2014/main" id="{056317B9-AB21-3A4B-8828-4745A77E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4079875"/>
            <a:ext cx="196850" cy="217488"/>
          </a:xfrm>
          <a:prstGeom prst="flowChartConnector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grpSp>
        <p:nvGrpSpPr>
          <p:cNvPr id="82955" name="Group 18">
            <a:extLst>
              <a:ext uri="{FF2B5EF4-FFF2-40B4-BE49-F238E27FC236}">
                <a16:creationId xmlns:a16="http://schemas.microsoft.com/office/drawing/2014/main" id="{F65D1794-5117-CB41-9879-354D0F2CAE58}"/>
              </a:ext>
            </a:extLst>
          </p:cNvPr>
          <p:cNvGrpSpPr>
            <a:grpSpLocks/>
          </p:cNvGrpSpPr>
          <p:nvPr/>
        </p:nvGrpSpPr>
        <p:grpSpPr bwMode="auto">
          <a:xfrm>
            <a:off x="5102225" y="5164138"/>
            <a:ext cx="398463" cy="550862"/>
            <a:chOff x="3214" y="3253"/>
            <a:chExt cx="251" cy="347"/>
          </a:xfrm>
        </p:grpSpPr>
        <p:sp>
          <p:nvSpPr>
            <p:cNvPr id="82981" name="AutoShape 19">
              <a:extLst>
                <a:ext uri="{FF2B5EF4-FFF2-40B4-BE49-F238E27FC236}">
                  <a16:creationId xmlns:a16="http://schemas.microsoft.com/office/drawing/2014/main" id="{CF92050E-1026-AD48-A4BF-F79F980F8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253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EA70EA8E-D8DE-7940-9507-E87F2B9B68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17" y="338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82956" name="AutoShape 21">
            <a:extLst>
              <a:ext uri="{FF2B5EF4-FFF2-40B4-BE49-F238E27FC236}">
                <a16:creationId xmlns:a16="http://schemas.microsoft.com/office/drawing/2014/main" id="{88747278-6810-0045-B150-34BAEB36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5024438"/>
            <a:ext cx="220663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82957" name="AutoShape 22">
            <a:extLst>
              <a:ext uri="{FF2B5EF4-FFF2-40B4-BE49-F238E27FC236}">
                <a16:creationId xmlns:a16="http://schemas.microsoft.com/office/drawing/2014/main" id="{BAC1D4AE-FAF3-7C49-AFA1-7AF4DF81A200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2319338" y="3825875"/>
            <a:ext cx="271462" cy="271463"/>
          </a:xfrm>
          <a:prstGeom prst="flowChartConnector">
            <a:avLst/>
          </a:prstGeom>
          <a:solidFill>
            <a:srgbClr val="FF33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2958" name="AutoShape 23">
            <a:extLst>
              <a:ext uri="{FF2B5EF4-FFF2-40B4-BE49-F238E27FC236}">
                <a16:creationId xmlns:a16="http://schemas.microsoft.com/office/drawing/2014/main" id="{24BC24BD-CAAD-0F4C-89D5-0D10A0182763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1712913" y="5322888"/>
            <a:ext cx="635000" cy="469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24">
            <a:extLst>
              <a:ext uri="{FF2B5EF4-FFF2-40B4-BE49-F238E27FC236}">
                <a16:creationId xmlns:a16="http://schemas.microsoft.com/office/drawing/2014/main" id="{13417BE2-E912-B54A-AA4D-6F7377C7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56800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AUG</a:t>
            </a:r>
          </a:p>
        </p:txBody>
      </p:sp>
      <p:pic>
        <p:nvPicPr>
          <p:cNvPr id="82960" name="Picture 25">
            <a:extLst>
              <a:ext uri="{FF2B5EF4-FFF2-40B4-BE49-F238E27FC236}">
                <a16:creationId xmlns:a16="http://schemas.microsoft.com/office/drawing/2014/main" id="{7437D554-543A-9041-9AA8-57F40A97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811838"/>
            <a:ext cx="46958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61" name="AutoShape 26">
            <a:extLst>
              <a:ext uri="{FF2B5EF4-FFF2-40B4-BE49-F238E27FC236}">
                <a16:creationId xmlns:a16="http://schemas.microsoft.com/office/drawing/2014/main" id="{CDBC46D9-F4BE-7D4E-9A30-366360A1F016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3314700" y="2227263"/>
            <a:ext cx="317500" cy="966787"/>
          </a:xfrm>
          <a:prstGeom prst="flowChartMerge">
            <a:avLst/>
          </a:prstGeom>
          <a:solidFill>
            <a:srgbClr val="3DEB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pic>
        <p:nvPicPr>
          <p:cNvPr id="82962" name="Picture 27">
            <a:extLst>
              <a:ext uri="{FF2B5EF4-FFF2-40B4-BE49-F238E27FC236}">
                <a16:creationId xmlns:a16="http://schemas.microsoft.com/office/drawing/2014/main" id="{882131DE-F0B9-7742-99B3-74987B74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378325"/>
            <a:ext cx="13144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63" name="AutoShape 28">
            <a:extLst>
              <a:ext uri="{FF2B5EF4-FFF2-40B4-BE49-F238E27FC236}">
                <a16:creationId xmlns:a16="http://schemas.microsoft.com/office/drawing/2014/main" id="{0690A340-0595-4143-AD75-E3CBB3DB4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2443163"/>
            <a:ext cx="538163" cy="538162"/>
          </a:xfrm>
          <a:prstGeom prst="flowChartPreparation">
            <a:avLst/>
          </a:prstGeom>
          <a:solidFill>
            <a:srgbClr val="FF95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2964" name="AutoShape 29">
            <a:extLst>
              <a:ext uri="{FF2B5EF4-FFF2-40B4-BE49-F238E27FC236}">
                <a16:creationId xmlns:a16="http://schemas.microsoft.com/office/drawing/2014/main" id="{1454F796-9810-FC4E-972A-6CB9BE3D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288" y="3016250"/>
            <a:ext cx="749300" cy="655638"/>
          </a:xfrm>
          <a:prstGeom prst="flowChartConnector">
            <a:avLst/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2965" name="AutoShape 30">
            <a:extLst>
              <a:ext uri="{FF2B5EF4-FFF2-40B4-BE49-F238E27FC236}">
                <a16:creationId xmlns:a16="http://schemas.microsoft.com/office/drawing/2014/main" id="{BC388D80-BCFF-FD41-B26A-AEDCBB1F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384425"/>
            <a:ext cx="538163" cy="538163"/>
          </a:xfrm>
          <a:prstGeom prst="flowChartPreparation">
            <a:avLst/>
          </a:prstGeom>
          <a:solidFill>
            <a:srgbClr val="FF95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82966" name="Text Box 31">
            <a:extLst>
              <a:ext uri="{FF2B5EF4-FFF2-40B4-BE49-F238E27FC236}">
                <a16:creationId xmlns:a16="http://schemas.microsoft.com/office/drawing/2014/main" id="{25B0CFD3-F8B2-1A4A-9323-D9ACD664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2503488"/>
            <a:ext cx="714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eIF-6</a:t>
            </a:r>
          </a:p>
        </p:txBody>
      </p:sp>
      <p:sp>
        <p:nvSpPr>
          <p:cNvPr id="82967" name="Text Box 32">
            <a:extLst>
              <a:ext uri="{FF2B5EF4-FFF2-40B4-BE49-F238E27FC236}">
                <a16:creationId xmlns:a16="http://schemas.microsoft.com/office/drawing/2014/main" id="{E71B5F31-D881-3443-8616-CB060D96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3114675"/>
            <a:ext cx="714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eIF-3</a:t>
            </a:r>
          </a:p>
        </p:txBody>
      </p:sp>
      <p:sp>
        <p:nvSpPr>
          <p:cNvPr id="82968" name="Line 33">
            <a:extLst>
              <a:ext uri="{FF2B5EF4-FFF2-40B4-BE49-F238E27FC236}">
                <a16:creationId xmlns:a16="http://schemas.microsoft.com/office/drawing/2014/main" id="{0BF08F55-0A8C-8146-A3AF-C6E07EED07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3613" y="3624263"/>
            <a:ext cx="1628775" cy="16557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Line 34">
            <a:extLst>
              <a:ext uri="{FF2B5EF4-FFF2-40B4-BE49-F238E27FC236}">
                <a16:creationId xmlns:a16="http://schemas.microsoft.com/office/drawing/2014/main" id="{7FAF89CB-6307-6943-B0A6-182970701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9325" y="2755900"/>
            <a:ext cx="1684338" cy="19034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Line 35">
            <a:extLst>
              <a:ext uri="{FF2B5EF4-FFF2-40B4-BE49-F238E27FC236}">
                <a16:creationId xmlns:a16="http://schemas.microsoft.com/office/drawing/2014/main" id="{41580DC7-BF85-5D41-BC79-EDC1846890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1850" y="3100388"/>
            <a:ext cx="647700" cy="12271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Line 36">
            <a:extLst>
              <a:ext uri="{FF2B5EF4-FFF2-40B4-BE49-F238E27FC236}">
                <a16:creationId xmlns:a16="http://schemas.microsoft.com/office/drawing/2014/main" id="{FB20BC9C-97D0-8A49-B845-879EBCA35B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2713" y="3209925"/>
            <a:ext cx="1020762" cy="11033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Line 37">
            <a:extLst>
              <a:ext uri="{FF2B5EF4-FFF2-40B4-BE49-F238E27FC236}">
                <a16:creationId xmlns:a16="http://schemas.microsoft.com/office/drawing/2014/main" id="{F167E8A2-BD08-1147-B72E-F87CCFF8BA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7613" y="3844925"/>
            <a:ext cx="1020762" cy="6746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Line 38">
            <a:extLst>
              <a:ext uri="{FF2B5EF4-FFF2-40B4-BE49-F238E27FC236}">
                <a16:creationId xmlns:a16="http://schemas.microsoft.com/office/drawing/2014/main" id="{074C705F-4CD5-7C42-BE09-069823CB0E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51288" y="4397375"/>
            <a:ext cx="744537" cy="482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Line 39">
            <a:extLst>
              <a:ext uri="{FF2B5EF4-FFF2-40B4-BE49-F238E27FC236}">
                <a16:creationId xmlns:a16="http://schemas.microsoft.com/office/drawing/2014/main" id="{8BE8CA5C-CE82-EE48-8030-60882077E8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30575" y="4411663"/>
            <a:ext cx="1406525" cy="8270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Line 40">
            <a:extLst>
              <a:ext uri="{FF2B5EF4-FFF2-40B4-BE49-F238E27FC236}">
                <a16:creationId xmlns:a16="http://schemas.microsoft.com/office/drawing/2014/main" id="{285B62D4-4DFE-2040-994C-07055E05C8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50" y="5467350"/>
            <a:ext cx="2235200" cy="968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41">
            <a:extLst>
              <a:ext uri="{FF2B5EF4-FFF2-40B4-BE49-F238E27FC236}">
                <a16:creationId xmlns:a16="http://schemas.microsoft.com/office/drawing/2014/main" id="{3D58FCC0-E8BC-7A47-951A-F234114E41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74913" y="4838700"/>
            <a:ext cx="1903412" cy="4683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Line 2">
            <a:extLst>
              <a:ext uri="{FF2B5EF4-FFF2-40B4-BE49-F238E27FC236}">
                <a16:creationId xmlns:a16="http://schemas.microsoft.com/office/drawing/2014/main" id="{C551B374-07F9-004C-BB08-0E1CC1325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033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78" name="Group 41">
            <a:extLst>
              <a:ext uri="{FF2B5EF4-FFF2-40B4-BE49-F238E27FC236}">
                <a16:creationId xmlns:a16="http://schemas.microsoft.com/office/drawing/2014/main" id="{384BC6F4-3503-AC4B-A967-C0A9C2C1F64C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1123950"/>
            <a:chOff x="0" y="0"/>
            <a:chExt cx="9144000" cy="1123950"/>
          </a:xfrm>
        </p:grpSpPr>
        <p:sp>
          <p:nvSpPr>
            <p:cNvPr id="82979" name="Rectangle 1">
              <a:extLst>
                <a:ext uri="{FF2B5EF4-FFF2-40B4-BE49-F238E27FC236}">
                  <a16:creationId xmlns:a16="http://schemas.microsoft.com/office/drawing/2014/main" id="{9AF63360-D7EA-4F41-9194-32C7A9E23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82980" name="Line 2">
              <a:extLst>
                <a:ext uri="{FF2B5EF4-FFF2-40B4-BE49-F238E27FC236}">
                  <a16:creationId xmlns:a16="http://schemas.microsoft.com/office/drawing/2014/main" id="{9042A3D2-6FA8-534A-AFFA-34D045783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3">
            <a:extLst>
              <a:ext uri="{FF2B5EF4-FFF2-40B4-BE49-F238E27FC236}">
                <a16:creationId xmlns:a16="http://schemas.microsoft.com/office/drawing/2014/main" id="{ABF99F26-E294-DC43-84E1-BC1AAAFC0670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1782763"/>
            <a:ext cx="398462" cy="550862"/>
            <a:chOff x="4829" y="1123"/>
            <a:chExt cx="251" cy="347"/>
          </a:xfrm>
        </p:grpSpPr>
        <p:sp>
          <p:nvSpPr>
            <p:cNvPr id="85004" name="AutoShape 4">
              <a:extLst>
                <a:ext uri="{FF2B5EF4-FFF2-40B4-BE49-F238E27FC236}">
                  <a16:creationId xmlns:a16="http://schemas.microsoft.com/office/drawing/2014/main" id="{A86E536D-96A3-2E40-8101-24A4EB3BE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1123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85005" name="AutoShape 5">
              <a:extLst>
                <a:ext uri="{FF2B5EF4-FFF2-40B4-BE49-F238E27FC236}">
                  <a16:creationId xmlns:a16="http://schemas.microsoft.com/office/drawing/2014/main" id="{EE7C4B39-2702-9B42-BD5F-2F9595038F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32" y="125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84994" name="AutoShape 6">
            <a:extLst>
              <a:ext uri="{FF2B5EF4-FFF2-40B4-BE49-F238E27FC236}">
                <a16:creationId xmlns:a16="http://schemas.microsoft.com/office/drawing/2014/main" id="{D21FEE9B-F304-3A45-BEE8-481594D6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1643063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84995" name="Text Box 7">
            <a:extLst>
              <a:ext uri="{FF2B5EF4-FFF2-40B4-BE49-F238E27FC236}">
                <a16:creationId xmlns:a16="http://schemas.microsoft.com/office/drawing/2014/main" id="{9666703A-0BC9-8748-B717-AA89DCF0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1917700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tRNAi</a:t>
            </a:r>
            <a:r>
              <a:rPr lang="es-MX" altLang="en-US" baseline="33000">
                <a:solidFill>
                  <a:srgbClr val="000000"/>
                </a:solidFill>
              </a:rPr>
              <a:t>Met</a:t>
            </a:r>
          </a:p>
        </p:txBody>
      </p:sp>
      <p:pic>
        <p:nvPicPr>
          <p:cNvPr id="84996" name="Picture 8">
            <a:extLst>
              <a:ext uri="{FF2B5EF4-FFF2-40B4-BE49-F238E27FC236}">
                <a16:creationId xmlns:a16="http://schemas.microsoft.com/office/drawing/2014/main" id="{81473FD0-49BE-4A40-9DFC-486DA9EA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220913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4997" name="Text Box 9">
            <a:extLst>
              <a:ext uri="{FF2B5EF4-FFF2-40B4-BE49-F238E27FC236}">
                <a16:creationId xmlns:a16="http://schemas.microsoft.com/office/drawing/2014/main" id="{76750A59-5AFE-A244-BB75-23B18258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2414588"/>
            <a:ext cx="10366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eIF-2</a:t>
            </a:r>
          </a:p>
        </p:txBody>
      </p:sp>
      <p:sp>
        <p:nvSpPr>
          <p:cNvPr id="84998" name="Text Box 10">
            <a:extLst>
              <a:ext uri="{FF2B5EF4-FFF2-40B4-BE49-F238E27FC236}">
                <a16:creationId xmlns:a16="http://schemas.microsoft.com/office/drawing/2014/main" id="{BB50EC2A-0BC0-A046-96C3-B3E9C227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760538"/>
            <a:ext cx="873442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initiator tRNA</a:t>
            </a:r>
            <a:r>
              <a:rPr lang="en-US" altLang="en-US">
                <a:solidFill>
                  <a:srgbClr val="000000"/>
                </a:solidFill>
              </a:rPr>
              <a:t> is a distinct species =  </a:t>
            </a:r>
            <a:r>
              <a:rPr lang="en-US" altLang="en-US">
                <a:solidFill>
                  <a:srgbClr val="FF150F"/>
                </a:solidFill>
              </a:rPr>
              <a:t>tRNA</a:t>
            </a:r>
            <a:r>
              <a:rPr lang="en-US" altLang="en-US" baseline="-1000">
                <a:solidFill>
                  <a:srgbClr val="FF150F"/>
                </a:solidFill>
              </a:rPr>
              <a:t>iMet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Methionine </a:t>
            </a:r>
            <a:r>
              <a:rPr lang="en-US" altLang="en-US">
                <a:solidFill>
                  <a:srgbClr val="FF0000"/>
                </a:solidFill>
              </a:rPr>
              <a:t>not formylated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Difference between the initiating and elongating Met-tRNAs lies </a:t>
            </a:r>
            <a:r>
              <a:rPr lang="en-US" altLang="en-US">
                <a:solidFill>
                  <a:srgbClr val="FF0000"/>
                </a:solidFill>
              </a:rPr>
              <a:t>solely in the tRNA</a:t>
            </a:r>
            <a:r>
              <a:rPr lang="en-US" altLang="en-US">
                <a:solidFill>
                  <a:srgbClr val="FF150F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moiety</a:t>
            </a:r>
            <a:r>
              <a:rPr lang="en-US" altLang="en-US">
                <a:solidFill>
                  <a:srgbClr val="000000"/>
                </a:solidFill>
              </a:rPr>
              <a:t>, with Met-tRNA</a:t>
            </a:r>
            <a:r>
              <a:rPr lang="en-US" altLang="en-US" baseline="-19000">
                <a:solidFill>
                  <a:srgbClr val="000000"/>
                </a:solidFill>
              </a:rPr>
              <a:t>i</a:t>
            </a:r>
            <a:r>
              <a:rPr lang="en-US" altLang="en-US">
                <a:solidFill>
                  <a:srgbClr val="000000"/>
                </a:solidFill>
              </a:rPr>
              <a:t> used for initiation and Met-tRNA</a:t>
            </a:r>
            <a:r>
              <a:rPr lang="en-US" altLang="en-US" baseline="-19000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 used for elongation. </a:t>
            </a:r>
          </a:p>
        </p:txBody>
      </p:sp>
      <p:pic>
        <p:nvPicPr>
          <p:cNvPr id="84999" name="Picture 11">
            <a:extLst>
              <a:ext uri="{FF2B5EF4-FFF2-40B4-BE49-F238E27FC236}">
                <a16:creationId xmlns:a16="http://schemas.microsoft.com/office/drawing/2014/main" id="{9D191492-3737-4F40-BFA2-77DEA34E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438400"/>
            <a:ext cx="6794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5000" name="Line 2">
            <a:extLst>
              <a:ext uri="{FF2B5EF4-FFF2-40B4-BE49-F238E27FC236}">
                <a16:creationId xmlns:a16="http://schemas.microsoft.com/office/drawing/2014/main" id="{BE205E0E-875F-184D-9CC1-79063BDAD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01" name="Group 13">
            <a:extLst>
              <a:ext uri="{FF2B5EF4-FFF2-40B4-BE49-F238E27FC236}">
                <a16:creationId xmlns:a16="http://schemas.microsoft.com/office/drawing/2014/main" id="{11FB1109-65BE-1A40-B111-1BDAE02606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85002" name="Rectangle 1">
              <a:extLst>
                <a:ext uri="{FF2B5EF4-FFF2-40B4-BE49-F238E27FC236}">
                  <a16:creationId xmlns:a16="http://schemas.microsoft.com/office/drawing/2014/main" id="{E09F9DB4-DB89-894B-B2FF-37C2EF3BB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 iniciador</a:t>
              </a:r>
            </a:p>
          </p:txBody>
        </p:sp>
        <p:sp>
          <p:nvSpPr>
            <p:cNvPr id="85003" name="Line 2">
              <a:extLst>
                <a:ext uri="{FF2B5EF4-FFF2-40B4-BE49-F238E27FC236}">
                  <a16:creationId xmlns:a16="http://schemas.microsoft.com/office/drawing/2014/main" id="{C71243B3-E036-3D4C-AD47-7E1307286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Group 3">
            <a:extLst>
              <a:ext uri="{FF2B5EF4-FFF2-40B4-BE49-F238E27FC236}">
                <a16:creationId xmlns:a16="http://schemas.microsoft.com/office/drawing/2014/main" id="{9C051C84-38DF-F146-99D2-5A5466050454}"/>
              </a:ext>
            </a:extLst>
          </p:cNvPr>
          <p:cNvGrpSpPr>
            <a:grpSpLocks/>
          </p:cNvGrpSpPr>
          <p:nvPr/>
        </p:nvGrpSpPr>
        <p:grpSpPr bwMode="auto">
          <a:xfrm>
            <a:off x="1366838" y="2886075"/>
            <a:ext cx="6307137" cy="3463925"/>
            <a:chOff x="861" y="1818"/>
            <a:chExt cx="3973" cy="2182"/>
          </a:xfrm>
        </p:grpSpPr>
        <p:sp>
          <p:nvSpPr>
            <p:cNvPr id="87047" name="Rectangle 4">
              <a:extLst>
                <a:ext uri="{FF2B5EF4-FFF2-40B4-BE49-F238E27FC236}">
                  <a16:creationId xmlns:a16="http://schemas.microsoft.com/office/drawing/2014/main" id="{4F109AF7-35BB-A947-A487-24EBFF86A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" y="1818"/>
              <a:ext cx="3974" cy="2183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pic>
          <p:nvPicPr>
            <p:cNvPr id="87048" name="Picture 5">
              <a:extLst>
                <a:ext uri="{FF2B5EF4-FFF2-40B4-BE49-F238E27FC236}">
                  <a16:creationId xmlns:a16="http://schemas.microsoft.com/office/drawing/2014/main" id="{94BCDF10-B47C-0E42-BBCC-1A7B98184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" y="1862"/>
              <a:ext cx="2106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7049" name="Picture 6">
              <a:extLst>
                <a:ext uri="{FF2B5EF4-FFF2-40B4-BE49-F238E27FC236}">
                  <a16:creationId xmlns:a16="http://schemas.microsoft.com/office/drawing/2014/main" id="{163CDBF0-7718-264F-8945-0B74FD2DF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1853"/>
              <a:ext cx="1763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87042" name="Text Box 7">
            <a:extLst>
              <a:ext uri="{FF2B5EF4-FFF2-40B4-BE49-F238E27FC236}">
                <a16:creationId xmlns:a16="http://schemas.microsoft.com/office/drawing/2014/main" id="{366FDE37-FF18-654A-9A9F-B37D216B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322388"/>
            <a:ext cx="594836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Two unique features</a:t>
            </a:r>
            <a:r>
              <a:rPr lang="en-US" altLang="en-US">
                <a:solidFill>
                  <a:srgbClr val="000000"/>
                </a:solidFill>
              </a:rPr>
              <a:t> of the initiator </a:t>
            </a:r>
            <a:r>
              <a:rPr lang="en-US" altLang="en-US">
                <a:solidFill>
                  <a:srgbClr val="FF150F"/>
                </a:solidFill>
              </a:rPr>
              <a:t>tRNA</a:t>
            </a:r>
            <a:r>
              <a:rPr lang="en-US" altLang="en-US" baseline="-19000">
                <a:solidFill>
                  <a:srgbClr val="FF150F"/>
                </a:solidFill>
              </a:rPr>
              <a:t>i</a:t>
            </a:r>
            <a:r>
              <a:rPr lang="en-US" altLang="en-US" baseline="19000">
                <a:solidFill>
                  <a:srgbClr val="FF150F"/>
                </a:solidFill>
              </a:rPr>
              <a:t>Met</a:t>
            </a:r>
            <a:r>
              <a:rPr lang="en-US" altLang="en-US">
                <a:solidFill>
                  <a:srgbClr val="000000"/>
                </a:solidFill>
              </a:rPr>
              <a:t> in yeast: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1.- it has an </a:t>
            </a:r>
            <a:r>
              <a:rPr lang="en-US" altLang="en-US">
                <a:solidFill>
                  <a:srgbClr val="FF0000"/>
                </a:solidFill>
              </a:rPr>
              <a:t>unusual tertiary structure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3" name="Line 2">
            <a:extLst>
              <a:ext uri="{FF2B5EF4-FFF2-40B4-BE49-F238E27FC236}">
                <a16:creationId xmlns:a16="http://schemas.microsoft.com/office/drawing/2014/main" id="{261A4A52-04E9-2B43-A4AA-F927A2EF4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044" name="Group 9">
            <a:extLst>
              <a:ext uri="{FF2B5EF4-FFF2-40B4-BE49-F238E27FC236}">
                <a16:creationId xmlns:a16="http://schemas.microsoft.com/office/drawing/2014/main" id="{735E205F-C04A-5042-941B-66844DE7E2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87045" name="Rectangle 1">
              <a:extLst>
                <a:ext uri="{FF2B5EF4-FFF2-40B4-BE49-F238E27FC236}">
                  <a16:creationId xmlns:a16="http://schemas.microsoft.com/office/drawing/2014/main" id="{6EF15FDB-58C1-5A49-B3F0-A3D9D62BB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 iniciador</a:t>
              </a:r>
            </a:p>
          </p:txBody>
        </p:sp>
        <p:sp>
          <p:nvSpPr>
            <p:cNvPr id="87046" name="Line 2">
              <a:extLst>
                <a:ext uri="{FF2B5EF4-FFF2-40B4-BE49-F238E27FC236}">
                  <a16:creationId xmlns:a16="http://schemas.microsoft.com/office/drawing/2014/main" id="{C0BC2644-565E-F346-B65C-1F37ECC79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>
            <a:extLst>
              <a:ext uri="{FF2B5EF4-FFF2-40B4-BE49-F238E27FC236}">
                <a16:creationId xmlns:a16="http://schemas.microsoft.com/office/drawing/2014/main" id="{CF8BC0EC-EAE7-CF43-AC8B-084791F0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274763"/>
            <a:ext cx="3030537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090" name="Line 5">
            <a:extLst>
              <a:ext uri="{FF2B5EF4-FFF2-40B4-BE49-F238E27FC236}">
                <a16:creationId xmlns:a16="http://schemas.microsoft.com/office/drawing/2014/main" id="{566215F5-4A28-844D-AFDD-104746331E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057400"/>
            <a:ext cx="381000" cy="7620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B0A30BAF-C222-AD4D-A054-472D140AD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56388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Two unique features</a:t>
            </a:r>
            <a:r>
              <a:rPr lang="en-US" altLang="en-US">
                <a:solidFill>
                  <a:srgbClr val="000000"/>
                </a:solidFill>
              </a:rPr>
              <a:t> of the initiator </a:t>
            </a:r>
            <a:r>
              <a:rPr lang="en-US" altLang="en-US">
                <a:solidFill>
                  <a:srgbClr val="FF150F"/>
                </a:solidFill>
              </a:rPr>
              <a:t>tRNA</a:t>
            </a:r>
            <a:r>
              <a:rPr lang="en-US" altLang="en-US" baseline="-19000">
                <a:solidFill>
                  <a:srgbClr val="FF150F"/>
                </a:solidFill>
              </a:rPr>
              <a:t>i</a:t>
            </a:r>
            <a:r>
              <a:rPr lang="en-US" altLang="en-US" baseline="19000">
                <a:solidFill>
                  <a:srgbClr val="FF150F"/>
                </a:solidFill>
              </a:rPr>
              <a:t>Met</a:t>
            </a:r>
            <a:r>
              <a:rPr lang="en-US" altLang="en-US">
                <a:solidFill>
                  <a:srgbClr val="000000"/>
                </a:solidFill>
              </a:rPr>
              <a:t> in yeast: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2.- it is </a:t>
            </a:r>
            <a:r>
              <a:rPr lang="en-US" altLang="en-US">
                <a:solidFill>
                  <a:srgbClr val="FF0000"/>
                </a:solidFill>
              </a:rPr>
              <a:t>modified by phosphorylation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of the </a:t>
            </a:r>
            <a:r>
              <a:rPr lang="en-US" altLang="en-US">
                <a:solidFill>
                  <a:srgbClr val="FF150F"/>
                </a:solidFill>
              </a:rPr>
              <a:t>2' ribose position on base 64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(if this modification is prevented, the initiator can be used in elongation).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So the principle of a distinction between initiator and elongator Met-tRNAs is maintained in eukaryotes, but its structural basis is different from that in bacteria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9092" name="Line 2">
            <a:extLst>
              <a:ext uri="{FF2B5EF4-FFF2-40B4-BE49-F238E27FC236}">
                <a16:creationId xmlns:a16="http://schemas.microsoft.com/office/drawing/2014/main" id="{12A8CA4F-4F3B-834E-9B28-2154C161C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093" name="Group 7">
            <a:extLst>
              <a:ext uri="{FF2B5EF4-FFF2-40B4-BE49-F238E27FC236}">
                <a16:creationId xmlns:a16="http://schemas.microsoft.com/office/drawing/2014/main" id="{898E45FB-9A95-6547-A535-27CA224FE95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89094" name="Rectangle 1">
              <a:extLst>
                <a:ext uri="{FF2B5EF4-FFF2-40B4-BE49-F238E27FC236}">
                  <a16:creationId xmlns:a16="http://schemas.microsoft.com/office/drawing/2014/main" id="{E7D2B77C-6B4F-684B-AF23-226119FBF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tRNA iniciador</a:t>
              </a:r>
            </a:p>
          </p:txBody>
        </p:sp>
        <p:sp>
          <p:nvSpPr>
            <p:cNvPr id="89095" name="Line 2">
              <a:extLst>
                <a:ext uri="{FF2B5EF4-FFF2-40B4-BE49-F238E27FC236}">
                  <a16:creationId xmlns:a16="http://schemas.microsoft.com/office/drawing/2014/main" id="{C69B17B6-3D77-474D-AB47-4B6F77B89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3">
            <a:extLst>
              <a:ext uri="{FF2B5EF4-FFF2-40B4-BE49-F238E27FC236}">
                <a16:creationId xmlns:a16="http://schemas.microsoft.com/office/drawing/2014/main" id="{CF774DDC-F1A8-4C48-A4EF-8A05020A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430338"/>
            <a:ext cx="362585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presence of the </a:t>
            </a:r>
            <a:r>
              <a:rPr lang="en-US" altLang="en-US">
                <a:solidFill>
                  <a:srgbClr val="FF150F"/>
                </a:solidFill>
              </a:rPr>
              <a:t>3' poly-A tail stimulates</a:t>
            </a:r>
            <a:r>
              <a:rPr lang="en-US" altLang="en-US">
                <a:solidFill>
                  <a:srgbClr val="000000"/>
                </a:solidFill>
              </a:rPr>
              <a:t> the </a:t>
            </a:r>
            <a:r>
              <a:rPr lang="en-US" altLang="en-US">
                <a:solidFill>
                  <a:srgbClr val="FF150F"/>
                </a:solidFill>
              </a:rPr>
              <a:t>formation</a:t>
            </a:r>
            <a:r>
              <a:rPr lang="en-US" altLang="en-US">
                <a:solidFill>
                  <a:srgbClr val="000000"/>
                </a:solidFill>
              </a:rPr>
              <a:t> of an </a:t>
            </a:r>
            <a:r>
              <a:rPr lang="en-US" altLang="en-US">
                <a:solidFill>
                  <a:srgbClr val="FF150F"/>
                </a:solidFill>
              </a:rPr>
              <a:t>initiation complex at the 5’ end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poly(A)-binding protein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b="1">
                <a:solidFill>
                  <a:srgbClr val="008000"/>
                </a:solidFill>
              </a:rPr>
              <a:t>PAB1P</a:t>
            </a:r>
            <a:r>
              <a:rPr lang="en-US" altLang="en-US">
                <a:solidFill>
                  <a:srgbClr val="000000"/>
                </a:solidFill>
              </a:rPr>
              <a:t> in yeast) is </a:t>
            </a:r>
            <a:r>
              <a:rPr lang="en-US" altLang="en-US">
                <a:solidFill>
                  <a:srgbClr val="FF150F"/>
                </a:solidFill>
              </a:rPr>
              <a:t>required</a:t>
            </a:r>
            <a:r>
              <a:rPr lang="en-US" altLang="en-US">
                <a:solidFill>
                  <a:srgbClr val="000000"/>
                </a:solidFill>
              </a:rPr>
              <a:t> for this effect.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Pab1p binds to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800000"/>
                </a:solidFill>
              </a:rPr>
              <a:t>eIF-4G</a:t>
            </a:r>
            <a:r>
              <a:rPr lang="en-US" altLang="en-US">
                <a:solidFill>
                  <a:srgbClr val="000000"/>
                </a:solidFill>
              </a:rPr>
              <a:t>, which in turn is bound to </a:t>
            </a:r>
            <a:r>
              <a:rPr lang="en-US" altLang="en-US" b="1">
                <a:solidFill>
                  <a:srgbClr val="996633"/>
                </a:solidFill>
              </a:rPr>
              <a:t>eIF4E</a:t>
            </a:r>
            <a:r>
              <a:rPr lang="en-US" altLang="en-US" b="1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This implies that the </a:t>
            </a:r>
            <a:r>
              <a:rPr lang="en-US" altLang="en-US">
                <a:solidFill>
                  <a:srgbClr val="FF150F"/>
                </a:solidFill>
              </a:rPr>
              <a:t>mRNA</a:t>
            </a:r>
            <a:r>
              <a:rPr lang="en-US" altLang="en-US">
                <a:solidFill>
                  <a:srgbClr val="000000"/>
                </a:solidFill>
              </a:rPr>
              <a:t> must (</a:t>
            </a:r>
            <a:r>
              <a:rPr lang="en-US" altLang="en-US">
                <a:solidFill>
                  <a:srgbClr val="FF150F"/>
                </a:solidFill>
              </a:rPr>
              <a:t>transiently</a:t>
            </a:r>
            <a:r>
              <a:rPr lang="en-US" altLang="en-US">
                <a:solidFill>
                  <a:srgbClr val="000000"/>
                </a:solidFill>
              </a:rPr>
              <a:t>) have a </a:t>
            </a:r>
            <a:r>
              <a:rPr lang="en-US" altLang="en-US">
                <a:solidFill>
                  <a:srgbClr val="FF150F"/>
                </a:solidFill>
              </a:rPr>
              <a:t>circular</a:t>
            </a:r>
            <a:r>
              <a:rPr lang="en-US" altLang="en-US">
                <a:solidFill>
                  <a:srgbClr val="000000"/>
                </a:solidFill>
              </a:rPr>
              <a:t> organization, with both the 5’ and 3’ ends held in this complex.</a:t>
            </a:r>
          </a:p>
        </p:txBody>
      </p:sp>
      <p:pic>
        <p:nvPicPr>
          <p:cNvPr id="91138" name="Picture 4">
            <a:extLst>
              <a:ext uri="{FF2B5EF4-FFF2-40B4-BE49-F238E27FC236}">
                <a16:creationId xmlns:a16="http://schemas.microsoft.com/office/drawing/2014/main" id="{BF29BB01-2ECF-9949-A359-B7EA88AF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73163"/>
            <a:ext cx="509905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139" name="Line 2">
            <a:extLst>
              <a:ext uri="{FF2B5EF4-FFF2-40B4-BE49-F238E27FC236}">
                <a16:creationId xmlns:a16="http://schemas.microsoft.com/office/drawing/2014/main" id="{53DD57E3-A05F-5744-A66D-22808D158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40" name="Group 6">
            <a:extLst>
              <a:ext uri="{FF2B5EF4-FFF2-40B4-BE49-F238E27FC236}">
                <a16:creationId xmlns:a16="http://schemas.microsoft.com/office/drawing/2014/main" id="{DF0C381D-F45A-254A-B775-B3A01923D1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1142" name="Rectangle 1">
              <a:extLst>
                <a:ext uri="{FF2B5EF4-FFF2-40B4-BE49-F238E27FC236}">
                  <a16:creationId xmlns:a16="http://schemas.microsoft.com/office/drawing/2014/main" id="{99ED0823-6579-8B42-8B9D-77C4D8960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91143" name="Line 2">
              <a:extLst>
                <a:ext uri="{FF2B5EF4-FFF2-40B4-BE49-F238E27FC236}">
                  <a16:creationId xmlns:a16="http://schemas.microsoft.com/office/drawing/2014/main" id="{CE50C824-A126-6E4C-8B25-2B069490A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1" name="TextBox 1">
            <a:extLst>
              <a:ext uri="{FF2B5EF4-FFF2-40B4-BE49-F238E27FC236}">
                <a16:creationId xmlns:a16="http://schemas.microsoft.com/office/drawing/2014/main" id="{3A1B337E-15A8-8C4A-8465-91634D19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805488"/>
            <a:ext cx="2801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Go to Harvard video now!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3">
            <a:extLst>
              <a:ext uri="{FF2B5EF4-FFF2-40B4-BE49-F238E27FC236}">
                <a16:creationId xmlns:a16="http://schemas.microsoft.com/office/drawing/2014/main" id="{CD26722D-6BFC-4541-A929-F32F37F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322388"/>
            <a:ext cx="85677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Once the complete ribosome is formed at the initiation codon, the stage is set for a cycle in which </a:t>
            </a:r>
            <a:r>
              <a:rPr lang="en-US" altLang="en-US">
                <a:solidFill>
                  <a:srgbClr val="FF150F"/>
                </a:solidFill>
              </a:rPr>
              <a:t>aminoacyl-tRNA enters the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A site</a:t>
            </a:r>
            <a:r>
              <a:rPr lang="en-US" altLang="en-US">
                <a:solidFill>
                  <a:srgbClr val="000000"/>
                </a:solidFill>
              </a:rPr>
              <a:t> of a ribosome whose </a:t>
            </a:r>
            <a:r>
              <a:rPr lang="en-US" altLang="en-US" b="1">
                <a:solidFill>
                  <a:srgbClr val="FF0000"/>
                </a:solidFill>
              </a:rPr>
              <a:t>P site</a:t>
            </a:r>
            <a:r>
              <a:rPr lang="en-US" altLang="en-US">
                <a:solidFill>
                  <a:srgbClr val="000000"/>
                </a:solidFill>
              </a:rPr>
              <a:t> is </a:t>
            </a:r>
            <a:r>
              <a:rPr lang="en-US" altLang="en-US">
                <a:solidFill>
                  <a:srgbClr val="FF150F"/>
                </a:solidFill>
              </a:rPr>
              <a:t>occupied by tRNA</a:t>
            </a:r>
            <a:r>
              <a:rPr lang="en-US" altLang="en-US" baseline="-25000">
                <a:solidFill>
                  <a:srgbClr val="FF150F"/>
                </a:solidFill>
              </a:rPr>
              <a:t>i</a:t>
            </a:r>
            <a:r>
              <a:rPr lang="en-US" altLang="en-US" baseline="30000">
                <a:solidFill>
                  <a:srgbClr val="FF150F"/>
                </a:solidFill>
              </a:rPr>
              <a:t>Met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Any aminoacyl-tRNA</a:t>
            </a:r>
            <a:r>
              <a:rPr lang="en-US" altLang="en-US">
                <a:solidFill>
                  <a:srgbClr val="000000"/>
                </a:solidFill>
              </a:rPr>
              <a:t> except the initiator </a:t>
            </a:r>
            <a:r>
              <a:rPr lang="en-US" altLang="en-US">
                <a:solidFill>
                  <a:srgbClr val="FF150F"/>
                </a:solidFill>
              </a:rPr>
              <a:t>can enter the A site.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FF150F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Its entry is </a:t>
            </a:r>
            <a:r>
              <a:rPr lang="en-US" altLang="en-US">
                <a:solidFill>
                  <a:srgbClr val="FF150F"/>
                </a:solidFill>
              </a:rPr>
              <a:t>mediated</a:t>
            </a:r>
            <a:r>
              <a:rPr lang="en-US" altLang="en-US">
                <a:solidFill>
                  <a:srgbClr val="000000"/>
                </a:solidFill>
              </a:rPr>
              <a:t> by an </a:t>
            </a:r>
            <a:r>
              <a:rPr lang="en-US" altLang="en-US">
                <a:solidFill>
                  <a:srgbClr val="FF0000"/>
                </a:solidFill>
              </a:rPr>
              <a:t>elongation factor 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>
                <a:solidFill>
                  <a:srgbClr val="FF0000"/>
                </a:solidFill>
              </a:rPr>
              <a:t>EF-Tu</a:t>
            </a:r>
            <a:r>
              <a:rPr lang="en-US" altLang="en-US">
                <a:solidFill>
                  <a:srgbClr val="000000"/>
                </a:solidFill>
              </a:rPr>
              <a:t> in bacteria </a:t>
            </a:r>
            <a:r>
              <a:rPr lang="en-US" altLang="en-US">
                <a:solidFill>
                  <a:srgbClr val="FF0000"/>
                </a:solidFill>
              </a:rPr>
              <a:t>eEF-1</a:t>
            </a:r>
            <a:r>
              <a:rPr lang="en-US" altLang="en-US">
                <a:solidFill>
                  <a:srgbClr val="000000"/>
                </a:solidFill>
              </a:rPr>
              <a:t> or </a:t>
            </a:r>
            <a:r>
              <a:rPr lang="en-US" altLang="en-US">
                <a:solidFill>
                  <a:srgbClr val="FF0000"/>
                </a:solidFill>
              </a:rPr>
              <a:t>eEF-T</a:t>
            </a:r>
            <a:r>
              <a:rPr lang="en-US" altLang="en-US">
                <a:solidFill>
                  <a:srgbClr val="000000"/>
                </a:solidFill>
              </a:rPr>
              <a:t> in eukaryotes ).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process is </a:t>
            </a:r>
            <a:r>
              <a:rPr lang="en-US" altLang="en-US">
                <a:solidFill>
                  <a:srgbClr val="FF150F"/>
                </a:solidFill>
              </a:rPr>
              <a:t>similar in eukaryotes &amp; prokaryotes.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93186" name="Group 4">
            <a:extLst>
              <a:ext uri="{FF2B5EF4-FFF2-40B4-BE49-F238E27FC236}">
                <a16:creationId xmlns:a16="http://schemas.microsoft.com/office/drawing/2014/main" id="{614AEF8D-79E0-B54F-B96B-38C8B701C95E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6081713"/>
            <a:ext cx="1157287" cy="398462"/>
            <a:chOff x="2605" y="3831"/>
            <a:chExt cx="729" cy="251"/>
          </a:xfrm>
        </p:grpSpPr>
        <p:sp>
          <p:nvSpPr>
            <p:cNvPr id="93201" name="AutoShape 5">
              <a:extLst>
                <a:ext uri="{FF2B5EF4-FFF2-40B4-BE49-F238E27FC236}">
                  <a16:creationId xmlns:a16="http://schemas.microsoft.com/office/drawing/2014/main" id="{B39D8F1E-49E9-E342-8AC1-795B52B6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3831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93187" name="Group 6">
            <a:extLst>
              <a:ext uri="{FF2B5EF4-FFF2-40B4-BE49-F238E27FC236}">
                <a16:creationId xmlns:a16="http://schemas.microsoft.com/office/drawing/2014/main" id="{C20C6307-6A80-6742-ABE3-F60F447B59BF}"/>
              </a:ext>
            </a:extLst>
          </p:cNvPr>
          <p:cNvGrpSpPr>
            <a:grpSpLocks/>
          </p:cNvGrpSpPr>
          <p:nvPr/>
        </p:nvGrpSpPr>
        <p:grpSpPr bwMode="auto">
          <a:xfrm>
            <a:off x="4418013" y="5597525"/>
            <a:ext cx="398462" cy="549275"/>
            <a:chOff x="2783" y="3526"/>
            <a:chExt cx="251" cy="346"/>
          </a:xfrm>
        </p:grpSpPr>
        <p:sp>
          <p:nvSpPr>
            <p:cNvPr id="93199" name="AutoShape 7">
              <a:extLst>
                <a:ext uri="{FF2B5EF4-FFF2-40B4-BE49-F238E27FC236}">
                  <a16:creationId xmlns:a16="http://schemas.microsoft.com/office/drawing/2014/main" id="{13D15AFF-476D-6D43-8FB7-278373718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3526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93200" name="AutoShape 8">
              <a:extLst>
                <a:ext uri="{FF2B5EF4-FFF2-40B4-BE49-F238E27FC236}">
                  <a16:creationId xmlns:a16="http://schemas.microsoft.com/office/drawing/2014/main" id="{0EA3577E-C464-E24C-944C-7FDDA3E5D4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86" y="3653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93188" name="AutoShape 9">
            <a:extLst>
              <a:ext uri="{FF2B5EF4-FFF2-40B4-BE49-F238E27FC236}">
                <a16:creationId xmlns:a16="http://schemas.microsoft.com/office/drawing/2014/main" id="{65C3648D-D331-7149-B50A-54234F6D3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5456238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3189" name="Text Box 10">
            <a:extLst>
              <a:ext uri="{FF2B5EF4-FFF2-40B4-BE49-F238E27FC236}">
                <a16:creationId xmlns:a16="http://schemas.microsoft.com/office/drawing/2014/main" id="{B6810511-0930-114D-99E6-F806753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6111875"/>
            <a:ext cx="688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AUG</a:t>
            </a:r>
          </a:p>
        </p:txBody>
      </p:sp>
      <p:pic>
        <p:nvPicPr>
          <p:cNvPr id="93190" name="Picture 11">
            <a:extLst>
              <a:ext uri="{FF2B5EF4-FFF2-40B4-BE49-F238E27FC236}">
                <a16:creationId xmlns:a16="http://schemas.microsoft.com/office/drawing/2014/main" id="{123506A8-3A3C-AE4F-BE33-D7C84514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10125"/>
            <a:ext cx="13144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3191" name="Line 12">
            <a:extLst>
              <a:ext uri="{FF2B5EF4-FFF2-40B4-BE49-F238E27FC236}">
                <a16:creationId xmlns:a16="http://schemas.microsoft.com/office/drawing/2014/main" id="{23082848-388A-324A-A8D0-7A5C83006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4513" y="6107113"/>
            <a:ext cx="5865812" cy="1587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Text Box 13">
            <a:extLst>
              <a:ext uri="{FF2B5EF4-FFF2-40B4-BE49-F238E27FC236}">
                <a16:creationId xmlns:a16="http://schemas.microsoft.com/office/drawing/2014/main" id="{0D880BF5-AC92-2142-9140-74145198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5899150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93193" name="Text Box 14">
            <a:extLst>
              <a:ext uri="{FF2B5EF4-FFF2-40B4-BE49-F238E27FC236}">
                <a16:creationId xmlns:a16="http://schemas.microsoft.com/office/drawing/2014/main" id="{3CA33414-5865-0F4E-B83D-BECFE65A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59007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93194" name="Oval 15">
            <a:extLst>
              <a:ext uri="{FF2B5EF4-FFF2-40B4-BE49-F238E27FC236}">
                <a16:creationId xmlns:a16="http://schemas.microsoft.com/office/drawing/2014/main" id="{4AEF7DFE-1B58-D34A-808A-CD5A2908B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5357813"/>
            <a:ext cx="387350" cy="911225"/>
          </a:xfrm>
          <a:prstGeom prst="ellipse">
            <a:avLst/>
          </a:prstGeom>
          <a:solidFill>
            <a:srgbClr val="FF0000">
              <a:alpha val="0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3195" name="Line 2">
            <a:extLst>
              <a:ext uri="{FF2B5EF4-FFF2-40B4-BE49-F238E27FC236}">
                <a16:creationId xmlns:a16="http://schemas.microsoft.com/office/drawing/2014/main" id="{52AE99E3-0E79-D342-BDBA-6BAE27011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96" name="Group 17">
            <a:extLst>
              <a:ext uri="{FF2B5EF4-FFF2-40B4-BE49-F238E27FC236}">
                <a16:creationId xmlns:a16="http://schemas.microsoft.com/office/drawing/2014/main" id="{2F7B820E-1FDB-274A-A052-AB104D723E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3197" name="Rectangle 1">
              <a:extLst>
                <a:ext uri="{FF2B5EF4-FFF2-40B4-BE49-F238E27FC236}">
                  <a16:creationId xmlns:a16="http://schemas.microsoft.com/office/drawing/2014/main" id="{0F72DBA1-8C48-AE42-B6BE-89D7B264F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</a:t>
              </a:r>
            </a:p>
          </p:txBody>
        </p:sp>
        <p:sp>
          <p:nvSpPr>
            <p:cNvPr id="93198" name="Line 2">
              <a:extLst>
                <a:ext uri="{FF2B5EF4-FFF2-40B4-BE49-F238E27FC236}">
                  <a16:creationId xmlns:a16="http://schemas.microsoft.com/office/drawing/2014/main" id="{04B881FD-D706-7C45-8057-7578FBA67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>
            <a:extLst>
              <a:ext uri="{FF2B5EF4-FFF2-40B4-BE49-F238E27FC236}">
                <a16:creationId xmlns:a16="http://schemas.microsoft.com/office/drawing/2014/main" id="{0FDB859E-E88E-5A47-9F0F-D5C6B3510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/>
          <a:stretch>
            <a:fillRect/>
          </a:stretch>
        </p:blipFill>
        <p:spPr bwMode="auto">
          <a:xfrm>
            <a:off x="3541713" y="1276350"/>
            <a:ext cx="54165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234" name="Text Box 4">
            <a:extLst>
              <a:ext uri="{FF2B5EF4-FFF2-40B4-BE49-F238E27FC236}">
                <a16:creationId xmlns:a16="http://schemas.microsoft.com/office/drawing/2014/main" id="{881BEAED-4DCA-CE4A-B0B5-BAE4F9F5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322388"/>
            <a:ext cx="32115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In eukaryotes, </a:t>
            </a:r>
            <a:r>
              <a:rPr lang="en-US" altLang="en-US" b="1">
                <a:solidFill>
                  <a:srgbClr val="FF0000"/>
                </a:solidFill>
              </a:rPr>
              <a:t>eEF-1A</a:t>
            </a:r>
            <a:r>
              <a:rPr lang="en-US" altLang="en-US">
                <a:solidFill>
                  <a:srgbClr val="000000"/>
                </a:solidFill>
              </a:rPr>
              <a:t> is responsible for bringing aminoacyl-tRNA to the ribosome, in a reaction that involves cleavage of GTP.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It is homologous to its prokaryotic counterpart (</a:t>
            </a:r>
            <a:r>
              <a:rPr lang="en-US" altLang="en-US" b="1">
                <a:solidFill>
                  <a:srgbClr val="FF0000"/>
                </a:solidFill>
              </a:rPr>
              <a:t>EF-Tu</a:t>
            </a:r>
            <a:r>
              <a:rPr lang="en-US" altLang="en-US">
                <a:solidFill>
                  <a:srgbClr val="000000"/>
                </a:solidFill>
              </a:rPr>
              <a:t>).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It is regenerated by </a:t>
            </a:r>
            <a:r>
              <a:rPr lang="en-US" altLang="en-US" b="1">
                <a:solidFill>
                  <a:srgbClr val="FF0000"/>
                </a:solidFill>
              </a:rPr>
              <a:t>eEF-1B</a:t>
            </a:r>
            <a:r>
              <a:rPr lang="en-US" altLang="en-US">
                <a:solidFill>
                  <a:srgbClr val="000000"/>
                </a:solidFill>
              </a:rPr>
              <a:t>, an </a:t>
            </a:r>
            <a:r>
              <a:rPr lang="en-US" altLang="en-US" b="1">
                <a:solidFill>
                  <a:srgbClr val="FF0000"/>
                </a:solidFill>
              </a:rPr>
              <a:t>EF-Ts</a:t>
            </a:r>
            <a:r>
              <a:rPr lang="en-US" altLang="en-US">
                <a:solidFill>
                  <a:srgbClr val="000000"/>
                </a:solidFill>
              </a:rPr>
              <a:t> homologue. </a:t>
            </a:r>
          </a:p>
        </p:txBody>
      </p:sp>
      <p:sp>
        <p:nvSpPr>
          <p:cNvPr id="95235" name="Line 2">
            <a:extLst>
              <a:ext uri="{FF2B5EF4-FFF2-40B4-BE49-F238E27FC236}">
                <a16:creationId xmlns:a16="http://schemas.microsoft.com/office/drawing/2014/main" id="{5432CCB5-E0DE-B041-AEED-E19B35841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236" name="Group 6">
            <a:extLst>
              <a:ext uri="{FF2B5EF4-FFF2-40B4-BE49-F238E27FC236}">
                <a16:creationId xmlns:a16="http://schemas.microsoft.com/office/drawing/2014/main" id="{9DE4536E-83C9-4549-8A7D-8AD34DAD81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5237" name="Rectangle 1">
              <a:extLst>
                <a:ext uri="{FF2B5EF4-FFF2-40B4-BE49-F238E27FC236}">
                  <a16:creationId xmlns:a16="http://schemas.microsoft.com/office/drawing/2014/main" id="{466DEE43-B6CE-384B-8628-DEE921407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</a:t>
              </a:r>
            </a:p>
          </p:txBody>
        </p:sp>
        <p:sp>
          <p:nvSpPr>
            <p:cNvPr id="95238" name="Line 2">
              <a:extLst>
                <a:ext uri="{FF2B5EF4-FFF2-40B4-BE49-F238E27FC236}">
                  <a16:creationId xmlns:a16="http://schemas.microsoft.com/office/drawing/2014/main" id="{D1AE26AA-A1A0-244E-8310-5B49602C8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3">
            <a:extLst>
              <a:ext uri="{FF2B5EF4-FFF2-40B4-BE49-F238E27FC236}">
                <a16:creationId xmlns:a16="http://schemas.microsoft.com/office/drawing/2014/main" id="{1EDA32A2-0D5C-854B-A1EE-A117D370F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543050"/>
            <a:ext cx="54483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peptidyl transferase </a:t>
            </a:r>
            <a:r>
              <a:rPr lang="en-US" altLang="en-US">
                <a:solidFill>
                  <a:srgbClr val="000000"/>
                </a:solidFill>
              </a:rPr>
              <a:t>reaction involves </a:t>
            </a:r>
            <a:r>
              <a:rPr lang="en-US" altLang="en-US">
                <a:solidFill>
                  <a:srgbClr val="FF150F"/>
                </a:solidFill>
              </a:rPr>
              <a:t>elongating the polypeptide</a:t>
            </a:r>
            <a:r>
              <a:rPr lang="en-US" altLang="en-US">
                <a:solidFill>
                  <a:srgbClr val="000000"/>
                </a:solidFill>
              </a:rPr>
              <a:t> chain by </a:t>
            </a:r>
            <a:r>
              <a:rPr lang="en-US" altLang="en-US">
                <a:solidFill>
                  <a:srgbClr val="FF150F"/>
                </a:solidFill>
              </a:rPr>
              <a:t>transferring the polypeptide of the P-site-tRNA to the A-site-tRNA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Peptidyl transferase is a </a:t>
            </a:r>
            <a:r>
              <a:rPr lang="en-US" altLang="en-US">
                <a:solidFill>
                  <a:srgbClr val="FF0000"/>
                </a:solidFill>
              </a:rPr>
              <a:t>function of the large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150F"/>
                </a:solidFill>
              </a:rPr>
              <a:t>(50S or 60S) ribosomal subunit.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transferase is part of a ribosomal </a:t>
            </a:r>
            <a:r>
              <a:rPr lang="en-US" altLang="en-US">
                <a:solidFill>
                  <a:srgbClr val="FF150F"/>
                </a:solidFill>
              </a:rPr>
              <a:t>site close to the upper ends of both tRNAs.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Both </a:t>
            </a:r>
            <a:r>
              <a:rPr lang="en-US" altLang="en-US">
                <a:solidFill>
                  <a:srgbClr val="FF150F"/>
                </a:solidFill>
              </a:rPr>
              <a:t>rRNA and 50S subunit proteins</a:t>
            </a:r>
            <a:r>
              <a:rPr lang="en-US" altLang="en-US">
                <a:solidFill>
                  <a:srgbClr val="000000"/>
                </a:solidFill>
              </a:rPr>
              <a:t> are </a:t>
            </a:r>
            <a:r>
              <a:rPr lang="en-US" altLang="en-US">
                <a:solidFill>
                  <a:srgbClr val="FF150F"/>
                </a:solidFill>
              </a:rPr>
              <a:t>necessary</a:t>
            </a:r>
            <a:r>
              <a:rPr lang="en-US" altLang="en-US">
                <a:solidFill>
                  <a:srgbClr val="000000"/>
                </a:solidFill>
              </a:rPr>
              <a:t> for this activity.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7282" name="Picture 4">
            <a:extLst>
              <a:ext uri="{FF2B5EF4-FFF2-40B4-BE49-F238E27FC236}">
                <a16:creationId xmlns:a16="http://schemas.microsoft.com/office/drawing/2014/main" id="{803DB47B-7421-3146-AAA8-204CB8DC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679575"/>
            <a:ext cx="314642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7283" name="Line 2">
            <a:extLst>
              <a:ext uri="{FF2B5EF4-FFF2-40B4-BE49-F238E27FC236}">
                <a16:creationId xmlns:a16="http://schemas.microsoft.com/office/drawing/2014/main" id="{EE58B80A-C1CD-554E-8CAE-C305ED4A6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284" name="Group 6">
            <a:extLst>
              <a:ext uri="{FF2B5EF4-FFF2-40B4-BE49-F238E27FC236}">
                <a16:creationId xmlns:a16="http://schemas.microsoft.com/office/drawing/2014/main" id="{AA7E6EB1-D37A-CC43-9DD4-039A56009F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7285" name="Rectangle 1">
              <a:extLst>
                <a:ext uri="{FF2B5EF4-FFF2-40B4-BE49-F238E27FC236}">
                  <a16:creationId xmlns:a16="http://schemas.microsoft.com/office/drawing/2014/main" id="{DF60F975-DBB6-C648-8080-B0896ADE0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</a:t>
              </a:r>
            </a:p>
          </p:txBody>
        </p:sp>
        <p:sp>
          <p:nvSpPr>
            <p:cNvPr id="97286" name="Line 2">
              <a:extLst>
                <a:ext uri="{FF2B5EF4-FFF2-40B4-BE49-F238E27FC236}">
                  <a16:creationId xmlns:a16="http://schemas.microsoft.com/office/drawing/2014/main" id="{D63D86FD-C531-AF4D-AF78-1DE58F29C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3">
            <a:extLst>
              <a:ext uri="{FF2B5EF4-FFF2-40B4-BE49-F238E27FC236}">
                <a16:creationId xmlns:a16="http://schemas.microsoft.com/office/drawing/2014/main" id="{B35EE47E-BEBF-B847-8701-73FC0D4C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322388"/>
            <a:ext cx="866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After transpeptidation, the </a:t>
            </a:r>
            <a:r>
              <a:rPr lang="en-US" altLang="en-US">
                <a:solidFill>
                  <a:srgbClr val="FF150F"/>
                </a:solidFill>
              </a:rPr>
              <a:t>ribosome must move (translocate)</a:t>
            </a:r>
            <a:r>
              <a:rPr lang="en-US" altLang="en-US">
                <a:solidFill>
                  <a:srgbClr val="000000"/>
                </a:solidFill>
              </a:rPr>
              <a:t> one codon towards 3'.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First the </a:t>
            </a:r>
            <a:r>
              <a:rPr lang="en-US" altLang="en-US">
                <a:solidFill>
                  <a:srgbClr val="FF150F"/>
                </a:solidFill>
              </a:rPr>
              <a:t>aminoacyl ends of the tRNAs</a:t>
            </a:r>
            <a:r>
              <a:rPr lang="en-US" altLang="en-US">
                <a:solidFill>
                  <a:srgbClr val="000000"/>
                </a:solidFill>
              </a:rPr>
              <a:t> (located in the 50S subunit) </a:t>
            </a:r>
            <a:r>
              <a:rPr lang="en-US" altLang="en-US">
                <a:solidFill>
                  <a:srgbClr val="FF150F"/>
                </a:solidFill>
              </a:rPr>
              <a:t>move into the new sites</a:t>
            </a:r>
            <a:r>
              <a:rPr lang="en-US" altLang="en-US">
                <a:solidFill>
                  <a:srgbClr val="000000"/>
                </a:solidFill>
              </a:rPr>
              <a:t> (while the </a:t>
            </a:r>
            <a:r>
              <a:rPr lang="en-US" altLang="en-US">
                <a:solidFill>
                  <a:srgbClr val="FF150F"/>
                </a:solidFill>
              </a:rPr>
              <a:t>anticodon ends remain bound to their codons</a:t>
            </a:r>
            <a:r>
              <a:rPr lang="en-US" altLang="en-US">
                <a:solidFill>
                  <a:srgbClr val="000000"/>
                </a:solidFill>
              </a:rPr>
              <a:t> in the 30S subunit). </a:t>
            </a:r>
          </a:p>
        </p:txBody>
      </p:sp>
      <p:sp>
        <p:nvSpPr>
          <p:cNvPr id="99330" name="Text Box 29">
            <a:extLst>
              <a:ext uri="{FF2B5EF4-FFF2-40B4-BE49-F238E27FC236}">
                <a16:creationId xmlns:a16="http://schemas.microsoft.com/office/drawing/2014/main" id="{8980C442-243F-1744-8332-B3AFB2C5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713038"/>
            <a:ext cx="586263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At this stage, the tRNAs are effectively bound in </a:t>
            </a:r>
            <a:r>
              <a:rPr lang="en-US" altLang="en-US" b="1">
                <a:solidFill>
                  <a:srgbClr val="FF0000"/>
                </a:solidFill>
              </a:rPr>
              <a:t>hybrid sites,</a:t>
            </a:r>
            <a:r>
              <a:rPr lang="en-US" altLang="en-US">
                <a:solidFill>
                  <a:srgbClr val="000000"/>
                </a:solidFill>
              </a:rPr>
              <a:t> consisting of the 50S E/ 30S P and the 50S P/ 30S A sites. </a:t>
            </a:r>
          </a:p>
        </p:txBody>
      </p:sp>
      <p:sp>
        <p:nvSpPr>
          <p:cNvPr id="99331" name="Line 2">
            <a:extLst>
              <a:ext uri="{FF2B5EF4-FFF2-40B4-BE49-F238E27FC236}">
                <a16:creationId xmlns:a16="http://schemas.microsoft.com/office/drawing/2014/main" id="{0F462A45-44FD-6A4E-B88B-C58317550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332" name="Group 31">
            <a:extLst>
              <a:ext uri="{FF2B5EF4-FFF2-40B4-BE49-F238E27FC236}">
                <a16:creationId xmlns:a16="http://schemas.microsoft.com/office/drawing/2014/main" id="{ABD08FA4-6E68-7540-9065-674E8A2A4F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9377" name="Rectangle 1">
              <a:extLst>
                <a:ext uri="{FF2B5EF4-FFF2-40B4-BE49-F238E27FC236}">
                  <a16:creationId xmlns:a16="http://schemas.microsoft.com/office/drawing/2014/main" id="{8DD32C68-0AEC-DC48-993D-018E25F3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</a:t>
              </a:r>
            </a:p>
          </p:txBody>
        </p:sp>
        <p:sp>
          <p:nvSpPr>
            <p:cNvPr id="99378" name="Line 2">
              <a:extLst>
                <a:ext uri="{FF2B5EF4-FFF2-40B4-BE49-F238E27FC236}">
                  <a16:creationId xmlns:a16="http://schemas.microsoft.com/office/drawing/2014/main" id="{8F0C38D9-3CB2-2A45-A0E2-D4AA0FB7C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33" name="Group 86">
            <a:extLst>
              <a:ext uri="{FF2B5EF4-FFF2-40B4-BE49-F238E27FC236}">
                <a16:creationId xmlns:a16="http://schemas.microsoft.com/office/drawing/2014/main" id="{E2E007B0-3E91-F446-8F3F-163CD6D79E73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5540375"/>
            <a:ext cx="1157288" cy="398463"/>
            <a:chOff x="944" y="3826"/>
            <a:chExt cx="729" cy="251"/>
          </a:xfrm>
        </p:grpSpPr>
        <p:sp>
          <p:nvSpPr>
            <p:cNvPr id="99376" name="AutoShape 87">
              <a:extLst>
                <a:ext uri="{FF2B5EF4-FFF2-40B4-BE49-F238E27FC236}">
                  <a16:creationId xmlns:a16="http://schemas.microsoft.com/office/drawing/2014/main" id="{5FABDDA6-4D0E-AA41-82A7-5A5DD5B5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99334" name="Picture 88">
            <a:extLst>
              <a:ext uri="{FF2B5EF4-FFF2-40B4-BE49-F238E27FC236}">
                <a16:creationId xmlns:a16="http://schemas.microsoft.com/office/drawing/2014/main" id="{B9779A82-47B1-6845-A17B-22B2EB30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5" name="Line 89">
            <a:extLst>
              <a:ext uri="{FF2B5EF4-FFF2-40B4-BE49-F238E27FC236}">
                <a16:creationId xmlns:a16="http://schemas.microsoft.com/office/drawing/2014/main" id="{131955E7-6A55-7D42-BBF0-EDFCD42C2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" y="5573713"/>
            <a:ext cx="7440613" cy="1587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6" name="Text Box 90">
            <a:extLst>
              <a:ext uri="{FF2B5EF4-FFF2-40B4-BE49-F238E27FC236}">
                <a16:creationId xmlns:a16="http://schemas.microsoft.com/office/drawing/2014/main" id="{0C2E4DBA-5C1C-DA40-AEBB-00D9BF34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99337" name="Text Box 91">
            <a:extLst>
              <a:ext uri="{FF2B5EF4-FFF2-40B4-BE49-F238E27FC236}">
                <a16:creationId xmlns:a16="http://schemas.microsoft.com/office/drawing/2014/main" id="{064A5EC1-10C0-3045-B3CB-84D60233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3'</a:t>
            </a:r>
          </a:p>
        </p:txBody>
      </p:sp>
      <p:grpSp>
        <p:nvGrpSpPr>
          <p:cNvPr id="99338" name="Group 92">
            <a:extLst>
              <a:ext uri="{FF2B5EF4-FFF2-40B4-BE49-F238E27FC236}">
                <a16:creationId xmlns:a16="http://schemas.microsoft.com/office/drawing/2014/main" id="{C90B36BE-0299-E644-9877-0303C0993ED1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5540375"/>
            <a:ext cx="1157287" cy="398463"/>
            <a:chOff x="2033" y="3826"/>
            <a:chExt cx="729" cy="251"/>
          </a:xfrm>
        </p:grpSpPr>
        <p:sp>
          <p:nvSpPr>
            <p:cNvPr id="99375" name="AutoShape 93">
              <a:extLst>
                <a:ext uri="{FF2B5EF4-FFF2-40B4-BE49-F238E27FC236}">
                  <a16:creationId xmlns:a16="http://schemas.microsoft.com/office/drawing/2014/main" id="{C529B019-2730-5A40-8630-095D03A81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99339" name="Picture 94">
            <a:extLst>
              <a:ext uri="{FF2B5EF4-FFF2-40B4-BE49-F238E27FC236}">
                <a16:creationId xmlns:a16="http://schemas.microsoft.com/office/drawing/2014/main" id="{8A633979-249D-1540-BAD8-576639BA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9340" name="Group 95">
            <a:extLst>
              <a:ext uri="{FF2B5EF4-FFF2-40B4-BE49-F238E27FC236}">
                <a16:creationId xmlns:a16="http://schemas.microsoft.com/office/drawing/2014/main" id="{C3C31004-D2D9-C04D-8DAC-73C43D089201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5054600"/>
            <a:ext cx="573087" cy="592138"/>
            <a:chOff x="1935" y="3520"/>
            <a:chExt cx="361" cy="373"/>
          </a:xfrm>
        </p:grpSpPr>
        <p:sp>
          <p:nvSpPr>
            <p:cNvPr id="99373" name="AutoShape 96">
              <a:extLst>
                <a:ext uri="{FF2B5EF4-FFF2-40B4-BE49-F238E27FC236}">
                  <a16:creationId xmlns:a16="http://schemas.microsoft.com/office/drawing/2014/main" id="{5C883885-5DAB-4945-9C2B-C8359254A7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1916" y="3601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99374" name="AutoShape 97">
              <a:extLst>
                <a:ext uri="{FF2B5EF4-FFF2-40B4-BE49-F238E27FC236}">
                  <a16:creationId xmlns:a16="http://schemas.microsoft.com/office/drawing/2014/main" id="{EF164C34-EF6F-E946-ACD4-90D19FB36A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1962" y="3714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99341" name="Group 98">
            <a:extLst>
              <a:ext uri="{FF2B5EF4-FFF2-40B4-BE49-F238E27FC236}">
                <a16:creationId xmlns:a16="http://schemas.microsoft.com/office/drawing/2014/main" id="{2ADC6C9F-996A-614B-BA8F-B55FB3680630}"/>
              </a:ext>
            </a:extLst>
          </p:cNvPr>
          <p:cNvGrpSpPr>
            <a:grpSpLocks/>
          </p:cNvGrpSpPr>
          <p:nvPr/>
        </p:nvGrpSpPr>
        <p:grpSpPr bwMode="auto">
          <a:xfrm>
            <a:off x="1635125" y="4991100"/>
            <a:ext cx="458788" cy="674688"/>
            <a:chOff x="1030" y="3480"/>
            <a:chExt cx="289" cy="425"/>
          </a:xfrm>
        </p:grpSpPr>
        <p:sp>
          <p:nvSpPr>
            <p:cNvPr id="99371" name="AutoShape 99">
              <a:extLst>
                <a:ext uri="{FF2B5EF4-FFF2-40B4-BE49-F238E27FC236}">
                  <a16:creationId xmlns:a16="http://schemas.microsoft.com/office/drawing/2014/main" id="{74EE3E70-7D0C-5145-BDD5-0C14F9D53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980000">
              <a:off x="1040" y="3540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99372" name="AutoShape 100">
              <a:extLst>
                <a:ext uri="{FF2B5EF4-FFF2-40B4-BE49-F238E27FC236}">
                  <a16:creationId xmlns:a16="http://schemas.microsoft.com/office/drawing/2014/main" id="{2EE457B0-FE50-6C4F-ABCD-F89A1BB767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1021" y="3682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99342" name="Group 101">
            <a:extLst>
              <a:ext uri="{FF2B5EF4-FFF2-40B4-BE49-F238E27FC236}">
                <a16:creationId xmlns:a16="http://schemas.microsoft.com/office/drawing/2014/main" id="{4A2C4AC0-99ED-1E4D-A6BB-3CDCB32922A2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4678363"/>
            <a:ext cx="471488" cy="985837"/>
            <a:chOff x="1264" y="3283"/>
            <a:chExt cx="297" cy="621"/>
          </a:xfrm>
        </p:grpSpPr>
        <p:sp>
          <p:nvSpPr>
            <p:cNvPr id="99366" name="AutoShape 102">
              <a:extLst>
                <a:ext uri="{FF2B5EF4-FFF2-40B4-BE49-F238E27FC236}">
                  <a16:creationId xmlns:a16="http://schemas.microsoft.com/office/drawing/2014/main" id="{74A9A271-E3D2-734D-8E9E-27D5279327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1320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99367" name="Group 103">
              <a:extLst>
                <a:ext uri="{FF2B5EF4-FFF2-40B4-BE49-F238E27FC236}">
                  <a16:creationId xmlns:a16="http://schemas.microsoft.com/office/drawing/2014/main" id="{F552AE7E-FCC0-3548-A595-FEC463399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" y="3481"/>
              <a:ext cx="297" cy="424"/>
              <a:chOff x="1264" y="3481"/>
              <a:chExt cx="297" cy="424"/>
            </a:xfrm>
          </p:grpSpPr>
          <p:sp>
            <p:nvSpPr>
              <p:cNvPr id="99369" name="AutoShape 104">
                <a:extLst>
                  <a:ext uri="{FF2B5EF4-FFF2-40B4-BE49-F238E27FC236}">
                    <a16:creationId xmlns:a16="http://schemas.microsoft.com/office/drawing/2014/main" id="{19C501BA-59AD-ED4A-9501-B61778C6A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1273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99370" name="AutoShape 105">
                <a:extLst>
                  <a:ext uri="{FF2B5EF4-FFF2-40B4-BE49-F238E27FC236}">
                    <a16:creationId xmlns:a16="http://schemas.microsoft.com/office/drawing/2014/main" id="{7FD95CD0-AE4B-BA43-9C7F-E6FED65B6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125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99368" name="AutoShape 106">
              <a:extLst>
                <a:ext uri="{FF2B5EF4-FFF2-40B4-BE49-F238E27FC236}">
                  <a16:creationId xmlns:a16="http://schemas.microsoft.com/office/drawing/2014/main" id="{16F0D522-F27D-264F-B72B-4772F3CF79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138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99343" name="Group 107">
            <a:extLst>
              <a:ext uri="{FF2B5EF4-FFF2-40B4-BE49-F238E27FC236}">
                <a16:creationId xmlns:a16="http://schemas.microsoft.com/office/drawing/2014/main" id="{05983495-91FE-7945-902D-A1D8F2824B7A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5540375"/>
            <a:ext cx="1157287" cy="398463"/>
            <a:chOff x="3461" y="3826"/>
            <a:chExt cx="729" cy="251"/>
          </a:xfrm>
        </p:grpSpPr>
        <p:sp>
          <p:nvSpPr>
            <p:cNvPr id="99365" name="AutoShape 108">
              <a:extLst>
                <a:ext uri="{FF2B5EF4-FFF2-40B4-BE49-F238E27FC236}">
                  <a16:creationId xmlns:a16="http://schemas.microsoft.com/office/drawing/2014/main" id="{B1052C5E-DAD8-744A-BF67-34FFFB409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99344" name="Picture 109">
            <a:extLst>
              <a:ext uri="{FF2B5EF4-FFF2-40B4-BE49-F238E27FC236}">
                <a16:creationId xmlns:a16="http://schemas.microsoft.com/office/drawing/2014/main" id="{D27070C7-3C3C-134C-8591-13D792E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9345" name="Group 110">
            <a:extLst>
              <a:ext uri="{FF2B5EF4-FFF2-40B4-BE49-F238E27FC236}">
                <a16:creationId xmlns:a16="http://schemas.microsoft.com/office/drawing/2014/main" id="{3654FBA0-A652-154A-BC72-F97DFC9950C5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4875213"/>
            <a:ext cx="571500" cy="592137"/>
            <a:chOff x="3275" y="3407"/>
            <a:chExt cx="360" cy="373"/>
          </a:xfrm>
        </p:grpSpPr>
        <p:sp>
          <p:nvSpPr>
            <p:cNvPr id="99363" name="AutoShape 111">
              <a:extLst>
                <a:ext uri="{FF2B5EF4-FFF2-40B4-BE49-F238E27FC236}">
                  <a16:creationId xmlns:a16="http://schemas.microsoft.com/office/drawing/2014/main" id="{1BC914F7-6615-7E4E-ACDB-F947D58280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3256" y="3488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99364" name="AutoShape 112">
              <a:extLst>
                <a:ext uri="{FF2B5EF4-FFF2-40B4-BE49-F238E27FC236}">
                  <a16:creationId xmlns:a16="http://schemas.microsoft.com/office/drawing/2014/main" id="{B5D6DFB8-10EA-BD48-9662-9BC7287C47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3300" y="360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99346" name="Group 113">
            <a:extLst>
              <a:ext uri="{FF2B5EF4-FFF2-40B4-BE49-F238E27FC236}">
                <a16:creationId xmlns:a16="http://schemas.microsoft.com/office/drawing/2014/main" id="{DF501AFD-BA89-1645-A8F8-87F9BAABD755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4722813"/>
            <a:ext cx="506412" cy="947737"/>
            <a:chOff x="3603" y="3311"/>
            <a:chExt cx="319" cy="597"/>
          </a:xfrm>
        </p:grpSpPr>
        <p:sp>
          <p:nvSpPr>
            <p:cNvPr id="99358" name="AutoShape 114">
              <a:extLst>
                <a:ext uri="{FF2B5EF4-FFF2-40B4-BE49-F238E27FC236}">
                  <a16:creationId xmlns:a16="http://schemas.microsoft.com/office/drawing/2014/main" id="{A1FB0D06-E46B-6647-9CF5-F3E1D1887A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">
              <a:off x="3749" y="3320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99359" name="Group 115">
              <a:extLst>
                <a:ext uri="{FF2B5EF4-FFF2-40B4-BE49-F238E27FC236}">
                  <a16:creationId xmlns:a16="http://schemas.microsoft.com/office/drawing/2014/main" id="{18B77E35-D0D5-6343-91F3-6E56872269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3" y="3514"/>
              <a:ext cx="271" cy="394"/>
              <a:chOff x="3603" y="3514"/>
              <a:chExt cx="271" cy="394"/>
            </a:xfrm>
          </p:grpSpPr>
          <p:sp>
            <p:nvSpPr>
              <p:cNvPr id="99361" name="AutoShape 116">
                <a:extLst>
                  <a:ext uri="{FF2B5EF4-FFF2-40B4-BE49-F238E27FC236}">
                    <a16:creationId xmlns:a16="http://schemas.microsoft.com/office/drawing/2014/main" id="{2D7D7A99-8AE6-AB46-AFF0-D932590C1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0000">
                <a:off x="3612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99362" name="AutoShape 117">
                <a:extLst>
                  <a:ext uri="{FF2B5EF4-FFF2-40B4-BE49-F238E27FC236}">
                    <a16:creationId xmlns:a16="http://schemas.microsoft.com/office/drawing/2014/main" id="{A1349649-8267-4044-962A-E255A0E62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0000">
                <a:off x="3552" y="3679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99360" name="AutoShape 118">
              <a:extLst>
                <a:ext uri="{FF2B5EF4-FFF2-40B4-BE49-F238E27FC236}">
                  <a16:creationId xmlns:a16="http://schemas.microsoft.com/office/drawing/2014/main" id="{AE145D1E-F6BD-8445-B66D-D5A58AC610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3771" y="3427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99347" name="Group 156">
            <a:extLst>
              <a:ext uri="{FF2B5EF4-FFF2-40B4-BE49-F238E27FC236}">
                <a16:creationId xmlns:a16="http://schemas.microsoft.com/office/drawing/2014/main" id="{A878F221-D176-0241-A546-AC3D22AB3AB0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4678363"/>
            <a:ext cx="473075" cy="985837"/>
            <a:chOff x="2282" y="3283"/>
            <a:chExt cx="298" cy="621"/>
          </a:xfrm>
        </p:grpSpPr>
        <p:sp>
          <p:nvSpPr>
            <p:cNvPr id="99353" name="AutoShape 157">
              <a:extLst>
                <a:ext uri="{FF2B5EF4-FFF2-40B4-BE49-F238E27FC236}">
                  <a16:creationId xmlns:a16="http://schemas.microsoft.com/office/drawing/2014/main" id="{53C0D717-68C2-6147-AA70-8B7AD82B26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2342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99354" name="Group 158">
              <a:extLst>
                <a:ext uri="{FF2B5EF4-FFF2-40B4-BE49-F238E27FC236}">
                  <a16:creationId xmlns:a16="http://schemas.microsoft.com/office/drawing/2014/main" id="{18202EAE-A233-244A-ADD8-B196A081E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" y="3482"/>
              <a:ext cx="298" cy="423"/>
              <a:chOff x="2282" y="3482"/>
              <a:chExt cx="298" cy="423"/>
            </a:xfrm>
          </p:grpSpPr>
          <p:sp>
            <p:nvSpPr>
              <p:cNvPr id="99356" name="AutoShape 159">
                <a:extLst>
                  <a:ext uri="{FF2B5EF4-FFF2-40B4-BE49-F238E27FC236}">
                    <a16:creationId xmlns:a16="http://schemas.microsoft.com/office/drawing/2014/main" id="{92E99C81-9934-564F-B05C-E12FA07C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2291" y="3544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99357" name="AutoShape 160">
                <a:extLst>
                  <a:ext uri="{FF2B5EF4-FFF2-40B4-BE49-F238E27FC236}">
                    <a16:creationId xmlns:a16="http://schemas.microsoft.com/office/drawing/2014/main" id="{9DF9DC08-20F2-B04A-8F08-98FBAB546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227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99355" name="AutoShape 161">
              <a:extLst>
                <a:ext uri="{FF2B5EF4-FFF2-40B4-BE49-F238E27FC236}">
                  <a16:creationId xmlns:a16="http://schemas.microsoft.com/office/drawing/2014/main" id="{A25740FC-4810-FE43-A2E4-8210CC76FD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240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99348" name="AutoShape 162">
            <a:extLst>
              <a:ext uri="{FF2B5EF4-FFF2-40B4-BE49-F238E27FC236}">
                <a16:creationId xmlns:a16="http://schemas.microsoft.com/office/drawing/2014/main" id="{43BBEB43-795B-774E-BC1B-DB75E3FD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643438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9349" name="AutoShape 163">
            <a:extLst>
              <a:ext uri="{FF2B5EF4-FFF2-40B4-BE49-F238E27FC236}">
                <a16:creationId xmlns:a16="http://schemas.microsoft.com/office/drawing/2014/main" id="{C72A36A3-A019-E84C-917D-F26784B4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759450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99350" name="Text Box 164">
            <a:extLst>
              <a:ext uri="{FF2B5EF4-FFF2-40B4-BE49-F238E27FC236}">
                <a16:creationId xmlns:a16="http://schemas.microsoft.com/office/drawing/2014/main" id="{666B48BB-D620-8641-B952-CD94ABFA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419600"/>
            <a:ext cx="485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1st</a:t>
            </a:r>
          </a:p>
        </p:txBody>
      </p:sp>
      <p:sp>
        <p:nvSpPr>
          <p:cNvPr id="99351" name="Text Box 165">
            <a:extLst>
              <a:ext uri="{FF2B5EF4-FFF2-40B4-BE49-F238E27FC236}">
                <a16:creationId xmlns:a16="http://schemas.microsoft.com/office/drawing/2014/main" id="{50A49096-F358-CF4C-8E80-D08835ADF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5535613"/>
            <a:ext cx="561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2nd</a:t>
            </a:r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id="{BF16D401-73B6-2545-8E43-79530A3BCBEF}"/>
              </a:ext>
            </a:extLst>
          </p:cNvPr>
          <p:cNvSpPr/>
          <p:nvPr/>
        </p:nvSpPr>
        <p:spPr bwMode="auto">
          <a:xfrm rot="19587488">
            <a:off x="3249613" y="3663950"/>
            <a:ext cx="503237" cy="57626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3">
            <a:extLst>
              <a:ext uri="{FF2B5EF4-FFF2-40B4-BE49-F238E27FC236}">
                <a16:creationId xmlns:a16="http://schemas.microsoft.com/office/drawing/2014/main" id="{C26622A8-6995-B540-9C03-FD7EF2D0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322388"/>
            <a:ext cx="86614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Then </a:t>
            </a:r>
            <a:r>
              <a:rPr lang="en-US" altLang="en-US">
                <a:solidFill>
                  <a:srgbClr val="FF150F"/>
                </a:solidFill>
              </a:rPr>
              <a:t>movement is extended to the 30S subunits</a:t>
            </a:r>
            <a:r>
              <a:rPr lang="en-US" altLang="en-US">
                <a:solidFill>
                  <a:srgbClr val="000000"/>
                </a:solidFill>
              </a:rPr>
              <a:t>, so that the anticodon-codon pairing region finds itself in the right site. </a:t>
            </a:r>
          </a:p>
        </p:txBody>
      </p:sp>
      <p:sp>
        <p:nvSpPr>
          <p:cNvPr id="101378" name="Line 2">
            <a:extLst>
              <a:ext uri="{FF2B5EF4-FFF2-40B4-BE49-F238E27FC236}">
                <a16:creationId xmlns:a16="http://schemas.microsoft.com/office/drawing/2014/main" id="{6DCF4705-A728-C242-BB7F-4379EDDC2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79" name="Group 42">
            <a:extLst>
              <a:ext uri="{FF2B5EF4-FFF2-40B4-BE49-F238E27FC236}">
                <a16:creationId xmlns:a16="http://schemas.microsoft.com/office/drawing/2014/main" id="{CCD68A58-148A-1E40-9765-B5241C5465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01424" name="Rectangle 1">
              <a:extLst>
                <a:ext uri="{FF2B5EF4-FFF2-40B4-BE49-F238E27FC236}">
                  <a16:creationId xmlns:a16="http://schemas.microsoft.com/office/drawing/2014/main" id="{B0D0C2C1-B7E6-7745-933D-B73431098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</a:t>
              </a:r>
            </a:p>
          </p:txBody>
        </p:sp>
        <p:sp>
          <p:nvSpPr>
            <p:cNvPr id="101425" name="Line 2">
              <a:extLst>
                <a:ext uri="{FF2B5EF4-FFF2-40B4-BE49-F238E27FC236}">
                  <a16:creationId xmlns:a16="http://schemas.microsoft.com/office/drawing/2014/main" id="{C6ECA803-2C15-BD48-9BFB-211982353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380" name="Group 86">
            <a:extLst>
              <a:ext uri="{FF2B5EF4-FFF2-40B4-BE49-F238E27FC236}">
                <a16:creationId xmlns:a16="http://schemas.microsoft.com/office/drawing/2014/main" id="{169463CD-056F-6B45-9554-B7E62F72F6AD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5540375"/>
            <a:ext cx="1157288" cy="398463"/>
            <a:chOff x="944" y="3826"/>
            <a:chExt cx="729" cy="251"/>
          </a:xfrm>
        </p:grpSpPr>
        <p:sp>
          <p:nvSpPr>
            <p:cNvPr id="101423" name="AutoShape 87">
              <a:extLst>
                <a:ext uri="{FF2B5EF4-FFF2-40B4-BE49-F238E27FC236}">
                  <a16:creationId xmlns:a16="http://schemas.microsoft.com/office/drawing/2014/main" id="{F6D879D1-6B9E-A544-BBC2-5AE29367C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1381" name="Picture 88">
            <a:extLst>
              <a:ext uri="{FF2B5EF4-FFF2-40B4-BE49-F238E27FC236}">
                <a16:creationId xmlns:a16="http://schemas.microsoft.com/office/drawing/2014/main" id="{C3291BD0-9DEA-FA4D-816E-F11B1112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1382" name="Line 89">
            <a:extLst>
              <a:ext uri="{FF2B5EF4-FFF2-40B4-BE49-F238E27FC236}">
                <a16:creationId xmlns:a16="http://schemas.microsoft.com/office/drawing/2014/main" id="{1A37BAA9-24C0-054C-8D32-82B3D96FB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" y="5573713"/>
            <a:ext cx="7440613" cy="1587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Text Box 90">
            <a:extLst>
              <a:ext uri="{FF2B5EF4-FFF2-40B4-BE49-F238E27FC236}">
                <a16:creationId xmlns:a16="http://schemas.microsoft.com/office/drawing/2014/main" id="{924B17F8-8CF9-E147-A43E-BCE370901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101384" name="Text Box 91">
            <a:extLst>
              <a:ext uri="{FF2B5EF4-FFF2-40B4-BE49-F238E27FC236}">
                <a16:creationId xmlns:a16="http://schemas.microsoft.com/office/drawing/2014/main" id="{5975FECC-0A3A-2840-BACA-75D2BB0C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3'</a:t>
            </a:r>
          </a:p>
        </p:txBody>
      </p:sp>
      <p:grpSp>
        <p:nvGrpSpPr>
          <p:cNvPr id="101385" name="Group 92">
            <a:extLst>
              <a:ext uri="{FF2B5EF4-FFF2-40B4-BE49-F238E27FC236}">
                <a16:creationId xmlns:a16="http://schemas.microsoft.com/office/drawing/2014/main" id="{3828D93D-2A05-D546-B74D-A0EFDD09FAAC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5540375"/>
            <a:ext cx="1157287" cy="398463"/>
            <a:chOff x="2033" y="3826"/>
            <a:chExt cx="729" cy="251"/>
          </a:xfrm>
        </p:grpSpPr>
        <p:sp>
          <p:nvSpPr>
            <p:cNvPr id="101422" name="AutoShape 93">
              <a:extLst>
                <a:ext uri="{FF2B5EF4-FFF2-40B4-BE49-F238E27FC236}">
                  <a16:creationId xmlns:a16="http://schemas.microsoft.com/office/drawing/2014/main" id="{8C4E00F2-653D-7947-828D-FE09146B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1386" name="Picture 94">
            <a:extLst>
              <a:ext uri="{FF2B5EF4-FFF2-40B4-BE49-F238E27FC236}">
                <a16:creationId xmlns:a16="http://schemas.microsoft.com/office/drawing/2014/main" id="{7ED6AFC2-BE43-2C41-A998-23387925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1387" name="Group 95">
            <a:extLst>
              <a:ext uri="{FF2B5EF4-FFF2-40B4-BE49-F238E27FC236}">
                <a16:creationId xmlns:a16="http://schemas.microsoft.com/office/drawing/2014/main" id="{0FB6C5F9-30E7-4C40-9481-230EA0748C30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5054600"/>
            <a:ext cx="573087" cy="592138"/>
            <a:chOff x="1935" y="3520"/>
            <a:chExt cx="361" cy="373"/>
          </a:xfrm>
        </p:grpSpPr>
        <p:sp>
          <p:nvSpPr>
            <p:cNvPr id="101420" name="AutoShape 96">
              <a:extLst>
                <a:ext uri="{FF2B5EF4-FFF2-40B4-BE49-F238E27FC236}">
                  <a16:creationId xmlns:a16="http://schemas.microsoft.com/office/drawing/2014/main" id="{036C76D9-B34D-824E-AFE3-A3DEABC6DF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1916" y="3601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1421" name="AutoShape 97">
              <a:extLst>
                <a:ext uri="{FF2B5EF4-FFF2-40B4-BE49-F238E27FC236}">
                  <a16:creationId xmlns:a16="http://schemas.microsoft.com/office/drawing/2014/main" id="{E36B3BD3-3E94-E242-A694-3A3669378E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1962" y="3714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1388" name="Group 98">
            <a:extLst>
              <a:ext uri="{FF2B5EF4-FFF2-40B4-BE49-F238E27FC236}">
                <a16:creationId xmlns:a16="http://schemas.microsoft.com/office/drawing/2014/main" id="{977B8A7E-6876-4D4D-B7E8-91BCB4CE2B4A}"/>
              </a:ext>
            </a:extLst>
          </p:cNvPr>
          <p:cNvGrpSpPr>
            <a:grpSpLocks/>
          </p:cNvGrpSpPr>
          <p:nvPr/>
        </p:nvGrpSpPr>
        <p:grpSpPr bwMode="auto">
          <a:xfrm>
            <a:off x="1635125" y="4991100"/>
            <a:ext cx="458788" cy="674688"/>
            <a:chOff x="1030" y="3480"/>
            <a:chExt cx="289" cy="425"/>
          </a:xfrm>
        </p:grpSpPr>
        <p:sp>
          <p:nvSpPr>
            <p:cNvPr id="101418" name="AutoShape 99">
              <a:extLst>
                <a:ext uri="{FF2B5EF4-FFF2-40B4-BE49-F238E27FC236}">
                  <a16:creationId xmlns:a16="http://schemas.microsoft.com/office/drawing/2014/main" id="{91E8C625-743D-864E-B565-EA6100EB9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980000">
              <a:off x="1040" y="3540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1419" name="AutoShape 100">
              <a:extLst>
                <a:ext uri="{FF2B5EF4-FFF2-40B4-BE49-F238E27FC236}">
                  <a16:creationId xmlns:a16="http://schemas.microsoft.com/office/drawing/2014/main" id="{DBEEEB44-F9A9-0540-8799-DB007C3B19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1021" y="3682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1389" name="Group 101">
            <a:extLst>
              <a:ext uri="{FF2B5EF4-FFF2-40B4-BE49-F238E27FC236}">
                <a16:creationId xmlns:a16="http://schemas.microsoft.com/office/drawing/2014/main" id="{42CA8645-80B5-9649-BC74-32878EDCE3AF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4678363"/>
            <a:ext cx="471488" cy="985837"/>
            <a:chOff x="1264" y="3283"/>
            <a:chExt cx="297" cy="621"/>
          </a:xfrm>
        </p:grpSpPr>
        <p:sp>
          <p:nvSpPr>
            <p:cNvPr id="101413" name="AutoShape 102">
              <a:extLst>
                <a:ext uri="{FF2B5EF4-FFF2-40B4-BE49-F238E27FC236}">
                  <a16:creationId xmlns:a16="http://schemas.microsoft.com/office/drawing/2014/main" id="{88F79237-C6A0-4940-8447-9436A4DA32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1320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1414" name="Group 103">
              <a:extLst>
                <a:ext uri="{FF2B5EF4-FFF2-40B4-BE49-F238E27FC236}">
                  <a16:creationId xmlns:a16="http://schemas.microsoft.com/office/drawing/2014/main" id="{BE72BE7A-BAF1-134F-BDAE-0CFF84A4B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" y="3481"/>
              <a:ext cx="297" cy="424"/>
              <a:chOff x="1264" y="3481"/>
              <a:chExt cx="297" cy="424"/>
            </a:xfrm>
          </p:grpSpPr>
          <p:sp>
            <p:nvSpPr>
              <p:cNvPr id="101416" name="AutoShape 104">
                <a:extLst>
                  <a:ext uri="{FF2B5EF4-FFF2-40B4-BE49-F238E27FC236}">
                    <a16:creationId xmlns:a16="http://schemas.microsoft.com/office/drawing/2014/main" id="{479BC2A2-37D5-6841-9507-7A7DB8559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1273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1417" name="AutoShape 105">
                <a:extLst>
                  <a:ext uri="{FF2B5EF4-FFF2-40B4-BE49-F238E27FC236}">
                    <a16:creationId xmlns:a16="http://schemas.microsoft.com/office/drawing/2014/main" id="{E0E40185-25B7-C34A-9B5E-5A69E23E3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125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1415" name="AutoShape 106">
              <a:extLst>
                <a:ext uri="{FF2B5EF4-FFF2-40B4-BE49-F238E27FC236}">
                  <a16:creationId xmlns:a16="http://schemas.microsoft.com/office/drawing/2014/main" id="{922DF8AC-BBEC-9547-96E0-16E9BD1B5F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138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1390" name="Group 107">
            <a:extLst>
              <a:ext uri="{FF2B5EF4-FFF2-40B4-BE49-F238E27FC236}">
                <a16:creationId xmlns:a16="http://schemas.microsoft.com/office/drawing/2014/main" id="{6741FED7-D626-5549-9BB5-72133ADF57DC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5540375"/>
            <a:ext cx="1157287" cy="398463"/>
            <a:chOff x="3461" y="3826"/>
            <a:chExt cx="729" cy="251"/>
          </a:xfrm>
        </p:grpSpPr>
        <p:sp>
          <p:nvSpPr>
            <p:cNvPr id="101412" name="AutoShape 108">
              <a:extLst>
                <a:ext uri="{FF2B5EF4-FFF2-40B4-BE49-F238E27FC236}">
                  <a16:creationId xmlns:a16="http://schemas.microsoft.com/office/drawing/2014/main" id="{12557342-4E62-5248-BB33-5A182086E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1391" name="Picture 109">
            <a:extLst>
              <a:ext uri="{FF2B5EF4-FFF2-40B4-BE49-F238E27FC236}">
                <a16:creationId xmlns:a16="http://schemas.microsoft.com/office/drawing/2014/main" id="{0A4E7A61-2571-3846-9C1A-97056ADC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1392" name="Group 110">
            <a:extLst>
              <a:ext uri="{FF2B5EF4-FFF2-40B4-BE49-F238E27FC236}">
                <a16:creationId xmlns:a16="http://schemas.microsoft.com/office/drawing/2014/main" id="{E724F4DA-78E5-EF48-9F8E-3E885EF6180D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4875213"/>
            <a:ext cx="571500" cy="592137"/>
            <a:chOff x="3275" y="3407"/>
            <a:chExt cx="360" cy="373"/>
          </a:xfrm>
        </p:grpSpPr>
        <p:sp>
          <p:nvSpPr>
            <p:cNvPr id="101410" name="AutoShape 111">
              <a:extLst>
                <a:ext uri="{FF2B5EF4-FFF2-40B4-BE49-F238E27FC236}">
                  <a16:creationId xmlns:a16="http://schemas.microsoft.com/office/drawing/2014/main" id="{1B114DD7-874F-354E-B381-3F93E230D2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3256" y="3488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1411" name="AutoShape 112">
              <a:extLst>
                <a:ext uri="{FF2B5EF4-FFF2-40B4-BE49-F238E27FC236}">
                  <a16:creationId xmlns:a16="http://schemas.microsoft.com/office/drawing/2014/main" id="{6A0A45E2-41A6-484C-82BC-205110458C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3300" y="360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1393" name="Group 113">
            <a:extLst>
              <a:ext uri="{FF2B5EF4-FFF2-40B4-BE49-F238E27FC236}">
                <a16:creationId xmlns:a16="http://schemas.microsoft.com/office/drawing/2014/main" id="{2C4681CA-F74D-E440-AB51-E7B3107B5FE1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4722813"/>
            <a:ext cx="506412" cy="947737"/>
            <a:chOff x="3603" y="3311"/>
            <a:chExt cx="319" cy="597"/>
          </a:xfrm>
        </p:grpSpPr>
        <p:sp>
          <p:nvSpPr>
            <p:cNvPr id="101405" name="AutoShape 114">
              <a:extLst>
                <a:ext uri="{FF2B5EF4-FFF2-40B4-BE49-F238E27FC236}">
                  <a16:creationId xmlns:a16="http://schemas.microsoft.com/office/drawing/2014/main" id="{1947F251-B02F-6E4E-AAF6-51083EE63D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">
              <a:off x="3749" y="3320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1406" name="Group 115">
              <a:extLst>
                <a:ext uri="{FF2B5EF4-FFF2-40B4-BE49-F238E27FC236}">
                  <a16:creationId xmlns:a16="http://schemas.microsoft.com/office/drawing/2014/main" id="{B446C83A-F91E-DE41-922E-141643371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3" y="3514"/>
              <a:ext cx="271" cy="394"/>
              <a:chOff x="3603" y="3514"/>
              <a:chExt cx="271" cy="394"/>
            </a:xfrm>
          </p:grpSpPr>
          <p:sp>
            <p:nvSpPr>
              <p:cNvPr id="101408" name="AutoShape 116">
                <a:extLst>
                  <a:ext uri="{FF2B5EF4-FFF2-40B4-BE49-F238E27FC236}">
                    <a16:creationId xmlns:a16="http://schemas.microsoft.com/office/drawing/2014/main" id="{3F6ADA3A-B39B-354B-91F2-94DE0F98E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0000">
                <a:off x="3612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1409" name="AutoShape 117">
                <a:extLst>
                  <a:ext uri="{FF2B5EF4-FFF2-40B4-BE49-F238E27FC236}">
                    <a16:creationId xmlns:a16="http://schemas.microsoft.com/office/drawing/2014/main" id="{3CC4458C-9756-1B49-8E4A-E4382D39B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0000">
                <a:off x="3552" y="3679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1407" name="AutoShape 118">
              <a:extLst>
                <a:ext uri="{FF2B5EF4-FFF2-40B4-BE49-F238E27FC236}">
                  <a16:creationId xmlns:a16="http://schemas.microsoft.com/office/drawing/2014/main" id="{BCBEFB3D-856B-D643-BD9E-279AB91301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3771" y="3427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1394" name="Group 156">
            <a:extLst>
              <a:ext uri="{FF2B5EF4-FFF2-40B4-BE49-F238E27FC236}">
                <a16:creationId xmlns:a16="http://schemas.microsoft.com/office/drawing/2014/main" id="{90B9D592-EB76-5B4A-8443-F71ADA0BC2F3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4678363"/>
            <a:ext cx="473075" cy="985837"/>
            <a:chOff x="2282" y="3283"/>
            <a:chExt cx="298" cy="621"/>
          </a:xfrm>
        </p:grpSpPr>
        <p:sp>
          <p:nvSpPr>
            <p:cNvPr id="101400" name="AutoShape 157">
              <a:extLst>
                <a:ext uri="{FF2B5EF4-FFF2-40B4-BE49-F238E27FC236}">
                  <a16:creationId xmlns:a16="http://schemas.microsoft.com/office/drawing/2014/main" id="{72CD44B9-737E-9442-8091-8BFE70432C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2342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1401" name="Group 158">
              <a:extLst>
                <a:ext uri="{FF2B5EF4-FFF2-40B4-BE49-F238E27FC236}">
                  <a16:creationId xmlns:a16="http://schemas.microsoft.com/office/drawing/2014/main" id="{57892109-AD98-4F40-B149-CA1566AA9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" y="3482"/>
              <a:ext cx="298" cy="423"/>
              <a:chOff x="2282" y="3482"/>
              <a:chExt cx="298" cy="423"/>
            </a:xfrm>
          </p:grpSpPr>
          <p:sp>
            <p:nvSpPr>
              <p:cNvPr id="101403" name="AutoShape 159">
                <a:extLst>
                  <a:ext uri="{FF2B5EF4-FFF2-40B4-BE49-F238E27FC236}">
                    <a16:creationId xmlns:a16="http://schemas.microsoft.com/office/drawing/2014/main" id="{6B6DBF56-BD14-A342-A04C-68D201143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2291" y="3544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1404" name="AutoShape 160">
                <a:extLst>
                  <a:ext uri="{FF2B5EF4-FFF2-40B4-BE49-F238E27FC236}">
                    <a16:creationId xmlns:a16="http://schemas.microsoft.com/office/drawing/2014/main" id="{C233D0C0-9A23-6D42-98F1-4022A1FD3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227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1402" name="AutoShape 161">
              <a:extLst>
                <a:ext uri="{FF2B5EF4-FFF2-40B4-BE49-F238E27FC236}">
                  <a16:creationId xmlns:a16="http://schemas.microsoft.com/office/drawing/2014/main" id="{9773845E-3979-D74D-91DD-844939F3D8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240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101395" name="AutoShape 162">
            <a:extLst>
              <a:ext uri="{FF2B5EF4-FFF2-40B4-BE49-F238E27FC236}">
                <a16:creationId xmlns:a16="http://schemas.microsoft.com/office/drawing/2014/main" id="{3538AC12-C8F3-1B44-92A8-3FDBD2A4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643438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1396" name="AutoShape 163">
            <a:extLst>
              <a:ext uri="{FF2B5EF4-FFF2-40B4-BE49-F238E27FC236}">
                <a16:creationId xmlns:a16="http://schemas.microsoft.com/office/drawing/2014/main" id="{1033AB10-287E-5845-BAE1-ED054B541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759450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1397" name="Text Box 164">
            <a:extLst>
              <a:ext uri="{FF2B5EF4-FFF2-40B4-BE49-F238E27FC236}">
                <a16:creationId xmlns:a16="http://schemas.microsoft.com/office/drawing/2014/main" id="{B0246796-3D7E-D046-9126-B0B2CA795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419600"/>
            <a:ext cx="485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1st</a:t>
            </a:r>
          </a:p>
        </p:txBody>
      </p:sp>
      <p:sp>
        <p:nvSpPr>
          <p:cNvPr id="101398" name="Text Box 165">
            <a:extLst>
              <a:ext uri="{FF2B5EF4-FFF2-40B4-BE49-F238E27FC236}">
                <a16:creationId xmlns:a16="http://schemas.microsoft.com/office/drawing/2014/main" id="{895776CE-4D66-F147-9F93-3E6A071C6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5535613"/>
            <a:ext cx="561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2nd</a:t>
            </a:r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id="{03F6646F-B265-294D-9B13-AF164AC9FF1F}"/>
              </a:ext>
            </a:extLst>
          </p:cNvPr>
          <p:cNvSpPr/>
          <p:nvPr/>
        </p:nvSpPr>
        <p:spPr bwMode="auto">
          <a:xfrm rot="19587488">
            <a:off x="5192713" y="3736975"/>
            <a:ext cx="504825" cy="5746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>
            <a:extLst>
              <a:ext uri="{FF2B5EF4-FFF2-40B4-BE49-F238E27FC236}">
                <a16:creationId xmlns:a16="http://schemas.microsoft.com/office/drawing/2014/main" id="{63F341C8-90C0-1C47-B265-FC8F18E2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258888"/>
            <a:ext cx="2857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Text Box 4">
            <a:extLst>
              <a:ext uri="{FF2B5EF4-FFF2-40B4-BE49-F238E27FC236}">
                <a16:creationId xmlns:a16="http://schemas.microsoft.com/office/drawing/2014/main" id="{07D613CF-B0A3-B340-9750-4BD0C4AB5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2851150"/>
            <a:ext cx="58229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FF150F"/>
                </a:solidFill>
              </a:rPr>
              <a:t>Termination</a:t>
            </a:r>
            <a:r>
              <a:rPr lang="es-MX" altLang="en-US">
                <a:solidFill>
                  <a:srgbClr val="000000"/>
                </a:solidFill>
              </a:rPr>
              <a:t> encompasses the </a:t>
            </a:r>
            <a:r>
              <a:rPr lang="es-MX" altLang="en-US">
                <a:solidFill>
                  <a:srgbClr val="FF150F"/>
                </a:solidFill>
              </a:rPr>
              <a:t>steps that are needed to release the completed polypeptide chain</a:t>
            </a:r>
            <a:r>
              <a:rPr lang="es-MX" altLang="en-US">
                <a:solidFill>
                  <a:srgbClr val="000000"/>
                </a:solidFill>
              </a:rPr>
              <a:t> and dissociate the ribosome from the mRNA. 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2966AFD5-DC62-C447-B2B8-CE7ECDE1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4716463"/>
            <a:ext cx="2865437" cy="1752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268" name="Line 2">
            <a:extLst>
              <a:ext uri="{FF2B5EF4-FFF2-40B4-BE49-F238E27FC236}">
                <a16:creationId xmlns:a16="http://schemas.microsoft.com/office/drawing/2014/main" id="{5901B499-712B-CE4C-BDC8-4FEB630F1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" name="Group 7">
            <a:extLst>
              <a:ext uri="{FF2B5EF4-FFF2-40B4-BE49-F238E27FC236}">
                <a16:creationId xmlns:a16="http://schemas.microsoft.com/office/drawing/2014/main" id="{BF0086EC-00BA-104D-9048-7DB680EF2B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270" name="Rectangle 1">
              <a:extLst>
                <a:ext uri="{FF2B5EF4-FFF2-40B4-BE49-F238E27FC236}">
                  <a16:creationId xmlns:a16="http://schemas.microsoft.com/office/drawing/2014/main" id="{1EEB925A-4455-5642-94A9-A74C13296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Etapas de la traducción</a:t>
              </a:r>
            </a:p>
          </p:txBody>
        </p:sp>
        <p:sp>
          <p:nvSpPr>
            <p:cNvPr id="11271" name="Line 2">
              <a:extLst>
                <a:ext uri="{FF2B5EF4-FFF2-40B4-BE49-F238E27FC236}">
                  <a16:creationId xmlns:a16="http://schemas.microsoft.com/office/drawing/2014/main" id="{FFF2042B-23A2-1D40-8D63-A91EB97DD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40">
            <a:extLst>
              <a:ext uri="{FF2B5EF4-FFF2-40B4-BE49-F238E27FC236}">
                <a16:creationId xmlns:a16="http://schemas.microsoft.com/office/drawing/2014/main" id="{6BC93EE9-ACB4-9343-A5B2-7EC1B2E0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322388"/>
            <a:ext cx="84296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Translocation expels the uncharged tRNA from the P site</a:t>
            </a:r>
            <a:r>
              <a:rPr lang="en-US" altLang="en-US">
                <a:solidFill>
                  <a:srgbClr val="000000"/>
                </a:solidFill>
              </a:rPr>
              <a:t>, so that the new peptidyl-tRNA can enter the A site.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In bacteria</a:t>
            </a:r>
            <a:r>
              <a:rPr lang="en-US" altLang="en-US">
                <a:solidFill>
                  <a:srgbClr val="000000"/>
                </a:solidFill>
              </a:rPr>
              <a:t> the discharged tRNA leaves the ribosome via another site, the </a:t>
            </a:r>
            <a:r>
              <a:rPr lang="en-US" altLang="en-US" b="1">
                <a:solidFill>
                  <a:srgbClr val="FF0000"/>
                </a:solidFill>
              </a:rPr>
              <a:t>E site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In eukaryotes it is </a:t>
            </a:r>
            <a:r>
              <a:rPr lang="en-US" altLang="en-US" b="1">
                <a:solidFill>
                  <a:srgbClr val="FF0000"/>
                </a:solidFill>
              </a:rPr>
              <a:t>expelled directly</a:t>
            </a:r>
            <a:r>
              <a:rPr lang="en-US" altLang="en-US">
                <a:solidFill>
                  <a:srgbClr val="000000"/>
                </a:solidFill>
              </a:rPr>
              <a:t> into the cytosol.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26" name="Line 2">
            <a:extLst>
              <a:ext uri="{FF2B5EF4-FFF2-40B4-BE49-F238E27FC236}">
                <a16:creationId xmlns:a16="http://schemas.microsoft.com/office/drawing/2014/main" id="{4DAF2732-A948-2A4D-AC57-8CBB0B142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27" name="Group 42">
            <a:extLst>
              <a:ext uri="{FF2B5EF4-FFF2-40B4-BE49-F238E27FC236}">
                <a16:creationId xmlns:a16="http://schemas.microsoft.com/office/drawing/2014/main" id="{715C00A0-2538-F749-8C1C-754B4D7CDB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03472" name="Rectangle 1">
              <a:extLst>
                <a:ext uri="{FF2B5EF4-FFF2-40B4-BE49-F238E27FC236}">
                  <a16:creationId xmlns:a16="http://schemas.microsoft.com/office/drawing/2014/main" id="{1CD75C9E-15A0-0941-A864-116362002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</a:t>
              </a:r>
            </a:p>
          </p:txBody>
        </p:sp>
        <p:sp>
          <p:nvSpPr>
            <p:cNvPr id="103473" name="Line 2">
              <a:extLst>
                <a:ext uri="{FF2B5EF4-FFF2-40B4-BE49-F238E27FC236}">
                  <a16:creationId xmlns:a16="http://schemas.microsoft.com/office/drawing/2014/main" id="{D6943C25-C0BC-DC46-85A3-281857E8B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28" name="Group 86">
            <a:extLst>
              <a:ext uri="{FF2B5EF4-FFF2-40B4-BE49-F238E27FC236}">
                <a16:creationId xmlns:a16="http://schemas.microsoft.com/office/drawing/2014/main" id="{BAFFB667-3C4D-244B-B677-1A5612CAF0A5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5540375"/>
            <a:ext cx="1157288" cy="398463"/>
            <a:chOff x="944" y="3826"/>
            <a:chExt cx="729" cy="251"/>
          </a:xfrm>
        </p:grpSpPr>
        <p:sp>
          <p:nvSpPr>
            <p:cNvPr id="103471" name="AutoShape 87">
              <a:extLst>
                <a:ext uri="{FF2B5EF4-FFF2-40B4-BE49-F238E27FC236}">
                  <a16:creationId xmlns:a16="http://schemas.microsoft.com/office/drawing/2014/main" id="{C5A8447E-3B1D-7942-AF45-B6DC5FDAF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3429" name="Picture 88">
            <a:extLst>
              <a:ext uri="{FF2B5EF4-FFF2-40B4-BE49-F238E27FC236}">
                <a16:creationId xmlns:a16="http://schemas.microsoft.com/office/drawing/2014/main" id="{FA326A29-59B1-8441-B573-B6F93995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30" name="Line 89">
            <a:extLst>
              <a:ext uri="{FF2B5EF4-FFF2-40B4-BE49-F238E27FC236}">
                <a16:creationId xmlns:a16="http://schemas.microsoft.com/office/drawing/2014/main" id="{E29DFD57-3474-D84B-8EE7-F063BB5E1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" y="5573713"/>
            <a:ext cx="7440613" cy="1587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Text Box 90">
            <a:extLst>
              <a:ext uri="{FF2B5EF4-FFF2-40B4-BE49-F238E27FC236}">
                <a16:creationId xmlns:a16="http://schemas.microsoft.com/office/drawing/2014/main" id="{DF63BACB-E2EB-8148-9286-077791BB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103432" name="Text Box 91">
            <a:extLst>
              <a:ext uri="{FF2B5EF4-FFF2-40B4-BE49-F238E27FC236}">
                <a16:creationId xmlns:a16="http://schemas.microsoft.com/office/drawing/2014/main" id="{A5F1827B-56FF-F244-B567-4B7FBEFB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3'</a:t>
            </a:r>
          </a:p>
        </p:txBody>
      </p:sp>
      <p:grpSp>
        <p:nvGrpSpPr>
          <p:cNvPr id="103433" name="Group 92">
            <a:extLst>
              <a:ext uri="{FF2B5EF4-FFF2-40B4-BE49-F238E27FC236}">
                <a16:creationId xmlns:a16="http://schemas.microsoft.com/office/drawing/2014/main" id="{76772257-C8C9-B643-939D-ED76AF1B2614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5540375"/>
            <a:ext cx="1157287" cy="398463"/>
            <a:chOff x="2033" y="3826"/>
            <a:chExt cx="729" cy="251"/>
          </a:xfrm>
        </p:grpSpPr>
        <p:sp>
          <p:nvSpPr>
            <p:cNvPr id="103470" name="AutoShape 93">
              <a:extLst>
                <a:ext uri="{FF2B5EF4-FFF2-40B4-BE49-F238E27FC236}">
                  <a16:creationId xmlns:a16="http://schemas.microsoft.com/office/drawing/2014/main" id="{D4417432-3A08-834F-A5A5-B3E4F81C1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3434" name="Picture 94">
            <a:extLst>
              <a:ext uri="{FF2B5EF4-FFF2-40B4-BE49-F238E27FC236}">
                <a16:creationId xmlns:a16="http://schemas.microsoft.com/office/drawing/2014/main" id="{B57B135B-EA7E-9745-B1EA-09FFAF70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3435" name="Group 95">
            <a:extLst>
              <a:ext uri="{FF2B5EF4-FFF2-40B4-BE49-F238E27FC236}">
                <a16:creationId xmlns:a16="http://schemas.microsoft.com/office/drawing/2014/main" id="{8A322316-6691-994F-9626-60FE415D49C1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5054600"/>
            <a:ext cx="573087" cy="592138"/>
            <a:chOff x="1935" y="3520"/>
            <a:chExt cx="361" cy="373"/>
          </a:xfrm>
        </p:grpSpPr>
        <p:sp>
          <p:nvSpPr>
            <p:cNvPr id="103468" name="AutoShape 96">
              <a:extLst>
                <a:ext uri="{FF2B5EF4-FFF2-40B4-BE49-F238E27FC236}">
                  <a16:creationId xmlns:a16="http://schemas.microsoft.com/office/drawing/2014/main" id="{71006F77-6AFC-E048-9F7E-C73909FF28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1916" y="3601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3469" name="AutoShape 97">
              <a:extLst>
                <a:ext uri="{FF2B5EF4-FFF2-40B4-BE49-F238E27FC236}">
                  <a16:creationId xmlns:a16="http://schemas.microsoft.com/office/drawing/2014/main" id="{C7974CBD-2222-5644-B009-BD6998F8F1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1962" y="3714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3436" name="Group 98">
            <a:extLst>
              <a:ext uri="{FF2B5EF4-FFF2-40B4-BE49-F238E27FC236}">
                <a16:creationId xmlns:a16="http://schemas.microsoft.com/office/drawing/2014/main" id="{841EBCA1-ACD3-ED45-AE28-0C1DDC1ACBB2}"/>
              </a:ext>
            </a:extLst>
          </p:cNvPr>
          <p:cNvGrpSpPr>
            <a:grpSpLocks/>
          </p:cNvGrpSpPr>
          <p:nvPr/>
        </p:nvGrpSpPr>
        <p:grpSpPr bwMode="auto">
          <a:xfrm>
            <a:off x="1635125" y="4991100"/>
            <a:ext cx="458788" cy="674688"/>
            <a:chOff x="1030" y="3480"/>
            <a:chExt cx="289" cy="425"/>
          </a:xfrm>
        </p:grpSpPr>
        <p:sp>
          <p:nvSpPr>
            <p:cNvPr id="103466" name="AutoShape 99">
              <a:extLst>
                <a:ext uri="{FF2B5EF4-FFF2-40B4-BE49-F238E27FC236}">
                  <a16:creationId xmlns:a16="http://schemas.microsoft.com/office/drawing/2014/main" id="{E645BAC7-8AC2-444C-BD88-3791C6411A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980000">
              <a:off x="1040" y="3540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3467" name="AutoShape 100">
              <a:extLst>
                <a:ext uri="{FF2B5EF4-FFF2-40B4-BE49-F238E27FC236}">
                  <a16:creationId xmlns:a16="http://schemas.microsoft.com/office/drawing/2014/main" id="{FFC8749A-40F7-5C49-AD26-A3AB5B59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1021" y="3682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3437" name="Group 101">
            <a:extLst>
              <a:ext uri="{FF2B5EF4-FFF2-40B4-BE49-F238E27FC236}">
                <a16:creationId xmlns:a16="http://schemas.microsoft.com/office/drawing/2014/main" id="{A19EFD45-1207-1A42-8C26-BF40CA6ED254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4678363"/>
            <a:ext cx="471488" cy="985837"/>
            <a:chOff x="1264" y="3283"/>
            <a:chExt cx="297" cy="621"/>
          </a:xfrm>
        </p:grpSpPr>
        <p:sp>
          <p:nvSpPr>
            <p:cNvPr id="103461" name="AutoShape 102">
              <a:extLst>
                <a:ext uri="{FF2B5EF4-FFF2-40B4-BE49-F238E27FC236}">
                  <a16:creationId xmlns:a16="http://schemas.microsoft.com/office/drawing/2014/main" id="{0589ECEB-B913-8747-A2B4-D63C37E831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1320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3462" name="Group 103">
              <a:extLst>
                <a:ext uri="{FF2B5EF4-FFF2-40B4-BE49-F238E27FC236}">
                  <a16:creationId xmlns:a16="http://schemas.microsoft.com/office/drawing/2014/main" id="{C3AD3F77-1B0F-1B4A-BA07-0117E3386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" y="3481"/>
              <a:ext cx="297" cy="424"/>
              <a:chOff x="1264" y="3481"/>
              <a:chExt cx="297" cy="424"/>
            </a:xfrm>
          </p:grpSpPr>
          <p:sp>
            <p:nvSpPr>
              <p:cNvPr id="103464" name="AutoShape 104">
                <a:extLst>
                  <a:ext uri="{FF2B5EF4-FFF2-40B4-BE49-F238E27FC236}">
                    <a16:creationId xmlns:a16="http://schemas.microsoft.com/office/drawing/2014/main" id="{86F803BC-5BAF-1A4D-8275-C6E1A149B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1273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3465" name="AutoShape 105">
                <a:extLst>
                  <a:ext uri="{FF2B5EF4-FFF2-40B4-BE49-F238E27FC236}">
                    <a16:creationId xmlns:a16="http://schemas.microsoft.com/office/drawing/2014/main" id="{171E32CE-16B5-2F40-89B8-0B4357673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125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3463" name="AutoShape 106">
              <a:extLst>
                <a:ext uri="{FF2B5EF4-FFF2-40B4-BE49-F238E27FC236}">
                  <a16:creationId xmlns:a16="http://schemas.microsoft.com/office/drawing/2014/main" id="{2AADDFC3-F2C1-C542-94EF-9162EC5D6F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138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3438" name="Group 107">
            <a:extLst>
              <a:ext uri="{FF2B5EF4-FFF2-40B4-BE49-F238E27FC236}">
                <a16:creationId xmlns:a16="http://schemas.microsoft.com/office/drawing/2014/main" id="{8B12FDC2-152C-794B-A102-7E4A6E613433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5540375"/>
            <a:ext cx="1157287" cy="398463"/>
            <a:chOff x="3461" y="3826"/>
            <a:chExt cx="729" cy="251"/>
          </a:xfrm>
        </p:grpSpPr>
        <p:sp>
          <p:nvSpPr>
            <p:cNvPr id="103460" name="AutoShape 108">
              <a:extLst>
                <a:ext uri="{FF2B5EF4-FFF2-40B4-BE49-F238E27FC236}">
                  <a16:creationId xmlns:a16="http://schemas.microsoft.com/office/drawing/2014/main" id="{C6344B00-FC2B-2A4A-9960-017C76A1B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3439" name="Picture 109">
            <a:extLst>
              <a:ext uri="{FF2B5EF4-FFF2-40B4-BE49-F238E27FC236}">
                <a16:creationId xmlns:a16="http://schemas.microsoft.com/office/drawing/2014/main" id="{E69D84A7-9B50-3F44-AF96-2A9ACF44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3440" name="Group 110">
            <a:extLst>
              <a:ext uri="{FF2B5EF4-FFF2-40B4-BE49-F238E27FC236}">
                <a16:creationId xmlns:a16="http://schemas.microsoft.com/office/drawing/2014/main" id="{97D9E427-D516-4C45-9767-DC18D8AE05E9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4875213"/>
            <a:ext cx="571500" cy="592137"/>
            <a:chOff x="3275" y="3407"/>
            <a:chExt cx="360" cy="373"/>
          </a:xfrm>
        </p:grpSpPr>
        <p:sp>
          <p:nvSpPr>
            <p:cNvPr id="103458" name="AutoShape 111">
              <a:extLst>
                <a:ext uri="{FF2B5EF4-FFF2-40B4-BE49-F238E27FC236}">
                  <a16:creationId xmlns:a16="http://schemas.microsoft.com/office/drawing/2014/main" id="{8BF0FFEA-8F0A-EE43-A69D-32F130819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3256" y="3488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3459" name="AutoShape 112">
              <a:extLst>
                <a:ext uri="{FF2B5EF4-FFF2-40B4-BE49-F238E27FC236}">
                  <a16:creationId xmlns:a16="http://schemas.microsoft.com/office/drawing/2014/main" id="{69385200-762E-5042-9C85-564A66CBC9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3300" y="360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3441" name="Group 113">
            <a:extLst>
              <a:ext uri="{FF2B5EF4-FFF2-40B4-BE49-F238E27FC236}">
                <a16:creationId xmlns:a16="http://schemas.microsoft.com/office/drawing/2014/main" id="{E6284C96-0100-1A4E-8E7C-95812EF61827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4722813"/>
            <a:ext cx="506412" cy="947737"/>
            <a:chOff x="3603" y="3311"/>
            <a:chExt cx="319" cy="597"/>
          </a:xfrm>
        </p:grpSpPr>
        <p:sp>
          <p:nvSpPr>
            <p:cNvPr id="103453" name="AutoShape 114">
              <a:extLst>
                <a:ext uri="{FF2B5EF4-FFF2-40B4-BE49-F238E27FC236}">
                  <a16:creationId xmlns:a16="http://schemas.microsoft.com/office/drawing/2014/main" id="{6781EC9B-2C01-3548-B485-854342F93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">
              <a:off x="3749" y="3320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3454" name="Group 115">
              <a:extLst>
                <a:ext uri="{FF2B5EF4-FFF2-40B4-BE49-F238E27FC236}">
                  <a16:creationId xmlns:a16="http://schemas.microsoft.com/office/drawing/2014/main" id="{B0B50BFA-0C8F-BA4C-A1B6-195AF405F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3" y="3514"/>
              <a:ext cx="271" cy="394"/>
              <a:chOff x="3603" y="3514"/>
              <a:chExt cx="271" cy="394"/>
            </a:xfrm>
          </p:grpSpPr>
          <p:sp>
            <p:nvSpPr>
              <p:cNvPr id="103456" name="AutoShape 116">
                <a:extLst>
                  <a:ext uri="{FF2B5EF4-FFF2-40B4-BE49-F238E27FC236}">
                    <a16:creationId xmlns:a16="http://schemas.microsoft.com/office/drawing/2014/main" id="{93085209-1A6C-0947-A802-A28844283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0000">
                <a:off x="3612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3457" name="AutoShape 117">
                <a:extLst>
                  <a:ext uri="{FF2B5EF4-FFF2-40B4-BE49-F238E27FC236}">
                    <a16:creationId xmlns:a16="http://schemas.microsoft.com/office/drawing/2014/main" id="{078B3A49-8EA7-6D4E-A73F-F5B8E20C5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0000">
                <a:off x="3552" y="3679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3455" name="AutoShape 118">
              <a:extLst>
                <a:ext uri="{FF2B5EF4-FFF2-40B4-BE49-F238E27FC236}">
                  <a16:creationId xmlns:a16="http://schemas.microsoft.com/office/drawing/2014/main" id="{14D41122-50A4-9340-BEBC-2761D3C0E3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3771" y="3427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3442" name="Group 156">
            <a:extLst>
              <a:ext uri="{FF2B5EF4-FFF2-40B4-BE49-F238E27FC236}">
                <a16:creationId xmlns:a16="http://schemas.microsoft.com/office/drawing/2014/main" id="{80D3C8EE-2C44-764D-A593-4095800C5FD9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4678363"/>
            <a:ext cx="473075" cy="985837"/>
            <a:chOff x="2282" y="3283"/>
            <a:chExt cx="298" cy="621"/>
          </a:xfrm>
        </p:grpSpPr>
        <p:sp>
          <p:nvSpPr>
            <p:cNvPr id="103448" name="AutoShape 157">
              <a:extLst>
                <a:ext uri="{FF2B5EF4-FFF2-40B4-BE49-F238E27FC236}">
                  <a16:creationId xmlns:a16="http://schemas.microsoft.com/office/drawing/2014/main" id="{F057065D-33F3-2043-8BCA-E96DBD5B99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2342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3449" name="Group 158">
              <a:extLst>
                <a:ext uri="{FF2B5EF4-FFF2-40B4-BE49-F238E27FC236}">
                  <a16:creationId xmlns:a16="http://schemas.microsoft.com/office/drawing/2014/main" id="{1164BD2A-9AF5-094C-9DBF-10D702C72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" y="3482"/>
              <a:ext cx="298" cy="423"/>
              <a:chOff x="2282" y="3482"/>
              <a:chExt cx="298" cy="423"/>
            </a:xfrm>
          </p:grpSpPr>
          <p:sp>
            <p:nvSpPr>
              <p:cNvPr id="103451" name="AutoShape 159">
                <a:extLst>
                  <a:ext uri="{FF2B5EF4-FFF2-40B4-BE49-F238E27FC236}">
                    <a16:creationId xmlns:a16="http://schemas.microsoft.com/office/drawing/2014/main" id="{CAD7ECC4-14DD-3942-BD0A-5E8288105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2291" y="3544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3452" name="AutoShape 160">
                <a:extLst>
                  <a:ext uri="{FF2B5EF4-FFF2-40B4-BE49-F238E27FC236}">
                    <a16:creationId xmlns:a16="http://schemas.microsoft.com/office/drawing/2014/main" id="{D898027E-8987-FC4A-B07D-D860F9D20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227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3450" name="AutoShape 161">
              <a:extLst>
                <a:ext uri="{FF2B5EF4-FFF2-40B4-BE49-F238E27FC236}">
                  <a16:creationId xmlns:a16="http://schemas.microsoft.com/office/drawing/2014/main" id="{BB1BEAC7-E160-024A-953D-091FF3D1FD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240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103443" name="AutoShape 162">
            <a:extLst>
              <a:ext uri="{FF2B5EF4-FFF2-40B4-BE49-F238E27FC236}">
                <a16:creationId xmlns:a16="http://schemas.microsoft.com/office/drawing/2014/main" id="{110F7AB8-3566-F94A-B110-19713FC51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643438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3444" name="AutoShape 163">
            <a:extLst>
              <a:ext uri="{FF2B5EF4-FFF2-40B4-BE49-F238E27FC236}">
                <a16:creationId xmlns:a16="http://schemas.microsoft.com/office/drawing/2014/main" id="{F389D35A-44E0-6548-BAF2-73E2A688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759450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3445" name="Text Box 164">
            <a:extLst>
              <a:ext uri="{FF2B5EF4-FFF2-40B4-BE49-F238E27FC236}">
                <a16:creationId xmlns:a16="http://schemas.microsoft.com/office/drawing/2014/main" id="{0E17E8F9-5572-0D47-8673-37F15952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419600"/>
            <a:ext cx="485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1st</a:t>
            </a:r>
          </a:p>
        </p:txBody>
      </p:sp>
      <p:sp>
        <p:nvSpPr>
          <p:cNvPr id="103446" name="Text Box 165">
            <a:extLst>
              <a:ext uri="{FF2B5EF4-FFF2-40B4-BE49-F238E27FC236}">
                <a16:creationId xmlns:a16="http://schemas.microsoft.com/office/drawing/2014/main" id="{3CF9574C-9FC6-D349-8139-C2CF78BD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5535613"/>
            <a:ext cx="561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2nd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282E3995-7894-8142-9871-8BE0BC9E1D43}"/>
              </a:ext>
            </a:extLst>
          </p:cNvPr>
          <p:cNvSpPr/>
          <p:nvPr/>
        </p:nvSpPr>
        <p:spPr bwMode="auto">
          <a:xfrm rot="19587488">
            <a:off x="5192713" y="3736975"/>
            <a:ext cx="504825" cy="5746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itchFamily="-111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37">
            <a:extLst>
              <a:ext uri="{FF2B5EF4-FFF2-40B4-BE49-F238E27FC236}">
                <a16:creationId xmlns:a16="http://schemas.microsoft.com/office/drawing/2014/main" id="{9E16561F-3A1D-F147-8B35-AAB2C02D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322388"/>
            <a:ext cx="8429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Another model hypothesizes a </a:t>
            </a:r>
            <a:r>
              <a:rPr lang="en-US" altLang="en-US">
                <a:solidFill>
                  <a:srgbClr val="FF150F"/>
                </a:solidFill>
              </a:rPr>
              <a:t>dissociative movement of subunits</a:t>
            </a: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5474" name="Group 86">
            <a:extLst>
              <a:ext uri="{FF2B5EF4-FFF2-40B4-BE49-F238E27FC236}">
                <a16:creationId xmlns:a16="http://schemas.microsoft.com/office/drawing/2014/main" id="{06BC8835-52DE-B347-A7F3-77B3183B4156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5540375"/>
            <a:ext cx="1157288" cy="398463"/>
            <a:chOff x="944" y="3826"/>
            <a:chExt cx="729" cy="251"/>
          </a:xfrm>
        </p:grpSpPr>
        <p:sp>
          <p:nvSpPr>
            <p:cNvPr id="105520" name="AutoShape 87">
              <a:extLst>
                <a:ext uri="{FF2B5EF4-FFF2-40B4-BE49-F238E27FC236}">
                  <a16:creationId xmlns:a16="http://schemas.microsoft.com/office/drawing/2014/main" id="{642BD3FB-34FA-5E47-9845-EDE41FC64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5475" name="Picture 88">
            <a:extLst>
              <a:ext uri="{FF2B5EF4-FFF2-40B4-BE49-F238E27FC236}">
                <a16:creationId xmlns:a16="http://schemas.microsoft.com/office/drawing/2014/main" id="{53FA6A60-7DD1-4747-B4EE-F9819CB5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5476" name="Line 89">
            <a:extLst>
              <a:ext uri="{FF2B5EF4-FFF2-40B4-BE49-F238E27FC236}">
                <a16:creationId xmlns:a16="http://schemas.microsoft.com/office/drawing/2014/main" id="{2406B7C0-594D-2141-B968-667EA2B84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" y="5573713"/>
            <a:ext cx="7440613" cy="1587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Text Box 90">
            <a:extLst>
              <a:ext uri="{FF2B5EF4-FFF2-40B4-BE49-F238E27FC236}">
                <a16:creationId xmlns:a16="http://schemas.microsoft.com/office/drawing/2014/main" id="{8122ABE8-45E4-D94F-AB74-3AC74ADD9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105478" name="Text Box 91">
            <a:extLst>
              <a:ext uri="{FF2B5EF4-FFF2-40B4-BE49-F238E27FC236}">
                <a16:creationId xmlns:a16="http://schemas.microsoft.com/office/drawing/2014/main" id="{A71B32F6-ECA8-CA43-AF97-2BD4E6FDA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5367338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3'</a:t>
            </a:r>
          </a:p>
        </p:txBody>
      </p:sp>
      <p:grpSp>
        <p:nvGrpSpPr>
          <p:cNvPr id="105479" name="Group 92">
            <a:extLst>
              <a:ext uri="{FF2B5EF4-FFF2-40B4-BE49-F238E27FC236}">
                <a16:creationId xmlns:a16="http://schemas.microsoft.com/office/drawing/2014/main" id="{C0FE09AA-19AC-6E4C-8485-8951BFF0E5A5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5540375"/>
            <a:ext cx="1157287" cy="398463"/>
            <a:chOff x="2033" y="3826"/>
            <a:chExt cx="729" cy="251"/>
          </a:xfrm>
        </p:grpSpPr>
        <p:sp>
          <p:nvSpPr>
            <p:cNvPr id="105519" name="AutoShape 93">
              <a:extLst>
                <a:ext uri="{FF2B5EF4-FFF2-40B4-BE49-F238E27FC236}">
                  <a16:creationId xmlns:a16="http://schemas.microsoft.com/office/drawing/2014/main" id="{01958C0C-BAF8-A149-B2CB-264A1D67F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5480" name="Picture 94">
            <a:extLst>
              <a:ext uri="{FF2B5EF4-FFF2-40B4-BE49-F238E27FC236}">
                <a16:creationId xmlns:a16="http://schemas.microsoft.com/office/drawing/2014/main" id="{02511003-DA02-0540-A144-E8855D5A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5481" name="Group 95">
            <a:extLst>
              <a:ext uri="{FF2B5EF4-FFF2-40B4-BE49-F238E27FC236}">
                <a16:creationId xmlns:a16="http://schemas.microsoft.com/office/drawing/2014/main" id="{9167440F-9C30-E746-889A-F2A80FB27AB0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5054600"/>
            <a:ext cx="573087" cy="592138"/>
            <a:chOff x="1935" y="3520"/>
            <a:chExt cx="361" cy="373"/>
          </a:xfrm>
        </p:grpSpPr>
        <p:sp>
          <p:nvSpPr>
            <p:cNvPr id="105517" name="AutoShape 96">
              <a:extLst>
                <a:ext uri="{FF2B5EF4-FFF2-40B4-BE49-F238E27FC236}">
                  <a16:creationId xmlns:a16="http://schemas.microsoft.com/office/drawing/2014/main" id="{196D8896-E115-6947-B371-7625228B62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1916" y="3601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5518" name="AutoShape 97">
              <a:extLst>
                <a:ext uri="{FF2B5EF4-FFF2-40B4-BE49-F238E27FC236}">
                  <a16:creationId xmlns:a16="http://schemas.microsoft.com/office/drawing/2014/main" id="{88124ED5-0D73-CF40-B646-A69307C554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1962" y="3714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5482" name="Group 98">
            <a:extLst>
              <a:ext uri="{FF2B5EF4-FFF2-40B4-BE49-F238E27FC236}">
                <a16:creationId xmlns:a16="http://schemas.microsoft.com/office/drawing/2014/main" id="{EDBEF49E-9FC2-9A40-B5BE-478DDE5D8F35}"/>
              </a:ext>
            </a:extLst>
          </p:cNvPr>
          <p:cNvGrpSpPr>
            <a:grpSpLocks/>
          </p:cNvGrpSpPr>
          <p:nvPr/>
        </p:nvGrpSpPr>
        <p:grpSpPr bwMode="auto">
          <a:xfrm>
            <a:off x="1635125" y="4991100"/>
            <a:ext cx="458788" cy="674688"/>
            <a:chOff x="1030" y="3480"/>
            <a:chExt cx="289" cy="425"/>
          </a:xfrm>
        </p:grpSpPr>
        <p:sp>
          <p:nvSpPr>
            <p:cNvPr id="105515" name="AutoShape 99">
              <a:extLst>
                <a:ext uri="{FF2B5EF4-FFF2-40B4-BE49-F238E27FC236}">
                  <a16:creationId xmlns:a16="http://schemas.microsoft.com/office/drawing/2014/main" id="{08FB4196-A4A2-F64B-94A3-2BE2080B8B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980000">
              <a:off x="1040" y="3540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5516" name="AutoShape 100">
              <a:extLst>
                <a:ext uri="{FF2B5EF4-FFF2-40B4-BE49-F238E27FC236}">
                  <a16:creationId xmlns:a16="http://schemas.microsoft.com/office/drawing/2014/main" id="{1670CD21-E970-414E-882B-77B75F88AA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1021" y="3682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5483" name="Group 101">
            <a:extLst>
              <a:ext uri="{FF2B5EF4-FFF2-40B4-BE49-F238E27FC236}">
                <a16:creationId xmlns:a16="http://schemas.microsoft.com/office/drawing/2014/main" id="{818399BD-4A36-EE42-996E-3FB58F1000EE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4678363"/>
            <a:ext cx="471488" cy="985837"/>
            <a:chOff x="1264" y="3283"/>
            <a:chExt cx="297" cy="621"/>
          </a:xfrm>
        </p:grpSpPr>
        <p:sp>
          <p:nvSpPr>
            <p:cNvPr id="105510" name="AutoShape 102">
              <a:extLst>
                <a:ext uri="{FF2B5EF4-FFF2-40B4-BE49-F238E27FC236}">
                  <a16:creationId xmlns:a16="http://schemas.microsoft.com/office/drawing/2014/main" id="{C7FEBAD2-8AA2-5244-9C93-6ABFCB579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1320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5511" name="Group 103">
              <a:extLst>
                <a:ext uri="{FF2B5EF4-FFF2-40B4-BE49-F238E27FC236}">
                  <a16:creationId xmlns:a16="http://schemas.microsoft.com/office/drawing/2014/main" id="{C55264CB-FE0F-F14E-BF1B-79526A891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" y="3481"/>
              <a:ext cx="297" cy="424"/>
              <a:chOff x="1264" y="3481"/>
              <a:chExt cx="297" cy="424"/>
            </a:xfrm>
          </p:grpSpPr>
          <p:sp>
            <p:nvSpPr>
              <p:cNvPr id="105513" name="AutoShape 104">
                <a:extLst>
                  <a:ext uri="{FF2B5EF4-FFF2-40B4-BE49-F238E27FC236}">
                    <a16:creationId xmlns:a16="http://schemas.microsoft.com/office/drawing/2014/main" id="{1FA4E7D0-CD4E-5340-BB24-A186ECB44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1273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5514" name="AutoShape 105">
                <a:extLst>
                  <a:ext uri="{FF2B5EF4-FFF2-40B4-BE49-F238E27FC236}">
                    <a16:creationId xmlns:a16="http://schemas.microsoft.com/office/drawing/2014/main" id="{7F99A0A5-7E19-734C-8C9E-8FBA5794F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125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5512" name="AutoShape 106">
              <a:extLst>
                <a:ext uri="{FF2B5EF4-FFF2-40B4-BE49-F238E27FC236}">
                  <a16:creationId xmlns:a16="http://schemas.microsoft.com/office/drawing/2014/main" id="{8100BA90-6DEB-344B-8D04-65C8CCAB51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138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5484" name="Group 107">
            <a:extLst>
              <a:ext uri="{FF2B5EF4-FFF2-40B4-BE49-F238E27FC236}">
                <a16:creationId xmlns:a16="http://schemas.microsoft.com/office/drawing/2014/main" id="{F5D84E3F-3DB0-B042-B8D3-8D4F4E2BFE1C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5540375"/>
            <a:ext cx="1157287" cy="398463"/>
            <a:chOff x="3461" y="3826"/>
            <a:chExt cx="729" cy="251"/>
          </a:xfrm>
        </p:grpSpPr>
        <p:sp>
          <p:nvSpPr>
            <p:cNvPr id="105509" name="AutoShape 108">
              <a:extLst>
                <a:ext uri="{FF2B5EF4-FFF2-40B4-BE49-F238E27FC236}">
                  <a16:creationId xmlns:a16="http://schemas.microsoft.com/office/drawing/2014/main" id="{2BFB0308-5C84-5F4A-BB36-BCB8BB87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826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05485" name="Picture 109">
            <a:extLst>
              <a:ext uri="{FF2B5EF4-FFF2-40B4-BE49-F238E27FC236}">
                <a16:creationId xmlns:a16="http://schemas.microsoft.com/office/drawing/2014/main" id="{FC2B191B-DE27-6945-90A4-931956DA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268788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05486" name="Group 110">
            <a:extLst>
              <a:ext uri="{FF2B5EF4-FFF2-40B4-BE49-F238E27FC236}">
                <a16:creationId xmlns:a16="http://schemas.microsoft.com/office/drawing/2014/main" id="{13EF079D-D1DD-DF4F-982A-BEFDF68134CF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4875213"/>
            <a:ext cx="571500" cy="592137"/>
            <a:chOff x="3275" y="3407"/>
            <a:chExt cx="360" cy="373"/>
          </a:xfrm>
        </p:grpSpPr>
        <p:sp>
          <p:nvSpPr>
            <p:cNvPr id="105507" name="AutoShape 111">
              <a:extLst>
                <a:ext uri="{FF2B5EF4-FFF2-40B4-BE49-F238E27FC236}">
                  <a16:creationId xmlns:a16="http://schemas.microsoft.com/office/drawing/2014/main" id="{57578238-5CC3-534D-B44F-4DC0B06597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3256" y="3488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05508" name="AutoShape 112">
              <a:extLst>
                <a:ext uri="{FF2B5EF4-FFF2-40B4-BE49-F238E27FC236}">
                  <a16:creationId xmlns:a16="http://schemas.microsoft.com/office/drawing/2014/main" id="{B6B4F54B-414F-1C48-85AE-BB9750324F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3300" y="3601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05487" name="Group 113">
            <a:extLst>
              <a:ext uri="{FF2B5EF4-FFF2-40B4-BE49-F238E27FC236}">
                <a16:creationId xmlns:a16="http://schemas.microsoft.com/office/drawing/2014/main" id="{96A77093-F7C2-2E4A-9FDD-6E48248FE276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4722813"/>
            <a:ext cx="506412" cy="947737"/>
            <a:chOff x="3603" y="3311"/>
            <a:chExt cx="319" cy="597"/>
          </a:xfrm>
        </p:grpSpPr>
        <p:sp>
          <p:nvSpPr>
            <p:cNvPr id="105502" name="AutoShape 114">
              <a:extLst>
                <a:ext uri="{FF2B5EF4-FFF2-40B4-BE49-F238E27FC236}">
                  <a16:creationId xmlns:a16="http://schemas.microsoft.com/office/drawing/2014/main" id="{CDA211E6-FD43-BD4B-B67A-88E6C2DFF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">
              <a:off x="3749" y="3320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5503" name="Group 115">
              <a:extLst>
                <a:ext uri="{FF2B5EF4-FFF2-40B4-BE49-F238E27FC236}">
                  <a16:creationId xmlns:a16="http://schemas.microsoft.com/office/drawing/2014/main" id="{5CE49ECB-26CB-4B41-AC29-25096C2C7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3" y="3514"/>
              <a:ext cx="271" cy="394"/>
              <a:chOff x="3603" y="3514"/>
              <a:chExt cx="271" cy="394"/>
            </a:xfrm>
          </p:grpSpPr>
          <p:sp>
            <p:nvSpPr>
              <p:cNvPr id="105505" name="AutoShape 116">
                <a:extLst>
                  <a:ext uri="{FF2B5EF4-FFF2-40B4-BE49-F238E27FC236}">
                    <a16:creationId xmlns:a16="http://schemas.microsoft.com/office/drawing/2014/main" id="{787AB0BF-3531-ED4E-AD5C-5ADC1C9E0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0000">
                <a:off x="3612" y="3543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5506" name="AutoShape 117">
                <a:extLst>
                  <a:ext uri="{FF2B5EF4-FFF2-40B4-BE49-F238E27FC236}">
                    <a16:creationId xmlns:a16="http://schemas.microsoft.com/office/drawing/2014/main" id="{B0BBCC06-5E7B-8F40-B4E4-DFE660E20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0000">
                <a:off x="3552" y="3679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5504" name="AutoShape 118">
              <a:extLst>
                <a:ext uri="{FF2B5EF4-FFF2-40B4-BE49-F238E27FC236}">
                  <a16:creationId xmlns:a16="http://schemas.microsoft.com/office/drawing/2014/main" id="{363644CE-9BD4-FF4F-99C7-002BAA8D73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3771" y="3427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5488" name="Group 156">
            <a:extLst>
              <a:ext uri="{FF2B5EF4-FFF2-40B4-BE49-F238E27FC236}">
                <a16:creationId xmlns:a16="http://schemas.microsoft.com/office/drawing/2014/main" id="{1BC1A125-EFD9-5D4E-9FDF-4FE6B84FD40F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4678363"/>
            <a:ext cx="473075" cy="985837"/>
            <a:chOff x="2282" y="3283"/>
            <a:chExt cx="298" cy="621"/>
          </a:xfrm>
        </p:grpSpPr>
        <p:sp>
          <p:nvSpPr>
            <p:cNvPr id="105497" name="AutoShape 157">
              <a:extLst>
                <a:ext uri="{FF2B5EF4-FFF2-40B4-BE49-F238E27FC236}">
                  <a16:creationId xmlns:a16="http://schemas.microsoft.com/office/drawing/2014/main" id="{2191419F-4AE8-0E4C-BCDD-A9EC7CE25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0000">
              <a:off x="2342" y="3311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05498" name="Group 158">
              <a:extLst>
                <a:ext uri="{FF2B5EF4-FFF2-40B4-BE49-F238E27FC236}">
                  <a16:creationId xmlns:a16="http://schemas.microsoft.com/office/drawing/2014/main" id="{2E791AC8-6BAC-244B-83C0-A74E80FD5B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2" y="3482"/>
              <a:ext cx="298" cy="423"/>
              <a:chOff x="2282" y="3482"/>
              <a:chExt cx="298" cy="423"/>
            </a:xfrm>
          </p:grpSpPr>
          <p:sp>
            <p:nvSpPr>
              <p:cNvPr id="105500" name="AutoShape 159">
                <a:extLst>
                  <a:ext uri="{FF2B5EF4-FFF2-40B4-BE49-F238E27FC236}">
                    <a16:creationId xmlns:a16="http://schemas.microsoft.com/office/drawing/2014/main" id="{7AD670A0-C381-A34E-8639-A0FA534EB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00000">
                <a:off x="2291" y="3544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05501" name="AutoShape 160">
                <a:extLst>
                  <a:ext uri="{FF2B5EF4-FFF2-40B4-BE49-F238E27FC236}">
                    <a16:creationId xmlns:a16="http://schemas.microsoft.com/office/drawing/2014/main" id="{7C97CC37-0713-204F-B24D-DAF0E58CE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00000">
                <a:off x="2279" y="3682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05499" name="AutoShape 161">
              <a:extLst>
                <a:ext uri="{FF2B5EF4-FFF2-40B4-BE49-F238E27FC236}">
                  <a16:creationId xmlns:a16="http://schemas.microsoft.com/office/drawing/2014/main" id="{CB0C6045-499A-FA4B-901A-4D6E6E3BA6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2401" y="3402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105489" name="AutoShape 162">
            <a:extLst>
              <a:ext uri="{FF2B5EF4-FFF2-40B4-BE49-F238E27FC236}">
                <a16:creationId xmlns:a16="http://schemas.microsoft.com/office/drawing/2014/main" id="{13218CC0-2899-9942-AF6E-B121BF7FB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643438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5490" name="AutoShape 163">
            <a:extLst>
              <a:ext uri="{FF2B5EF4-FFF2-40B4-BE49-F238E27FC236}">
                <a16:creationId xmlns:a16="http://schemas.microsoft.com/office/drawing/2014/main" id="{88803B4D-DCE7-694C-8C77-95CAC471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759450"/>
            <a:ext cx="428625" cy="3175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5491" name="Text Box 164">
            <a:extLst>
              <a:ext uri="{FF2B5EF4-FFF2-40B4-BE49-F238E27FC236}">
                <a16:creationId xmlns:a16="http://schemas.microsoft.com/office/drawing/2014/main" id="{A40C248D-1FE1-0844-84BD-F9E0206D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419600"/>
            <a:ext cx="485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1st</a:t>
            </a:r>
          </a:p>
        </p:txBody>
      </p:sp>
      <p:sp>
        <p:nvSpPr>
          <p:cNvPr id="105492" name="Text Box 165">
            <a:extLst>
              <a:ext uri="{FF2B5EF4-FFF2-40B4-BE49-F238E27FC236}">
                <a16:creationId xmlns:a16="http://schemas.microsoft.com/office/drawing/2014/main" id="{75CAECE4-1F10-CB43-9555-2727A4D88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5535613"/>
            <a:ext cx="561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2nd</a:t>
            </a:r>
          </a:p>
        </p:txBody>
      </p:sp>
      <p:sp>
        <p:nvSpPr>
          <p:cNvPr id="105493" name="Line 2">
            <a:extLst>
              <a:ext uri="{FF2B5EF4-FFF2-40B4-BE49-F238E27FC236}">
                <a16:creationId xmlns:a16="http://schemas.microsoft.com/office/drawing/2014/main" id="{D1F5757E-DD0E-A74D-BFCB-02E71FDE3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4" name="Group 86">
            <a:extLst>
              <a:ext uri="{FF2B5EF4-FFF2-40B4-BE49-F238E27FC236}">
                <a16:creationId xmlns:a16="http://schemas.microsoft.com/office/drawing/2014/main" id="{58BE3321-730B-D245-A73E-D1C9C73E6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05495" name="Rectangle 1">
              <a:extLst>
                <a:ext uri="{FF2B5EF4-FFF2-40B4-BE49-F238E27FC236}">
                  <a16:creationId xmlns:a16="http://schemas.microsoft.com/office/drawing/2014/main" id="{F24175D2-238A-C848-83AA-A0A49024D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</a:t>
              </a:r>
            </a:p>
          </p:txBody>
        </p:sp>
        <p:sp>
          <p:nvSpPr>
            <p:cNvPr id="105496" name="Line 2">
              <a:extLst>
                <a:ext uri="{FF2B5EF4-FFF2-40B4-BE49-F238E27FC236}">
                  <a16:creationId xmlns:a16="http://schemas.microsoft.com/office/drawing/2014/main" id="{EF2945CD-3301-C749-A71F-87AF6F24A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3">
            <a:extLst>
              <a:ext uri="{FF2B5EF4-FFF2-40B4-BE49-F238E27FC236}">
                <a16:creationId xmlns:a16="http://schemas.microsoft.com/office/drawing/2014/main" id="{7DF36AC0-51EB-8140-9CB0-E453DB017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435768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Translocation requires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GTP</a:t>
            </a:r>
            <a:r>
              <a:rPr lang="en-US" altLang="en-US">
                <a:solidFill>
                  <a:srgbClr val="000000"/>
                </a:solidFill>
              </a:rPr>
              <a:t> and another </a:t>
            </a:r>
            <a:r>
              <a:rPr lang="en-US" altLang="en-US">
                <a:solidFill>
                  <a:srgbClr val="FF150F"/>
                </a:solidFill>
              </a:rPr>
              <a:t>elongation factor</a:t>
            </a:r>
            <a:r>
              <a:rPr lang="en-US" altLang="en-US">
                <a:solidFill>
                  <a:srgbClr val="000000"/>
                </a:solidFill>
              </a:rPr>
              <a:t>, </a:t>
            </a:r>
            <a:r>
              <a:rPr lang="en-US" altLang="en-US">
                <a:solidFill>
                  <a:srgbClr val="FF150F"/>
                </a:solidFill>
              </a:rPr>
              <a:t>eEF-2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This factor is a </a:t>
            </a:r>
            <a:r>
              <a:rPr lang="en-US" altLang="en-US">
                <a:solidFill>
                  <a:srgbClr val="FF150F"/>
                </a:solidFill>
              </a:rPr>
              <a:t>major constituent of the cell</a:t>
            </a:r>
            <a:r>
              <a:rPr lang="en-US" altLang="en-US">
                <a:solidFill>
                  <a:srgbClr val="000000"/>
                </a:solidFill>
              </a:rPr>
              <a:t>; it is present at a level of </a:t>
            </a:r>
            <a:r>
              <a:rPr lang="en-US" altLang="en-US">
                <a:solidFill>
                  <a:srgbClr val="FF150F"/>
                </a:solidFill>
              </a:rPr>
              <a:t>~1 copy per ribosome</a:t>
            </a:r>
            <a:r>
              <a:rPr lang="en-US" altLang="en-US">
                <a:solidFill>
                  <a:srgbClr val="000000"/>
                </a:solidFill>
              </a:rPr>
              <a:t> (</a:t>
            </a:r>
            <a:r>
              <a:rPr lang="en-US" altLang="en-US">
                <a:solidFill>
                  <a:srgbClr val="FF150F"/>
                </a:solidFill>
              </a:rPr>
              <a:t>20,000 molecules per cell</a:t>
            </a:r>
            <a:r>
              <a:rPr lang="en-US" altLang="en-US">
                <a:solidFill>
                  <a:srgbClr val="000000"/>
                </a:solidFill>
              </a:rPr>
              <a:t>).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7522" name="Picture 4">
            <a:extLst>
              <a:ext uri="{FF2B5EF4-FFF2-40B4-BE49-F238E27FC236}">
                <a16:creationId xmlns:a16="http://schemas.microsoft.com/office/drawing/2014/main" id="{9BE86F0F-4DA4-5347-B644-878A41E0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046288"/>
            <a:ext cx="43148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7523" name="Text Box 5">
            <a:extLst>
              <a:ext uri="{FF2B5EF4-FFF2-40B4-BE49-F238E27FC236}">
                <a16:creationId xmlns:a16="http://schemas.microsoft.com/office/drawing/2014/main" id="{AD5D7A28-3808-094D-9345-D0A18EC5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86233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Ribosomes cannot bind eEF-1A (EF-Tu in prokaryotes) and eEF-2 (EF-G in prokaryotes) simultaneously, it’s a </a:t>
            </a:r>
            <a:r>
              <a:rPr lang="en-US" altLang="en-US">
                <a:solidFill>
                  <a:srgbClr val="FF0000"/>
                </a:solidFill>
              </a:rPr>
              <a:t>two-step process!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24" name="Line 2">
            <a:extLst>
              <a:ext uri="{FF2B5EF4-FFF2-40B4-BE49-F238E27FC236}">
                <a16:creationId xmlns:a16="http://schemas.microsoft.com/office/drawing/2014/main" id="{3A77E5A8-B83C-2F4F-ACA8-418209A09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25" name="Group 7">
            <a:extLst>
              <a:ext uri="{FF2B5EF4-FFF2-40B4-BE49-F238E27FC236}">
                <a16:creationId xmlns:a16="http://schemas.microsoft.com/office/drawing/2014/main" id="{5686D231-B303-0443-9FA5-57B43A07A1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07526" name="Rectangle 1">
              <a:extLst>
                <a:ext uri="{FF2B5EF4-FFF2-40B4-BE49-F238E27FC236}">
                  <a16:creationId xmlns:a16="http://schemas.microsoft.com/office/drawing/2014/main" id="{1C3D39EC-89B7-834D-8932-0FE8EA760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 en procariotas</a:t>
              </a:r>
            </a:p>
          </p:txBody>
        </p:sp>
        <p:sp>
          <p:nvSpPr>
            <p:cNvPr id="107527" name="Line 2">
              <a:extLst>
                <a:ext uri="{FF2B5EF4-FFF2-40B4-BE49-F238E27FC236}">
                  <a16:creationId xmlns:a16="http://schemas.microsoft.com/office/drawing/2014/main" id="{6AD3919C-AF45-DE47-9FA8-7CCB72CB1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3">
            <a:extLst>
              <a:ext uri="{FF2B5EF4-FFF2-40B4-BE49-F238E27FC236}">
                <a16:creationId xmlns:a16="http://schemas.microsoft.com/office/drawing/2014/main" id="{6B13B124-AB96-5B46-BC72-6E777FBD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466850"/>
            <a:ext cx="5033962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 b="1">
                <a:solidFill>
                  <a:srgbClr val="FF0000"/>
                </a:solidFill>
              </a:rPr>
              <a:t>eEF-2 is a protein</a:t>
            </a:r>
            <a:r>
              <a:rPr lang="en-US" altLang="en-US">
                <a:solidFill>
                  <a:srgbClr val="000000"/>
                </a:solidFill>
              </a:rPr>
              <a:t> and not a special kind of tRNA.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Exhibit remarkable </a:t>
            </a:r>
            <a:r>
              <a:rPr lang="en-US" altLang="en-US">
                <a:solidFill>
                  <a:srgbClr val="FF0000"/>
                </a:solidFill>
              </a:rPr>
              <a:t>similarity to tRNA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 b="1">
                <a:solidFill>
                  <a:srgbClr val="FF0000"/>
                </a:solidFill>
              </a:rPr>
              <a:t>Convergent evolution !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eEF-2 mimics the overall structure of the aa complexed with tRNA in the ternary complex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This creates the immediate assumption that </a:t>
            </a:r>
            <a:r>
              <a:rPr lang="en-US" altLang="en-US">
                <a:solidFill>
                  <a:srgbClr val="FF150F"/>
                </a:solidFill>
              </a:rPr>
              <a:t>they compete for the same binding site</a:t>
            </a:r>
            <a:r>
              <a:rPr lang="en-US" altLang="en-US">
                <a:solidFill>
                  <a:srgbClr val="000000"/>
                </a:solidFill>
              </a:rPr>
              <a:t> (presumably in the vicinity of the </a:t>
            </a:r>
            <a:r>
              <a:rPr lang="en-US" altLang="en-US">
                <a:solidFill>
                  <a:srgbClr val="FF150F"/>
                </a:solidFill>
              </a:rPr>
              <a:t>A site</a:t>
            </a:r>
            <a:r>
              <a:rPr lang="en-US" altLang="en-US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109570" name="Picture 4">
            <a:extLst>
              <a:ext uri="{FF2B5EF4-FFF2-40B4-BE49-F238E27FC236}">
                <a16:creationId xmlns:a16="http://schemas.microsoft.com/office/drawing/2014/main" id="{A703E64E-2E39-B54B-899E-D40D7975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201738"/>
            <a:ext cx="3805237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9571" name="Text Box 5">
            <a:extLst>
              <a:ext uri="{FF2B5EF4-FFF2-40B4-BE49-F238E27FC236}">
                <a16:creationId xmlns:a16="http://schemas.microsoft.com/office/drawing/2014/main" id="{9365E442-8C0F-8643-A696-DAD245A2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602163"/>
            <a:ext cx="208915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ternary complex of aminoacyl-tRNA:EF-Tu:GDP</a:t>
            </a:r>
          </a:p>
        </p:txBody>
      </p:sp>
      <p:sp>
        <p:nvSpPr>
          <p:cNvPr id="109572" name="Text Box 6">
            <a:extLst>
              <a:ext uri="{FF2B5EF4-FFF2-40B4-BE49-F238E27FC236}">
                <a16:creationId xmlns:a16="http://schemas.microsoft.com/office/drawing/2014/main" id="{8398DA80-4E0D-A640-809E-09B21431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3" y="4699000"/>
            <a:ext cx="923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eEF-2.</a:t>
            </a:r>
          </a:p>
        </p:txBody>
      </p:sp>
      <p:sp>
        <p:nvSpPr>
          <p:cNvPr id="109573" name="Line 2">
            <a:extLst>
              <a:ext uri="{FF2B5EF4-FFF2-40B4-BE49-F238E27FC236}">
                <a16:creationId xmlns:a16="http://schemas.microsoft.com/office/drawing/2014/main" id="{C3F9A150-E127-BA44-B73E-C336B5112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74" name="Group 8">
            <a:extLst>
              <a:ext uri="{FF2B5EF4-FFF2-40B4-BE49-F238E27FC236}">
                <a16:creationId xmlns:a16="http://schemas.microsoft.com/office/drawing/2014/main" id="{5FE34435-56A5-FD48-A06A-72A6A8B0A2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09575" name="Rectangle 1">
              <a:extLst>
                <a:ext uri="{FF2B5EF4-FFF2-40B4-BE49-F238E27FC236}">
                  <a16:creationId xmlns:a16="http://schemas.microsoft.com/office/drawing/2014/main" id="{6AB60C37-52F0-6449-90D1-240F280CF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 en procariotas</a:t>
              </a:r>
            </a:p>
          </p:txBody>
        </p:sp>
        <p:sp>
          <p:nvSpPr>
            <p:cNvPr id="109576" name="Line 2">
              <a:extLst>
                <a:ext uri="{FF2B5EF4-FFF2-40B4-BE49-F238E27FC236}">
                  <a16:creationId xmlns:a16="http://schemas.microsoft.com/office/drawing/2014/main" id="{3108ECFB-C142-5A41-917C-3E33C4748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3">
            <a:extLst>
              <a:ext uri="{FF2B5EF4-FFF2-40B4-BE49-F238E27FC236}">
                <a16:creationId xmlns:a16="http://schemas.microsoft.com/office/drawing/2014/main" id="{BEC6E64D-EAAD-994B-8426-597B83A4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466850"/>
            <a:ext cx="87471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EF-G</a:t>
            </a:r>
            <a:r>
              <a:rPr lang="en-US" altLang="en-US">
                <a:solidFill>
                  <a:srgbClr val="000000"/>
                </a:solidFill>
              </a:rPr>
              <a:t> binds to the ribosome to </a:t>
            </a:r>
            <a:r>
              <a:rPr lang="en-US" altLang="en-US">
                <a:solidFill>
                  <a:srgbClr val="FF150F"/>
                </a:solidFill>
              </a:rPr>
              <a:t>sponsor translocation</a:t>
            </a:r>
            <a:r>
              <a:rPr lang="en-US" altLang="en-US">
                <a:solidFill>
                  <a:srgbClr val="000000"/>
                </a:solidFill>
              </a:rPr>
              <a:t>; and then is released following ribosome movement.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150F"/>
                </a:solidFill>
              </a:rPr>
              <a:t>hydrolysis of GTP causes a change in the structure of EF-G</a:t>
            </a:r>
            <a:r>
              <a:rPr lang="en-US" altLang="en-US">
                <a:solidFill>
                  <a:srgbClr val="000000"/>
                </a:solidFill>
              </a:rPr>
              <a:t>, which in turn forces a change in the ribosome structure. </a:t>
            </a:r>
          </a:p>
        </p:txBody>
      </p:sp>
      <p:grpSp>
        <p:nvGrpSpPr>
          <p:cNvPr id="111618" name="Group 4">
            <a:extLst>
              <a:ext uri="{FF2B5EF4-FFF2-40B4-BE49-F238E27FC236}">
                <a16:creationId xmlns:a16="http://schemas.microsoft.com/office/drawing/2014/main" id="{6B39F43F-EBFC-DD4B-B99C-B1B9E9EDD985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5497513"/>
            <a:ext cx="1157288" cy="398462"/>
            <a:chOff x="944" y="3463"/>
            <a:chExt cx="729" cy="251"/>
          </a:xfrm>
        </p:grpSpPr>
        <p:sp>
          <p:nvSpPr>
            <p:cNvPr id="111671" name="AutoShape 5">
              <a:extLst>
                <a:ext uri="{FF2B5EF4-FFF2-40B4-BE49-F238E27FC236}">
                  <a16:creationId xmlns:a16="http://schemas.microsoft.com/office/drawing/2014/main" id="{29C6DA15-E436-6C41-8325-5C759CB2A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3463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11619" name="Picture 6">
            <a:extLst>
              <a:ext uri="{FF2B5EF4-FFF2-40B4-BE49-F238E27FC236}">
                <a16:creationId xmlns:a16="http://schemas.microsoft.com/office/drawing/2014/main" id="{0D75C0F4-5651-F04C-A0E8-D022AA4A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227513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1620" name="Line 7">
            <a:extLst>
              <a:ext uri="{FF2B5EF4-FFF2-40B4-BE49-F238E27FC236}">
                <a16:creationId xmlns:a16="http://schemas.microsoft.com/office/drawing/2014/main" id="{EAC896D7-D0DA-1648-85DA-83D97BEF4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" y="5532438"/>
            <a:ext cx="7440613" cy="1587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1" name="Text Box 8">
            <a:extLst>
              <a:ext uri="{FF2B5EF4-FFF2-40B4-BE49-F238E27FC236}">
                <a16:creationId xmlns:a16="http://schemas.microsoft.com/office/drawing/2014/main" id="{6AA30A13-2519-C64B-B531-B160A2BA7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324475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111622" name="Text Box 9">
            <a:extLst>
              <a:ext uri="{FF2B5EF4-FFF2-40B4-BE49-F238E27FC236}">
                <a16:creationId xmlns:a16="http://schemas.microsoft.com/office/drawing/2014/main" id="{93C3DD4D-798E-A84F-8563-313F77D5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5324475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 b="1">
                <a:solidFill>
                  <a:srgbClr val="000000"/>
                </a:solidFill>
              </a:rPr>
              <a:t>3'</a:t>
            </a:r>
          </a:p>
        </p:txBody>
      </p:sp>
      <p:grpSp>
        <p:nvGrpSpPr>
          <p:cNvPr id="111623" name="Group 10">
            <a:extLst>
              <a:ext uri="{FF2B5EF4-FFF2-40B4-BE49-F238E27FC236}">
                <a16:creationId xmlns:a16="http://schemas.microsoft.com/office/drawing/2014/main" id="{7D3FE92B-DE9F-D94C-9C5A-944649A15AA5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5497513"/>
            <a:ext cx="1157287" cy="398462"/>
            <a:chOff x="2033" y="3463"/>
            <a:chExt cx="729" cy="251"/>
          </a:xfrm>
        </p:grpSpPr>
        <p:sp>
          <p:nvSpPr>
            <p:cNvPr id="111670" name="AutoShape 11">
              <a:extLst>
                <a:ext uri="{FF2B5EF4-FFF2-40B4-BE49-F238E27FC236}">
                  <a16:creationId xmlns:a16="http://schemas.microsoft.com/office/drawing/2014/main" id="{2F37AD69-26E2-BA49-BAB6-AC8AE4703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463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11624" name="Picture 12">
            <a:extLst>
              <a:ext uri="{FF2B5EF4-FFF2-40B4-BE49-F238E27FC236}">
                <a16:creationId xmlns:a16="http://schemas.microsoft.com/office/drawing/2014/main" id="{4CA71FB0-7463-7C48-A5D0-262D44D2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227513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1625" name="Group 13">
            <a:extLst>
              <a:ext uri="{FF2B5EF4-FFF2-40B4-BE49-F238E27FC236}">
                <a16:creationId xmlns:a16="http://schemas.microsoft.com/office/drawing/2014/main" id="{14762628-E28B-0345-8904-3342689C4249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5013325"/>
            <a:ext cx="573087" cy="592138"/>
            <a:chOff x="1935" y="3158"/>
            <a:chExt cx="361" cy="373"/>
          </a:xfrm>
        </p:grpSpPr>
        <p:sp>
          <p:nvSpPr>
            <p:cNvPr id="111668" name="AutoShape 14">
              <a:extLst>
                <a:ext uri="{FF2B5EF4-FFF2-40B4-BE49-F238E27FC236}">
                  <a16:creationId xmlns:a16="http://schemas.microsoft.com/office/drawing/2014/main" id="{BB5AAD25-EABE-D948-B489-35CF23EDA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1916" y="3239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69" name="AutoShape 15">
              <a:extLst>
                <a:ext uri="{FF2B5EF4-FFF2-40B4-BE49-F238E27FC236}">
                  <a16:creationId xmlns:a16="http://schemas.microsoft.com/office/drawing/2014/main" id="{E3A4D4FF-A492-4C4B-BCBE-9E0AB4CD8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1962" y="3352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111626" name="AutoShape 16">
            <a:extLst>
              <a:ext uri="{FF2B5EF4-FFF2-40B4-BE49-F238E27FC236}">
                <a16:creationId xmlns:a16="http://schemas.microsoft.com/office/drawing/2014/main" id="{66A7DCFE-0CF3-7E43-B396-7DCF91DCB3E6}"/>
              </a:ext>
            </a:extLst>
          </p:cNvPr>
          <p:cNvSpPr>
            <a:spLocks noChangeArrowheads="1"/>
          </p:cNvSpPr>
          <p:nvPr/>
        </p:nvSpPr>
        <p:spPr bwMode="auto">
          <a:xfrm rot="-3360000">
            <a:off x="3465513" y="4787900"/>
            <a:ext cx="220662" cy="179388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grpSp>
        <p:nvGrpSpPr>
          <p:cNvPr id="111627" name="Group 17">
            <a:extLst>
              <a:ext uri="{FF2B5EF4-FFF2-40B4-BE49-F238E27FC236}">
                <a16:creationId xmlns:a16="http://schemas.microsoft.com/office/drawing/2014/main" id="{8814B8B4-D07F-8F44-9741-AEBB772390B0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4979988"/>
            <a:ext cx="571500" cy="603250"/>
            <a:chOff x="2261" y="3137"/>
            <a:chExt cx="360" cy="380"/>
          </a:xfrm>
        </p:grpSpPr>
        <p:sp>
          <p:nvSpPr>
            <p:cNvPr id="111666" name="AutoShape 18">
              <a:extLst>
                <a:ext uri="{FF2B5EF4-FFF2-40B4-BE49-F238E27FC236}">
                  <a16:creationId xmlns:a16="http://schemas.microsoft.com/office/drawing/2014/main" id="{C4F2C05A-0CC2-A74F-809F-1309F05F3D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20000">
              <a:off x="2245" y="3218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67" name="AutoShape 19">
              <a:extLst>
                <a:ext uri="{FF2B5EF4-FFF2-40B4-BE49-F238E27FC236}">
                  <a16:creationId xmlns:a16="http://schemas.microsoft.com/office/drawing/2014/main" id="{E52A9457-68C7-9B43-9E82-14E09ABE9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0000">
              <a:off x="2288" y="3334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111628" name="AutoShape 20">
            <a:extLst>
              <a:ext uri="{FF2B5EF4-FFF2-40B4-BE49-F238E27FC236}">
                <a16:creationId xmlns:a16="http://schemas.microsoft.com/office/drawing/2014/main" id="{10B65CAE-38F2-9044-A185-91BC0578B9C1}"/>
              </a:ext>
            </a:extLst>
          </p:cNvPr>
          <p:cNvSpPr>
            <a:spLocks noChangeArrowheads="1"/>
          </p:cNvSpPr>
          <p:nvPr/>
        </p:nvSpPr>
        <p:spPr bwMode="auto">
          <a:xfrm rot="-3720000">
            <a:off x="3611562" y="4872038"/>
            <a:ext cx="220663" cy="179388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A</a:t>
            </a:r>
          </a:p>
        </p:txBody>
      </p:sp>
      <p:grpSp>
        <p:nvGrpSpPr>
          <p:cNvPr id="111629" name="Group 21">
            <a:extLst>
              <a:ext uri="{FF2B5EF4-FFF2-40B4-BE49-F238E27FC236}">
                <a16:creationId xmlns:a16="http://schemas.microsoft.com/office/drawing/2014/main" id="{C02664CE-727D-3348-B3D1-1817853AFED9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4938713"/>
            <a:ext cx="509587" cy="668337"/>
            <a:chOff x="1019" y="3111"/>
            <a:chExt cx="321" cy="421"/>
          </a:xfrm>
        </p:grpSpPr>
        <p:sp>
          <p:nvSpPr>
            <p:cNvPr id="111664" name="AutoShape 22">
              <a:extLst>
                <a:ext uri="{FF2B5EF4-FFF2-40B4-BE49-F238E27FC236}">
                  <a16:creationId xmlns:a16="http://schemas.microsoft.com/office/drawing/2014/main" id="{8638A9E1-5FDA-DC41-A775-68D6C0FDD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60000">
              <a:off x="1024" y="3180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65" name="AutoShape 23">
              <a:extLst>
                <a:ext uri="{FF2B5EF4-FFF2-40B4-BE49-F238E27FC236}">
                  <a16:creationId xmlns:a16="http://schemas.microsoft.com/office/drawing/2014/main" id="{D33B5FEE-1A70-E84C-866A-52AD30F6D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40000">
              <a:off x="1028" y="3315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111630" name="AutoShape 24">
            <a:extLst>
              <a:ext uri="{FF2B5EF4-FFF2-40B4-BE49-F238E27FC236}">
                <a16:creationId xmlns:a16="http://schemas.microsoft.com/office/drawing/2014/main" id="{1D2C2E27-DFA2-E140-BA9D-55C6724513D6}"/>
              </a:ext>
            </a:extLst>
          </p:cNvPr>
          <p:cNvSpPr>
            <a:spLocks noChangeArrowheads="1"/>
          </p:cNvSpPr>
          <p:nvPr/>
        </p:nvSpPr>
        <p:spPr bwMode="auto">
          <a:xfrm rot="-2460000">
            <a:off x="1920875" y="4703763"/>
            <a:ext cx="220663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M</a:t>
            </a:r>
          </a:p>
        </p:txBody>
      </p:sp>
      <p:grpSp>
        <p:nvGrpSpPr>
          <p:cNvPr id="111631" name="Group 25">
            <a:extLst>
              <a:ext uri="{FF2B5EF4-FFF2-40B4-BE49-F238E27FC236}">
                <a16:creationId xmlns:a16="http://schemas.microsoft.com/office/drawing/2014/main" id="{CBEFD2BD-0FEB-894A-89BA-33FA2D0849F1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4945063"/>
            <a:ext cx="534987" cy="663575"/>
            <a:chOff x="1215" y="3115"/>
            <a:chExt cx="337" cy="418"/>
          </a:xfrm>
        </p:grpSpPr>
        <p:sp>
          <p:nvSpPr>
            <p:cNvPr id="111662" name="AutoShape 26">
              <a:extLst>
                <a:ext uri="{FF2B5EF4-FFF2-40B4-BE49-F238E27FC236}">
                  <a16:creationId xmlns:a16="http://schemas.microsoft.com/office/drawing/2014/main" id="{2BAEBD8A-5495-D742-A7CD-DBF7346DE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0000">
              <a:off x="1216" y="3189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63" name="AutoShape 27">
              <a:extLst>
                <a:ext uri="{FF2B5EF4-FFF2-40B4-BE49-F238E27FC236}">
                  <a16:creationId xmlns:a16="http://schemas.microsoft.com/office/drawing/2014/main" id="{1C2DE384-3EFF-F940-BB20-1D6AD8D312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80000">
              <a:off x="1232" y="3324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111632" name="AutoShape 28">
            <a:extLst>
              <a:ext uri="{FF2B5EF4-FFF2-40B4-BE49-F238E27FC236}">
                <a16:creationId xmlns:a16="http://schemas.microsoft.com/office/drawing/2014/main" id="{79BBBE97-83E8-964C-B64D-6B570B680A0D}"/>
              </a:ext>
            </a:extLst>
          </p:cNvPr>
          <p:cNvSpPr>
            <a:spLocks noChangeArrowheads="1"/>
          </p:cNvSpPr>
          <p:nvPr/>
        </p:nvSpPr>
        <p:spPr bwMode="auto">
          <a:xfrm rot="-2880000">
            <a:off x="2047876" y="4826000"/>
            <a:ext cx="220662" cy="179387"/>
          </a:xfrm>
          <a:prstGeom prst="flowChartConnector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s-MX" altLang="en-US" sz="1200">
                <a:solidFill>
                  <a:srgbClr val="000000"/>
                </a:solidFill>
              </a:rPr>
              <a:t>A</a:t>
            </a:r>
          </a:p>
        </p:txBody>
      </p:sp>
      <p:grpSp>
        <p:nvGrpSpPr>
          <p:cNvPr id="111633" name="Group 29">
            <a:extLst>
              <a:ext uri="{FF2B5EF4-FFF2-40B4-BE49-F238E27FC236}">
                <a16:creationId xmlns:a16="http://schemas.microsoft.com/office/drawing/2014/main" id="{5FB3D85B-FA70-F74C-B756-6C502BE320CA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5499100"/>
            <a:ext cx="1157288" cy="398463"/>
            <a:chOff x="3144" y="3464"/>
            <a:chExt cx="729" cy="251"/>
          </a:xfrm>
        </p:grpSpPr>
        <p:sp>
          <p:nvSpPr>
            <p:cNvPr id="111661" name="AutoShape 30">
              <a:extLst>
                <a:ext uri="{FF2B5EF4-FFF2-40B4-BE49-F238E27FC236}">
                  <a16:creationId xmlns:a16="http://schemas.microsoft.com/office/drawing/2014/main" id="{2E7551B1-8812-1144-8C1A-DF29B186C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3464"/>
              <a:ext cx="730" cy="2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pic>
        <p:nvPicPr>
          <p:cNvPr id="111634" name="Picture 31">
            <a:extLst>
              <a:ext uri="{FF2B5EF4-FFF2-40B4-BE49-F238E27FC236}">
                <a16:creationId xmlns:a16="http://schemas.microsoft.com/office/drawing/2014/main" id="{E1A62067-AD42-1240-87BD-1353D002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27513"/>
            <a:ext cx="131445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1635" name="Group 32">
            <a:extLst>
              <a:ext uri="{FF2B5EF4-FFF2-40B4-BE49-F238E27FC236}">
                <a16:creationId xmlns:a16="http://schemas.microsoft.com/office/drawing/2014/main" id="{5335B1B7-04A2-C149-9A6A-90A5F54FB04A}"/>
              </a:ext>
            </a:extLst>
          </p:cNvPr>
          <p:cNvGrpSpPr>
            <a:grpSpLocks/>
          </p:cNvGrpSpPr>
          <p:nvPr/>
        </p:nvGrpSpPr>
        <p:grpSpPr bwMode="auto">
          <a:xfrm>
            <a:off x="4695825" y="4833938"/>
            <a:ext cx="571500" cy="590550"/>
            <a:chOff x="2958" y="3045"/>
            <a:chExt cx="360" cy="372"/>
          </a:xfrm>
        </p:grpSpPr>
        <p:sp>
          <p:nvSpPr>
            <p:cNvPr id="111659" name="AutoShape 33">
              <a:extLst>
                <a:ext uri="{FF2B5EF4-FFF2-40B4-BE49-F238E27FC236}">
                  <a16:creationId xmlns:a16="http://schemas.microsoft.com/office/drawing/2014/main" id="{420BFD00-4FEE-D44F-9AD9-5C9113826F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40000">
              <a:off x="2939" y="3126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60" name="AutoShape 34">
              <a:extLst>
                <a:ext uri="{FF2B5EF4-FFF2-40B4-BE49-F238E27FC236}">
                  <a16:creationId xmlns:a16="http://schemas.microsoft.com/office/drawing/2014/main" id="{430A6F91-4457-9748-B67E-F3AE8E1ABF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2983" y="3238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11636" name="Group 35">
            <a:extLst>
              <a:ext uri="{FF2B5EF4-FFF2-40B4-BE49-F238E27FC236}">
                <a16:creationId xmlns:a16="http://schemas.microsoft.com/office/drawing/2014/main" id="{A4FE0E36-1604-F449-BF29-23E9BA24FCCB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4681538"/>
            <a:ext cx="508000" cy="947737"/>
            <a:chOff x="3285" y="2949"/>
            <a:chExt cx="320" cy="597"/>
          </a:xfrm>
        </p:grpSpPr>
        <p:sp>
          <p:nvSpPr>
            <p:cNvPr id="111654" name="AutoShape 36">
              <a:extLst>
                <a:ext uri="{FF2B5EF4-FFF2-40B4-BE49-F238E27FC236}">
                  <a16:creationId xmlns:a16="http://schemas.microsoft.com/office/drawing/2014/main" id="{E7EA6C72-088F-A149-8093-9A0E1E2857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">
              <a:off x="3431" y="2958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11655" name="Group 37">
              <a:extLst>
                <a:ext uri="{FF2B5EF4-FFF2-40B4-BE49-F238E27FC236}">
                  <a16:creationId xmlns:a16="http://schemas.microsoft.com/office/drawing/2014/main" id="{523329C4-CCFE-3048-993F-BFC82D150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5" y="3152"/>
              <a:ext cx="271" cy="394"/>
              <a:chOff x="3285" y="3152"/>
              <a:chExt cx="271" cy="394"/>
            </a:xfrm>
          </p:grpSpPr>
          <p:sp>
            <p:nvSpPr>
              <p:cNvPr id="111657" name="AutoShape 38">
                <a:extLst>
                  <a:ext uri="{FF2B5EF4-FFF2-40B4-BE49-F238E27FC236}">
                    <a16:creationId xmlns:a16="http://schemas.microsoft.com/office/drawing/2014/main" id="{E7A13C9F-C628-354D-8682-AE7DEEBBE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0000">
                <a:off x="3294" y="3181"/>
                <a:ext cx="252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  <p:sp>
            <p:nvSpPr>
              <p:cNvPr id="111658" name="AutoShape 39">
                <a:extLst>
                  <a:ext uri="{FF2B5EF4-FFF2-40B4-BE49-F238E27FC236}">
                    <a16:creationId xmlns:a16="http://schemas.microsoft.com/office/drawing/2014/main" id="{F8F94243-9B38-544A-A4A0-8778DC5D5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560000">
                <a:off x="3235" y="3317"/>
                <a:ext cx="327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lnSpc>
                    <a:spcPts val="36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ES_tradnl" altLang="en-US"/>
              </a:p>
            </p:txBody>
          </p:sp>
        </p:grpSp>
        <p:sp>
          <p:nvSpPr>
            <p:cNvPr id="111656" name="AutoShape 40">
              <a:extLst>
                <a:ext uri="{FF2B5EF4-FFF2-40B4-BE49-F238E27FC236}">
                  <a16:creationId xmlns:a16="http://schemas.microsoft.com/office/drawing/2014/main" id="{09FB9BF0-727A-1444-91C0-65F09A2D32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3455" y="3064"/>
              <a:ext cx="139" cy="113"/>
            </a:xfrm>
            <a:prstGeom prst="flowChartConnector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s-MX" altLang="en-US" sz="120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11637" name="Group 41">
            <a:extLst>
              <a:ext uri="{FF2B5EF4-FFF2-40B4-BE49-F238E27FC236}">
                <a16:creationId xmlns:a16="http://schemas.microsoft.com/office/drawing/2014/main" id="{43BA0FEE-4B16-AA49-B690-1F0E00B00CA0}"/>
              </a:ext>
            </a:extLst>
          </p:cNvPr>
          <p:cNvGrpSpPr>
            <a:grpSpLocks/>
          </p:cNvGrpSpPr>
          <p:nvPr/>
        </p:nvGrpSpPr>
        <p:grpSpPr bwMode="auto">
          <a:xfrm>
            <a:off x="7627938" y="4397375"/>
            <a:ext cx="430212" cy="625475"/>
            <a:chOff x="4805" y="2770"/>
            <a:chExt cx="271" cy="394"/>
          </a:xfrm>
        </p:grpSpPr>
        <p:sp>
          <p:nvSpPr>
            <p:cNvPr id="111652" name="AutoShape 42">
              <a:extLst>
                <a:ext uri="{FF2B5EF4-FFF2-40B4-BE49-F238E27FC236}">
                  <a16:creationId xmlns:a16="http://schemas.microsoft.com/office/drawing/2014/main" id="{A0A68234-F9E0-C54D-A352-686FF0BC01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4814" y="2799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53" name="AutoShape 43">
              <a:extLst>
                <a:ext uri="{FF2B5EF4-FFF2-40B4-BE49-F238E27FC236}">
                  <a16:creationId xmlns:a16="http://schemas.microsoft.com/office/drawing/2014/main" id="{DAFDC3BF-1F86-CB45-AB14-405F094F27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60000">
              <a:off x="4754" y="2935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11638" name="Group 44">
            <a:extLst>
              <a:ext uri="{FF2B5EF4-FFF2-40B4-BE49-F238E27FC236}">
                <a16:creationId xmlns:a16="http://schemas.microsoft.com/office/drawing/2014/main" id="{A3C57AB6-390A-D84A-AD1F-97212E492897}"/>
              </a:ext>
            </a:extLst>
          </p:cNvPr>
          <p:cNvGrpSpPr>
            <a:grpSpLocks/>
          </p:cNvGrpSpPr>
          <p:nvPr/>
        </p:nvGrpSpPr>
        <p:grpSpPr bwMode="auto">
          <a:xfrm>
            <a:off x="5708650" y="4964113"/>
            <a:ext cx="430213" cy="625475"/>
            <a:chOff x="3596" y="3127"/>
            <a:chExt cx="271" cy="394"/>
          </a:xfrm>
        </p:grpSpPr>
        <p:sp>
          <p:nvSpPr>
            <p:cNvPr id="111650" name="AutoShape 45">
              <a:extLst>
                <a:ext uri="{FF2B5EF4-FFF2-40B4-BE49-F238E27FC236}">
                  <a16:creationId xmlns:a16="http://schemas.microsoft.com/office/drawing/2014/main" id="{A8E6FC15-51EA-4A4B-8183-6233945392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3605" y="3156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51" name="AutoShape 46">
              <a:extLst>
                <a:ext uri="{FF2B5EF4-FFF2-40B4-BE49-F238E27FC236}">
                  <a16:creationId xmlns:a16="http://schemas.microsoft.com/office/drawing/2014/main" id="{A4BE0C49-F11E-A543-B554-EB70874B0A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60000">
              <a:off x="3546" y="3292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grpSp>
        <p:nvGrpSpPr>
          <p:cNvPr id="111639" name="Group 47">
            <a:extLst>
              <a:ext uri="{FF2B5EF4-FFF2-40B4-BE49-F238E27FC236}">
                <a16:creationId xmlns:a16="http://schemas.microsoft.com/office/drawing/2014/main" id="{994E503F-3C39-D645-825E-767F0E1883BA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014788"/>
            <a:ext cx="430212" cy="625475"/>
            <a:chOff x="4105" y="2529"/>
            <a:chExt cx="271" cy="394"/>
          </a:xfrm>
        </p:grpSpPr>
        <p:sp>
          <p:nvSpPr>
            <p:cNvPr id="111648" name="AutoShape 48">
              <a:extLst>
                <a:ext uri="{FF2B5EF4-FFF2-40B4-BE49-F238E27FC236}">
                  <a16:creationId xmlns:a16="http://schemas.microsoft.com/office/drawing/2014/main" id="{F4859EDC-0A17-B145-95A1-17C88D028C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4114" y="2558"/>
              <a:ext cx="252" cy="113"/>
            </a:xfrm>
            <a:prstGeom prst="roundRect">
              <a:avLst>
                <a:gd name="adj" fmla="val 50000"/>
              </a:avLst>
            </a:pr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  <p:sp>
          <p:nvSpPr>
            <p:cNvPr id="111649" name="AutoShape 49">
              <a:extLst>
                <a:ext uri="{FF2B5EF4-FFF2-40B4-BE49-F238E27FC236}">
                  <a16:creationId xmlns:a16="http://schemas.microsoft.com/office/drawing/2014/main" id="{9C2DEB57-BE2A-8F47-869A-AAAE2AFCF3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60000">
              <a:off x="4054" y="2694"/>
              <a:ext cx="327" cy="113"/>
            </a:xfrm>
            <a:prstGeom prst="roundRect">
              <a:avLst>
                <a:gd name="adj" fmla="val 50000"/>
              </a:avLst>
            </a:pr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n-US"/>
            </a:p>
          </p:txBody>
        </p:sp>
      </p:grpSp>
      <p:sp>
        <p:nvSpPr>
          <p:cNvPr id="111640" name="Text Box 50">
            <a:extLst>
              <a:ext uri="{FF2B5EF4-FFF2-40B4-BE49-F238E27FC236}">
                <a16:creationId xmlns:a16="http://schemas.microsoft.com/office/drawing/2014/main" id="{4A8F025B-6036-B542-88D3-3646F064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4949825"/>
            <a:ext cx="12588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eEF-2:GTP</a:t>
            </a:r>
          </a:p>
        </p:txBody>
      </p:sp>
      <p:sp>
        <p:nvSpPr>
          <p:cNvPr id="111641" name="Text Box 51">
            <a:extLst>
              <a:ext uri="{FF2B5EF4-FFF2-40B4-BE49-F238E27FC236}">
                <a16:creationId xmlns:a16="http://schemas.microsoft.com/office/drawing/2014/main" id="{40BABAAF-2553-C648-848B-826CA95E6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3678238"/>
            <a:ext cx="18081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s-MX" altLang="en-US">
                <a:solidFill>
                  <a:srgbClr val="000000"/>
                </a:solidFill>
              </a:rPr>
              <a:t>eEF-2 :GDP + Pi</a:t>
            </a:r>
          </a:p>
        </p:txBody>
      </p:sp>
      <p:sp>
        <p:nvSpPr>
          <p:cNvPr id="111642" name="Freeform 52">
            <a:extLst>
              <a:ext uri="{FF2B5EF4-FFF2-40B4-BE49-F238E27FC236}">
                <a16:creationId xmlns:a16="http://schemas.microsoft.com/office/drawing/2014/main" id="{BC5BF970-8B9A-E641-A314-0880FAF390A5}"/>
              </a:ext>
            </a:extLst>
          </p:cNvPr>
          <p:cNvSpPr>
            <a:spLocks/>
          </p:cNvSpPr>
          <p:nvPr/>
        </p:nvSpPr>
        <p:spPr bwMode="auto">
          <a:xfrm>
            <a:off x="5622925" y="4621213"/>
            <a:ext cx="1879600" cy="1046162"/>
          </a:xfrm>
          <a:custGeom>
            <a:avLst/>
            <a:gdLst>
              <a:gd name="T0" fmla="*/ 2147483646 w 5219"/>
              <a:gd name="T1" fmla="*/ 2147483646 h 2904"/>
              <a:gd name="T2" fmla="*/ 2147483646 w 5219"/>
              <a:gd name="T3" fmla="*/ 0 h 2904"/>
              <a:gd name="T4" fmla="*/ 0 60000 65536"/>
              <a:gd name="T5" fmla="*/ 0 60000 65536"/>
              <a:gd name="T6" fmla="*/ 0 w 5219"/>
              <a:gd name="T7" fmla="*/ 0 h 2904"/>
              <a:gd name="T8" fmla="*/ 5219 w 5219"/>
              <a:gd name="T9" fmla="*/ 2904 h 2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19" h="2904">
                <a:moveTo>
                  <a:pt x="5218" y="425"/>
                </a:moveTo>
                <a:cubicBezTo>
                  <a:pt x="0" y="2903"/>
                  <a:pt x="2764" y="0"/>
                  <a:pt x="2764" y="0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Oval 53">
            <a:extLst>
              <a:ext uri="{FF2B5EF4-FFF2-40B4-BE49-F238E27FC236}">
                <a16:creationId xmlns:a16="http://schemas.microsoft.com/office/drawing/2014/main" id="{C8ACF22F-8570-D245-BE93-1A1D65C1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4343400"/>
            <a:ext cx="82550" cy="825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1644" name="Line 2">
            <a:extLst>
              <a:ext uri="{FF2B5EF4-FFF2-40B4-BE49-F238E27FC236}">
                <a16:creationId xmlns:a16="http://schemas.microsoft.com/office/drawing/2014/main" id="{45FBD4F0-D275-3C48-914B-99CE63727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45" name="Group 55">
            <a:extLst>
              <a:ext uri="{FF2B5EF4-FFF2-40B4-BE49-F238E27FC236}">
                <a16:creationId xmlns:a16="http://schemas.microsoft.com/office/drawing/2014/main" id="{1C690575-C055-3744-8F65-7DB21E845D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1646" name="Rectangle 1">
              <a:extLst>
                <a:ext uri="{FF2B5EF4-FFF2-40B4-BE49-F238E27FC236}">
                  <a16:creationId xmlns:a16="http://schemas.microsoft.com/office/drawing/2014/main" id="{EFE2A427-9D83-2245-BEC5-431C192D0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 en eucariotas</a:t>
              </a:r>
            </a:p>
          </p:txBody>
        </p:sp>
        <p:sp>
          <p:nvSpPr>
            <p:cNvPr id="111647" name="Line 2">
              <a:extLst>
                <a:ext uri="{FF2B5EF4-FFF2-40B4-BE49-F238E27FC236}">
                  <a16:creationId xmlns:a16="http://schemas.microsoft.com/office/drawing/2014/main" id="{6EB38112-C6A5-ED4A-A6AF-DCA31C091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3">
            <a:extLst>
              <a:ext uri="{FF2B5EF4-FFF2-40B4-BE49-F238E27FC236}">
                <a16:creationId xmlns:a16="http://schemas.microsoft.com/office/drawing/2014/main" id="{30AC07AB-BE87-5D4B-A7B4-70DA0904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96975"/>
            <a:ext cx="88566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steroid antibiotic </a:t>
            </a:r>
            <a:r>
              <a:rPr lang="en-US" altLang="en-US">
                <a:solidFill>
                  <a:srgbClr val="FF150F"/>
                </a:solidFill>
              </a:rPr>
              <a:t>fusidic acid "jams" the ribosome in its post-translocation state.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Fusidic acid </a:t>
            </a:r>
            <a:r>
              <a:rPr lang="en-US" altLang="en-US">
                <a:solidFill>
                  <a:srgbClr val="FF150F"/>
                </a:solidFill>
              </a:rPr>
              <a:t>stabilizes the ribosome:eEF-2:GDP complex</a:t>
            </a:r>
            <a:r>
              <a:rPr lang="en-US" altLang="en-US">
                <a:solidFill>
                  <a:srgbClr val="000000"/>
                </a:solidFill>
              </a:rPr>
              <a:t>, so that eEF-2 and GDP </a:t>
            </a:r>
            <a:r>
              <a:rPr lang="en-US" altLang="en-US">
                <a:solidFill>
                  <a:srgbClr val="FF150F"/>
                </a:solidFill>
              </a:rPr>
              <a:t>remain on the ribosome</a:t>
            </a:r>
            <a:r>
              <a:rPr lang="en-US" altLang="en-US">
                <a:solidFill>
                  <a:srgbClr val="000000"/>
                </a:solidFill>
              </a:rPr>
              <a:t> instead of being released.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No further amino acids can be added</a:t>
            </a:r>
            <a:r>
              <a:rPr lang="en-US" altLang="en-US">
                <a:solidFill>
                  <a:srgbClr val="000000"/>
                </a:solidFill>
              </a:rPr>
              <a:t> to the chain.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Use as antibiotic!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Contrarily,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 b="1">
                <a:solidFill>
                  <a:srgbClr val="FF0000"/>
                </a:solidFill>
              </a:rPr>
              <a:t>eEF-2 </a:t>
            </a:r>
            <a:r>
              <a:rPr lang="en-US" altLang="en-US">
                <a:solidFill>
                  <a:srgbClr val="000000"/>
                </a:solidFill>
              </a:rPr>
              <a:t>is very </a:t>
            </a:r>
            <a:r>
              <a:rPr lang="en-US" altLang="en-US">
                <a:solidFill>
                  <a:srgbClr val="FF0000"/>
                </a:solidFill>
              </a:rPr>
              <a:t>susceptible to diphtheria toxin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EF-G (the prokaryote version) is not.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3666" name="Line 2">
            <a:extLst>
              <a:ext uri="{FF2B5EF4-FFF2-40B4-BE49-F238E27FC236}">
                <a16:creationId xmlns:a16="http://schemas.microsoft.com/office/drawing/2014/main" id="{1601DA17-5746-5C45-8734-311402918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67" name="Group 6">
            <a:extLst>
              <a:ext uri="{FF2B5EF4-FFF2-40B4-BE49-F238E27FC236}">
                <a16:creationId xmlns:a16="http://schemas.microsoft.com/office/drawing/2014/main" id="{C86F57AD-CE51-BC40-B032-9C8ABE2114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3670" name="Rectangle 1">
              <a:extLst>
                <a:ext uri="{FF2B5EF4-FFF2-40B4-BE49-F238E27FC236}">
                  <a16:creationId xmlns:a16="http://schemas.microsoft.com/office/drawing/2014/main" id="{51FBA838-0D06-5F4C-8FA6-549820336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Elongación y antibióticos</a:t>
              </a:r>
            </a:p>
          </p:txBody>
        </p:sp>
        <p:sp>
          <p:nvSpPr>
            <p:cNvPr id="113671" name="Line 2">
              <a:extLst>
                <a:ext uri="{FF2B5EF4-FFF2-40B4-BE49-F238E27FC236}">
                  <a16:creationId xmlns:a16="http://schemas.microsoft.com/office/drawing/2014/main" id="{A5C75DA6-84AA-FD47-9FBE-AF6FDEB50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9D4A21A8-FE69-AE4E-8A72-59840699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08200"/>
            <a:ext cx="2936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3669" name="Picture 6">
            <a:extLst>
              <a:ext uri="{FF2B5EF4-FFF2-40B4-BE49-F238E27FC236}">
                <a16:creationId xmlns:a16="http://schemas.microsoft.com/office/drawing/2014/main" id="{041357AC-7469-E24E-9B1E-F911EB74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365625"/>
            <a:ext cx="2946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3">
            <a:extLst>
              <a:ext uri="{FF2B5EF4-FFF2-40B4-BE49-F238E27FC236}">
                <a16:creationId xmlns:a16="http://schemas.microsoft.com/office/drawing/2014/main" id="{56C29CE8-AEF5-6A42-A3F1-C112DCF1F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322388"/>
            <a:ext cx="5130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Only 61 triplets are assigned to amino acids.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other three triplets are </a:t>
            </a:r>
            <a:r>
              <a:rPr lang="en-US" altLang="en-US">
                <a:solidFill>
                  <a:srgbClr val="FF0000"/>
                </a:solidFill>
              </a:rPr>
              <a:t>termination codons</a:t>
            </a:r>
            <a:r>
              <a:rPr lang="en-US" altLang="en-US">
                <a:solidFill>
                  <a:srgbClr val="000000"/>
                </a:solidFill>
              </a:rPr>
              <a:t> (or stop codons).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UAG = </a:t>
            </a:r>
            <a:r>
              <a:rPr lang="en-US" altLang="en-US">
                <a:solidFill>
                  <a:srgbClr val="FF0000"/>
                </a:solidFill>
              </a:rPr>
              <a:t>amber</a:t>
            </a:r>
            <a:r>
              <a:rPr lang="en-US" altLang="en-US">
                <a:solidFill>
                  <a:srgbClr val="000000"/>
                </a:solidFill>
              </a:rPr>
              <a:t> codon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UGA = </a:t>
            </a:r>
            <a:r>
              <a:rPr lang="en-US" altLang="en-US">
                <a:solidFill>
                  <a:srgbClr val="FF0000"/>
                </a:solidFill>
              </a:rPr>
              <a:t>opal</a:t>
            </a:r>
            <a:r>
              <a:rPr lang="en-US" altLang="en-US">
                <a:solidFill>
                  <a:srgbClr val="000000"/>
                </a:solidFill>
              </a:rPr>
              <a:t> codon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UAA = </a:t>
            </a:r>
            <a:r>
              <a:rPr lang="en-US" altLang="en-US">
                <a:solidFill>
                  <a:srgbClr val="FF0000"/>
                </a:solidFill>
              </a:rPr>
              <a:t>ochre</a:t>
            </a:r>
            <a:r>
              <a:rPr lang="en-US" altLang="en-US">
                <a:solidFill>
                  <a:srgbClr val="000000"/>
                </a:solidFill>
              </a:rPr>
              <a:t> codon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5714" name="Picture 4">
            <a:extLst>
              <a:ext uri="{FF2B5EF4-FFF2-40B4-BE49-F238E27FC236}">
                <a16:creationId xmlns:a16="http://schemas.microsoft.com/office/drawing/2014/main" id="{4C9A277C-4702-F647-BBC2-8E74E926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316038"/>
            <a:ext cx="4000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5715" name="Rectangle 5">
            <a:extLst>
              <a:ext uri="{FF2B5EF4-FFF2-40B4-BE49-F238E27FC236}">
                <a16:creationId xmlns:a16="http://schemas.microsoft.com/office/drawing/2014/main" id="{2DC4281D-6F9E-0A4B-B0E3-186B2FBB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438" y="1857375"/>
            <a:ext cx="608012" cy="123825"/>
          </a:xfrm>
          <a:prstGeom prst="rect">
            <a:avLst/>
          </a:prstGeom>
          <a:noFill/>
          <a:ln w="360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5716" name="Rectangle 6">
            <a:extLst>
              <a:ext uri="{FF2B5EF4-FFF2-40B4-BE49-F238E27FC236}">
                <a16:creationId xmlns:a16="http://schemas.microsoft.com/office/drawing/2014/main" id="{045A6E69-CA26-DF4E-AA26-61854107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63" y="1858963"/>
            <a:ext cx="608012" cy="123825"/>
          </a:xfrm>
          <a:prstGeom prst="rect">
            <a:avLst/>
          </a:prstGeom>
          <a:noFill/>
          <a:ln w="360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5717" name="Rectangle 7">
            <a:extLst>
              <a:ext uri="{FF2B5EF4-FFF2-40B4-BE49-F238E27FC236}">
                <a16:creationId xmlns:a16="http://schemas.microsoft.com/office/drawing/2014/main" id="{2ECC4920-086C-6C4D-8C82-11AA5C0C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63" y="1966913"/>
            <a:ext cx="608012" cy="123825"/>
          </a:xfrm>
          <a:prstGeom prst="rect">
            <a:avLst/>
          </a:prstGeom>
          <a:noFill/>
          <a:ln w="360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15718" name="Text Box 8">
            <a:extLst>
              <a:ext uri="{FF2B5EF4-FFF2-40B4-BE49-F238E27FC236}">
                <a16:creationId xmlns:a16="http://schemas.microsoft.com/office/drawing/2014/main" id="{2184FCA3-06FC-E242-863F-48F8056A3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802188"/>
            <a:ext cx="8628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In </a:t>
            </a:r>
            <a:r>
              <a:rPr lang="en-US" altLang="en-US">
                <a:solidFill>
                  <a:srgbClr val="FF150F"/>
                </a:solidFill>
              </a:rPr>
              <a:t>bacteria UAA is the most commonly used</a:t>
            </a:r>
            <a:r>
              <a:rPr lang="en-US" altLang="en-US">
                <a:solidFill>
                  <a:srgbClr val="000000"/>
                </a:solidFill>
              </a:rPr>
              <a:t> termination codon </a:t>
            </a:r>
            <a:r>
              <a:rPr lang="en-US" altLang="en-US">
                <a:solidFill>
                  <a:srgbClr val="FF150F"/>
                </a:solidFill>
              </a:rPr>
              <a:t>in eukaryotes its UAG.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There appear to be more errors reading UGA, which result in the continuation of protein synthesis until another termination codon is encountered.</a:t>
            </a:r>
          </a:p>
        </p:txBody>
      </p:sp>
      <p:sp>
        <p:nvSpPr>
          <p:cNvPr id="115719" name="Line 2">
            <a:extLst>
              <a:ext uri="{FF2B5EF4-FFF2-40B4-BE49-F238E27FC236}">
                <a16:creationId xmlns:a16="http://schemas.microsoft.com/office/drawing/2014/main" id="{9466B94E-89FF-6545-ABD5-79C97B9C4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720" name="Group 11">
            <a:extLst>
              <a:ext uri="{FF2B5EF4-FFF2-40B4-BE49-F238E27FC236}">
                <a16:creationId xmlns:a16="http://schemas.microsoft.com/office/drawing/2014/main" id="{9D5D14A0-577C-3240-B0E1-9C2788D75FC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5721" name="Rectangle 1">
              <a:extLst>
                <a:ext uri="{FF2B5EF4-FFF2-40B4-BE49-F238E27FC236}">
                  <a16:creationId xmlns:a16="http://schemas.microsoft.com/office/drawing/2014/main" id="{476AFF78-F65F-174B-BB1F-DB69BEF12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Terminación</a:t>
              </a:r>
            </a:p>
          </p:txBody>
        </p:sp>
        <p:sp>
          <p:nvSpPr>
            <p:cNvPr id="115722" name="Line 2">
              <a:extLst>
                <a:ext uri="{FF2B5EF4-FFF2-40B4-BE49-F238E27FC236}">
                  <a16:creationId xmlns:a16="http://schemas.microsoft.com/office/drawing/2014/main" id="{64A064BA-CCD7-594E-99B5-529397A22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3">
            <a:extLst>
              <a:ext uri="{FF2B5EF4-FFF2-40B4-BE49-F238E27FC236}">
                <a16:creationId xmlns:a16="http://schemas.microsoft.com/office/drawing/2014/main" id="{05B2AAF5-04D1-B242-86CF-A6C6C498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387475"/>
            <a:ext cx="54165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In </a:t>
            </a:r>
            <a:r>
              <a:rPr lang="en-US" altLang="en-US" i="1">
                <a:solidFill>
                  <a:srgbClr val="FF150F"/>
                </a:solidFill>
              </a:rPr>
              <a:t>E. coli</a:t>
            </a:r>
            <a:r>
              <a:rPr lang="en-US" altLang="en-US">
                <a:solidFill>
                  <a:srgbClr val="FF150F"/>
                </a:solidFill>
              </a:rPr>
              <a:t> two related proteins catalyze termination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They are called </a:t>
            </a:r>
            <a:r>
              <a:rPr lang="en-US" altLang="en-US">
                <a:solidFill>
                  <a:srgbClr val="FF0000"/>
                </a:solidFill>
              </a:rPr>
              <a:t>release factors</a:t>
            </a:r>
            <a:r>
              <a:rPr lang="en-US" altLang="en-US">
                <a:solidFill>
                  <a:srgbClr val="000000"/>
                </a:solidFill>
              </a:rPr>
              <a:t> (</a:t>
            </a:r>
            <a:r>
              <a:rPr lang="en-US" altLang="en-US">
                <a:solidFill>
                  <a:srgbClr val="FF0000"/>
                </a:solidFill>
              </a:rPr>
              <a:t>RF</a:t>
            </a:r>
            <a:r>
              <a:rPr lang="en-US" altLang="en-US">
                <a:solidFill>
                  <a:srgbClr val="000000"/>
                </a:solidFill>
              </a:rPr>
              <a:t>), and are specific for different sequences.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RF-1</a:t>
            </a:r>
            <a:r>
              <a:rPr lang="en-US" altLang="en-US">
                <a:solidFill>
                  <a:srgbClr val="000000"/>
                </a:solidFill>
              </a:rPr>
              <a:t> recognizes UAA and UAG.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RF-2</a:t>
            </a:r>
            <a:r>
              <a:rPr lang="en-US" altLang="en-US">
                <a:solidFill>
                  <a:srgbClr val="000000"/>
                </a:solidFill>
              </a:rPr>
              <a:t> recognizes UGA and UAA.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factors </a:t>
            </a:r>
            <a:r>
              <a:rPr lang="en-US" altLang="en-US">
                <a:solidFill>
                  <a:srgbClr val="FF0000"/>
                </a:solidFill>
              </a:rPr>
              <a:t>act at the ribosomal A site</a:t>
            </a:r>
            <a:r>
              <a:rPr lang="en-US" altLang="en-US">
                <a:solidFill>
                  <a:srgbClr val="000000"/>
                </a:solidFill>
              </a:rPr>
              <a:t> and require polypeptidyl-tRNA in the P site. </a:t>
            </a:r>
          </a:p>
        </p:txBody>
      </p:sp>
      <p:pic>
        <p:nvPicPr>
          <p:cNvPr id="117762" name="Picture 4">
            <a:extLst>
              <a:ext uri="{FF2B5EF4-FFF2-40B4-BE49-F238E27FC236}">
                <a16:creationId xmlns:a16="http://schemas.microsoft.com/office/drawing/2014/main" id="{C3F8A172-7313-0343-9E54-A338EE86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338263"/>
            <a:ext cx="344805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7763" name="Text Box 5">
            <a:extLst>
              <a:ext uri="{FF2B5EF4-FFF2-40B4-BE49-F238E27FC236}">
                <a16:creationId xmlns:a16="http://schemas.microsoft.com/office/drawing/2014/main" id="{DA312AE9-ECDC-CA4D-9C0E-22473E16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89392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release factors are </a:t>
            </a:r>
            <a:r>
              <a:rPr lang="en-US" altLang="en-US">
                <a:solidFill>
                  <a:srgbClr val="FF0000"/>
                </a:solidFill>
              </a:rPr>
              <a:t>present at much lower levels</a:t>
            </a:r>
            <a:r>
              <a:rPr lang="en-US" altLang="en-US">
                <a:solidFill>
                  <a:srgbClr val="000000"/>
                </a:solidFill>
              </a:rPr>
              <a:t> than initiation or elongation factors</a:t>
            </a:r>
            <a:r>
              <a:rPr lang="en-US" altLang="en-US">
                <a:solidFill>
                  <a:srgbClr val="FF150F"/>
                </a:solidFill>
              </a:rPr>
              <a:t>;~600 molecules of each per cell</a:t>
            </a:r>
            <a:r>
              <a:rPr lang="en-US" altLang="en-US">
                <a:solidFill>
                  <a:srgbClr val="000000"/>
                </a:solidFill>
              </a:rPr>
              <a:t> (</a:t>
            </a:r>
            <a:r>
              <a:rPr lang="en-US" altLang="en-US">
                <a:solidFill>
                  <a:srgbClr val="FF150F"/>
                </a:solidFill>
              </a:rPr>
              <a:t>1 RF per 10 ribosomes</a:t>
            </a:r>
            <a:r>
              <a:rPr lang="en-US" altLang="en-US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17764" name="Line 2">
            <a:extLst>
              <a:ext uri="{FF2B5EF4-FFF2-40B4-BE49-F238E27FC236}">
                <a16:creationId xmlns:a16="http://schemas.microsoft.com/office/drawing/2014/main" id="{7509F1A8-9066-5E44-9218-756C15D2A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765" name="Group 7">
            <a:extLst>
              <a:ext uri="{FF2B5EF4-FFF2-40B4-BE49-F238E27FC236}">
                <a16:creationId xmlns:a16="http://schemas.microsoft.com/office/drawing/2014/main" id="{13E72B58-97D5-8648-9654-B6BA691BA5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7766" name="Rectangle 1">
              <a:extLst>
                <a:ext uri="{FF2B5EF4-FFF2-40B4-BE49-F238E27FC236}">
                  <a16:creationId xmlns:a16="http://schemas.microsoft.com/office/drawing/2014/main" id="{0B98BAC4-412B-CC4A-B184-FFFF17497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Terminación</a:t>
              </a:r>
            </a:p>
          </p:txBody>
        </p:sp>
        <p:sp>
          <p:nvSpPr>
            <p:cNvPr id="117767" name="Line 2">
              <a:extLst>
                <a:ext uri="{FF2B5EF4-FFF2-40B4-BE49-F238E27FC236}">
                  <a16:creationId xmlns:a16="http://schemas.microsoft.com/office/drawing/2014/main" id="{FEDF6B6E-15F8-E14A-B1DF-2FF81B4C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3">
            <a:extLst>
              <a:ext uri="{FF2B5EF4-FFF2-40B4-BE49-F238E27FC236}">
                <a16:creationId xmlns:a16="http://schemas.microsoft.com/office/drawing/2014/main" id="{8BA24A7C-E9C9-6246-AAAC-7D79DD6F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316038"/>
            <a:ext cx="5500688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RF1 and RF2 </a:t>
            </a:r>
            <a:r>
              <a:rPr lang="en-US" altLang="en-US">
                <a:solidFill>
                  <a:srgbClr val="FF0000"/>
                </a:solidFill>
              </a:rPr>
              <a:t>recognize the termination codons</a:t>
            </a:r>
            <a:r>
              <a:rPr lang="en-US" altLang="en-US">
                <a:solidFill>
                  <a:srgbClr val="000000"/>
                </a:solidFill>
              </a:rPr>
              <a:t> and activate the ribosome to </a:t>
            </a:r>
            <a:r>
              <a:rPr lang="en-US" altLang="en-US">
                <a:solidFill>
                  <a:srgbClr val="FF0000"/>
                </a:solidFill>
              </a:rPr>
              <a:t>hydrolyze the peptidyl tRNA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Reaction analogous to the usual peptidyl transfer</a:t>
            </a:r>
            <a:r>
              <a:rPr lang="en-US" altLang="en-US">
                <a:solidFill>
                  <a:srgbClr val="000000"/>
                </a:solidFill>
              </a:rPr>
              <a:t>, except that the </a:t>
            </a:r>
            <a:r>
              <a:rPr lang="en-US" altLang="en-US">
                <a:solidFill>
                  <a:srgbClr val="FF0000"/>
                </a:solidFill>
              </a:rPr>
              <a:t>acceptor is H</a:t>
            </a:r>
            <a:r>
              <a:rPr lang="en-US" altLang="en-US" baseline="-1000">
                <a:solidFill>
                  <a:srgbClr val="FF150F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O</a:t>
            </a:r>
            <a:r>
              <a:rPr lang="en-US" altLang="en-US">
                <a:solidFill>
                  <a:srgbClr val="000000"/>
                </a:solidFill>
              </a:rPr>
              <a:t> instead of aminoacyl-tRNA.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RF1 or RF2 are released from the ribosome by </a:t>
            </a:r>
            <a:r>
              <a:rPr lang="en-US" altLang="en-US">
                <a:solidFill>
                  <a:srgbClr val="FF0000"/>
                </a:solidFill>
              </a:rPr>
              <a:t>RF-3</a:t>
            </a:r>
            <a:r>
              <a:rPr lang="en-US" altLang="en-US">
                <a:solidFill>
                  <a:srgbClr val="000000"/>
                </a:solidFill>
              </a:rPr>
              <a:t>, which is a </a:t>
            </a:r>
            <a:r>
              <a:rPr lang="en-US" altLang="en-US">
                <a:solidFill>
                  <a:srgbClr val="FF150F"/>
                </a:solidFill>
              </a:rPr>
              <a:t>GTP-binding protein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related to EF-G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RF3 resembles</a:t>
            </a:r>
            <a:r>
              <a:rPr lang="en-US" altLang="en-US">
                <a:solidFill>
                  <a:srgbClr val="000000"/>
                </a:solidFill>
              </a:rPr>
              <a:t> the GTP-binding domains of </a:t>
            </a:r>
            <a:r>
              <a:rPr lang="en-US" altLang="en-US">
                <a:solidFill>
                  <a:srgbClr val="FF0000"/>
                </a:solidFill>
              </a:rPr>
              <a:t>EF-Tu and EF-G</a:t>
            </a:r>
            <a:r>
              <a:rPr lang="en-US" altLang="en-US">
                <a:solidFill>
                  <a:srgbClr val="000000"/>
                </a:solidFill>
              </a:rPr>
              <a:t>, and RF1/2 resemble the C-terminal of EF-G, which </a:t>
            </a:r>
            <a:r>
              <a:rPr lang="en-US" altLang="en-US">
                <a:solidFill>
                  <a:srgbClr val="FF0000"/>
                </a:solidFill>
              </a:rPr>
              <a:t>mimics tRNA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9810" name="Picture 4">
            <a:extLst>
              <a:ext uri="{FF2B5EF4-FFF2-40B4-BE49-F238E27FC236}">
                <a16:creationId xmlns:a16="http://schemas.microsoft.com/office/drawing/2014/main" id="{D75C7F49-8193-0449-AAB2-0231972C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228725"/>
            <a:ext cx="351313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9811" name="Line 2">
            <a:extLst>
              <a:ext uri="{FF2B5EF4-FFF2-40B4-BE49-F238E27FC236}">
                <a16:creationId xmlns:a16="http://schemas.microsoft.com/office/drawing/2014/main" id="{2AD6BB12-E455-C64D-90CA-58F1F6E03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812" name="Group 6">
            <a:extLst>
              <a:ext uri="{FF2B5EF4-FFF2-40B4-BE49-F238E27FC236}">
                <a16:creationId xmlns:a16="http://schemas.microsoft.com/office/drawing/2014/main" id="{25A67BB3-49FC-9944-8CD0-DC51604EBC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9813" name="Rectangle 1">
              <a:extLst>
                <a:ext uri="{FF2B5EF4-FFF2-40B4-BE49-F238E27FC236}">
                  <a16:creationId xmlns:a16="http://schemas.microsoft.com/office/drawing/2014/main" id="{E506551B-A9EA-8F40-8AB1-162762CA8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Terminación</a:t>
              </a:r>
            </a:p>
          </p:txBody>
        </p:sp>
        <p:sp>
          <p:nvSpPr>
            <p:cNvPr id="119814" name="Line 2">
              <a:extLst>
                <a:ext uri="{FF2B5EF4-FFF2-40B4-BE49-F238E27FC236}">
                  <a16:creationId xmlns:a16="http://schemas.microsoft.com/office/drawing/2014/main" id="{C37D0A7C-95CD-814C-BA8E-EDDDA39AC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3">
            <a:extLst>
              <a:ext uri="{FF2B5EF4-FFF2-40B4-BE49-F238E27FC236}">
                <a16:creationId xmlns:a16="http://schemas.microsoft.com/office/drawing/2014/main" id="{DC6265FF-0418-9840-BFB0-5DBB2096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387475"/>
            <a:ext cx="468153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Two stages are involved in ending translation.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 i="1" u="sng">
                <a:solidFill>
                  <a:srgbClr val="000000"/>
                </a:solidFill>
              </a:rPr>
              <a:t>termination reaction</a:t>
            </a:r>
            <a:r>
              <a:rPr lang="en-US" altLang="en-US">
                <a:solidFill>
                  <a:srgbClr val="000000"/>
                </a:solidFill>
              </a:rPr>
              <a:t> itself involves </a:t>
            </a:r>
            <a:r>
              <a:rPr lang="en-US" altLang="en-US">
                <a:solidFill>
                  <a:srgbClr val="FF0000"/>
                </a:solidFill>
              </a:rPr>
              <a:t>release of the protein chain</a:t>
            </a:r>
            <a:r>
              <a:rPr lang="en-US" altLang="en-US">
                <a:solidFill>
                  <a:srgbClr val="000000"/>
                </a:solidFill>
              </a:rPr>
              <a:t> from the last tRNA.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 i="1" u="sng">
                <a:solidFill>
                  <a:srgbClr val="000000"/>
                </a:solidFill>
              </a:rPr>
              <a:t>post-termination reaction</a:t>
            </a:r>
            <a:r>
              <a:rPr lang="en-US" altLang="en-US">
                <a:solidFill>
                  <a:srgbClr val="000000"/>
                </a:solidFill>
              </a:rPr>
              <a:t> involves </a:t>
            </a:r>
            <a:r>
              <a:rPr lang="en-US" altLang="en-US">
                <a:solidFill>
                  <a:srgbClr val="FF0000"/>
                </a:solidFill>
              </a:rPr>
              <a:t>release of the tRNA and mRNA</a:t>
            </a:r>
            <a:r>
              <a:rPr lang="en-US" altLang="en-US">
                <a:solidFill>
                  <a:srgbClr val="000000"/>
                </a:solidFill>
              </a:rPr>
              <a:t>, and </a:t>
            </a:r>
            <a:r>
              <a:rPr lang="en-US" altLang="en-US">
                <a:solidFill>
                  <a:srgbClr val="FF0000"/>
                </a:solidFill>
              </a:rPr>
              <a:t>dissociation of the ribosome</a:t>
            </a:r>
            <a:r>
              <a:rPr lang="en-US" altLang="en-US">
                <a:solidFill>
                  <a:srgbClr val="000000"/>
                </a:solidFill>
              </a:rPr>
              <a:t> into its subunits.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150F"/>
                </a:solidFill>
              </a:rPr>
              <a:t>None of the termination codons is represented by a tRNA, they are recognized directly by protein factors!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21858" name="Picture 4">
            <a:extLst>
              <a:ext uri="{FF2B5EF4-FFF2-40B4-BE49-F238E27FC236}">
                <a16:creationId xmlns:a16="http://schemas.microsoft.com/office/drawing/2014/main" id="{21A569D5-4182-0849-8C08-7DF86403C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228725"/>
            <a:ext cx="351313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1859" name="Freeform 5">
            <a:extLst>
              <a:ext uri="{FF2B5EF4-FFF2-40B4-BE49-F238E27FC236}">
                <a16:creationId xmlns:a16="http://schemas.microsoft.com/office/drawing/2014/main" id="{DB111FFC-66C0-EC4A-BCB7-5DDA291ECF26}"/>
              </a:ext>
            </a:extLst>
          </p:cNvPr>
          <p:cNvSpPr>
            <a:spLocks/>
          </p:cNvSpPr>
          <p:nvPr/>
        </p:nvSpPr>
        <p:spPr bwMode="auto">
          <a:xfrm>
            <a:off x="4183063" y="2152650"/>
            <a:ext cx="3589337" cy="373063"/>
          </a:xfrm>
          <a:custGeom>
            <a:avLst/>
            <a:gdLst>
              <a:gd name="T0" fmla="*/ 0 w 9971"/>
              <a:gd name="T1" fmla="*/ 2147483646 h 1037"/>
              <a:gd name="T2" fmla="*/ 2147483646 w 9971"/>
              <a:gd name="T3" fmla="*/ 0 h 1037"/>
              <a:gd name="T4" fmla="*/ 0 60000 65536"/>
              <a:gd name="T5" fmla="*/ 0 60000 65536"/>
              <a:gd name="T6" fmla="*/ 0 w 9971"/>
              <a:gd name="T7" fmla="*/ 0 h 1037"/>
              <a:gd name="T8" fmla="*/ 9971 w 9971"/>
              <a:gd name="T9" fmla="*/ 1037 h 1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71" h="1037">
                <a:moveTo>
                  <a:pt x="0" y="1036"/>
                </a:moveTo>
                <a:cubicBezTo>
                  <a:pt x="6710" y="767"/>
                  <a:pt x="9970" y="0"/>
                  <a:pt x="9970" y="0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Line 6">
            <a:extLst>
              <a:ext uri="{FF2B5EF4-FFF2-40B4-BE49-F238E27FC236}">
                <a16:creationId xmlns:a16="http://schemas.microsoft.com/office/drawing/2014/main" id="{1E38931D-D122-5144-81E5-7BD50974F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63" y="4471988"/>
            <a:ext cx="1890712" cy="2762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1" name="Line 7">
            <a:extLst>
              <a:ext uri="{FF2B5EF4-FFF2-40B4-BE49-F238E27FC236}">
                <a16:creationId xmlns:a16="http://schemas.microsoft.com/office/drawing/2014/main" id="{B9F2219E-0C81-DD42-9E37-716D4B25A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4459288"/>
            <a:ext cx="2154237" cy="9112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2" name="Line 8">
            <a:extLst>
              <a:ext uri="{FF2B5EF4-FFF2-40B4-BE49-F238E27FC236}">
                <a16:creationId xmlns:a16="http://schemas.microsoft.com/office/drawing/2014/main" id="{98488EE6-FE3A-6A43-AC92-35F066A36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1175" y="4459288"/>
            <a:ext cx="3271838" cy="698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Line 2">
            <a:extLst>
              <a:ext uri="{FF2B5EF4-FFF2-40B4-BE49-F238E27FC236}">
                <a16:creationId xmlns:a16="http://schemas.microsoft.com/office/drawing/2014/main" id="{55647A01-11E9-D44E-A8E8-E59324C75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4" name="Group 10">
            <a:extLst>
              <a:ext uri="{FF2B5EF4-FFF2-40B4-BE49-F238E27FC236}">
                <a16:creationId xmlns:a16="http://schemas.microsoft.com/office/drawing/2014/main" id="{9006A888-B202-1A43-9824-24A7213611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21865" name="Rectangle 1">
              <a:extLst>
                <a:ext uri="{FF2B5EF4-FFF2-40B4-BE49-F238E27FC236}">
                  <a16:creationId xmlns:a16="http://schemas.microsoft.com/office/drawing/2014/main" id="{7B98BC42-67E0-F141-B654-EE43A211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Terminación</a:t>
              </a:r>
            </a:p>
          </p:txBody>
        </p:sp>
        <p:sp>
          <p:nvSpPr>
            <p:cNvPr id="121866" name="Line 2">
              <a:extLst>
                <a:ext uri="{FF2B5EF4-FFF2-40B4-BE49-F238E27FC236}">
                  <a16:creationId xmlns:a16="http://schemas.microsoft.com/office/drawing/2014/main" id="{76E30419-E373-2E4F-96F5-3359B4983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0A90CF3F-5C18-064B-8449-88E94B6664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03200" y="2413000"/>
            <a:ext cx="5276850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63720" rIns="90360" bIns="44280"/>
          <a:lstStyle/>
          <a:p>
            <a:pPr marL="293688" indent="-293688" eaLnBrk="1" hangingPunct="1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293688" algn="l"/>
                <a:tab pos="398463" algn="l"/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</a:tabLst>
            </a:pPr>
            <a:r>
              <a:rPr lang="en-US" altLang="en-US" sz="1600">
                <a:ea typeface="ＭＳ Ｐゴシック" panose="020B0600070205080204" pitchFamily="34" charset="-128"/>
              </a:rPr>
              <a:t>Different sets of accessory factors assist the ribosome at each stage. 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endParaRPr lang="en-US" altLang="en-US" sz="1600">
              <a:ea typeface="ＭＳ Ｐゴシック" panose="020B0600070205080204" pitchFamily="34" charset="-128"/>
            </a:endParaRPr>
          </a:p>
          <a:p>
            <a:pPr marL="293688" indent="-293688" eaLnBrk="1" hangingPunct="1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293688" algn="l"/>
                <a:tab pos="398463" algn="l"/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</a:tabLst>
            </a:pPr>
            <a:r>
              <a:rPr lang="en-US" altLang="en-US" sz="1600">
                <a:ea typeface="ＭＳ Ｐゴシック" panose="020B0600070205080204" pitchFamily="34" charset="-128"/>
              </a:rPr>
              <a:t>Energy is provided at various stages by the hydrolysis of GTP. 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endParaRPr lang="en-US" altLang="en-US" sz="1600">
              <a:ea typeface="ＭＳ Ｐゴシック" panose="020B0600070205080204" pitchFamily="34" charset="-128"/>
            </a:endParaRPr>
          </a:p>
          <a:p>
            <a:pPr marL="293688" indent="-293688" eaLnBrk="1" hangingPunct="1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293688" algn="l"/>
                <a:tab pos="398463" algn="l"/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</a:tabLst>
            </a:pPr>
            <a:r>
              <a:rPr lang="en-US" altLang="en-US" sz="1600">
                <a:ea typeface="ＭＳ Ｐゴシック" panose="020B0600070205080204" pitchFamily="34" charset="-128"/>
              </a:rPr>
              <a:t>Accessory factors are </a:t>
            </a:r>
            <a:r>
              <a:rPr lang="en-US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not covalently linked to Ribosome</a:t>
            </a:r>
            <a:r>
              <a:rPr lang="en-US" altLang="en-US" sz="1600">
                <a:ea typeface="ＭＳ Ｐゴシック" panose="020B0600070205080204" pitchFamily="34" charset="-128"/>
              </a:rPr>
              <a:t> (proteins or RNA).</a:t>
            </a:r>
          </a:p>
        </p:txBody>
      </p:sp>
      <p:pic>
        <p:nvPicPr>
          <p:cNvPr id="13314" name="Picture 4">
            <a:extLst>
              <a:ext uri="{FF2B5EF4-FFF2-40B4-BE49-F238E27FC236}">
                <a16:creationId xmlns:a16="http://schemas.microsoft.com/office/drawing/2014/main" id="{AB31A1BD-725F-EC44-AA76-4483C8E0B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177925"/>
            <a:ext cx="33607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Line 2">
            <a:extLst>
              <a:ext uri="{FF2B5EF4-FFF2-40B4-BE49-F238E27FC236}">
                <a16:creationId xmlns:a16="http://schemas.microsoft.com/office/drawing/2014/main" id="{0688FCCF-9467-4F46-858A-E0D8E3330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6" name="Group 7">
            <a:extLst>
              <a:ext uri="{FF2B5EF4-FFF2-40B4-BE49-F238E27FC236}">
                <a16:creationId xmlns:a16="http://schemas.microsoft.com/office/drawing/2014/main" id="{89669FE9-2720-CF4E-A9AB-2101B27522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3317" name="Rectangle 1">
              <a:extLst>
                <a:ext uri="{FF2B5EF4-FFF2-40B4-BE49-F238E27FC236}">
                  <a16:creationId xmlns:a16="http://schemas.microsoft.com/office/drawing/2014/main" id="{D473A549-ABED-9B47-B12E-293B41D12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Factores accesorios</a:t>
              </a:r>
            </a:p>
          </p:txBody>
        </p:sp>
        <p:sp>
          <p:nvSpPr>
            <p:cNvPr id="13318" name="Line 2">
              <a:extLst>
                <a:ext uri="{FF2B5EF4-FFF2-40B4-BE49-F238E27FC236}">
                  <a16:creationId xmlns:a16="http://schemas.microsoft.com/office/drawing/2014/main" id="{51E145A6-44D3-3442-8729-A5C5FE669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Line 2">
            <a:extLst>
              <a:ext uri="{FF2B5EF4-FFF2-40B4-BE49-F238E27FC236}">
                <a16:creationId xmlns:a16="http://schemas.microsoft.com/office/drawing/2014/main" id="{55647A01-11E9-D44E-A8E8-E59324C75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4" name="Group 10">
            <a:extLst>
              <a:ext uri="{FF2B5EF4-FFF2-40B4-BE49-F238E27FC236}">
                <a16:creationId xmlns:a16="http://schemas.microsoft.com/office/drawing/2014/main" id="{9006A888-B202-1A43-9824-24A7213611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21865" name="Rectangle 1">
              <a:extLst>
                <a:ext uri="{FF2B5EF4-FFF2-40B4-BE49-F238E27FC236}">
                  <a16:creationId xmlns:a16="http://schemas.microsoft.com/office/drawing/2014/main" id="{7B98BC42-67E0-F141-B654-EE43A211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 dirty="0">
                  <a:solidFill>
                    <a:srgbClr val="B3B3B3"/>
                  </a:solidFill>
                </a:rPr>
                <a:t>  </a:t>
              </a:r>
              <a:r>
                <a:rPr lang="en-US" altLang="en-US" dirty="0" err="1">
                  <a:solidFill>
                    <a:srgbClr val="B3B3B3"/>
                  </a:solidFill>
                </a:rPr>
                <a:t>Tema</a:t>
              </a:r>
              <a:r>
                <a:rPr lang="en-US" altLang="en-US" dirty="0">
                  <a:solidFill>
                    <a:srgbClr val="B3B3B3"/>
                  </a:solidFill>
                </a:rPr>
                <a:t> 11. </a:t>
              </a:r>
              <a:r>
                <a:rPr lang="en-US" altLang="en-US" dirty="0" err="1">
                  <a:solidFill>
                    <a:srgbClr val="B3B3B3"/>
                  </a:solidFill>
                </a:rPr>
                <a:t>Traducción</a:t>
              </a:r>
              <a:br>
                <a:rPr lang="en-GB" altLang="en-US" dirty="0">
                  <a:solidFill>
                    <a:srgbClr val="B3B3B3"/>
                  </a:solidFill>
                </a:rPr>
              </a:br>
              <a:r>
                <a:rPr lang="en-GB" altLang="en-US" dirty="0">
                  <a:solidFill>
                    <a:srgbClr val="B3B3B3"/>
                  </a:solidFill>
                </a:rPr>
                <a:t>  </a:t>
              </a:r>
              <a:r>
                <a:rPr lang="en-GB" altLang="en-US" sz="3200" dirty="0">
                  <a:solidFill>
                    <a:srgbClr val="B3B3B3"/>
                  </a:solidFill>
                </a:rPr>
                <a:t>PKR: dsRNA and stress sensor</a:t>
              </a:r>
            </a:p>
          </p:txBody>
        </p:sp>
        <p:sp>
          <p:nvSpPr>
            <p:cNvPr id="121866" name="Line 2">
              <a:extLst>
                <a:ext uri="{FF2B5EF4-FFF2-40B4-BE49-F238E27FC236}">
                  <a16:creationId xmlns:a16="http://schemas.microsoft.com/office/drawing/2014/main" id="{76E30419-E373-2E4F-96F5-3359B4983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F6479B9-6E9A-DE47-A946-EFA8F8B4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00808"/>
            <a:ext cx="4887503" cy="3864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ECBAB8-83D1-A94D-A1DC-E92D18BEFC36}"/>
              </a:ext>
            </a:extLst>
          </p:cNvPr>
          <p:cNvSpPr/>
          <p:nvPr/>
        </p:nvSpPr>
        <p:spPr>
          <a:xfrm>
            <a:off x="72008" y="1340768"/>
            <a:ext cx="4067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Stress signals induced by viral infection arrest translation of both cellular and viral mRNAs.</a:t>
            </a:r>
          </a:p>
          <a:p>
            <a:endParaRPr lang="en-GB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In order to inhibit viral replication. </a:t>
            </a:r>
          </a:p>
          <a:p>
            <a:endParaRPr lang="en-GB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Host PKR activated by dsRNA, dimerizes, </a:t>
            </a:r>
            <a:r>
              <a:rPr lang="en-GB" sz="1600" dirty="0" err="1">
                <a:solidFill>
                  <a:schemeClr val="tx1"/>
                </a:solidFill>
                <a:cs typeface="Arial" panose="020B0604020202020204" pitchFamily="34" charset="0"/>
              </a:rPr>
              <a:t>autophosphorylates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 and phosphorylates eIF2-</a:t>
            </a:r>
            <a:r>
              <a:rPr lang="en-GB" sz="1600" dirty="0">
                <a:solidFill>
                  <a:schemeClr val="tx1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 translation initiation factor. </a:t>
            </a:r>
          </a:p>
          <a:p>
            <a:endParaRPr lang="en-GB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eIF2 phosphorylation arrests translation.</a:t>
            </a:r>
          </a:p>
          <a:p>
            <a:endParaRPr lang="en-GB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Viruses have evolved different strategies to avoid complete arrest of translation. 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1.- Directly modulating PKR activity 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2.- Inhibiting phosphorylation of eIF2-</a:t>
            </a:r>
            <a:r>
              <a:rPr lang="en-GB" sz="1600" dirty="0">
                <a:solidFill>
                  <a:schemeClr val="tx1"/>
                </a:solidFill>
                <a:latin typeface="Symbol" pitchFamily="2" charset="2"/>
              </a:rPr>
              <a:t>a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18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>
            <a:extLst>
              <a:ext uri="{FF2B5EF4-FFF2-40B4-BE49-F238E27FC236}">
                <a16:creationId xmlns:a16="http://schemas.microsoft.com/office/drawing/2014/main" id="{6C7752A9-D607-1443-A3FD-3F4DF3F58C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5900" y="1357313"/>
            <a:ext cx="5341938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61920" rIns="90360" bIns="44280"/>
          <a:lstStyle/>
          <a:p>
            <a:pPr marL="293688" indent="-293688" eaLnBrk="1" hangingPunct="1">
              <a:lnSpc>
                <a:spcPct val="93000"/>
              </a:lnSpc>
              <a:tabLst>
                <a:tab pos="295275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altLang="en-US" sz="1600" b="1">
                <a:solidFill>
                  <a:srgbClr val="FF150F"/>
                </a:solidFill>
                <a:ea typeface="ＭＳ Ｐゴシック" panose="020B0600070205080204" pitchFamily="34" charset="-128"/>
              </a:rPr>
              <a:t>Initiation in bacteria needs 30S subunits and accessory factors</a:t>
            </a:r>
            <a:endParaRPr lang="en-GB" altLang="en-US" sz="1600">
              <a:ea typeface="ＭＳ Ｐゴシック" panose="020B0600070205080204" pitchFamily="34" charset="-128"/>
            </a:endParaRPr>
          </a:p>
          <a:p>
            <a:pPr marL="293688" indent="-293688" eaLnBrk="1" hangingPunct="1">
              <a:lnSpc>
                <a:spcPct val="93000"/>
              </a:lnSpc>
              <a:tabLst>
                <a:tab pos="295275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en-GB" altLang="en-US" sz="1600">
              <a:ea typeface="ＭＳ Ｐゴシック" panose="020B0600070205080204" pitchFamily="34" charset="-128"/>
            </a:endParaRPr>
          </a:p>
          <a:p>
            <a:pPr marL="293688" indent="-293688" eaLnBrk="1" hangingPunct="1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295275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altLang="en-US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Initiation factors</a:t>
            </a:r>
            <a:r>
              <a:rPr lang="en-GB" altLang="en-US" sz="1600">
                <a:ea typeface="ＭＳ Ｐゴシック" panose="020B0600070205080204" pitchFamily="34" charset="-128"/>
              </a:rPr>
              <a:t> (</a:t>
            </a:r>
            <a: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IF in prokaryotes, eIF in eukaryotes</a:t>
            </a:r>
            <a:r>
              <a:rPr lang="en-GB" altLang="en-US" sz="1600">
                <a:ea typeface="ＭＳ Ｐゴシック" panose="020B0600070205080204" pitchFamily="34" charset="-128"/>
              </a:rPr>
              <a:t>) are proteins that </a:t>
            </a:r>
            <a: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associate with the small subunit of the ribosome</a:t>
            </a:r>
            <a:r>
              <a:rPr lang="en-GB" altLang="en-US" sz="1600">
                <a:ea typeface="ＭＳ Ｐゴシック" panose="020B0600070205080204" pitchFamily="34" charset="-128"/>
              </a:rPr>
              <a:t> </a:t>
            </a:r>
            <a: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during initiation</a:t>
            </a:r>
            <a:r>
              <a:rPr lang="en-GB" altLang="en-US" sz="1600">
                <a:ea typeface="ＭＳ Ｐゴシック" panose="020B0600070205080204" pitchFamily="34" charset="-128"/>
              </a:rPr>
              <a:t>.</a:t>
            </a:r>
            <a:br>
              <a:rPr lang="en-GB" altLang="en-US" sz="1600"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  <a:p>
            <a:pPr marL="293688" indent="-293688" eaLnBrk="1" hangingPunct="1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295275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Initiation</a:t>
            </a:r>
            <a:r>
              <a:rPr lang="en-GB" altLang="en-US" sz="1600">
                <a:ea typeface="ＭＳ Ｐゴシック" panose="020B0600070205080204" pitchFamily="34" charset="-128"/>
              </a:rPr>
              <a:t> of protein synthesis is </a:t>
            </a:r>
            <a: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not a function of intact ribosomes</a:t>
            </a:r>
            <a:r>
              <a:rPr lang="en-GB" altLang="en-US" sz="1600">
                <a:ea typeface="ＭＳ Ｐゴシック" panose="020B0600070205080204" pitchFamily="34" charset="-128"/>
              </a:rPr>
              <a:t>, but is </a:t>
            </a:r>
            <a: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undertaken by the separate subunits</a:t>
            </a:r>
            <a:r>
              <a:rPr lang="en-GB" altLang="en-US" sz="1600">
                <a:ea typeface="ＭＳ Ｐゴシック" panose="020B0600070205080204" pitchFamily="34" charset="-128"/>
              </a:rPr>
              <a:t>, which </a:t>
            </a:r>
            <a: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  <a:t>reassociate during the initiation reaction. </a:t>
            </a:r>
            <a:br>
              <a:rPr lang="en-GB" altLang="en-US" sz="1600">
                <a:solidFill>
                  <a:srgbClr val="FF150F"/>
                </a:solidFill>
                <a:ea typeface="ＭＳ Ｐゴシック" panose="020B0600070205080204" pitchFamily="34" charset="-128"/>
              </a:rPr>
            </a:br>
            <a:endParaRPr lang="en-GB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15362" name="Picture 4">
            <a:extLst>
              <a:ext uri="{FF2B5EF4-FFF2-40B4-BE49-F238E27FC236}">
                <a16:creationId xmlns:a16="http://schemas.microsoft.com/office/drawing/2014/main" id="{E0C5D579-8613-CB46-9512-F4F58B67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177925"/>
            <a:ext cx="33607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Line 2">
            <a:extLst>
              <a:ext uri="{FF2B5EF4-FFF2-40B4-BE49-F238E27FC236}">
                <a16:creationId xmlns:a16="http://schemas.microsoft.com/office/drawing/2014/main" id="{07A6E132-1F85-2447-8B56-6D3CB5CF2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4" name="Group 7">
            <a:extLst>
              <a:ext uri="{FF2B5EF4-FFF2-40B4-BE49-F238E27FC236}">
                <a16:creationId xmlns:a16="http://schemas.microsoft.com/office/drawing/2014/main" id="{7B78263D-F2CF-D74F-9FB2-DBCDB86B03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5365" name="Rectangle 1">
              <a:extLst>
                <a:ext uri="{FF2B5EF4-FFF2-40B4-BE49-F238E27FC236}">
                  <a16:creationId xmlns:a16="http://schemas.microsoft.com/office/drawing/2014/main" id="{C96FB3ED-3DE4-7949-9F36-A4C78E65D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Factores accesorios</a:t>
              </a:r>
            </a:p>
          </p:txBody>
        </p:sp>
        <p:sp>
          <p:nvSpPr>
            <p:cNvPr id="15366" name="Line 2">
              <a:extLst>
                <a:ext uri="{FF2B5EF4-FFF2-40B4-BE49-F238E27FC236}">
                  <a16:creationId xmlns:a16="http://schemas.microsoft.com/office/drawing/2014/main" id="{9FD4D03C-011D-8247-B20E-94BBD2672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4BB1AA5-F975-3A45-AF3A-F90625DB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89"/>
          <a:stretch>
            <a:fillRect/>
          </a:stretch>
        </p:blipFill>
        <p:spPr bwMode="auto">
          <a:xfrm>
            <a:off x="3198813" y="1531938"/>
            <a:ext cx="58324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Text Box 4">
            <a:extLst>
              <a:ext uri="{FF2B5EF4-FFF2-40B4-BE49-F238E27FC236}">
                <a16:creationId xmlns:a16="http://schemas.microsoft.com/office/drawing/2014/main" id="{D8B99464-6BB1-D840-98AF-12904D583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29956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Virtually all eukaryotic mRNAs are </a:t>
            </a:r>
            <a:r>
              <a:rPr lang="en-US" altLang="en-US">
                <a:solidFill>
                  <a:srgbClr val="FF0000"/>
                </a:solidFill>
              </a:rPr>
              <a:t>monocistronic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C74F68B9-0580-434F-8BC1-FAE0E3B48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1587500"/>
            <a:ext cx="4279900" cy="828675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E5E3DA94-010E-CB4D-AEF9-63DE69AE8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3" name="Group 7">
            <a:extLst>
              <a:ext uri="{FF2B5EF4-FFF2-40B4-BE49-F238E27FC236}">
                <a16:creationId xmlns:a16="http://schemas.microsoft.com/office/drawing/2014/main" id="{B8F95A39-30D1-714E-A3E0-BF7219EA28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7414" name="Rectangle 1">
              <a:extLst>
                <a:ext uri="{FF2B5EF4-FFF2-40B4-BE49-F238E27FC236}">
                  <a16:creationId xmlns:a16="http://schemas.microsoft.com/office/drawing/2014/main" id="{11EEEC17-C0D3-5B45-8F9A-7FCD8B596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17415" name="Line 2">
              <a:extLst>
                <a:ext uri="{FF2B5EF4-FFF2-40B4-BE49-F238E27FC236}">
                  <a16:creationId xmlns:a16="http://schemas.microsoft.com/office/drawing/2014/main" id="{BE647840-FBD6-8343-97F4-F8BB6A6EA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>
            <a:extLst>
              <a:ext uri="{FF2B5EF4-FFF2-40B4-BE49-F238E27FC236}">
                <a16:creationId xmlns:a16="http://schemas.microsoft.com/office/drawing/2014/main" id="{77AA85A0-DEA9-3749-9F6F-BBAEA5F8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29765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mRNA</a:t>
            </a:r>
            <a:r>
              <a:rPr lang="en-US" altLang="en-US">
                <a:solidFill>
                  <a:srgbClr val="000000"/>
                </a:solidFill>
              </a:rPr>
              <a:t> is usually </a:t>
            </a:r>
            <a:r>
              <a:rPr lang="en-US" altLang="en-US">
                <a:solidFill>
                  <a:srgbClr val="FF0000"/>
                </a:solidFill>
              </a:rPr>
              <a:t>longer</a:t>
            </a:r>
            <a:r>
              <a:rPr lang="en-US" altLang="en-US">
                <a:solidFill>
                  <a:srgbClr val="000000"/>
                </a:solidFill>
              </a:rPr>
              <a:t> than coding region.  </a:t>
            </a:r>
          </a:p>
        </p:txBody>
      </p:sp>
      <p:sp>
        <p:nvSpPr>
          <p:cNvPr id="19458" name="AutoShape 4">
            <a:extLst>
              <a:ext uri="{FF2B5EF4-FFF2-40B4-BE49-F238E27FC236}">
                <a16:creationId xmlns:a16="http://schemas.microsoft.com/office/drawing/2014/main" id="{4AB8861E-1092-FE4C-A8ED-7731327EBE4C}"/>
              </a:ext>
            </a:extLst>
          </p:cNvPr>
          <p:cNvSpPr>
            <a:spLocks/>
          </p:cNvSpPr>
          <p:nvPr/>
        </p:nvSpPr>
        <p:spPr bwMode="auto">
          <a:xfrm rot="-5400000">
            <a:off x="5134769" y="1823244"/>
            <a:ext cx="247650" cy="3135312"/>
          </a:xfrm>
          <a:prstGeom prst="leftBrace">
            <a:avLst>
              <a:gd name="adj1" fmla="val 15943"/>
              <a:gd name="adj2" fmla="val 50000"/>
            </a:avLst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9F9D7052-7449-0D4F-B422-8308A341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7"/>
          <a:stretch>
            <a:fillRect/>
          </a:stretch>
        </p:blipFill>
        <p:spPr bwMode="auto">
          <a:xfrm>
            <a:off x="3198813" y="1533525"/>
            <a:ext cx="58324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AutoShape 6">
            <a:extLst>
              <a:ext uri="{FF2B5EF4-FFF2-40B4-BE49-F238E27FC236}">
                <a16:creationId xmlns:a16="http://schemas.microsoft.com/office/drawing/2014/main" id="{C60BF1A2-DE0F-E84D-A370-7D1645D4E7B0}"/>
              </a:ext>
            </a:extLst>
          </p:cNvPr>
          <p:cNvSpPr>
            <a:spLocks/>
          </p:cNvSpPr>
          <p:nvPr/>
        </p:nvSpPr>
        <p:spPr bwMode="auto">
          <a:xfrm rot="-5400000">
            <a:off x="6104732" y="996156"/>
            <a:ext cx="247650" cy="5364163"/>
          </a:xfrm>
          <a:prstGeom prst="leftBrace">
            <a:avLst>
              <a:gd name="adj1" fmla="val 27276"/>
              <a:gd name="adj2" fmla="val 50000"/>
            </a:avLst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DEEF0950-C041-DA4B-8066-F65C5E22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4386263"/>
            <a:ext cx="858043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40" rIns="90000" bIns="45000"/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The average mRNA is </a:t>
            </a:r>
            <a:r>
              <a:rPr lang="en-US" altLang="en-US">
                <a:solidFill>
                  <a:srgbClr val="FF0000"/>
                </a:solidFill>
              </a:rPr>
              <a:t>1000-2000 bases</a:t>
            </a:r>
            <a:r>
              <a:rPr lang="en-US" altLang="en-US">
                <a:solidFill>
                  <a:srgbClr val="000000"/>
                </a:solidFill>
              </a:rPr>
              <a:t> long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FF0000"/>
                </a:solidFill>
              </a:rPr>
              <a:t>Methylated</a:t>
            </a:r>
            <a:r>
              <a:rPr lang="en-US" altLang="en-US">
                <a:solidFill>
                  <a:srgbClr val="000000"/>
                </a:solidFill>
              </a:rPr>
              <a:t> cap at the 5’ terminus </a:t>
            </a:r>
          </a:p>
          <a:p>
            <a:pPr eaLnBrk="1" hangingPunct="1">
              <a:lnSpc>
                <a:spcPct val="93000"/>
              </a:lnSpc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</a:pPr>
            <a:r>
              <a:rPr lang="en-US" altLang="en-US">
                <a:solidFill>
                  <a:srgbClr val="000000"/>
                </a:solidFill>
              </a:rPr>
              <a:t>100-250 </a:t>
            </a:r>
            <a:r>
              <a:rPr lang="en-US" altLang="en-US">
                <a:solidFill>
                  <a:srgbClr val="FF0000"/>
                </a:solidFill>
              </a:rPr>
              <a:t>poly-A </a:t>
            </a:r>
            <a:r>
              <a:rPr lang="en-US" altLang="en-US">
                <a:solidFill>
                  <a:srgbClr val="000000"/>
                </a:solidFill>
              </a:rPr>
              <a:t>at the 3’ terminus.</a:t>
            </a:r>
          </a:p>
        </p:txBody>
      </p:sp>
      <p:sp>
        <p:nvSpPr>
          <p:cNvPr id="19462" name="Line 2">
            <a:extLst>
              <a:ext uri="{FF2B5EF4-FFF2-40B4-BE49-F238E27FC236}">
                <a16:creationId xmlns:a16="http://schemas.microsoft.com/office/drawing/2014/main" id="{033B77F6-1CC9-5342-93D5-0EB1D5A6B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079500"/>
            <a:ext cx="8820150" cy="1588"/>
          </a:xfrm>
          <a:prstGeom prst="line">
            <a:avLst/>
          </a:prstGeom>
          <a:noFill/>
          <a:ln w="360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3" name="Group 9">
            <a:extLst>
              <a:ext uri="{FF2B5EF4-FFF2-40B4-BE49-F238E27FC236}">
                <a16:creationId xmlns:a16="http://schemas.microsoft.com/office/drawing/2014/main" id="{7DBD7311-3520-F246-81D5-73B4A78F6D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9464" name="Rectangle 1">
              <a:extLst>
                <a:ext uri="{FF2B5EF4-FFF2-40B4-BE49-F238E27FC236}">
                  <a16:creationId xmlns:a16="http://schemas.microsoft.com/office/drawing/2014/main" id="{22FEACB1-37F3-754D-9D55-B0575149D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11. Traducción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n-GB" altLang="en-US" sz="3200">
                  <a:solidFill>
                    <a:srgbClr val="B3B3B3"/>
                  </a:solidFill>
                </a:rPr>
                <a:t>Iniciación</a:t>
              </a:r>
            </a:p>
          </p:txBody>
        </p:sp>
        <p:sp>
          <p:nvSpPr>
            <p:cNvPr id="19465" name="Line 2">
              <a:extLst>
                <a:ext uri="{FF2B5EF4-FFF2-40B4-BE49-F238E27FC236}">
                  <a16:creationId xmlns:a16="http://schemas.microsoft.com/office/drawing/2014/main" id="{370BAD73-C41A-0B49-9F94-DAB3ED06D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1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1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35632</TotalTime>
  <Words>3412</Words>
  <Application>Microsoft Office PowerPoint</Application>
  <PresentationFormat>On-screen Show (4:3)</PresentationFormat>
  <Paragraphs>640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Optima</vt:lpstr>
      <vt:lpstr>Symbol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CHRISTIAN ALBERTO GARCIA SEPULVEDA</cp:lastModifiedBy>
  <cp:revision>245</cp:revision>
  <cp:lastPrinted>2009-04-22T19:24:48Z</cp:lastPrinted>
  <dcterms:created xsi:type="dcterms:W3CDTF">2012-08-16T00:19:21Z</dcterms:created>
  <dcterms:modified xsi:type="dcterms:W3CDTF">2023-09-06T16:26:54Z</dcterms:modified>
</cp:coreProperties>
</file>