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354" r:id="rId2"/>
    <p:sldId id="257" r:id="rId3"/>
    <p:sldId id="258" r:id="rId4"/>
    <p:sldId id="259" r:id="rId5"/>
    <p:sldId id="260" r:id="rId6"/>
    <p:sldId id="311" r:id="rId7"/>
    <p:sldId id="272" r:id="rId8"/>
    <p:sldId id="275" r:id="rId9"/>
    <p:sldId id="273" r:id="rId10"/>
    <p:sldId id="283" r:id="rId11"/>
    <p:sldId id="274" r:id="rId12"/>
    <p:sldId id="287" r:id="rId13"/>
    <p:sldId id="293" r:id="rId14"/>
    <p:sldId id="299" r:id="rId15"/>
    <p:sldId id="322" r:id="rId16"/>
    <p:sldId id="330" r:id="rId17"/>
    <p:sldId id="355" r:id="rId18"/>
    <p:sldId id="366" r:id="rId19"/>
    <p:sldId id="365" r:id="rId20"/>
    <p:sldId id="368" r:id="rId21"/>
    <p:sldId id="358" r:id="rId22"/>
    <p:sldId id="371" r:id="rId23"/>
    <p:sldId id="370" r:id="rId24"/>
    <p:sldId id="360" r:id="rId25"/>
    <p:sldId id="361" r:id="rId26"/>
    <p:sldId id="369" r:id="rId27"/>
    <p:sldId id="362" r:id="rId28"/>
    <p:sldId id="363" r:id="rId29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fontAlgn="base">
      <a:lnSpc>
        <a:spcPct val="116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89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21" autoAdjust="0"/>
    <p:restoredTop sz="91872" autoAdjust="0"/>
  </p:normalViewPr>
  <p:slideViewPr>
    <p:cSldViewPr snapToGrid="0">
      <p:cViewPr varScale="1">
        <p:scale>
          <a:sx n="110" d="100"/>
          <a:sy n="110" d="100"/>
        </p:scale>
        <p:origin x="198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>
            <a:extLst>
              <a:ext uri="{FF2B5EF4-FFF2-40B4-BE49-F238E27FC236}">
                <a16:creationId xmlns:a16="http://schemas.microsoft.com/office/drawing/2014/main" id="{C3FDBADD-A975-9D48-9D95-C037D2F35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5" name="AutoShape 2">
            <a:extLst>
              <a:ext uri="{FF2B5EF4-FFF2-40B4-BE49-F238E27FC236}">
                <a16:creationId xmlns:a16="http://schemas.microsoft.com/office/drawing/2014/main" id="{5E03E426-FFC1-3947-806E-C5E4D236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6" name="AutoShape 3">
            <a:extLst>
              <a:ext uri="{FF2B5EF4-FFF2-40B4-BE49-F238E27FC236}">
                <a16:creationId xmlns:a16="http://schemas.microsoft.com/office/drawing/2014/main" id="{0EA99847-C0DB-3C40-B075-85D403F7C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7" name="AutoShape 4">
            <a:extLst>
              <a:ext uri="{FF2B5EF4-FFF2-40B4-BE49-F238E27FC236}">
                <a16:creationId xmlns:a16="http://schemas.microsoft.com/office/drawing/2014/main" id="{66F7DCEF-677F-5944-96AD-5B9A0D89C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8" name="AutoShape 5">
            <a:extLst>
              <a:ext uri="{FF2B5EF4-FFF2-40B4-BE49-F238E27FC236}">
                <a16:creationId xmlns:a16="http://schemas.microsoft.com/office/drawing/2014/main" id="{BC900407-4178-6B4E-B6C2-3580E1FF9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19" name="AutoShape 6">
            <a:extLst>
              <a:ext uri="{FF2B5EF4-FFF2-40B4-BE49-F238E27FC236}">
                <a16:creationId xmlns:a16="http://schemas.microsoft.com/office/drawing/2014/main" id="{2541CC9D-D6DF-4D4D-80F7-71A6D30D0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0" name="AutoShape 7">
            <a:extLst>
              <a:ext uri="{FF2B5EF4-FFF2-40B4-BE49-F238E27FC236}">
                <a16:creationId xmlns:a16="http://schemas.microsoft.com/office/drawing/2014/main" id="{CB054BAF-D139-1E49-A51C-93A072A3B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1" name="AutoShape 8">
            <a:extLst>
              <a:ext uri="{FF2B5EF4-FFF2-40B4-BE49-F238E27FC236}">
                <a16:creationId xmlns:a16="http://schemas.microsoft.com/office/drawing/2014/main" id="{062584F1-523E-794A-954C-F8A227750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2" name="AutoShape 9">
            <a:extLst>
              <a:ext uri="{FF2B5EF4-FFF2-40B4-BE49-F238E27FC236}">
                <a16:creationId xmlns:a16="http://schemas.microsoft.com/office/drawing/2014/main" id="{117E0323-630A-074D-8E6C-F4E8273D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3" name="AutoShape 10">
            <a:extLst>
              <a:ext uri="{FF2B5EF4-FFF2-40B4-BE49-F238E27FC236}">
                <a16:creationId xmlns:a16="http://schemas.microsoft.com/office/drawing/2014/main" id="{BAA0419A-7061-A043-804A-D284D046E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4" name="AutoShape 11">
            <a:extLst>
              <a:ext uri="{FF2B5EF4-FFF2-40B4-BE49-F238E27FC236}">
                <a16:creationId xmlns:a16="http://schemas.microsoft.com/office/drawing/2014/main" id="{A972552E-5669-CB46-BD76-15DCF128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5" name="AutoShape 12">
            <a:extLst>
              <a:ext uri="{FF2B5EF4-FFF2-40B4-BE49-F238E27FC236}">
                <a16:creationId xmlns:a16="http://schemas.microsoft.com/office/drawing/2014/main" id="{BE292BF3-7621-1B47-8AFF-6B82DA1E1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6" name="AutoShape 13">
            <a:extLst>
              <a:ext uri="{FF2B5EF4-FFF2-40B4-BE49-F238E27FC236}">
                <a16:creationId xmlns:a16="http://schemas.microsoft.com/office/drawing/2014/main" id="{072C3F97-D27C-334E-A82A-ABCD221B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7" name="AutoShape 14">
            <a:extLst>
              <a:ext uri="{FF2B5EF4-FFF2-40B4-BE49-F238E27FC236}">
                <a16:creationId xmlns:a16="http://schemas.microsoft.com/office/drawing/2014/main" id="{719635F3-1F1F-2547-919E-75101BBF5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8" name="AutoShape 15">
            <a:extLst>
              <a:ext uri="{FF2B5EF4-FFF2-40B4-BE49-F238E27FC236}">
                <a16:creationId xmlns:a16="http://schemas.microsoft.com/office/drawing/2014/main" id="{09D4682F-19DF-5342-BF15-A0B401B7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29" name="AutoShape 16">
            <a:extLst>
              <a:ext uri="{FF2B5EF4-FFF2-40B4-BE49-F238E27FC236}">
                <a16:creationId xmlns:a16="http://schemas.microsoft.com/office/drawing/2014/main" id="{6BD0B1A0-A47F-9C48-9C7D-3D1E89E71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0" name="AutoShape 17">
            <a:extLst>
              <a:ext uri="{FF2B5EF4-FFF2-40B4-BE49-F238E27FC236}">
                <a16:creationId xmlns:a16="http://schemas.microsoft.com/office/drawing/2014/main" id="{52D88236-5775-C847-86D1-E55928CB4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1" name="AutoShape 18">
            <a:extLst>
              <a:ext uri="{FF2B5EF4-FFF2-40B4-BE49-F238E27FC236}">
                <a16:creationId xmlns:a16="http://schemas.microsoft.com/office/drawing/2014/main" id="{5DE31633-55FD-644D-8475-4402C8AC4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2" name="AutoShape 19">
            <a:extLst>
              <a:ext uri="{FF2B5EF4-FFF2-40B4-BE49-F238E27FC236}">
                <a16:creationId xmlns:a16="http://schemas.microsoft.com/office/drawing/2014/main" id="{C141E1CC-06EA-7D44-B8D8-17BFD9B3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3" name="AutoShape 20">
            <a:extLst>
              <a:ext uri="{FF2B5EF4-FFF2-40B4-BE49-F238E27FC236}">
                <a16:creationId xmlns:a16="http://schemas.microsoft.com/office/drawing/2014/main" id="{8C78A5EC-A845-0E4E-880E-14C78CDA5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4" name="AutoShape 21">
            <a:extLst>
              <a:ext uri="{FF2B5EF4-FFF2-40B4-BE49-F238E27FC236}">
                <a16:creationId xmlns:a16="http://schemas.microsoft.com/office/drawing/2014/main" id="{88A7EF18-A8F7-E04C-ACD8-FEDDDDACD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5" name="AutoShape 22">
            <a:extLst>
              <a:ext uri="{FF2B5EF4-FFF2-40B4-BE49-F238E27FC236}">
                <a16:creationId xmlns:a16="http://schemas.microsoft.com/office/drawing/2014/main" id="{34D8B86D-213F-BA44-94E7-035F0129B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6" name="AutoShape 23">
            <a:extLst>
              <a:ext uri="{FF2B5EF4-FFF2-40B4-BE49-F238E27FC236}">
                <a16:creationId xmlns:a16="http://schemas.microsoft.com/office/drawing/2014/main" id="{B0600BDE-C940-6B42-A9D0-AD8BB4721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7" name="AutoShape 24">
            <a:extLst>
              <a:ext uri="{FF2B5EF4-FFF2-40B4-BE49-F238E27FC236}">
                <a16:creationId xmlns:a16="http://schemas.microsoft.com/office/drawing/2014/main" id="{E17560A0-8840-A14D-8491-74508F1D4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8" name="AutoShape 25">
            <a:extLst>
              <a:ext uri="{FF2B5EF4-FFF2-40B4-BE49-F238E27FC236}">
                <a16:creationId xmlns:a16="http://schemas.microsoft.com/office/drawing/2014/main" id="{34B24FBF-851A-EC4C-8D8E-FC5D4E7E2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339" name="AutoShape 26">
            <a:extLst>
              <a:ext uri="{FF2B5EF4-FFF2-40B4-BE49-F238E27FC236}">
                <a16:creationId xmlns:a16="http://schemas.microsoft.com/office/drawing/2014/main" id="{8AFBC14B-4067-6B4E-AC7B-97BDBDDFF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5" name="Rectangle 27">
            <a:extLst>
              <a:ext uri="{FF2B5EF4-FFF2-40B4-BE49-F238E27FC236}">
                <a16:creationId xmlns:a16="http://schemas.microsoft.com/office/drawing/2014/main" id="{D1FFBB21-6290-6241-BB1E-CC9A55BC99F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305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76" name="Rectangle 28">
            <a:extLst>
              <a:ext uri="{FF2B5EF4-FFF2-40B4-BE49-F238E27FC236}">
                <a16:creationId xmlns:a16="http://schemas.microsoft.com/office/drawing/2014/main" id="{2BEB9C8B-8501-7D4A-BF82-1374250DE02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305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3342" name="Rectangle 29">
            <a:extLst>
              <a:ext uri="{FF2B5EF4-FFF2-40B4-BE49-F238E27FC236}">
                <a16:creationId xmlns:a16="http://schemas.microsoft.com/office/drawing/2014/main" id="{740B42DF-4709-014E-ACA6-C1CC112E5A6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307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" name="Rectangle 30">
            <a:extLst>
              <a:ext uri="{FF2B5EF4-FFF2-40B4-BE49-F238E27FC236}">
                <a16:creationId xmlns:a16="http://schemas.microsoft.com/office/drawing/2014/main" id="{B72BFD27-3C29-A647-982A-695062C6938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51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79" name="Rectangle 31">
            <a:extLst>
              <a:ext uri="{FF2B5EF4-FFF2-40B4-BE49-F238E27FC236}">
                <a16:creationId xmlns:a16="http://schemas.microsoft.com/office/drawing/2014/main" id="{FD53F712-6720-5C4A-997A-83A60F98018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305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0" name="Rectangle 32">
            <a:extLst>
              <a:ext uri="{FF2B5EF4-FFF2-40B4-BE49-F238E27FC236}">
                <a16:creationId xmlns:a16="http://schemas.microsoft.com/office/drawing/2014/main" id="{FBD38AB9-5DEF-1A49-B4EB-9EE8E6B767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305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BF7F15C1-D4A8-5948-955B-67D81F921A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5839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ＭＳ Ｐゴシック" pitchFamily="-109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8">
            <a:extLst>
              <a:ext uri="{FF2B5EF4-FFF2-40B4-BE49-F238E27FC236}">
                <a16:creationId xmlns:a16="http://schemas.microsoft.com/office/drawing/2014/main" id="{C282E241-62FF-9846-9650-452AF7718B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9E69A6-ABA6-E841-9B86-81533DF7D32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3" name="Text Box 1">
            <a:extLst>
              <a:ext uri="{FF2B5EF4-FFF2-40B4-BE49-F238E27FC236}">
                <a16:creationId xmlns:a16="http://schemas.microsoft.com/office/drawing/2014/main" id="{FC45B1FB-AF0B-D847-AF25-3423E590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4DBD3972-2B47-F944-9757-92B4E11832F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2">
            <a:extLst>
              <a:ext uri="{FF2B5EF4-FFF2-40B4-BE49-F238E27FC236}">
                <a16:creationId xmlns:a16="http://schemas.microsoft.com/office/drawing/2014/main" id="{ACA6062B-7DF1-614B-BFD2-A548BE5119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B0A4B46-5A44-2340-930A-597787F3BE9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9F70703F-26FE-F04E-8591-9619DB621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97F9CC41-2B70-D14B-9717-D31E2EB6759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2">
            <a:extLst>
              <a:ext uri="{FF2B5EF4-FFF2-40B4-BE49-F238E27FC236}">
                <a16:creationId xmlns:a16="http://schemas.microsoft.com/office/drawing/2014/main" id="{5B581BBC-9820-B049-B23E-F512498581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520EC21-5E8C-6346-9D63-0D48C6A49EF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5843" name="Text Box 1">
            <a:extLst>
              <a:ext uri="{FF2B5EF4-FFF2-40B4-BE49-F238E27FC236}">
                <a16:creationId xmlns:a16="http://schemas.microsoft.com/office/drawing/2014/main" id="{80FBA84E-C9E6-A449-AE86-02505D724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C6AE1F39-DA9D-1B4F-83E5-6BAA48EE6EC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2">
            <a:extLst>
              <a:ext uri="{FF2B5EF4-FFF2-40B4-BE49-F238E27FC236}">
                <a16:creationId xmlns:a16="http://schemas.microsoft.com/office/drawing/2014/main" id="{2AF10C13-1EBA-CA48-B10D-E21B5A55B9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EFB163-B2CB-9447-8B46-2041333B9A2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7891" name="Text Box 1">
            <a:extLst>
              <a:ext uri="{FF2B5EF4-FFF2-40B4-BE49-F238E27FC236}">
                <a16:creationId xmlns:a16="http://schemas.microsoft.com/office/drawing/2014/main" id="{86C47545-F81D-F445-B81D-8EC4EED15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AE5287DB-2E70-6742-AF49-1ED3722C2BE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2">
            <a:extLst>
              <a:ext uri="{FF2B5EF4-FFF2-40B4-BE49-F238E27FC236}">
                <a16:creationId xmlns:a16="http://schemas.microsoft.com/office/drawing/2014/main" id="{C78DF66E-AD70-D44A-AA1A-1B2414F613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EBFAF4-823B-514E-93EF-54353CE9155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CC4E3C3C-D334-6447-A47C-599387785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0964FEBE-6844-B947-BF76-367D4820882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2">
            <a:extLst>
              <a:ext uri="{FF2B5EF4-FFF2-40B4-BE49-F238E27FC236}">
                <a16:creationId xmlns:a16="http://schemas.microsoft.com/office/drawing/2014/main" id="{7FACAEC2-46D9-7545-BA0B-CA48AC19E7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55A6324-382F-1644-A353-C2B8C9EAE97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C0D23572-EE05-E14C-BB35-7B94DF271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93FC0EC0-C47F-FA44-9E44-2E29CCC66EB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7">
            <a:extLst>
              <a:ext uri="{FF2B5EF4-FFF2-40B4-BE49-F238E27FC236}">
                <a16:creationId xmlns:a16="http://schemas.microsoft.com/office/drawing/2014/main" id="{EE94DD89-A941-9E45-A26B-EE4F7B14B5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E39100-AE0E-DE47-BCE5-01A908D941C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02B6ACE6-E7EF-9D44-B0EE-D9375D73C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916E6FA5-464D-A643-91C1-22040E23976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7">
            <a:extLst>
              <a:ext uri="{FF2B5EF4-FFF2-40B4-BE49-F238E27FC236}">
                <a16:creationId xmlns:a16="http://schemas.microsoft.com/office/drawing/2014/main" id="{49ABD164-C612-D84E-8EB7-38CAA266E3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A2FDA7C-298D-C644-8850-A02B7698266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6083" name="Text Box 1">
            <a:extLst>
              <a:ext uri="{FF2B5EF4-FFF2-40B4-BE49-F238E27FC236}">
                <a16:creationId xmlns:a16="http://schemas.microsoft.com/office/drawing/2014/main" id="{7BBA14B2-5BE2-9245-9AAE-113820614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76514278-04AE-EF4B-A403-83DDD6431B2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7">
            <a:extLst>
              <a:ext uri="{FF2B5EF4-FFF2-40B4-BE49-F238E27FC236}">
                <a16:creationId xmlns:a16="http://schemas.microsoft.com/office/drawing/2014/main" id="{D08989D8-1625-2A4E-B685-24646EAFDB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009881-6F21-DB43-929F-EE6D92CB879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70D5738F-C240-6446-B790-85E0258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9D136474-4A63-D94C-9AA1-4A8FCF408AD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7">
            <a:extLst>
              <a:ext uri="{FF2B5EF4-FFF2-40B4-BE49-F238E27FC236}">
                <a16:creationId xmlns:a16="http://schemas.microsoft.com/office/drawing/2014/main" id="{E4DA2E88-C531-E64B-B6C5-8C22AF114E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000CD6-DEBE-B444-B3FE-8A21AB77E04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F3DBBBEB-334E-654E-BFA0-D1D1776C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FB09A9E8-46C9-9941-B5BD-5A0C9702DB2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7">
            <a:extLst>
              <a:ext uri="{FF2B5EF4-FFF2-40B4-BE49-F238E27FC236}">
                <a16:creationId xmlns:a16="http://schemas.microsoft.com/office/drawing/2014/main" id="{21ACF5F2-220B-DA46-9962-3E9342B7EC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76468B3-C54C-FD4F-AEEA-AD5B3C842EF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1990F8E6-B9D9-3649-B796-E0DF62375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42CF8465-7A26-594F-9BF2-8C0B8FE81D7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465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2">
            <a:extLst>
              <a:ext uri="{FF2B5EF4-FFF2-40B4-BE49-F238E27FC236}">
                <a16:creationId xmlns:a16="http://schemas.microsoft.com/office/drawing/2014/main" id="{FD14E4E0-4B6F-B247-BF0F-52CFB3C2CB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5C74A34-AB10-0241-9EC0-7F4A55CCF5E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DF461AEE-095B-AD47-B98A-8CC136BDE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B2AA2270-6FED-2A4A-821A-B679E6C66A0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4">
            <a:extLst>
              <a:ext uri="{FF2B5EF4-FFF2-40B4-BE49-F238E27FC236}">
                <a16:creationId xmlns:a16="http://schemas.microsoft.com/office/drawing/2014/main" id="{E2420C13-9642-F64A-B6F3-D2BDFF9F01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D9923B-16AE-2747-B9CF-D925C7C99299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5F7B8E40-2BEA-8F40-BF4D-707585405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9C61174E-510B-CE4A-A8DF-C6F279AF29F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3538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8">
            <a:extLst>
              <a:ext uri="{FF2B5EF4-FFF2-40B4-BE49-F238E27FC236}">
                <a16:creationId xmlns:a16="http://schemas.microsoft.com/office/drawing/2014/main" id="{425F198A-3E0B-3447-ACCD-4D004F46A1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1A0454-3E69-224D-B875-38D2275381C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37222ED4-E028-1C4A-A611-F11FC2E01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AA86B525-21F6-E643-8F0A-5EEE7C8C1C1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8">
            <a:extLst>
              <a:ext uri="{FF2B5EF4-FFF2-40B4-BE49-F238E27FC236}">
                <a16:creationId xmlns:a16="http://schemas.microsoft.com/office/drawing/2014/main" id="{611E025C-9141-B74B-8A42-74D0B663A7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70316CA-BD9B-AD45-B9F6-60D0C8A9C9A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1430AE48-AE4C-B346-B33E-4F55F53AF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13275FAE-9353-2D4A-A814-2C11A8A9E46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5878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8">
            <a:extLst>
              <a:ext uri="{FF2B5EF4-FFF2-40B4-BE49-F238E27FC236}">
                <a16:creationId xmlns:a16="http://schemas.microsoft.com/office/drawing/2014/main" id="{611E025C-9141-B74B-8A42-74D0B663A7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70316CA-BD9B-AD45-B9F6-60D0C8A9C9A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1430AE48-AE4C-B346-B33E-4F55F53AF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13275FAE-9353-2D4A-A814-2C11A8A9E46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8">
            <a:extLst>
              <a:ext uri="{FF2B5EF4-FFF2-40B4-BE49-F238E27FC236}">
                <a16:creationId xmlns:a16="http://schemas.microsoft.com/office/drawing/2014/main" id="{751BED12-7FCE-A44C-AD09-2743D34A1F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FF6BC93-81A0-674D-8474-76019A229FE9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003181F2-853F-0640-BC18-7C301D34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B38DDE4-2123-D247-8320-1924DC4864C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8">
            <a:extLst>
              <a:ext uri="{FF2B5EF4-FFF2-40B4-BE49-F238E27FC236}">
                <a16:creationId xmlns:a16="http://schemas.microsoft.com/office/drawing/2014/main" id="{0FC0589F-F642-0C43-8A14-FC1B973F6A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700D202-BA06-5043-A729-DCF3A5EC46C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A883E8D2-3015-4342-9517-33D076519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F6C76E4B-7D61-B84C-921E-5F35B139996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8">
            <a:extLst>
              <a:ext uri="{FF2B5EF4-FFF2-40B4-BE49-F238E27FC236}">
                <a16:creationId xmlns:a16="http://schemas.microsoft.com/office/drawing/2014/main" id="{0389DBE4-56A9-FC4D-BBD4-A9A9C9A5E7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181348-2AA1-9349-9A91-6275641FC18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3C401B6D-5356-DE4B-BB1B-9FDBAED1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37076661-CB3F-3C49-913A-CC34B65AA8A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8">
            <a:extLst>
              <a:ext uri="{FF2B5EF4-FFF2-40B4-BE49-F238E27FC236}">
                <a16:creationId xmlns:a16="http://schemas.microsoft.com/office/drawing/2014/main" id="{B8341FE5-9B5E-4E46-B772-DBE8E86AB8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681380A-2B00-374E-BBEE-DF448B76568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F4E1B3BE-D414-7645-B871-A8D77B21B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15F110BD-E1CF-3D46-91EC-902CFB5C635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8">
            <a:extLst>
              <a:ext uri="{FF2B5EF4-FFF2-40B4-BE49-F238E27FC236}">
                <a16:creationId xmlns:a16="http://schemas.microsoft.com/office/drawing/2014/main" id="{14904DB2-697D-4C4C-AD06-C4EC0A7753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54953C-3F62-204E-A92F-94EED2546E5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1345D2E0-3026-0444-BE4D-5A64863B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B5F9AACC-4F1D-9B47-A4E5-4413CCDABE3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2">
            <a:extLst>
              <a:ext uri="{FF2B5EF4-FFF2-40B4-BE49-F238E27FC236}">
                <a16:creationId xmlns:a16="http://schemas.microsoft.com/office/drawing/2014/main" id="{03AC9540-9389-9048-B928-4825681C60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2FE3F17-A2E9-2042-B4F7-EF07B332B5C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F7B3CCB4-D09A-2348-A015-3A9575778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2932053B-C144-7445-BC7B-76F5F7D9F0F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2">
            <a:extLst>
              <a:ext uri="{FF2B5EF4-FFF2-40B4-BE49-F238E27FC236}">
                <a16:creationId xmlns:a16="http://schemas.microsoft.com/office/drawing/2014/main" id="{5C6D1839-BAF8-6E43-AD76-AFED3505F9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3F15D1F-ECF0-FC46-B38D-E710341854C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C26FA062-164C-D741-819D-D51576675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10515772-6CAE-9C43-87FD-252029A60EC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2">
            <a:extLst>
              <a:ext uri="{FF2B5EF4-FFF2-40B4-BE49-F238E27FC236}">
                <a16:creationId xmlns:a16="http://schemas.microsoft.com/office/drawing/2014/main" id="{D4331389-1A0F-E34B-9318-73FDD98A1A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52383D-1ADE-AB4C-B07F-899AFA82CE8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04EFDEC9-B9E0-3844-BC73-12E0D0D74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5EEE7606-749E-E244-89CE-70F3CC62351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2">
            <a:extLst>
              <a:ext uri="{FF2B5EF4-FFF2-40B4-BE49-F238E27FC236}">
                <a16:creationId xmlns:a16="http://schemas.microsoft.com/office/drawing/2014/main" id="{DA288B18-5028-FA47-AB0A-424BC44DA6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494BAFC-9BE7-4347-ABC3-C946A6B99F5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06E0FD46-1883-5C4F-AB5C-846865F0B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id="{0F325596-B7B0-FC4C-8933-15000608BFA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2">
            <a:extLst>
              <a:ext uri="{FF2B5EF4-FFF2-40B4-BE49-F238E27FC236}">
                <a16:creationId xmlns:a16="http://schemas.microsoft.com/office/drawing/2014/main" id="{5FD96F41-F71F-7E40-A992-5E7C424FFA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2DAAE85-79F6-C64D-B6E3-ED13B1031983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DBAD5F62-789F-ED48-8B33-3FD37336A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9F486977-58EE-124F-AC59-8CDB22F9333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2">
            <a:extLst>
              <a:ext uri="{FF2B5EF4-FFF2-40B4-BE49-F238E27FC236}">
                <a16:creationId xmlns:a16="http://schemas.microsoft.com/office/drawing/2014/main" id="{DF37AC36-9845-CB41-BAD9-070A9EE427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020C9F-B8DC-C746-A486-F5AFA026D2D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9699" name="Text Box 1">
            <a:extLst>
              <a:ext uri="{FF2B5EF4-FFF2-40B4-BE49-F238E27FC236}">
                <a16:creationId xmlns:a16="http://schemas.microsoft.com/office/drawing/2014/main" id="{84FBA20B-E50A-DA4A-9ED0-E4A82CB82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8D1C81B5-C75E-0742-9D0F-BF33FAC8867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2">
            <a:extLst>
              <a:ext uri="{FF2B5EF4-FFF2-40B4-BE49-F238E27FC236}">
                <a16:creationId xmlns:a16="http://schemas.microsoft.com/office/drawing/2014/main" id="{42598B59-8CA5-BE45-ADF0-1B28CE4CD9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755082-3789-404A-8217-46C8D968EB4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FBAAA99D-7C9F-9D49-987F-11E8544A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D7ED5B82-C07B-014F-92DD-A27DF26CA9F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46713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9DDC90-F0D4-4A49-A9BF-5B7BE1D4634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27ECB4-FA3E-D14A-B49F-4F6FE907AA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637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DA7B95-EF20-974E-B902-68A017E36E0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BC65C4-2BDE-3347-94CF-00BF09350C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721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61150" y="274638"/>
            <a:ext cx="2066925" cy="65151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1550" cy="6515100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83A32-B3D8-AA47-AFB6-290C495A0C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695168-176F-224D-B440-FBE7F717772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475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2203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29A375-D717-8F4B-B1EE-CFA19C9C52D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F0A031-58C0-D544-AFCF-499B44FF0A1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235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66204A-A019-F642-9278-0436B6816E5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1E7D3A-483E-DF48-AB90-B53772C9300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0639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9750" y="1600200"/>
            <a:ext cx="4017963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10113" y="1600200"/>
            <a:ext cx="4017962" cy="518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7AB355-154A-D440-A669-C516201AD4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258AD-05A8-9A4A-B9CE-D8220CF3D3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495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B345EE-78CE-A742-AC53-8E4F7EB2D26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B0CEED-6130-6A42-B636-74101AF23F7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106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2FBE14-C681-0744-9BDE-583957E9C3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18F05E-B407-734A-AED7-2BDF9A04F9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959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34395D-A422-BF41-B135-8EA43B4DCF3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2332BF-6E7E-7944-9D5B-B8561512A76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604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4B572-35CD-8440-B816-32BF9C81983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3C7F0-A814-A44B-A3DA-2AAA0E6461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878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58062-A985-4C48-8904-CAF1F9337C3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5993E4-8E7C-E64B-B643-C1C50B5689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5951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64B7BCBF-7FD5-6145-923F-7BD3D831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512BD82C-D791-F14E-9693-7FC25406F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00200"/>
            <a:ext cx="8188325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C0936DD-CDFA-B245-9931-C949F8073EC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9232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charset="0"/>
              <a:buNone/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A699ECD-CC21-3944-9779-9ECA08DD1F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54325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 typeface="Times New Roman" charset="0"/>
              <a:buNone/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Text Box 6">
            <a:extLst>
              <a:ext uri="{FF2B5EF4-FFF2-40B4-BE49-F238E27FC236}">
                <a16:creationId xmlns:a16="http://schemas.microsoft.com/office/drawing/2014/main" id="{6D620099-9D32-2242-8973-04F7FA6BC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548438"/>
            <a:ext cx="212883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6BF4020A-4170-204B-8594-26D75DC8BFE3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GB" alt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2pPr>
      <a:lvl3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3pPr>
      <a:lvl4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4pPr>
      <a:lvl5pPr algn="ctr" defTabSz="449263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5pPr>
      <a:lvl6pPr marL="2514600" indent="-228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6pPr>
      <a:lvl7pPr marL="2971800" indent="-228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7pPr>
      <a:lvl8pPr marL="3429000" indent="-228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8pPr>
      <a:lvl9pPr marL="3886200" indent="-228600" algn="ctr" defTabSz="449263" rtl="0" fontAlgn="base">
        <a:lnSpc>
          <a:spcPct val="11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11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11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54BF2ED9-27CF-914D-8498-21CCA5448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Text Box 5">
            <a:extLst>
              <a:ext uri="{FF2B5EF4-FFF2-40B4-BE49-F238E27FC236}">
                <a16:creationId xmlns:a16="http://schemas.microsoft.com/office/drawing/2014/main" id="{7041C5DB-A3C4-4E42-A1EA-C3F9E965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908720"/>
            <a:ext cx="87471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5000" dirty="0" err="1">
                <a:solidFill>
                  <a:schemeClr val="tx1"/>
                </a:solidFill>
                <a:latin typeface="Optima" panose="02000503060000020004" pitchFamily="2" charset="0"/>
              </a:rPr>
              <a:t>Tema</a:t>
            </a:r>
            <a:r>
              <a:rPr lang="en-GB" altLang="en-US" sz="5000" dirty="0">
                <a:solidFill>
                  <a:schemeClr val="tx1"/>
                </a:solidFill>
                <a:latin typeface="Optima" panose="02000503060000020004" pitchFamily="2" charset="0"/>
              </a:rPr>
              <a:t> 2</a:t>
            </a:r>
          </a:p>
          <a:p>
            <a:pPr eaLnBrk="1" hangingPunct="1">
              <a:lnSpc>
                <a:spcPct val="93000"/>
              </a:lnSpc>
            </a:pPr>
            <a:r>
              <a:rPr lang="en-GB" altLang="en-US" sz="5000" dirty="0" err="1">
                <a:solidFill>
                  <a:schemeClr val="tx1"/>
                </a:solidFill>
                <a:latin typeface="Optima" panose="02000503060000020004" pitchFamily="2" charset="0"/>
              </a:rPr>
              <a:t>Estructura</a:t>
            </a:r>
            <a:r>
              <a:rPr lang="en-GB" altLang="en-US" sz="5000" dirty="0">
                <a:solidFill>
                  <a:schemeClr val="tx1"/>
                </a:solidFill>
                <a:latin typeface="Optima" panose="02000503060000020004" pitchFamily="2" charset="0"/>
              </a:rPr>
              <a:t> del </a:t>
            </a:r>
            <a:r>
              <a:rPr lang="en-GB" altLang="en-US" sz="5000" dirty="0" err="1">
                <a:solidFill>
                  <a:schemeClr val="tx1"/>
                </a:solidFill>
                <a:latin typeface="Optima" panose="02000503060000020004" pitchFamily="2" charset="0"/>
              </a:rPr>
              <a:t>Genoma</a:t>
            </a:r>
            <a:r>
              <a:rPr lang="en-GB" altLang="en-US" sz="5000" dirty="0">
                <a:solidFill>
                  <a:schemeClr val="tx1"/>
                </a:solidFill>
                <a:latin typeface="Optima" panose="02000503060000020004" pitchFamily="2" charset="0"/>
              </a:rPr>
              <a:t> Humano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3501E4B-4021-654C-9F1A-A2C1FA7C3D57}"/>
              </a:ext>
            </a:extLst>
          </p:cNvPr>
          <p:cNvGrpSpPr/>
          <p:nvPr/>
        </p:nvGrpSpPr>
        <p:grpSpPr>
          <a:xfrm>
            <a:off x="304800" y="3130550"/>
            <a:ext cx="5257800" cy="3194050"/>
            <a:chOff x="304800" y="3130550"/>
            <a:chExt cx="5257800" cy="3194050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7F5D95BF-3EB2-7041-9437-CD9921D44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130550"/>
              <a:ext cx="3657600" cy="4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504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3000"/>
                </a:lnSpc>
              </a:pPr>
              <a:r>
                <a:rPr lang="en-US" altLang="en-US" sz="1400" i="1" dirty="0">
                  <a:solidFill>
                    <a:srgbClr val="000000"/>
                  </a:solidFill>
                  <a:latin typeface="Optima" panose="02000503060000020004" pitchFamily="2" charset="0"/>
                </a:rPr>
                <a:t>CA García </a:t>
              </a:r>
              <a:r>
                <a:rPr lang="en-US" altLang="en-US" sz="1400" i="1" dirty="0" err="1">
                  <a:solidFill>
                    <a:srgbClr val="000000"/>
                  </a:solidFill>
                  <a:latin typeface="Optima" panose="02000503060000020004" pitchFamily="2" charset="0"/>
                </a:rPr>
                <a:t>Sepúlveda</a:t>
              </a:r>
              <a:r>
                <a:rPr lang="en-US" altLang="en-US" sz="1400" i="1" dirty="0">
                  <a:solidFill>
                    <a:srgbClr val="000000"/>
                  </a:solidFill>
                  <a:latin typeface="Optima" panose="02000503060000020004" pitchFamily="2" charset="0"/>
                </a:rPr>
                <a:t> MD PhD</a:t>
              </a:r>
            </a:p>
            <a:p>
              <a:pPr eaLnBrk="1" hangingPunct="1">
                <a:lnSpc>
                  <a:spcPct val="93000"/>
                </a:lnSpc>
              </a:pPr>
              <a:r>
                <a:rPr lang="en-US" altLang="en-US" sz="1400" i="1" dirty="0">
                  <a:solidFill>
                    <a:srgbClr val="000000"/>
                  </a:solidFill>
                  <a:latin typeface="Optima" panose="02000503060000020004" pitchFamily="2" charset="0"/>
                </a:rPr>
                <a:t>Last updated Jan 2019</a:t>
              </a:r>
              <a:endParaRPr lang="en-GB" altLang="en-US" sz="1400" i="1" dirty="0">
                <a:solidFill>
                  <a:srgbClr val="000000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64" name="Título 1">
              <a:extLst>
                <a:ext uri="{FF2B5EF4-FFF2-40B4-BE49-F238E27FC236}">
                  <a16:creationId xmlns:a16="http://schemas.microsoft.com/office/drawing/2014/main" id="{BEEAC4BB-51CB-E64A-AF59-A3B056D296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4800" y="5505450"/>
              <a:ext cx="525780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defTabSz="457200" eaLnBrk="0" hangingPunct="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s-ES_tradnl" altLang="en-US" sz="2000">
                  <a:solidFill>
                    <a:schemeClr val="tx1"/>
                  </a:solidFill>
                  <a:latin typeface="Optima" panose="02000503060000020004" pitchFamily="2" charset="0"/>
                </a:rPr>
                <a:t>Laboratorio de Genómica Viral y Humana</a:t>
              </a:r>
              <a:br>
                <a:rPr lang="es-ES_tradnl" altLang="en-US" sz="3200">
                  <a:solidFill>
                    <a:schemeClr val="tx1"/>
                  </a:solidFill>
                  <a:latin typeface="Optima" panose="02000503060000020004" pitchFamily="2" charset="0"/>
                </a:rPr>
              </a:br>
              <a:r>
                <a:rPr lang="es-ES_tradnl" altLang="en-US" sz="1400">
                  <a:solidFill>
                    <a:schemeClr val="tx1"/>
                  </a:solidFill>
                  <a:latin typeface="Optima" panose="02000503060000020004" pitchFamily="2" charset="0"/>
                </a:rPr>
                <a:t>Facultad de Medicina, Universidad Autónoma de San Luis Potosí</a:t>
              </a:r>
            </a:p>
          </p:txBody>
        </p:sp>
        <p:grpSp>
          <p:nvGrpSpPr>
            <p:cNvPr id="65" name="Agrupar 17">
              <a:extLst>
                <a:ext uri="{FF2B5EF4-FFF2-40B4-BE49-F238E27FC236}">
                  <a16:creationId xmlns:a16="http://schemas.microsoft.com/office/drawing/2014/main" id="{A0617F6B-2040-5F44-89F6-A3D11DBEF01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01638" y="6191250"/>
              <a:ext cx="4921250" cy="133350"/>
              <a:chOff x="1414188" y="971925"/>
              <a:chExt cx="7583018" cy="205494"/>
            </a:xfrm>
          </p:grpSpPr>
          <p:grpSp>
            <p:nvGrpSpPr>
              <p:cNvPr id="68" name="Agrupar 17">
                <a:extLst>
                  <a:ext uri="{FF2B5EF4-FFF2-40B4-BE49-F238E27FC236}">
                    <a16:creationId xmlns:a16="http://schemas.microsoft.com/office/drawing/2014/main" id="{0877DF7F-F9CC-8C42-95CF-A056E7825B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188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80" name="Agrupar 13">
                  <a:extLst>
                    <a:ext uri="{FF2B5EF4-FFF2-40B4-BE49-F238E27FC236}">
                      <a16:creationId xmlns:a16="http://schemas.microsoft.com/office/drawing/2014/main" id="{ED8F8294-7DAA-C94C-9419-67DDC37098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84" name="Agrupar 9">
                    <a:extLst>
                      <a:ext uri="{FF2B5EF4-FFF2-40B4-BE49-F238E27FC236}">
                        <a16:creationId xmlns:a16="http://schemas.microsoft.com/office/drawing/2014/main" id="{999CC3F5-9381-B646-945B-8277F1F879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88" name="Imagen 7" descr="DNA header2.jpg">
                      <a:extLst>
                        <a:ext uri="{FF2B5EF4-FFF2-40B4-BE49-F238E27FC236}">
                          <a16:creationId xmlns:a16="http://schemas.microsoft.com/office/drawing/2014/main" id="{4A0C3189-DC51-A441-97A4-5D75327823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9" name="Imagen 8" descr="DNA header2.jpg">
                      <a:extLst>
                        <a:ext uri="{FF2B5EF4-FFF2-40B4-BE49-F238E27FC236}">
                          <a16:creationId xmlns:a16="http://schemas.microsoft.com/office/drawing/2014/main" id="{F1FBC6EC-B612-D04F-96B5-123CC4B1AB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85" name="Agrupar 10">
                    <a:extLst>
                      <a:ext uri="{FF2B5EF4-FFF2-40B4-BE49-F238E27FC236}">
                        <a16:creationId xmlns:a16="http://schemas.microsoft.com/office/drawing/2014/main" id="{479B531B-5B56-1E47-86EC-94A7934031B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86" name="Imagen 11" descr="DNA header2.jpg">
                      <a:extLst>
                        <a:ext uri="{FF2B5EF4-FFF2-40B4-BE49-F238E27FC236}">
                          <a16:creationId xmlns:a16="http://schemas.microsoft.com/office/drawing/2014/main" id="{883F43ED-5891-DD41-BF38-594F4036A8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7" name="Imagen 37" descr="DNA header2.jpg">
                      <a:extLst>
                        <a:ext uri="{FF2B5EF4-FFF2-40B4-BE49-F238E27FC236}">
                          <a16:creationId xmlns:a16="http://schemas.microsoft.com/office/drawing/2014/main" id="{491F2D9B-9978-DE42-9F0E-35D520341B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81" name="Agrupar 14">
                  <a:extLst>
                    <a:ext uri="{FF2B5EF4-FFF2-40B4-BE49-F238E27FC236}">
                      <a16:creationId xmlns:a16="http://schemas.microsoft.com/office/drawing/2014/main" id="{72114E9D-C4B8-A641-B7C0-DA1FDE3C4F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82" name="Imagen 32" descr="DNA header2.jpg">
                    <a:extLst>
                      <a:ext uri="{FF2B5EF4-FFF2-40B4-BE49-F238E27FC236}">
                        <a16:creationId xmlns:a16="http://schemas.microsoft.com/office/drawing/2014/main" id="{23C95371-2E83-E54B-9D48-88F9BCC6DA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3" name="Imagen 16" descr="DNA header2.jpg">
                    <a:extLst>
                      <a:ext uri="{FF2B5EF4-FFF2-40B4-BE49-F238E27FC236}">
                        <a16:creationId xmlns:a16="http://schemas.microsoft.com/office/drawing/2014/main" id="{67CE61AC-3F57-A345-90FD-0E812904B7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9" name="Agrupar 29">
                <a:extLst>
                  <a:ext uri="{FF2B5EF4-FFF2-40B4-BE49-F238E27FC236}">
                    <a16:creationId xmlns:a16="http://schemas.microsoft.com/office/drawing/2014/main" id="{3EAAC46F-B398-4D41-932B-8C924DBE3A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95775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70" name="Agrupar 13">
                  <a:extLst>
                    <a:ext uri="{FF2B5EF4-FFF2-40B4-BE49-F238E27FC236}">
                      <a16:creationId xmlns:a16="http://schemas.microsoft.com/office/drawing/2014/main" id="{EB863292-DC4A-754A-914E-B3CF440A6D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74" name="Agrupar 9">
                    <a:extLst>
                      <a:ext uri="{FF2B5EF4-FFF2-40B4-BE49-F238E27FC236}">
                        <a16:creationId xmlns:a16="http://schemas.microsoft.com/office/drawing/2014/main" id="{0CE2083E-D1E7-9A43-8068-E3AC337774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78" name="Imagen 7" descr="DNA header2.jpg">
                      <a:extLst>
                        <a:ext uri="{FF2B5EF4-FFF2-40B4-BE49-F238E27FC236}">
                          <a16:creationId xmlns:a16="http://schemas.microsoft.com/office/drawing/2014/main" id="{CA5C9A00-CD7A-5B41-99F6-6FDE69D507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" name="Imagen 29" descr="DNA header2.jpg">
                      <a:extLst>
                        <a:ext uri="{FF2B5EF4-FFF2-40B4-BE49-F238E27FC236}">
                          <a16:creationId xmlns:a16="http://schemas.microsoft.com/office/drawing/2014/main" id="{9530753D-DCF7-B947-87B7-0DB43E0761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75" name="Agrupar 10">
                    <a:extLst>
                      <a:ext uri="{FF2B5EF4-FFF2-40B4-BE49-F238E27FC236}">
                        <a16:creationId xmlns:a16="http://schemas.microsoft.com/office/drawing/2014/main" id="{9FABB747-6A34-6148-A61E-C094B6BDD0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76" name="Imagen 26" descr="DNA header2.jpg">
                      <a:extLst>
                        <a:ext uri="{FF2B5EF4-FFF2-40B4-BE49-F238E27FC236}">
                          <a16:creationId xmlns:a16="http://schemas.microsoft.com/office/drawing/2014/main" id="{BEE25FF0-AB2E-5049-9379-106CF71AD8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7" name="Imagen 27" descr="DNA header2.jpg">
                      <a:extLst>
                        <a:ext uri="{FF2B5EF4-FFF2-40B4-BE49-F238E27FC236}">
                          <a16:creationId xmlns:a16="http://schemas.microsoft.com/office/drawing/2014/main" id="{0A1003DC-A834-9C49-8340-2B016056D9E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1" name="Agrupar 14">
                  <a:extLst>
                    <a:ext uri="{FF2B5EF4-FFF2-40B4-BE49-F238E27FC236}">
                      <a16:creationId xmlns:a16="http://schemas.microsoft.com/office/drawing/2014/main" id="{4A098721-0892-3942-9DD9-E1B05F0698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72" name="Imagen 22" descr="DNA header2.jpg">
                    <a:extLst>
                      <a:ext uri="{FF2B5EF4-FFF2-40B4-BE49-F238E27FC236}">
                        <a16:creationId xmlns:a16="http://schemas.microsoft.com/office/drawing/2014/main" id="{0B23AA5F-E805-EF49-AF05-347502D0DC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3" name="Imagen 23" descr="DNA header2.jpg">
                    <a:extLst>
                      <a:ext uri="{FF2B5EF4-FFF2-40B4-BE49-F238E27FC236}">
                        <a16:creationId xmlns:a16="http://schemas.microsoft.com/office/drawing/2014/main" id="{076BB8F6-CC7A-4B42-8106-C40FE5A9AF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1C23522-D7F5-3A41-B7AF-25C84AC1C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207" y="3776914"/>
              <a:ext cx="928419" cy="157925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1F9F53D-B1AD-5B42-B438-2C636AAC9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9746" y="3806490"/>
              <a:ext cx="1221959" cy="130826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F40D76EB-DCA6-5A4F-A6A5-6CB376937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r="44810" b="15129"/>
          <a:stretch>
            <a:fillRect/>
          </a:stretch>
        </p:blipFill>
        <p:spPr bwMode="auto">
          <a:xfrm>
            <a:off x="2989263" y="3663950"/>
            <a:ext cx="30353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0" name="Text Box 4">
            <a:extLst>
              <a:ext uri="{FF2B5EF4-FFF2-40B4-BE49-F238E27FC236}">
                <a16:creationId xmlns:a16="http://schemas.microsoft.com/office/drawing/2014/main" id="{9CEC45E6-0F62-F445-B026-5A25A51A8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1657350"/>
            <a:ext cx="39608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1" name="Freeform 5">
            <a:extLst>
              <a:ext uri="{FF2B5EF4-FFF2-40B4-BE49-F238E27FC236}">
                <a16:creationId xmlns:a16="http://schemas.microsoft.com/office/drawing/2014/main" id="{7CDE6136-8C85-424C-9686-349910A71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63" y="5734050"/>
            <a:ext cx="889000" cy="1019175"/>
          </a:xfrm>
          <a:custGeom>
            <a:avLst/>
            <a:gdLst>
              <a:gd name="T0" fmla="*/ 2147483647 w 4001"/>
              <a:gd name="T1" fmla="*/ 2147483647 h 4586"/>
              <a:gd name="T2" fmla="*/ 0 w 4001"/>
              <a:gd name="T3" fmla="*/ 2147483647 h 4586"/>
              <a:gd name="T4" fmla="*/ 0 w 4001"/>
              <a:gd name="T5" fmla="*/ 0 h 4586"/>
              <a:gd name="T6" fmla="*/ 2147483647 w 4001"/>
              <a:gd name="T7" fmla="*/ 0 h 4586"/>
              <a:gd name="T8" fmla="*/ 2147483647 w 4001"/>
              <a:gd name="T9" fmla="*/ 2147483647 h 4586"/>
              <a:gd name="T10" fmla="*/ 2147483647 w 4001"/>
              <a:gd name="T11" fmla="*/ 2147483647 h 4586"/>
              <a:gd name="T12" fmla="*/ 2147483647 w 4001"/>
              <a:gd name="T13" fmla="*/ 2147483647 h 45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01"/>
              <a:gd name="T22" fmla="*/ 0 h 4586"/>
              <a:gd name="T23" fmla="*/ 4001 w 4001"/>
              <a:gd name="T24" fmla="*/ 4586 h 45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01" h="4586">
                <a:moveTo>
                  <a:pt x="4000" y="4585"/>
                </a:moveTo>
                <a:lnTo>
                  <a:pt x="0" y="4585"/>
                </a:lnTo>
                <a:lnTo>
                  <a:pt x="0" y="0"/>
                </a:lnTo>
                <a:lnTo>
                  <a:pt x="1143" y="0"/>
                </a:lnTo>
                <a:lnTo>
                  <a:pt x="1143" y="500"/>
                </a:lnTo>
                <a:lnTo>
                  <a:pt x="4000" y="3000"/>
                </a:lnTo>
                <a:lnTo>
                  <a:pt x="4000" y="4585"/>
                </a:lnTo>
              </a:path>
            </a:pathLst>
          </a:custGeom>
          <a:noFill/>
          <a:ln w="36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72" name="Picture 6">
            <a:extLst>
              <a:ext uri="{FF2B5EF4-FFF2-40B4-BE49-F238E27FC236}">
                <a16:creationId xmlns:a16="http://schemas.microsoft.com/office/drawing/2014/main" id="{23A1032B-CC52-6C46-9279-0E2CF929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932363"/>
            <a:ext cx="21986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3" name="Oval 8">
            <a:extLst>
              <a:ext uri="{FF2B5EF4-FFF2-40B4-BE49-F238E27FC236}">
                <a16:creationId xmlns:a16="http://schemas.microsoft.com/office/drawing/2014/main" id="{87591236-3E27-9845-BB18-5CBCFEB14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4413250"/>
            <a:ext cx="320675" cy="320675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4" name="Oval 9">
            <a:extLst>
              <a:ext uri="{FF2B5EF4-FFF2-40B4-BE49-F238E27FC236}">
                <a16:creationId xmlns:a16="http://schemas.microsoft.com/office/drawing/2014/main" id="{90A651AA-FC4B-E543-922C-28F230AAC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5168900"/>
            <a:ext cx="320675" cy="320675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5" name="Oval 10">
            <a:extLst>
              <a:ext uri="{FF2B5EF4-FFF2-40B4-BE49-F238E27FC236}">
                <a16:creationId xmlns:a16="http://schemas.microsoft.com/office/drawing/2014/main" id="{8A0A0FCB-689F-894E-8A9B-2517170E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775" y="5168900"/>
            <a:ext cx="320675" cy="320675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6" name="Oval 11">
            <a:extLst>
              <a:ext uri="{FF2B5EF4-FFF2-40B4-BE49-F238E27FC236}">
                <a16:creationId xmlns:a16="http://schemas.microsoft.com/office/drawing/2014/main" id="{320B7182-C031-C540-A575-2D261A205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4449763"/>
            <a:ext cx="320675" cy="320675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7" name="Oval 12">
            <a:extLst>
              <a:ext uri="{FF2B5EF4-FFF2-40B4-BE49-F238E27FC236}">
                <a16:creationId xmlns:a16="http://schemas.microsoft.com/office/drawing/2014/main" id="{65E88B0B-607F-E549-A900-C43036813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800475"/>
            <a:ext cx="320675" cy="320675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2778" name="Text Box 7">
            <a:extLst>
              <a:ext uri="{FF2B5EF4-FFF2-40B4-BE49-F238E27FC236}">
                <a16:creationId xmlns:a16="http://schemas.microsoft.com/office/drawing/2014/main" id="{C04A9DE0-E205-A740-85EE-827604B6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752600"/>
            <a:ext cx="4233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Para distinguir la numeración de los átomos de las bases de aquella de  los átomos de las pentosas se usa el símbolo prima (') para las PENTOSAS.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32779" name="Line 13">
            <a:extLst>
              <a:ext uri="{FF2B5EF4-FFF2-40B4-BE49-F238E27FC236}">
                <a16:creationId xmlns:a16="http://schemas.microsoft.com/office/drawing/2014/main" id="{C07CF23E-F76A-844D-841E-B8AEB0B1CD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70550" y="3044825"/>
            <a:ext cx="720725" cy="135413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Rectángulo 14">
            <a:extLst>
              <a:ext uri="{FF2B5EF4-FFF2-40B4-BE49-F238E27FC236}">
                <a16:creationId xmlns:a16="http://schemas.microsoft.com/office/drawing/2014/main" id="{5241E662-7EAC-E040-9BF4-96B2D7C60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752600"/>
            <a:ext cx="259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GB" altLang="en-US">
                <a:solidFill>
                  <a:srgbClr val="000000"/>
                </a:solidFill>
              </a:rPr>
              <a:t>Orientación de la pentosa indica la polaridad del ácido nucleíco 5´ - 3´.</a:t>
            </a:r>
            <a:endParaRPr lang="es-ES_tradnl" altLang="en-US"/>
          </a:p>
        </p:txBody>
      </p:sp>
      <p:sp>
        <p:nvSpPr>
          <p:cNvPr id="32781" name="Flecha arriba 17">
            <a:extLst>
              <a:ext uri="{FF2B5EF4-FFF2-40B4-BE49-F238E27FC236}">
                <a16:creationId xmlns:a16="http://schemas.microsoft.com/office/drawing/2014/main" id="{678ED064-F319-DA4E-8E16-CC8B62C6A403}"/>
              </a:ext>
            </a:extLst>
          </p:cNvPr>
          <p:cNvSpPr>
            <a:spLocks noChangeArrowheads="1"/>
          </p:cNvSpPr>
          <p:nvPr/>
        </p:nvSpPr>
        <p:spPr bwMode="auto">
          <a:xfrm rot="-842117">
            <a:off x="3351213" y="2854325"/>
            <a:ext cx="533400" cy="3276600"/>
          </a:xfrm>
          <a:prstGeom prst="upArrow">
            <a:avLst>
              <a:gd name="adj1" fmla="val 50000"/>
              <a:gd name="adj2" fmla="val 49996"/>
            </a:avLst>
          </a:prstGeom>
          <a:solidFill>
            <a:srgbClr val="FF0000">
              <a:alpha val="5294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 altLang="en-US"/>
          </a:p>
        </p:txBody>
      </p:sp>
      <p:grpSp>
        <p:nvGrpSpPr>
          <p:cNvPr id="32782" name="Group 18">
            <a:extLst>
              <a:ext uri="{FF2B5EF4-FFF2-40B4-BE49-F238E27FC236}">
                <a16:creationId xmlns:a16="http://schemas.microsoft.com/office/drawing/2014/main" id="{DABD4CE6-AF38-D840-ADF7-DC60F00063D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2784" name="Rectangle 1">
              <a:extLst>
                <a:ext uri="{FF2B5EF4-FFF2-40B4-BE49-F238E27FC236}">
                  <a16:creationId xmlns:a16="http://schemas.microsoft.com/office/drawing/2014/main" id="{8D9546AE-D77B-404F-88FF-82D320ABA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Pentosa</a:t>
              </a:r>
            </a:p>
          </p:txBody>
        </p:sp>
        <p:sp>
          <p:nvSpPr>
            <p:cNvPr id="32785" name="Line 2">
              <a:extLst>
                <a:ext uri="{FF2B5EF4-FFF2-40B4-BE49-F238E27FC236}">
                  <a16:creationId xmlns:a16="http://schemas.microsoft.com/office/drawing/2014/main" id="{D2EB659D-B733-E149-9461-87DB2AFED4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83" name="Text Box 7">
            <a:extLst>
              <a:ext uri="{FF2B5EF4-FFF2-40B4-BE49-F238E27FC236}">
                <a16:creationId xmlns:a16="http://schemas.microsoft.com/office/drawing/2014/main" id="{0A3253C9-4E17-5D42-8DD6-F7B5D1DE3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638800"/>
            <a:ext cx="2895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C2' puede estar oxidado (RNA) o reducido (DNA).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3">
            <a:extLst>
              <a:ext uri="{FF2B5EF4-FFF2-40B4-BE49-F238E27FC236}">
                <a16:creationId xmlns:a16="http://schemas.microsoft.com/office/drawing/2014/main" id="{394F3EA0-ED3C-B544-9C0A-EBF7BEEB9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1657350"/>
            <a:ext cx="39608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pic>
        <p:nvPicPr>
          <p:cNvPr id="34818" name="Picture 5">
            <a:extLst>
              <a:ext uri="{FF2B5EF4-FFF2-40B4-BE49-F238E27FC236}">
                <a16:creationId xmlns:a16="http://schemas.microsoft.com/office/drawing/2014/main" id="{9588D92A-7C47-B848-AB0A-81FAB7FB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3397250"/>
            <a:ext cx="369411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9" name="AutoShape 6">
            <a:extLst>
              <a:ext uri="{FF2B5EF4-FFF2-40B4-BE49-F238E27FC236}">
                <a16:creationId xmlns:a16="http://schemas.microsoft.com/office/drawing/2014/main" id="{B0B5634E-C4E8-B24A-A11E-3B972970B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4319588"/>
            <a:ext cx="1800225" cy="1441450"/>
          </a:xfrm>
          <a:prstGeom prst="roundRect">
            <a:avLst>
              <a:gd name="adj" fmla="val 106"/>
            </a:avLst>
          </a:prstGeom>
          <a:noFill/>
          <a:ln w="36000">
            <a:solidFill>
              <a:srgbClr val="5C85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4820" name="Text Box 7">
            <a:extLst>
              <a:ext uri="{FF2B5EF4-FFF2-40B4-BE49-F238E27FC236}">
                <a16:creationId xmlns:a16="http://schemas.microsoft.com/office/drawing/2014/main" id="{653BC8F1-019F-8F4B-8E6B-D32A25D42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5926138"/>
            <a:ext cx="2001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5C8526"/>
                </a:solidFill>
              </a:rPr>
              <a:t>Un grupo fosfato</a:t>
            </a:r>
          </a:p>
        </p:txBody>
      </p:sp>
      <p:sp>
        <p:nvSpPr>
          <p:cNvPr id="34821" name="Text Box 9">
            <a:extLst>
              <a:ext uri="{FF2B5EF4-FFF2-40B4-BE49-F238E27FC236}">
                <a16:creationId xmlns:a16="http://schemas.microsoft.com/office/drawing/2014/main" id="{68C19830-03C3-2347-97DF-BE88E589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19200"/>
            <a:ext cx="88201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Constituyen la unidad estructural del DNA y RNA </a:t>
            </a:r>
            <a:br>
              <a:rPr lang="en-GB" altLang="en-US" sz="1800">
                <a:solidFill>
                  <a:schemeClr val="tx1"/>
                </a:solidFill>
              </a:rPr>
            </a:b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Participan en el metabolismo formando parte de varios cofactores (CoA, flavina,     </a:t>
            </a:r>
            <a:br>
              <a:rPr lang="en-GB" altLang="en-US" sz="1800">
                <a:solidFill>
                  <a:schemeClr val="tx1"/>
                </a:solidFill>
              </a:rPr>
            </a:br>
            <a:r>
              <a:rPr lang="en-GB" altLang="en-US" sz="1800">
                <a:solidFill>
                  <a:schemeClr val="tx1"/>
                </a:solidFill>
              </a:rPr>
              <a:t>   nicotinamida). </a:t>
            </a:r>
            <a:br>
              <a:rPr lang="en-GB" altLang="en-US" sz="1800">
                <a:solidFill>
                  <a:schemeClr val="tx1"/>
                </a:solidFill>
              </a:rPr>
            </a:b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Participan en la señalización intracelular</a:t>
            </a:r>
          </a:p>
          <a:p>
            <a:pPr eaLnBrk="1" hangingPunct="1">
              <a:lnSpc>
                <a:spcPct val="108000"/>
              </a:lnSpc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Formados por tres subunidades </a:t>
            </a:r>
            <a:br>
              <a:rPr lang="en-GB" altLang="en-US" sz="1800">
                <a:solidFill>
                  <a:schemeClr val="tx1"/>
                </a:solidFill>
              </a:rPr>
            </a:br>
            <a:r>
              <a:rPr lang="en-GB" altLang="en-US" sz="1800">
                <a:solidFill>
                  <a:schemeClr val="tx1"/>
                </a:solidFill>
              </a:rPr>
              <a:t>  químicas</a:t>
            </a:r>
          </a:p>
          <a:p>
            <a:pPr eaLnBrk="1" hangingPunct="1">
              <a:lnSpc>
                <a:spcPct val="108000"/>
              </a:lnSpc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4822" name="Rectangle 1">
            <a:extLst>
              <a:ext uri="{FF2B5EF4-FFF2-40B4-BE49-F238E27FC236}">
                <a16:creationId xmlns:a16="http://schemas.microsoft.com/office/drawing/2014/main" id="{97D46D10-98B2-C04E-AA36-A14E3889C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 dirty="0">
                <a:solidFill>
                  <a:srgbClr val="B3B3B3"/>
                </a:solidFill>
              </a:rPr>
              <a:t>  </a:t>
            </a:r>
            <a:r>
              <a:rPr lang="en-US" altLang="en-US" sz="1800" dirty="0" err="1">
                <a:solidFill>
                  <a:srgbClr val="B3B3B3"/>
                </a:solidFill>
              </a:rPr>
              <a:t>Tema</a:t>
            </a:r>
            <a:r>
              <a:rPr lang="en-US" altLang="en-US" sz="1800" dirty="0">
                <a:solidFill>
                  <a:srgbClr val="B3B3B3"/>
                </a:solidFill>
              </a:rPr>
              <a:t> 2. </a:t>
            </a:r>
            <a:r>
              <a:rPr lang="en-US" altLang="en-US" sz="1800" dirty="0" err="1">
                <a:solidFill>
                  <a:srgbClr val="B3B3B3"/>
                </a:solidFill>
              </a:rPr>
              <a:t>Estructura</a:t>
            </a:r>
            <a:r>
              <a:rPr lang="en-US" altLang="en-US" sz="1800" dirty="0">
                <a:solidFill>
                  <a:srgbClr val="B3B3B3"/>
                </a:solidFill>
              </a:rPr>
              <a:t> del </a:t>
            </a:r>
            <a:r>
              <a:rPr lang="en-US" altLang="en-US" sz="1800" dirty="0" err="1">
                <a:solidFill>
                  <a:srgbClr val="B3B3B3"/>
                </a:solidFill>
              </a:rPr>
              <a:t>genoma</a:t>
            </a:r>
            <a:r>
              <a:rPr lang="en-US" altLang="en-US" sz="1800" dirty="0">
                <a:solidFill>
                  <a:srgbClr val="B3B3B3"/>
                </a:solidFill>
              </a:rPr>
              <a:t> </a:t>
            </a:r>
            <a:r>
              <a:rPr lang="en-US" altLang="en-US" sz="1800" dirty="0" err="1">
                <a:solidFill>
                  <a:srgbClr val="B3B3B3"/>
                </a:solidFill>
              </a:rPr>
              <a:t>humano</a:t>
            </a:r>
            <a:br>
              <a:rPr lang="en-GB" altLang="en-US" sz="1800" dirty="0">
                <a:solidFill>
                  <a:srgbClr val="B3B3B3"/>
                </a:solidFill>
              </a:rPr>
            </a:br>
            <a:r>
              <a:rPr lang="en-GB" altLang="en-US" sz="1800" dirty="0">
                <a:solidFill>
                  <a:srgbClr val="B3B3B3"/>
                </a:solidFill>
              </a:rPr>
              <a:t>  </a:t>
            </a:r>
            <a:r>
              <a:rPr lang="en-GB" altLang="en-US" sz="3200" dirty="0" err="1">
                <a:solidFill>
                  <a:srgbClr val="B3B3B3"/>
                </a:solidFill>
              </a:rPr>
              <a:t>Fosfatos</a:t>
            </a:r>
            <a:endParaRPr lang="en-GB" altLang="en-US" sz="3200" dirty="0">
              <a:solidFill>
                <a:srgbClr val="B3B3B3"/>
              </a:solidFill>
            </a:endParaRPr>
          </a:p>
        </p:txBody>
      </p:sp>
      <p:sp>
        <p:nvSpPr>
          <p:cNvPr id="34823" name="Line 2">
            <a:extLst>
              <a:ext uri="{FF2B5EF4-FFF2-40B4-BE49-F238E27FC236}">
                <a16:creationId xmlns:a16="http://schemas.microsoft.com/office/drawing/2014/main" id="{A39A5D43-AAC3-604F-BE77-B4CDF4156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3">
            <a:extLst>
              <a:ext uri="{FF2B5EF4-FFF2-40B4-BE49-F238E27FC236}">
                <a16:creationId xmlns:a16="http://schemas.microsoft.com/office/drawing/2014/main" id="{37409856-EFA8-3044-8E56-D1503B05F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1657350"/>
            <a:ext cx="39608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6866" name="Text Box 4">
            <a:extLst>
              <a:ext uri="{FF2B5EF4-FFF2-40B4-BE49-F238E27FC236}">
                <a16:creationId xmlns:a16="http://schemas.microsoft.com/office/drawing/2014/main" id="{BE68808B-5E74-2E48-B3EB-24DD26883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266825"/>
            <a:ext cx="87836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1600">
                <a:solidFill>
                  <a:srgbClr val="FF0000"/>
                </a:solidFill>
              </a:rPr>
              <a:t>Base nitrogenada	Nucleósidos 			Nucleótidos RNA		        Nucleótidos DNA</a:t>
            </a:r>
          </a:p>
          <a:p>
            <a:pPr eaLnBrk="1" hangingPunct="1">
              <a:lnSpc>
                <a:spcPct val="132000"/>
              </a:lnSpc>
            </a:pPr>
            <a:r>
              <a:rPr lang="en-GB" altLang="en-US" sz="1600">
                <a:solidFill>
                  <a:srgbClr val="FF0000"/>
                </a:solidFill>
              </a:rPr>
              <a:t>		</a:t>
            </a:r>
          </a:p>
          <a:p>
            <a:pPr eaLnBrk="1" hangingPunct="1">
              <a:lnSpc>
                <a:spcPct val="132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Adenina (A)		Adenosina (A)			Adenosimonofosfato (AMP)    Desoxiadenosin....</a:t>
            </a:r>
          </a:p>
          <a:p>
            <a:pPr eaLnBrk="1" hangingPunct="1">
              <a:lnSpc>
                <a:spcPct val="132000"/>
              </a:lnSpc>
            </a:pPr>
            <a:r>
              <a:rPr lang="en-GB" altLang="en-US" sz="1600">
                <a:solidFill>
                  <a:srgbClr val="000000"/>
                </a:solidFill>
              </a:rPr>
              <a:t>Guanina (G)		Guanosina (G)			Adenosindifosfato (ADP)	....</a:t>
            </a:r>
          </a:p>
          <a:p>
            <a:pPr eaLnBrk="1" hangingPunct="1">
              <a:lnSpc>
                <a:spcPct val="132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Citosina (C) 		Citidina (C)			Adenosintrifosfato (ATP)	....</a:t>
            </a:r>
          </a:p>
          <a:p>
            <a:pPr eaLnBrk="1" hangingPunct="1">
              <a:lnSpc>
                <a:spcPct val="132000"/>
              </a:lnSpc>
            </a:pPr>
            <a:r>
              <a:rPr lang="en-GB" altLang="en-US" sz="1600">
                <a:solidFill>
                  <a:srgbClr val="000000"/>
                </a:solidFill>
              </a:rPr>
              <a:t>Timina (T)		Timidina (T)</a:t>
            </a:r>
          </a:p>
        </p:txBody>
      </p:sp>
      <p:pic>
        <p:nvPicPr>
          <p:cNvPr id="36867" name="Picture 10">
            <a:extLst>
              <a:ext uri="{FF2B5EF4-FFF2-40B4-BE49-F238E27FC236}">
                <a16:creationId xmlns:a16="http://schemas.microsoft.com/office/drawing/2014/main" id="{B0D0BF63-344C-E647-951B-74CAC2E87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r="5768" b="30872"/>
          <a:stretch>
            <a:fillRect/>
          </a:stretch>
        </p:blipFill>
        <p:spPr bwMode="auto">
          <a:xfrm>
            <a:off x="4008438" y="2971800"/>
            <a:ext cx="4830762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68" name="Text Box 11">
            <a:extLst>
              <a:ext uri="{FF2B5EF4-FFF2-40B4-BE49-F238E27FC236}">
                <a16:creationId xmlns:a16="http://schemas.microsoft.com/office/drawing/2014/main" id="{E71F77AF-4875-3B48-BFA0-34ACBCE6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0"/>
            <a:ext cx="39624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1800">
                <a:solidFill>
                  <a:schemeClr val="tx1"/>
                </a:solidFill>
              </a:rPr>
              <a:t>Los nucleósidos y nucleótidos mencionados corresponden a los del RNA, la nomenclatura en DNA es:</a:t>
            </a:r>
          </a:p>
          <a:p>
            <a:pPr eaLnBrk="1" hangingPunct="1">
              <a:lnSpc>
                <a:spcPct val="93000"/>
              </a:lnSpc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93000"/>
              </a:lnSpc>
            </a:pPr>
            <a:r>
              <a:rPr lang="en-GB" altLang="en-US" sz="1800">
                <a:solidFill>
                  <a:schemeClr val="tx1"/>
                </a:solidFill>
              </a:rPr>
              <a:t>Desoxiadenosina = dA</a:t>
            </a:r>
          </a:p>
          <a:p>
            <a:pPr eaLnBrk="1" hangingPunct="1">
              <a:lnSpc>
                <a:spcPct val="93000"/>
              </a:lnSpc>
            </a:pPr>
            <a:r>
              <a:rPr lang="en-GB" altLang="en-US" sz="1800">
                <a:solidFill>
                  <a:schemeClr val="tx1"/>
                </a:solidFill>
              </a:rPr>
              <a:t>Desoxiadenosinmonofosfato = dAMP</a:t>
            </a:r>
          </a:p>
        </p:txBody>
      </p:sp>
      <p:grpSp>
        <p:nvGrpSpPr>
          <p:cNvPr id="36869" name="Group 16">
            <a:extLst>
              <a:ext uri="{FF2B5EF4-FFF2-40B4-BE49-F238E27FC236}">
                <a16:creationId xmlns:a16="http://schemas.microsoft.com/office/drawing/2014/main" id="{C3EB8E8D-4F68-3443-A45B-0F39C3E66A9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6872" name="Rectangle 1">
              <a:extLst>
                <a:ext uri="{FF2B5EF4-FFF2-40B4-BE49-F238E27FC236}">
                  <a16:creationId xmlns:a16="http://schemas.microsoft.com/office/drawing/2014/main" id="{C707F64F-E3CE-1640-9BEB-7D6F1C20C6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Nomenclatura</a:t>
              </a:r>
            </a:p>
          </p:txBody>
        </p:sp>
        <p:sp>
          <p:nvSpPr>
            <p:cNvPr id="36873" name="Line 2">
              <a:extLst>
                <a:ext uri="{FF2B5EF4-FFF2-40B4-BE49-F238E27FC236}">
                  <a16:creationId xmlns:a16="http://schemas.microsoft.com/office/drawing/2014/main" id="{442456B1-DC6F-5241-8115-81FC5EB44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0" name="Right Arrow 20">
            <a:extLst>
              <a:ext uri="{FF2B5EF4-FFF2-40B4-BE49-F238E27FC236}">
                <a16:creationId xmlns:a16="http://schemas.microsoft.com/office/drawing/2014/main" id="{5A07CBD1-E752-CC46-9207-9B8093B6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133600"/>
            <a:ext cx="3048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36871" name="Right Arrow 21">
            <a:extLst>
              <a:ext uri="{FF2B5EF4-FFF2-40B4-BE49-F238E27FC236}">
                <a16:creationId xmlns:a16="http://schemas.microsoft.com/office/drawing/2014/main" id="{86593B87-3111-F340-9F56-C783401C8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3048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3">
            <a:extLst>
              <a:ext uri="{FF2B5EF4-FFF2-40B4-BE49-F238E27FC236}">
                <a16:creationId xmlns:a16="http://schemas.microsoft.com/office/drawing/2014/main" id="{A96AFBF3-1DAE-3A42-B2E0-226F4E95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1657350"/>
            <a:ext cx="39608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8914" name="Text Box 4">
            <a:extLst>
              <a:ext uri="{FF2B5EF4-FFF2-40B4-BE49-F238E27FC236}">
                <a16:creationId xmlns:a16="http://schemas.microsoft.com/office/drawing/2014/main" id="{48AD7159-5F4E-D440-9943-5FC07701F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04938"/>
            <a:ext cx="88201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Fosfatos y carga negativa del DNA responsable de migración electroforética.</a:t>
            </a: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44A6C8DC-FBA9-994B-9D0B-15F1C4DC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089150"/>
            <a:ext cx="246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6" name="Line 6">
            <a:extLst>
              <a:ext uri="{FF2B5EF4-FFF2-40B4-BE49-F238E27FC236}">
                <a16:creationId xmlns:a16="http://schemas.microsoft.com/office/drawing/2014/main" id="{63CF56D7-7F3E-7C46-83F1-97D06B68CA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0275" y="4908550"/>
            <a:ext cx="152400" cy="615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Line 7">
            <a:extLst>
              <a:ext uri="{FF2B5EF4-FFF2-40B4-BE49-F238E27FC236}">
                <a16:creationId xmlns:a16="http://schemas.microsoft.com/office/drawing/2014/main" id="{3C380153-83A4-4A4A-AF8E-511968C4D3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075" y="4603750"/>
            <a:ext cx="152400" cy="9207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8">
            <a:extLst>
              <a:ext uri="{FF2B5EF4-FFF2-40B4-BE49-F238E27FC236}">
                <a16:creationId xmlns:a16="http://schemas.microsoft.com/office/drawing/2014/main" id="{5B2CC610-B7FE-F843-B41D-8B01DC8541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62213" y="4527550"/>
            <a:ext cx="311150" cy="9207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Line 9">
            <a:extLst>
              <a:ext uri="{FF2B5EF4-FFF2-40B4-BE49-F238E27FC236}">
                <a16:creationId xmlns:a16="http://schemas.microsoft.com/office/drawing/2014/main" id="{67DA798B-56F6-5840-8E0D-64EBD9DA8B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63800" y="4298950"/>
            <a:ext cx="463550" cy="12255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Line 10">
            <a:extLst>
              <a:ext uri="{FF2B5EF4-FFF2-40B4-BE49-F238E27FC236}">
                <a16:creationId xmlns:a16="http://schemas.microsoft.com/office/drawing/2014/main" id="{58ED8E90-90A0-AC42-ADCA-418D5B3C75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86013" y="4070350"/>
            <a:ext cx="158750" cy="1377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Oval 11">
            <a:extLst>
              <a:ext uri="{FF2B5EF4-FFF2-40B4-BE49-F238E27FC236}">
                <a16:creationId xmlns:a16="http://schemas.microsoft.com/office/drawing/2014/main" id="{9233882E-7D10-BB40-9478-63346FF41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2892425"/>
            <a:ext cx="228600" cy="2286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8922" name="Text Box 12">
            <a:extLst>
              <a:ext uri="{FF2B5EF4-FFF2-40B4-BE49-F238E27FC236}">
                <a16:creationId xmlns:a16="http://schemas.microsoft.com/office/drawing/2014/main" id="{1C315DD7-F68E-3640-AA98-690F585B8A70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419475" y="33496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b="1">
                <a:solidFill>
                  <a:srgbClr val="CC0066"/>
                </a:solidFill>
              </a:rPr>
              <a:t>(-)</a:t>
            </a:r>
          </a:p>
        </p:txBody>
      </p:sp>
      <p:sp>
        <p:nvSpPr>
          <p:cNvPr id="38923" name="Text Box 13">
            <a:extLst>
              <a:ext uri="{FF2B5EF4-FFF2-40B4-BE49-F238E27FC236}">
                <a16:creationId xmlns:a16="http://schemas.microsoft.com/office/drawing/2014/main" id="{C0F2880E-433B-494D-9EE2-91895170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806825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b="1">
                <a:solidFill>
                  <a:srgbClr val="CC0066"/>
                </a:solidFill>
              </a:rPr>
              <a:t>(-)</a:t>
            </a:r>
          </a:p>
        </p:txBody>
      </p:sp>
      <p:sp>
        <p:nvSpPr>
          <p:cNvPr id="38924" name="Text Box 14">
            <a:extLst>
              <a:ext uri="{FF2B5EF4-FFF2-40B4-BE49-F238E27FC236}">
                <a16:creationId xmlns:a16="http://schemas.microsoft.com/office/drawing/2014/main" id="{3CC6C33A-7D3D-9943-95D5-60FF33C1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4264025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b="1">
                <a:solidFill>
                  <a:srgbClr val="CC0066"/>
                </a:solidFill>
              </a:rPr>
              <a:t>(-)</a:t>
            </a:r>
          </a:p>
        </p:txBody>
      </p:sp>
      <p:sp>
        <p:nvSpPr>
          <p:cNvPr id="38925" name="Text Box 15">
            <a:extLst>
              <a:ext uri="{FF2B5EF4-FFF2-40B4-BE49-F238E27FC236}">
                <a16:creationId xmlns:a16="http://schemas.microsoft.com/office/drawing/2014/main" id="{D4BB4180-F0EF-0A40-9F63-0737283AA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340225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b="1">
                <a:solidFill>
                  <a:srgbClr val="CC0066"/>
                </a:solidFill>
              </a:rPr>
              <a:t>(-)</a:t>
            </a:r>
          </a:p>
        </p:txBody>
      </p:sp>
      <p:sp>
        <p:nvSpPr>
          <p:cNvPr id="38926" name="Text Box 16">
            <a:extLst>
              <a:ext uri="{FF2B5EF4-FFF2-40B4-BE49-F238E27FC236}">
                <a16:creationId xmlns:a16="http://schemas.microsoft.com/office/drawing/2014/main" id="{3E27853F-360D-1C4E-B972-21CE815DC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949825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b="1">
                <a:solidFill>
                  <a:srgbClr val="CC0066"/>
                </a:solidFill>
              </a:rPr>
              <a:t>(-)</a:t>
            </a:r>
          </a:p>
        </p:txBody>
      </p:sp>
      <p:sp>
        <p:nvSpPr>
          <p:cNvPr id="38927" name="Text Box 17">
            <a:extLst>
              <a:ext uri="{FF2B5EF4-FFF2-40B4-BE49-F238E27FC236}">
                <a16:creationId xmlns:a16="http://schemas.microsoft.com/office/drawing/2014/main" id="{2CC5A56A-A66B-D248-A990-4F7D596E2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4873625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b="1">
                <a:solidFill>
                  <a:srgbClr val="CC0066"/>
                </a:solidFill>
              </a:rPr>
              <a:t>(-)</a:t>
            </a:r>
          </a:p>
        </p:txBody>
      </p:sp>
      <p:sp>
        <p:nvSpPr>
          <p:cNvPr id="38928" name="Text Box 18">
            <a:extLst>
              <a:ext uri="{FF2B5EF4-FFF2-40B4-BE49-F238E27FC236}">
                <a16:creationId xmlns:a16="http://schemas.microsoft.com/office/drawing/2014/main" id="{4272E6E4-521D-C14B-86F3-39889C4E8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2932113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b="1">
                <a:solidFill>
                  <a:srgbClr val="CC0066"/>
                </a:solidFill>
              </a:rPr>
              <a:t>(-)</a:t>
            </a:r>
          </a:p>
        </p:txBody>
      </p:sp>
      <p:sp>
        <p:nvSpPr>
          <p:cNvPr id="38929" name="Text Box 19">
            <a:extLst>
              <a:ext uri="{FF2B5EF4-FFF2-40B4-BE49-F238E27FC236}">
                <a16:creationId xmlns:a16="http://schemas.microsoft.com/office/drawing/2014/main" id="{2C228D0F-5BC3-DB43-9DEF-ADF2DCB81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3541713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altLang="en-US" b="1">
                <a:solidFill>
                  <a:srgbClr val="CC0066"/>
                </a:solidFill>
              </a:rPr>
              <a:t>(-)</a:t>
            </a:r>
          </a:p>
        </p:txBody>
      </p:sp>
      <p:pic>
        <p:nvPicPr>
          <p:cNvPr id="38930" name="Picture 21">
            <a:extLst>
              <a:ext uri="{FF2B5EF4-FFF2-40B4-BE49-F238E27FC236}">
                <a16:creationId xmlns:a16="http://schemas.microsoft.com/office/drawing/2014/main" id="{B8B6D061-AE8B-B342-9EFF-537EDFFCA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35687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6277" name="Picture 20">
            <a:extLst>
              <a:ext uri="{FF2B5EF4-FFF2-40B4-BE49-F238E27FC236}">
                <a16:creationId xmlns:a16="http://schemas.microsoft.com/office/drawing/2014/main" id="{DA205E2F-B0CA-274B-925A-04DE2C4F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48200"/>
            <a:ext cx="1612900" cy="1925638"/>
          </a:xfrm>
          <a:prstGeom prst="rect">
            <a:avLst/>
          </a:prstGeom>
          <a:noFill/>
          <a:ln>
            <a:noFill/>
          </a:ln>
          <a:effectLst>
            <a:outerShdw blurRad="381000" dist="228601" dir="13500000" rotWithShape="0">
              <a:schemeClr val="bg2">
                <a:alpha val="53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8932" name="Group 22">
            <a:extLst>
              <a:ext uri="{FF2B5EF4-FFF2-40B4-BE49-F238E27FC236}">
                <a16:creationId xmlns:a16="http://schemas.microsoft.com/office/drawing/2014/main" id="{794388B7-E963-0046-8D16-2AD4418D66E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8933" name="Rectangle 1">
              <a:extLst>
                <a:ext uri="{FF2B5EF4-FFF2-40B4-BE49-F238E27FC236}">
                  <a16:creationId xmlns:a16="http://schemas.microsoft.com/office/drawing/2014/main" id="{B01AF890-F3F1-074B-AC5C-157BA1378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Electroforesis</a:t>
              </a:r>
            </a:p>
          </p:txBody>
        </p:sp>
        <p:sp>
          <p:nvSpPr>
            <p:cNvPr id="38934" name="Line 2">
              <a:extLst>
                <a:ext uri="{FF2B5EF4-FFF2-40B4-BE49-F238E27FC236}">
                  <a16:creationId xmlns:a16="http://schemas.microsoft.com/office/drawing/2014/main" id="{3DFD4053-690A-DB44-A161-F1B947645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E6EA4738-BD32-E544-9535-B8E3A2D35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330325"/>
            <a:ext cx="867568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25" indent="-30162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Puentes de hidrógeno, Complementariedad, Desnaturalización e Hibridización.</a:t>
            </a:r>
          </a:p>
          <a:p>
            <a:pPr eaLnBrk="1" hangingPunct="1">
              <a:lnSpc>
                <a:spcPct val="104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pic>
        <p:nvPicPr>
          <p:cNvPr id="40962" name="Picture 5">
            <a:extLst>
              <a:ext uri="{FF2B5EF4-FFF2-40B4-BE49-F238E27FC236}">
                <a16:creationId xmlns:a16="http://schemas.microsoft.com/office/drawing/2014/main" id="{8A745C37-2C96-194E-B8C9-E8DE0241A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2816"/>
            <a:ext cx="2422060" cy="33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0963" name="Group 6">
            <a:extLst>
              <a:ext uri="{FF2B5EF4-FFF2-40B4-BE49-F238E27FC236}">
                <a16:creationId xmlns:a16="http://schemas.microsoft.com/office/drawing/2014/main" id="{7F06BD57-4642-2D4E-9499-D2F9E06A5FB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0965" name="Rectangle 1">
              <a:extLst>
                <a:ext uri="{FF2B5EF4-FFF2-40B4-BE49-F238E27FC236}">
                  <a16:creationId xmlns:a16="http://schemas.microsoft.com/office/drawing/2014/main" id="{22C2F248-DCD8-8844-9AF0-AD2DD0FD9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Apareamiento de bases</a:t>
              </a:r>
            </a:p>
          </p:txBody>
        </p:sp>
        <p:sp>
          <p:nvSpPr>
            <p:cNvPr id="40966" name="Line 2">
              <a:extLst>
                <a:ext uri="{FF2B5EF4-FFF2-40B4-BE49-F238E27FC236}">
                  <a16:creationId xmlns:a16="http://schemas.microsoft.com/office/drawing/2014/main" id="{1947CE54-3374-0D44-8CA6-2C4254FB4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64" name="Picture 5">
            <a:extLst>
              <a:ext uri="{FF2B5EF4-FFF2-40B4-BE49-F238E27FC236}">
                <a16:creationId xmlns:a16="http://schemas.microsoft.com/office/drawing/2014/main" id="{8D1184E6-D81C-D549-8463-2AA781C42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62" y="1759274"/>
            <a:ext cx="566896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3" descr="FISH_clip_image0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4" y="4067825"/>
            <a:ext cx="2400357" cy="1367709"/>
          </a:xfrm>
          <a:prstGeom prst="rect">
            <a:avLst/>
          </a:prstGeom>
        </p:spPr>
      </p:pic>
      <p:pic>
        <p:nvPicPr>
          <p:cNvPr id="5" name="Picture 4" descr="Micr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37" y="5244808"/>
            <a:ext cx="2141028" cy="1427352"/>
          </a:xfrm>
          <a:prstGeom prst="rect">
            <a:avLst/>
          </a:prstGeom>
        </p:spPr>
      </p:pic>
      <p:pic>
        <p:nvPicPr>
          <p:cNvPr id="6" name="Picture 5" descr="PC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24" y="4336259"/>
            <a:ext cx="4003267" cy="20855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3">
            <a:extLst>
              <a:ext uri="{FF2B5EF4-FFF2-40B4-BE49-F238E27FC236}">
                <a16:creationId xmlns:a16="http://schemas.microsoft.com/office/drawing/2014/main" id="{8BF6520A-7E38-1243-9A8C-B15F8CD35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28825"/>
            <a:ext cx="45339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No obstante, cambios conformacionales de la pentosa modifican el marco estructural del DNA y con ello la orientación de las bases nitrogenadas.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Tres conformaciones para el DNA: </a:t>
            </a:r>
            <a:r>
              <a:rPr lang="en-GB" altLang="en-US" sz="2000" b="1">
                <a:solidFill>
                  <a:schemeClr val="tx1"/>
                </a:solidFill>
              </a:rPr>
              <a:t>A</a:t>
            </a:r>
            <a:r>
              <a:rPr lang="en-GB" altLang="en-US" sz="1600">
                <a:solidFill>
                  <a:schemeClr val="tx1"/>
                </a:solidFill>
              </a:rPr>
              <a:t>, </a:t>
            </a:r>
            <a:r>
              <a:rPr lang="en-GB" altLang="en-US" sz="2000" b="1">
                <a:solidFill>
                  <a:schemeClr val="tx1"/>
                </a:solidFill>
              </a:rPr>
              <a:t>B</a:t>
            </a:r>
            <a:r>
              <a:rPr lang="en-GB" altLang="en-US" sz="1600">
                <a:solidFill>
                  <a:schemeClr val="tx1"/>
                </a:solidFill>
              </a:rPr>
              <a:t> y</a:t>
            </a:r>
            <a:r>
              <a:rPr lang="en-GB" altLang="en-US" sz="2000">
                <a:solidFill>
                  <a:schemeClr val="tx1"/>
                </a:solidFill>
              </a:rPr>
              <a:t> </a:t>
            </a:r>
            <a:r>
              <a:rPr lang="en-GB" altLang="en-US" sz="2000" b="1">
                <a:solidFill>
                  <a:schemeClr val="tx1"/>
                </a:solidFill>
              </a:rPr>
              <a:t>Z</a:t>
            </a:r>
            <a:r>
              <a:rPr lang="en-GB" altLang="en-US" sz="160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Conformación B es la típica de Watson &amp; Crick y la más común</a:t>
            </a:r>
            <a:r>
              <a:rPr lang="en-GB" altLang="en-US" sz="1600" i="1">
                <a:solidFill>
                  <a:schemeClr val="tx1"/>
                </a:solidFill>
              </a:rPr>
              <a:t> in vivo</a:t>
            </a:r>
            <a:r>
              <a:rPr lang="en-GB" altLang="en-US" sz="160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Conformación A ocurre cuando el DNA está deshidratado.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chemeClr val="tx1"/>
                </a:solidFill>
              </a:rPr>
              <a:t>La Conformación Z ocurre como consecuencia de ciertas secuencias de bases, ricas en AT y secuencias repetitivas de telomeros y centromeros.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chemeClr val="tx1"/>
              </a:solidFill>
            </a:endParaRPr>
          </a:p>
        </p:txBody>
      </p:sp>
      <p:pic>
        <p:nvPicPr>
          <p:cNvPr id="43010" name="Picture 4">
            <a:extLst>
              <a:ext uri="{FF2B5EF4-FFF2-40B4-BE49-F238E27FC236}">
                <a16:creationId xmlns:a16="http://schemas.microsoft.com/office/drawing/2014/main" id="{6B49BEAF-A7B5-B242-9212-587F9798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428750"/>
            <a:ext cx="396081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11" name="Text Box 5">
            <a:extLst>
              <a:ext uri="{FF2B5EF4-FFF2-40B4-BE49-F238E27FC236}">
                <a16:creationId xmlns:a16="http://schemas.microsoft.com/office/drawing/2014/main" id="{CE421641-D409-6742-AB87-57D508C27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4788"/>
            <a:ext cx="342106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90513" indent="-290513" eaLnBrk="0" hangingPunct="0"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0513" algn="l"/>
                <a:tab pos="738188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</a:rPr>
              <a:t>A DNA, B DNA &amp; Z DNA</a:t>
            </a:r>
          </a:p>
        </p:txBody>
      </p:sp>
      <p:grpSp>
        <p:nvGrpSpPr>
          <p:cNvPr id="43012" name="Group 7">
            <a:extLst>
              <a:ext uri="{FF2B5EF4-FFF2-40B4-BE49-F238E27FC236}">
                <a16:creationId xmlns:a16="http://schemas.microsoft.com/office/drawing/2014/main" id="{6EAE5B5C-4EAE-1542-8E2D-D3D03117819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3013" name="Rectangle 1">
              <a:extLst>
                <a:ext uri="{FF2B5EF4-FFF2-40B4-BE49-F238E27FC236}">
                  <a16:creationId xmlns:a16="http://schemas.microsoft.com/office/drawing/2014/main" id="{F687846C-B0ED-EC42-BA9B-3AEA8D86B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Conformaciones del DNA</a:t>
              </a:r>
            </a:p>
          </p:txBody>
        </p:sp>
        <p:sp>
          <p:nvSpPr>
            <p:cNvPr id="43014" name="Line 2">
              <a:extLst>
                <a:ext uri="{FF2B5EF4-FFF2-40B4-BE49-F238E27FC236}">
                  <a16:creationId xmlns:a16="http://schemas.microsoft.com/office/drawing/2014/main" id="{D810AC6E-D39E-C543-A444-5F3C2B381B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3">
            <a:extLst>
              <a:ext uri="{FF2B5EF4-FFF2-40B4-BE49-F238E27FC236}">
                <a16:creationId xmlns:a16="http://schemas.microsoft.com/office/drawing/2014/main" id="{8E3F48C7-C2F7-4348-9E58-3AB5CBD6B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53340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GB" altLang="en-US" sz="1800" dirty="0">
                <a:solidFill>
                  <a:srgbClr val="000000"/>
                </a:solidFill>
              </a:rPr>
              <a:t>La </a:t>
            </a:r>
            <a:r>
              <a:rPr lang="en-GB" altLang="en-US" sz="1800" dirty="0" err="1">
                <a:solidFill>
                  <a:srgbClr val="000000"/>
                </a:solidFill>
              </a:rPr>
              <a:t>conformación</a:t>
            </a:r>
            <a:r>
              <a:rPr lang="en-GB" altLang="en-US" sz="1800" dirty="0">
                <a:solidFill>
                  <a:srgbClr val="000000"/>
                </a:solidFill>
              </a:rPr>
              <a:t> del DNA </a:t>
            </a:r>
            <a:r>
              <a:rPr lang="en-GB" altLang="en-US" sz="1800" dirty="0" err="1">
                <a:solidFill>
                  <a:srgbClr val="000000"/>
                </a:solidFill>
              </a:rPr>
              <a:t>afecta</a:t>
            </a:r>
            <a:r>
              <a:rPr lang="en-GB" altLang="en-US" sz="1800" dirty="0">
                <a:solidFill>
                  <a:srgbClr val="000000"/>
                </a:solidFill>
              </a:rPr>
              <a:t> a </a:t>
            </a:r>
            <a:r>
              <a:rPr lang="en-GB" altLang="en-US" sz="1800" dirty="0" err="1">
                <a:solidFill>
                  <a:srgbClr val="000000"/>
                </a:solidFill>
              </a:rPr>
              <a:t>las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propiedades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fisico-químicas</a:t>
            </a:r>
            <a:r>
              <a:rPr lang="en-GB" altLang="en-US" sz="1800" dirty="0">
                <a:solidFill>
                  <a:srgbClr val="000000"/>
                </a:solidFill>
              </a:rPr>
              <a:t> de la </a:t>
            </a:r>
            <a:r>
              <a:rPr lang="en-GB" altLang="en-US" sz="1800" dirty="0" err="1">
                <a:solidFill>
                  <a:srgbClr val="000000"/>
                </a:solidFill>
              </a:rPr>
              <a:t>molécula</a:t>
            </a:r>
            <a:r>
              <a:rPr lang="en-GB" altLang="en-US" sz="1800" dirty="0">
                <a:solidFill>
                  <a:srgbClr val="000000"/>
                </a:solidFill>
              </a:rPr>
              <a:t> y </a:t>
            </a:r>
            <a:r>
              <a:rPr lang="en-GB" altLang="en-US" sz="1800" dirty="0" err="1">
                <a:solidFill>
                  <a:srgbClr val="000000"/>
                </a:solidFill>
              </a:rPr>
              <a:t>por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ende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</a:rPr>
              <a:t>el </a:t>
            </a:r>
            <a:r>
              <a:rPr lang="en-GB" altLang="en-US" sz="1800" b="1" dirty="0" err="1">
                <a:solidFill>
                  <a:srgbClr val="FF0000"/>
                </a:solidFill>
              </a:rPr>
              <a:t>tipo</a:t>
            </a:r>
            <a:r>
              <a:rPr lang="en-GB" altLang="en-US" sz="1800" b="1" dirty="0">
                <a:solidFill>
                  <a:srgbClr val="FF0000"/>
                </a:solidFill>
              </a:rPr>
              <a:t> de </a:t>
            </a:r>
            <a:r>
              <a:rPr lang="en-GB" altLang="en-US" sz="1800" b="1" dirty="0" err="1">
                <a:solidFill>
                  <a:srgbClr val="FF0000"/>
                </a:solidFill>
              </a:rPr>
              <a:t>interacciones</a:t>
            </a:r>
            <a:r>
              <a:rPr lang="en-GB" altLang="en-US" sz="1800" b="1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que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puede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tener</a:t>
            </a:r>
            <a:r>
              <a:rPr lang="en-GB" altLang="en-US" sz="1800" dirty="0">
                <a:solidFill>
                  <a:srgbClr val="000000"/>
                </a:solidFill>
              </a:rPr>
              <a:t> con </a:t>
            </a:r>
            <a:r>
              <a:rPr lang="en-GB" altLang="en-US" sz="1800" dirty="0" err="1">
                <a:solidFill>
                  <a:srgbClr val="000000"/>
                </a:solidFill>
              </a:rPr>
              <a:t>proteinas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GB" altLang="en-US" sz="1800" b="1" dirty="0" err="1">
                <a:solidFill>
                  <a:srgbClr val="FF0000"/>
                </a:solidFill>
              </a:rPr>
              <a:t>Promotor</a:t>
            </a:r>
            <a:r>
              <a:rPr lang="en-GB" altLang="en-US" sz="1800" b="1" dirty="0">
                <a:solidFill>
                  <a:srgbClr val="FF0000"/>
                </a:solidFill>
              </a:rPr>
              <a:t> de </a:t>
            </a:r>
            <a:r>
              <a:rPr lang="en-GB" altLang="en-US" sz="1800" b="1" dirty="0" err="1">
                <a:solidFill>
                  <a:srgbClr val="FF0000"/>
                </a:solidFill>
              </a:rPr>
              <a:t>Interferón</a:t>
            </a:r>
            <a:r>
              <a:rPr lang="en-GB" altLang="en-US" sz="1800" b="1" dirty="0">
                <a:solidFill>
                  <a:srgbClr val="FF0000"/>
                </a:solidFill>
              </a:rPr>
              <a:t> Beta </a:t>
            </a:r>
            <a:r>
              <a:rPr lang="en-GB" altLang="en-US" sz="1800" dirty="0" err="1">
                <a:solidFill>
                  <a:srgbClr val="000000"/>
                </a:solidFill>
              </a:rPr>
              <a:t>siendo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reconocido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por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b="1" dirty="0">
                <a:solidFill>
                  <a:srgbClr val="2D2DB9"/>
                </a:solidFill>
              </a:rPr>
              <a:t>factor de </a:t>
            </a:r>
            <a:r>
              <a:rPr lang="en-GB" altLang="en-US" sz="1800" b="1" dirty="0" err="1">
                <a:solidFill>
                  <a:srgbClr val="2D2DB9"/>
                </a:solidFill>
              </a:rPr>
              <a:t>transcripción</a:t>
            </a:r>
            <a:r>
              <a:rPr lang="en-GB" altLang="en-US" sz="1800" b="1" dirty="0">
                <a:solidFill>
                  <a:srgbClr val="2D2DB9"/>
                </a:solidFill>
              </a:rPr>
              <a:t> </a:t>
            </a:r>
            <a:r>
              <a:rPr lang="en-GB" altLang="en-US" sz="1800" dirty="0">
                <a:solidFill>
                  <a:srgbClr val="000000"/>
                </a:solidFill>
              </a:rPr>
              <a:t>con </a:t>
            </a:r>
            <a:r>
              <a:rPr lang="en-GB" altLang="en-US" sz="1800" dirty="0" err="1">
                <a:solidFill>
                  <a:srgbClr val="000000"/>
                </a:solidFill>
              </a:rPr>
              <a:t>afinidad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por</a:t>
            </a:r>
            <a:r>
              <a:rPr lang="en-GB" altLang="en-US" sz="1800" dirty="0">
                <a:solidFill>
                  <a:srgbClr val="000000"/>
                </a:solidFill>
              </a:rPr>
              <a:t> la </a:t>
            </a:r>
            <a:r>
              <a:rPr lang="en-GB" altLang="en-US" sz="1800" dirty="0" err="1">
                <a:solidFill>
                  <a:srgbClr val="000000"/>
                </a:solidFill>
              </a:rPr>
              <a:t>hendidura</a:t>
            </a: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</a:rPr>
              <a:t>menor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</a:pPr>
            <a:endParaRPr lang="en-GB" altLang="en-US" sz="1800" dirty="0">
              <a:solidFill>
                <a:srgbClr val="000000"/>
              </a:solidFill>
            </a:endParaRPr>
          </a:p>
        </p:txBody>
      </p:sp>
      <p:pic>
        <p:nvPicPr>
          <p:cNvPr id="45058" name="Picture 4">
            <a:extLst>
              <a:ext uri="{FF2B5EF4-FFF2-40B4-BE49-F238E27FC236}">
                <a16:creationId xmlns:a16="http://schemas.microsoft.com/office/drawing/2014/main" id="{027C2916-8669-7F47-BF56-637C067D4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633663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5059" name="Group 5">
            <a:extLst>
              <a:ext uri="{FF2B5EF4-FFF2-40B4-BE49-F238E27FC236}">
                <a16:creationId xmlns:a16="http://schemas.microsoft.com/office/drawing/2014/main" id="{8A0FA105-3E17-4245-84C4-622CD61FE82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5063" name="Rectangle 1">
              <a:extLst>
                <a:ext uri="{FF2B5EF4-FFF2-40B4-BE49-F238E27FC236}">
                  <a16:creationId xmlns:a16="http://schemas.microsoft.com/office/drawing/2014/main" id="{C4185C1B-48EC-F24E-9062-F0F13E2D6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Implicaciones</a:t>
              </a:r>
            </a:p>
          </p:txBody>
        </p:sp>
        <p:sp>
          <p:nvSpPr>
            <p:cNvPr id="45064" name="Line 2">
              <a:extLst>
                <a:ext uri="{FF2B5EF4-FFF2-40B4-BE49-F238E27FC236}">
                  <a16:creationId xmlns:a16="http://schemas.microsoft.com/office/drawing/2014/main" id="{7B66C989-FA23-DF4B-9C2F-FCDC1AD9AE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60" name="Picture 4">
            <a:extLst>
              <a:ext uri="{FF2B5EF4-FFF2-40B4-BE49-F238E27FC236}">
                <a16:creationId xmlns:a16="http://schemas.microsoft.com/office/drawing/2014/main" id="{513DE4C3-14CA-E34E-B612-FF46EBB0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343535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1" name="Right Arrow 9">
            <a:extLst>
              <a:ext uri="{FF2B5EF4-FFF2-40B4-BE49-F238E27FC236}">
                <a16:creationId xmlns:a16="http://schemas.microsoft.com/office/drawing/2014/main" id="{86A32CE8-072E-614B-9247-853D9AC40C1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67200" y="5791200"/>
            <a:ext cx="762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45062" name="Text Box 3">
            <a:extLst>
              <a:ext uri="{FF2B5EF4-FFF2-40B4-BE49-F238E27FC236}">
                <a16:creationId xmlns:a16="http://schemas.microsoft.com/office/drawing/2014/main" id="{36E1071E-6307-6A46-BDB3-2BAF7974D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486400"/>
            <a:ext cx="3886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GB" altLang="en-US" sz="1800" b="1" dirty="0">
                <a:solidFill>
                  <a:srgbClr val="008000"/>
                </a:solidFill>
              </a:rPr>
              <a:t>Factor de </a:t>
            </a:r>
            <a:r>
              <a:rPr lang="en-GB" altLang="en-US" sz="1800" b="1" dirty="0" err="1">
                <a:solidFill>
                  <a:srgbClr val="008000"/>
                </a:solidFill>
              </a:rPr>
              <a:t>transcripción</a:t>
            </a:r>
            <a:r>
              <a:rPr lang="en-GB" altLang="en-US" sz="1800" b="1" dirty="0">
                <a:solidFill>
                  <a:srgbClr val="008000"/>
                </a:solidFill>
              </a:rPr>
              <a:t> </a:t>
            </a:r>
            <a:r>
              <a:rPr lang="en-GB" altLang="en-US" sz="1800" dirty="0">
                <a:solidFill>
                  <a:srgbClr val="000000"/>
                </a:solidFill>
              </a:rPr>
              <a:t>CRO 434 </a:t>
            </a:r>
            <a:r>
              <a:rPr lang="en-GB" altLang="en-US" sz="1800" dirty="0" err="1">
                <a:solidFill>
                  <a:srgbClr val="000000"/>
                </a:solidFill>
              </a:rPr>
              <a:t>reconociendo</a:t>
            </a:r>
            <a:r>
              <a:rPr lang="en-GB" altLang="en-US" sz="1800" dirty="0">
                <a:solidFill>
                  <a:srgbClr val="000000"/>
                </a:solidFill>
              </a:rPr>
              <a:t> al </a:t>
            </a:r>
            <a:r>
              <a:rPr lang="en-GB" altLang="en-US" sz="1800" b="1" dirty="0" err="1">
                <a:solidFill>
                  <a:srgbClr val="FF0000"/>
                </a:solidFill>
              </a:rPr>
              <a:t>operador</a:t>
            </a:r>
            <a:r>
              <a:rPr lang="en-GB" altLang="en-US" sz="1800" b="1" dirty="0">
                <a:solidFill>
                  <a:srgbClr val="FF0000"/>
                </a:solidFill>
              </a:rPr>
              <a:t> OR1 </a:t>
            </a:r>
            <a:r>
              <a:rPr lang="en-GB" altLang="en-US" sz="1800" dirty="0">
                <a:solidFill>
                  <a:srgbClr val="000000"/>
                </a:solidFill>
              </a:rPr>
              <a:t>del </a:t>
            </a:r>
            <a:r>
              <a:rPr lang="en-GB" altLang="en-US" sz="1800" dirty="0" err="1">
                <a:solidFill>
                  <a:srgbClr val="000000"/>
                </a:solidFill>
              </a:rPr>
              <a:t>fago</a:t>
            </a:r>
            <a:r>
              <a:rPr lang="en-GB" altLang="en-US" sz="1800" dirty="0">
                <a:solidFill>
                  <a:srgbClr val="000000"/>
                </a:solidFill>
              </a:rPr>
              <a:t> 434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5">
            <a:extLst>
              <a:ext uri="{FF2B5EF4-FFF2-40B4-BE49-F238E27FC236}">
                <a16:creationId xmlns:a16="http://schemas.microsoft.com/office/drawing/2014/main" id="{C2549400-412A-494B-A773-5CCC3337951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7108" name="Rectangle 1">
              <a:extLst>
                <a:ext uri="{FF2B5EF4-FFF2-40B4-BE49-F238E27FC236}">
                  <a16:creationId xmlns:a16="http://schemas.microsoft.com/office/drawing/2014/main" id="{EA1C2EE6-CE8D-9043-A71C-855E9D68F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Genes eucariotas</a:t>
              </a:r>
            </a:p>
          </p:txBody>
        </p:sp>
        <p:sp>
          <p:nvSpPr>
            <p:cNvPr id="47109" name="Line 2">
              <a:extLst>
                <a:ext uri="{FF2B5EF4-FFF2-40B4-BE49-F238E27FC236}">
                  <a16:creationId xmlns:a16="http://schemas.microsoft.com/office/drawing/2014/main" id="{FE329644-4E94-AC45-BF6E-4F4E65031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6" name="Text Box 3">
            <a:extLst>
              <a:ext uri="{FF2B5EF4-FFF2-40B4-BE49-F238E27FC236}">
                <a16:creationId xmlns:a16="http://schemas.microsoft.com/office/drawing/2014/main" id="{5AEE1BBA-08AF-9B40-9D50-8D76C62F6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287463"/>
            <a:ext cx="494982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Todos los genes poseen </a:t>
            </a:r>
            <a:r>
              <a:rPr lang="en-GB" altLang="en-US" sz="1600">
                <a:solidFill>
                  <a:srgbClr val="FF0000"/>
                </a:solidFill>
              </a:rPr>
              <a:t>regiones reguladoras </a:t>
            </a:r>
            <a:r>
              <a:rPr lang="en-GB" altLang="en-US" sz="1600">
                <a:solidFill>
                  <a:srgbClr val="000000"/>
                </a:solidFill>
              </a:rPr>
              <a:t>además de las </a:t>
            </a:r>
            <a:r>
              <a:rPr lang="en-GB" altLang="en-US" sz="1600">
                <a:solidFill>
                  <a:srgbClr val="FF0000"/>
                </a:solidFill>
              </a:rPr>
              <a:t>regiones codificantes </a:t>
            </a:r>
            <a:r>
              <a:rPr lang="en-GB" altLang="en-US" sz="1600">
                <a:solidFill>
                  <a:srgbClr val="000000"/>
                </a:solidFill>
              </a:rPr>
              <a:t>para productos génicos.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Una de estas regiones reguladoras son los </a:t>
            </a:r>
            <a:r>
              <a:rPr lang="en-GB" altLang="en-US" sz="1600">
                <a:solidFill>
                  <a:srgbClr val="FF0000"/>
                </a:solidFill>
              </a:rPr>
              <a:t>promotores</a:t>
            </a:r>
            <a:r>
              <a:rPr lang="en-GB" altLang="en-US" sz="1600">
                <a:solidFill>
                  <a:srgbClr val="000000"/>
                </a:solidFill>
              </a:rPr>
              <a:t>, los cuales sirven para promover la </a:t>
            </a:r>
            <a:r>
              <a:rPr lang="en-GB" altLang="en-US" sz="1600">
                <a:solidFill>
                  <a:srgbClr val="FF0000"/>
                </a:solidFill>
              </a:rPr>
              <a:t>unión de la maquinaria transcripcional </a:t>
            </a:r>
            <a:r>
              <a:rPr lang="en-GB" altLang="en-US" sz="1600">
                <a:solidFill>
                  <a:srgbClr val="000000"/>
                </a:solidFill>
              </a:rPr>
              <a:t>implicada en la expresión del producto génico.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promotores </a:t>
            </a:r>
            <a:r>
              <a:rPr lang="en-GB" altLang="en-US" sz="1600">
                <a:solidFill>
                  <a:srgbClr val="FF0000"/>
                </a:solidFill>
              </a:rPr>
              <a:t>poseen secuencias consenso </a:t>
            </a:r>
            <a:r>
              <a:rPr lang="en-GB" altLang="en-US" sz="1600">
                <a:solidFill>
                  <a:srgbClr val="000000"/>
                </a:solidFill>
              </a:rPr>
              <a:t>relativamente conservadas, algunas de estas secuencias muestran una gran </a:t>
            </a:r>
            <a:r>
              <a:rPr lang="en-GB" altLang="en-US" sz="1600">
                <a:solidFill>
                  <a:srgbClr val="FF0000"/>
                </a:solidFill>
              </a:rPr>
              <a:t>afinidad por la maquinaria transcripcional</a:t>
            </a:r>
            <a:r>
              <a:rPr lang="en-GB" altLang="en-US" sz="1600">
                <a:solidFill>
                  <a:srgbClr val="000000"/>
                </a:solidFill>
              </a:rPr>
              <a:t> (promotores fuertes) y otros no (promotores débiles).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 </a:t>
            </a:r>
            <a:r>
              <a:rPr lang="en-GB" altLang="en-US" sz="1600">
                <a:solidFill>
                  <a:srgbClr val="FF0000"/>
                </a:solidFill>
              </a:rPr>
              <a:t>afinidad </a:t>
            </a:r>
            <a:r>
              <a:rPr lang="en-GB" altLang="en-US" sz="1600">
                <a:solidFill>
                  <a:srgbClr val="000000"/>
                </a:solidFill>
              </a:rPr>
              <a:t>por la maquinaria transcripcional </a:t>
            </a:r>
            <a:r>
              <a:rPr lang="en-GB" altLang="en-US" sz="1600">
                <a:solidFill>
                  <a:srgbClr val="FF0000"/>
                </a:solidFill>
              </a:rPr>
              <a:t>determina el número de interacciones </a:t>
            </a:r>
            <a:r>
              <a:rPr lang="en-GB" altLang="en-US" sz="1600">
                <a:solidFill>
                  <a:srgbClr val="000000"/>
                </a:solidFill>
              </a:rPr>
              <a:t>que se dan entre estos dos componentes y por ende el número de veces que un gen es transcrito.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33BFD64D-A995-9246-9C40-C9E98F49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0"/>
          <a:stretch>
            <a:fillRect/>
          </a:stretch>
        </p:blipFill>
        <p:spPr bwMode="auto">
          <a:xfrm>
            <a:off x="5181600" y="1143000"/>
            <a:ext cx="38354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5">
            <a:extLst>
              <a:ext uri="{FF2B5EF4-FFF2-40B4-BE49-F238E27FC236}">
                <a16:creationId xmlns:a16="http://schemas.microsoft.com/office/drawing/2014/main" id="{FF0CC2B8-5CC2-584C-8978-857A3D2E3CF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9156" name="Rectangle 1">
              <a:extLst>
                <a:ext uri="{FF2B5EF4-FFF2-40B4-BE49-F238E27FC236}">
                  <a16:creationId xmlns:a16="http://schemas.microsoft.com/office/drawing/2014/main" id="{13A911AE-1491-954D-AE18-CFA46DE1D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Genes eucariotas</a:t>
              </a:r>
            </a:p>
          </p:txBody>
        </p:sp>
        <p:sp>
          <p:nvSpPr>
            <p:cNvPr id="49157" name="Line 2">
              <a:extLst>
                <a:ext uri="{FF2B5EF4-FFF2-40B4-BE49-F238E27FC236}">
                  <a16:creationId xmlns:a16="http://schemas.microsoft.com/office/drawing/2014/main" id="{DD8CAD92-FB37-B649-B2B4-43E4E3FC14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9154" name="Picture 4">
            <a:extLst>
              <a:ext uri="{FF2B5EF4-FFF2-40B4-BE49-F238E27FC236}">
                <a16:creationId xmlns:a16="http://schemas.microsoft.com/office/drawing/2014/main" id="{C9A90FB3-D12A-B04E-96FE-B369A2A1E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0"/>
          <a:stretch>
            <a:fillRect/>
          </a:stretch>
        </p:blipFill>
        <p:spPr bwMode="auto">
          <a:xfrm>
            <a:off x="5181600" y="1143000"/>
            <a:ext cx="38354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5423AECF-1304-CA4F-A481-18419D8E9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287463"/>
            <a:ext cx="4770437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</a:t>
            </a:r>
            <a:r>
              <a:rPr lang="en-GB" altLang="en-US" sz="1600">
                <a:solidFill>
                  <a:srgbClr val="FF0000"/>
                </a:solidFill>
              </a:rPr>
              <a:t>potenciadores o </a:t>
            </a:r>
            <a:r>
              <a:rPr lang="ja-JP" altLang="en-GB" sz="1600">
                <a:solidFill>
                  <a:srgbClr val="FF0000"/>
                </a:solidFill>
              </a:rPr>
              <a:t>“</a:t>
            </a:r>
            <a:r>
              <a:rPr lang="en-GB" altLang="ja-JP" sz="1600">
                <a:solidFill>
                  <a:srgbClr val="FF0000"/>
                </a:solidFill>
              </a:rPr>
              <a:t>enhancers</a:t>
            </a:r>
            <a:r>
              <a:rPr lang="ja-JP" altLang="en-GB" sz="1600">
                <a:solidFill>
                  <a:srgbClr val="FF0000"/>
                </a:solidFill>
              </a:rPr>
              <a:t>”</a:t>
            </a:r>
            <a:r>
              <a:rPr lang="en-GB" altLang="ja-JP" sz="1600">
                <a:solidFill>
                  <a:srgbClr val="000000"/>
                </a:solidFill>
              </a:rPr>
              <a:t> constituyen otro tipo de región reguladora aunque no tan común como los promotores.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Estos elementos reguladores </a:t>
            </a:r>
            <a:r>
              <a:rPr lang="en-GB" altLang="en-US" sz="1600">
                <a:solidFill>
                  <a:srgbClr val="FF0000"/>
                </a:solidFill>
              </a:rPr>
              <a:t>promueven la unión de otros complejos </a:t>
            </a:r>
            <a:r>
              <a:rPr lang="en-GB" altLang="en-US" sz="1600">
                <a:solidFill>
                  <a:srgbClr val="000000"/>
                </a:solidFill>
              </a:rPr>
              <a:t>proteicos involucrados en la </a:t>
            </a:r>
            <a:r>
              <a:rPr lang="en-GB" altLang="en-US" sz="1600">
                <a:solidFill>
                  <a:srgbClr val="FF0000"/>
                </a:solidFill>
              </a:rPr>
              <a:t>facilitación de la transcripción </a:t>
            </a:r>
            <a:r>
              <a:rPr lang="en-GB" altLang="en-US" sz="1600">
                <a:solidFill>
                  <a:srgbClr val="000000"/>
                </a:solidFill>
              </a:rPr>
              <a:t>por lo que pueden compensar en cierto grado la pobre actividad de un promotor débil.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 mayor parte de las </a:t>
            </a:r>
            <a:r>
              <a:rPr lang="en-GB" altLang="en-US" sz="1600">
                <a:solidFill>
                  <a:srgbClr val="FF0000"/>
                </a:solidFill>
              </a:rPr>
              <a:t>regiones reguladoras se encuentran </a:t>
            </a:r>
            <a:r>
              <a:rPr lang="ja-JP" altLang="en-GB" sz="1600">
                <a:solidFill>
                  <a:srgbClr val="FF0000"/>
                </a:solidFill>
              </a:rPr>
              <a:t>“</a:t>
            </a:r>
            <a:r>
              <a:rPr lang="en-GB" altLang="ja-JP" sz="1600">
                <a:solidFill>
                  <a:srgbClr val="FF0000"/>
                </a:solidFill>
              </a:rPr>
              <a:t>up-stream</a:t>
            </a:r>
            <a:r>
              <a:rPr lang="ja-JP" altLang="en-GB" sz="1600">
                <a:solidFill>
                  <a:srgbClr val="FF0000"/>
                </a:solidFill>
              </a:rPr>
              <a:t>”</a:t>
            </a:r>
            <a:r>
              <a:rPr lang="en-GB" altLang="ja-JP" sz="1600">
                <a:solidFill>
                  <a:srgbClr val="FF0000"/>
                </a:solidFill>
              </a:rPr>
              <a:t> </a:t>
            </a:r>
            <a:r>
              <a:rPr lang="en-GB" altLang="ja-JP" sz="1600">
                <a:solidFill>
                  <a:srgbClr val="000000"/>
                </a:solidFill>
              </a:rPr>
              <a:t>al codón de iniciación (ATG) </a:t>
            </a:r>
            <a:r>
              <a:rPr lang="en-GB" altLang="ja-JP" sz="1600">
                <a:solidFill>
                  <a:srgbClr val="FF0000"/>
                </a:solidFill>
              </a:rPr>
              <a:t>y en el extremo 5'</a:t>
            </a:r>
            <a:r>
              <a:rPr lang="en-GB" altLang="ja-JP" sz="1600">
                <a:solidFill>
                  <a:srgbClr val="000000"/>
                </a:solidFill>
              </a:rPr>
              <a:t> del gen.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Si bien se ha logrado </a:t>
            </a:r>
            <a:r>
              <a:rPr lang="en-GB" altLang="en-US" sz="1600">
                <a:solidFill>
                  <a:srgbClr val="FF0000"/>
                </a:solidFill>
              </a:rPr>
              <a:t>caracterizar muy bien los promotores procariotas</a:t>
            </a:r>
            <a:r>
              <a:rPr lang="en-GB" altLang="en-US" sz="1600">
                <a:solidFill>
                  <a:srgbClr val="000000"/>
                </a:solidFill>
              </a:rPr>
              <a:t>, con los eucariotas ha sido difícil dada su complejidad.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5">
            <a:extLst>
              <a:ext uri="{FF2B5EF4-FFF2-40B4-BE49-F238E27FC236}">
                <a16:creationId xmlns:a16="http://schemas.microsoft.com/office/drawing/2014/main" id="{78B71AD3-D184-C84B-B22B-B7952A293D5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1204" name="Rectangle 1">
              <a:extLst>
                <a:ext uri="{FF2B5EF4-FFF2-40B4-BE49-F238E27FC236}">
                  <a16:creationId xmlns:a16="http://schemas.microsoft.com/office/drawing/2014/main" id="{2F765474-55A0-D642-9755-AF6CD6917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Genes eucariotas</a:t>
              </a:r>
            </a:p>
          </p:txBody>
        </p:sp>
        <p:sp>
          <p:nvSpPr>
            <p:cNvPr id="51205" name="Line 2">
              <a:extLst>
                <a:ext uri="{FF2B5EF4-FFF2-40B4-BE49-F238E27FC236}">
                  <a16:creationId xmlns:a16="http://schemas.microsoft.com/office/drawing/2014/main" id="{6F2E0791-B2D5-7C44-816D-775298CA4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02" name="Text Box 3">
            <a:extLst>
              <a:ext uri="{FF2B5EF4-FFF2-40B4-BE49-F238E27FC236}">
                <a16:creationId xmlns:a16="http://schemas.microsoft.com/office/drawing/2014/main" id="{4F225CE1-1023-BF40-8BB7-5DBF133A3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287463"/>
            <a:ext cx="44100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</a:t>
            </a:r>
            <a:r>
              <a:rPr lang="en-GB" altLang="en-US" sz="1600" b="1">
                <a:solidFill>
                  <a:srgbClr val="FF0309"/>
                </a:solidFill>
              </a:rPr>
              <a:t>exones</a:t>
            </a:r>
            <a:r>
              <a:rPr lang="en-GB" altLang="en-US" sz="1600">
                <a:solidFill>
                  <a:srgbClr val="FF0309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corresponden a las secuencias de DNA que son exportadas del núcleo en forma de RNA para ser traducidas en proteínas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</a:t>
            </a:r>
            <a:r>
              <a:rPr lang="en-GB" altLang="en-US" sz="1600" b="1">
                <a:solidFill>
                  <a:srgbClr val="FF0309"/>
                </a:solidFill>
              </a:rPr>
              <a:t>intrones</a:t>
            </a:r>
            <a:r>
              <a:rPr lang="en-GB" altLang="en-US" sz="1600">
                <a:solidFill>
                  <a:srgbClr val="FF0309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corresponden a las secuencias de DNA que forman parte del transcrito de RNA primario pero que se quedan </a:t>
            </a:r>
            <a:r>
              <a:rPr lang="ja-JP" altLang="en-GB" sz="1600">
                <a:solidFill>
                  <a:srgbClr val="000000"/>
                </a:solidFill>
              </a:rPr>
              <a:t>“</a:t>
            </a:r>
            <a:r>
              <a:rPr lang="en-GB" altLang="ja-JP" sz="1600">
                <a:solidFill>
                  <a:srgbClr val="000000"/>
                </a:solidFill>
              </a:rPr>
              <a:t>dentro</a:t>
            </a:r>
            <a:r>
              <a:rPr lang="ja-JP" altLang="en-GB" sz="1600">
                <a:solidFill>
                  <a:srgbClr val="000000"/>
                </a:solidFill>
              </a:rPr>
              <a:t>”</a:t>
            </a:r>
            <a:r>
              <a:rPr lang="en-GB" altLang="ja-JP" sz="1600">
                <a:solidFill>
                  <a:srgbClr val="000000"/>
                </a:solidFill>
              </a:rPr>
              <a:t> del núcleo sin formar parte del mRNA maduro, sin codificar para proteínas y por ende no son blancos evolutivos.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Debido a que los </a:t>
            </a:r>
            <a:r>
              <a:rPr lang="en-GB" altLang="en-US" sz="1600">
                <a:solidFill>
                  <a:srgbClr val="FF0309"/>
                </a:solidFill>
              </a:rPr>
              <a:t>intrones </a:t>
            </a:r>
            <a:r>
              <a:rPr lang="en-GB" altLang="en-US" sz="1600">
                <a:solidFill>
                  <a:srgbClr val="000000"/>
                </a:solidFill>
              </a:rPr>
              <a:t>no codifican para proteínas, </a:t>
            </a:r>
            <a:r>
              <a:rPr lang="en-GB" altLang="en-US" sz="1600">
                <a:solidFill>
                  <a:srgbClr val="FF0309"/>
                </a:solidFill>
              </a:rPr>
              <a:t>pueden acumular mutaciones </a:t>
            </a:r>
            <a:r>
              <a:rPr lang="en-GB" altLang="en-US" sz="1600">
                <a:solidFill>
                  <a:srgbClr val="000000"/>
                </a:solidFill>
              </a:rPr>
              <a:t>sin impacto sobre las regiones colindantes codificantes sin problema (a menos de que dichas mutaciones caigan en la </a:t>
            </a:r>
            <a:r>
              <a:rPr lang="en-GB" altLang="en-US" sz="1600">
                <a:solidFill>
                  <a:srgbClr val="FF0309"/>
                </a:solidFill>
              </a:rPr>
              <a:t>frontera exónica </a:t>
            </a:r>
            <a:r>
              <a:rPr lang="en-GB" altLang="en-US" sz="1600">
                <a:solidFill>
                  <a:srgbClr val="000000"/>
                </a:solidFill>
              </a:rPr>
              <a:t>en cuyo caso pudieran afectar el splicing, ver más abajo).</a:t>
            </a: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79D8830F-F8BB-6849-AEDC-3E11B8D5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682750"/>
            <a:ext cx="4535487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>
            <a:extLst>
              <a:ext uri="{FF2B5EF4-FFF2-40B4-BE49-F238E27FC236}">
                <a16:creationId xmlns:a16="http://schemas.microsoft.com/office/drawing/2014/main" id="{CAB0BB59-2F4C-BB40-95BF-79FF23AA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60588"/>
            <a:ext cx="468312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6" name="Text Box 5">
            <a:extLst>
              <a:ext uri="{FF2B5EF4-FFF2-40B4-BE49-F238E27FC236}">
                <a16:creationId xmlns:a16="http://schemas.microsoft.com/office/drawing/2014/main" id="{9594C6C6-6B6D-754E-AAFE-7BB43652E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657350"/>
            <a:ext cx="89646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DNA es una molécula bicatenaria (duplex), antiparalela y complementaria.</a:t>
            </a:r>
          </a:p>
        </p:txBody>
      </p:sp>
      <p:sp>
        <p:nvSpPr>
          <p:cNvPr id="16387" name="Text Box 7">
            <a:extLst>
              <a:ext uri="{FF2B5EF4-FFF2-40B4-BE49-F238E27FC236}">
                <a16:creationId xmlns:a16="http://schemas.microsoft.com/office/drawing/2014/main" id="{660EB73D-F55E-2244-8EC3-3AC71BAEB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330325"/>
            <a:ext cx="66960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25" indent="-30162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¿Qué es el DNA?</a:t>
            </a:r>
          </a:p>
        </p:txBody>
      </p:sp>
      <p:grpSp>
        <p:nvGrpSpPr>
          <p:cNvPr id="16388" name="Group 7">
            <a:extLst>
              <a:ext uri="{FF2B5EF4-FFF2-40B4-BE49-F238E27FC236}">
                <a16:creationId xmlns:a16="http://schemas.microsoft.com/office/drawing/2014/main" id="{78573A67-23FF-254D-BD55-2FB0DB053FB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6389" name="Rectangle 1">
              <a:extLst>
                <a:ext uri="{FF2B5EF4-FFF2-40B4-BE49-F238E27FC236}">
                  <a16:creationId xmlns:a16="http://schemas.microsoft.com/office/drawing/2014/main" id="{DDC80214-F8EE-914A-B760-75A27EBCC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Molécula de DNA</a:t>
              </a:r>
            </a:p>
          </p:txBody>
        </p:sp>
        <p:sp>
          <p:nvSpPr>
            <p:cNvPr id="16390" name="Line 2">
              <a:extLst>
                <a:ext uri="{FF2B5EF4-FFF2-40B4-BE49-F238E27FC236}">
                  <a16:creationId xmlns:a16="http://schemas.microsoft.com/office/drawing/2014/main" id="{59D0986B-8F86-9E45-AF93-1827FE7EE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 5">
            <a:extLst>
              <a:ext uri="{FF2B5EF4-FFF2-40B4-BE49-F238E27FC236}">
                <a16:creationId xmlns:a16="http://schemas.microsoft.com/office/drawing/2014/main" id="{EA0327DE-02E8-DC4F-AC52-7BA40391408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3253" name="Rectangle 1">
              <a:extLst>
                <a:ext uri="{FF2B5EF4-FFF2-40B4-BE49-F238E27FC236}">
                  <a16:creationId xmlns:a16="http://schemas.microsoft.com/office/drawing/2014/main" id="{013505AB-4483-1F4E-8153-6A4D97E03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Transposones y DNA repetitivo</a:t>
              </a:r>
            </a:p>
          </p:txBody>
        </p:sp>
        <p:sp>
          <p:nvSpPr>
            <p:cNvPr id="53254" name="Line 2">
              <a:extLst>
                <a:ext uri="{FF2B5EF4-FFF2-40B4-BE49-F238E27FC236}">
                  <a16:creationId xmlns:a16="http://schemas.microsoft.com/office/drawing/2014/main" id="{C0CE47E5-3F42-6C40-AC1C-A230A591CD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3250" name="Picture 4">
            <a:extLst>
              <a:ext uri="{FF2B5EF4-FFF2-40B4-BE49-F238E27FC236}">
                <a16:creationId xmlns:a16="http://schemas.microsoft.com/office/drawing/2014/main" id="{A13D17DD-BEAC-3B43-BEC2-D5688DAD6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9"/>
          <a:stretch>
            <a:fillRect/>
          </a:stretch>
        </p:blipFill>
        <p:spPr bwMode="auto">
          <a:xfrm>
            <a:off x="6300788" y="1196975"/>
            <a:ext cx="26860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1" name="Rectangle 1">
            <a:extLst>
              <a:ext uri="{FF2B5EF4-FFF2-40B4-BE49-F238E27FC236}">
                <a16:creationId xmlns:a16="http://schemas.microsoft.com/office/drawing/2014/main" id="{DAFCA961-2A1D-8A47-AC1D-1E75B70CB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25538"/>
            <a:ext cx="5976938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  <a:t>Two types of transposable elements (TEs):</a:t>
            </a:r>
          </a:p>
          <a:p>
            <a: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  <a:t>	Class 1: </a:t>
            </a:r>
            <a:r>
              <a:rPr lang="en-GB" altLang="en-US" dirty="0" err="1">
                <a:solidFill>
                  <a:srgbClr val="000000"/>
                </a:solidFill>
                <a:cs typeface="Arial" panose="020B0604020202020204" pitchFamily="34" charset="0"/>
              </a:rPr>
              <a:t>Retrotransposons</a:t>
            </a:r>
            <a: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  <a:t> (DNA-RNA-DNA)</a:t>
            </a:r>
          </a:p>
          <a:p>
            <a: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  <a:t>	Class 2: DNA transposons (</a:t>
            </a:r>
            <a:r>
              <a:rPr lang="en-GB" altLang="en-US" dirty="0" err="1">
                <a:solidFill>
                  <a:srgbClr val="000000"/>
                </a:solidFill>
                <a:cs typeface="Arial" panose="020B0604020202020204" pitchFamily="34" charset="0"/>
              </a:rPr>
              <a:t>Alu</a:t>
            </a:r>
            <a: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endParaRPr lang="en-GB" altLang="en-US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  <a:t>Between 300,000 and 1 million copies of 300 bp </a:t>
            </a:r>
            <a:r>
              <a:rPr lang="en-GB" altLang="en-US" dirty="0" err="1">
                <a:solidFill>
                  <a:srgbClr val="000000"/>
                </a:solidFill>
                <a:cs typeface="Arial" panose="020B0604020202020204" pitchFamily="34" charset="0"/>
              </a:rPr>
              <a:t>Alu</a:t>
            </a:r>
            <a: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  <a:t> repeats in human genome (15-17% of genome).</a:t>
            </a:r>
            <a:b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n-GB" altLang="en-US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000000"/>
                </a:solidFill>
                <a:cs typeface="Arial" panose="020B0604020202020204" pitchFamily="34" charset="0"/>
              </a:rPr>
              <a:t>About 85% of the genome of maize consists in TEs.</a:t>
            </a:r>
          </a:p>
          <a:p>
            <a:endParaRPr lang="en-GB" altLang="en-US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000000"/>
                </a:solidFill>
              </a:rPr>
              <a:t>TEs in bacteria carry genes for antibiotic </a:t>
            </a:r>
          </a:p>
          <a:p>
            <a:r>
              <a:rPr lang="en-GB" altLang="en-US" dirty="0">
                <a:solidFill>
                  <a:srgbClr val="000000"/>
                </a:solidFill>
              </a:rPr>
              <a:t>resistance.</a:t>
            </a:r>
          </a:p>
          <a:p>
            <a:endParaRPr lang="en-GB" altLang="en-US" dirty="0">
              <a:solidFill>
                <a:srgbClr val="000000"/>
              </a:solidFill>
            </a:endParaRPr>
          </a:p>
          <a:p>
            <a:r>
              <a:rPr lang="en-GB" altLang="en-US" dirty="0">
                <a:solidFill>
                  <a:srgbClr val="000000"/>
                </a:solidFill>
              </a:rPr>
              <a:t>Diseases can be caused by TEs including: </a:t>
            </a:r>
          </a:p>
          <a:p>
            <a:r>
              <a:rPr lang="en-GB" altLang="en-US" dirty="0" err="1">
                <a:solidFill>
                  <a:srgbClr val="000000"/>
                </a:solidFill>
              </a:rPr>
              <a:t>hemophilia</a:t>
            </a:r>
            <a:r>
              <a:rPr lang="en-GB" altLang="en-US" dirty="0">
                <a:solidFill>
                  <a:srgbClr val="000000"/>
                </a:solidFill>
              </a:rPr>
              <a:t> A and B, severe combined </a:t>
            </a:r>
          </a:p>
          <a:p>
            <a:r>
              <a:rPr lang="en-GB" altLang="en-US" dirty="0">
                <a:solidFill>
                  <a:srgbClr val="000000"/>
                </a:solidFill>
              </a:rPr>
              <a:t>immunodeficiency (SCID), porphyria, </a:t>
            </a:r>
          </a:p>
          <a:p>
            <a:r>
              <a:rPr lang="en-GB" altLang="en-US" dirty="0">
                <a:solidFill>
                  <a:srgbClr val="000000"/>
                </a:solidFill>
              </a:rPr>
              <a:t>predisposition to cancer, and </a:t>
            </a:r>
            <a:r>
              <a:rPr lang="en-GB" altLang="en-US" dirty="0" err="1">
                <a:solidFill>
                  <a:srgbClr val="000000"/>
                </a:solidFill>
              </a:rPr>
              <a:t>Duchenne</a:t>
            </a:r>
            <a:r>
              <a:rPr lang="en-GB" altLang="en-US" dirty="0">
                <a:solidFill>
                  <a:srgbClr val="000000"/>
                </a:solidFill>
              </a:rPr>
              <a:t> </a:t>
            </a:r>
          </a:p>
          <a:p>
            <a:r>
              <a:rPr lang="en-GB" altLang="en-US" dirty="0">
                <a:solidFill>
                  <a:srgbClr val="000000"/>
                </a:solidFill>
              </a:rPr>
              <a:t>muscular dystrophy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D7BA1C0F-E779-1D45-BB2E-A9C1A4E7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89363"/>
            <a:ext cx="37544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3">
            <a:extLst>
              <a:ext uri="{FF2B5EF4-FFF2-40B4-BE49-F238E27FC236}">
                <a16:creationId xmlns:a16="http://schemas.microsoft.com/office/drawing/2014/main" id="{DF107006-378A-3141-B38C-10F2EB4A8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216025"/>
            <a:ext cx="8837612" cy="54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s-ES_tradnl" altLang="en-US" sz="1500" dirty="0">
                <a:solidFill>
                  <a:srgbClr val="000000"/>
                </a:solidFill>
              </a:rPr>
              <a:t>El </a:t>
            </a:r>
            <a:r>
              <a:rPr lang="es-ES_tradnl" altLang="en-US" sz="1500" dirty="0">
                <a:solidFill>
                  <a:srgbClr val="FF0309"/>
                </a:solidFill>
              </a:rPr>
              <a:t>Complejo Mayor de Histocompatibilidad</a:t>
            </a:r>
            <a:r>
              <a:rPr lang="es-ES_tradnl" altLang="en-US" sz="1500" dirty="0">
                <a:solidFill>
                  <a:srgbClr val="000000"/>
                </a:solidFill>
              </a:rPr>
              <a:t> (MHC) constituye el </a:t>
            </a:r>
            <a:r>
              <a:rPr lang="es-ES_tradnl" altLang="en-US" sz="1500" dirty="0">
                <a:solidFill>
                  <a:srgbClr val="FF0309"/>
                </a:solidFill>
              </a:rPr>
              <a:t>sistema genético más polimórfico</a:t>
            </a:r>
            <a:r>
              <a:rPr lang="es-ES_tradnl" altLang="en-US" sz="1500" dirty="0">
                <a:solidFill>
                  <a:srgbClr val="000000"/>
                </a:solidFill>
              </a:rPr>
              <a:t> de los animales.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500" dirty="0">
                <a:solidFill>
                  <a:srgbClr val="000000"/>
                </a:solidFill>
              </a:rPr>
              <a:t>Fue la </a:t>
            </a:r>
            <a:r>
              <a:rPr lang="es-ES_tradnl" altLang="en-US" sz="1500" dirty="0">
                <a:solidFill>
                  <a:srgbClr val="FF0309"/>
                </a:solidFill>
              </a:rPr>
              <a:t>primer región en ser estudiada exhaustivamente</a:t>
            </a:r>
            <a:r>
              <a:rPr lang="es-ES_tradnl" altLang="en-US" sz="1500" dirty="0">
                <a:solidFill>
                  <a:srgbClr val="000000"/>
                </a:solidFill>
              </a:rPr>
              <a:t> y la primera en ser secuenciada por el HGP.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500" dirty="0">
                <a:solidFill>
                  <a:srgbClr val="000000"/>
                </a:solidFill>
              </a:rPr>
              <a:t>El MHC constituye una </a:t>
            </a:r>
            <a:r>
              <a:rPr lang="es-ES_tradnl" altLang="en-US" sz="1500" dirty="0">
                <a:solidFill>
                  <a:srgbClr val="FF0309"/>
                </a:solidFill>
              </a:rPr>
              <a:t>región genómica grande (3.6 </a:t>
            </a:r>
            <a:r>
              <a:rPr lang="es-ES_tradnl" altLang="en-US" sz="1500" dirty="0" err="1">
                <a:solidFill>
                  <a:srgbClr val="FF0309"/>
                </a:solidFill>
              </a:rPr>
              <a:t>Mbp</a:t>
            </a:r>
            <a:r>
              <a:rPr lang="es-ES_tradnl" altLang="en-US" sz="1500" dirty="0">
                <a:solidFill>
                  <a:srgbClr val="FF0309"/>
                </a:solidFill>
              </a:rPr>
              <a:t>)</a:t>
            </a:r>
            <a:r>
              <a:rPr lang="es-ES_tradnl" altLang="en-US" sz="1500" dirty="0">
                <a:solidFill>
                  <a:srgbClr val="000000"/>
                </a:solidFill>
              </a:rPr>
              <a:t> presente en la mayoría de los </a:t>
            </a:r>
            <a:r>
              <a:rPr lang="es-ES_tradnl" altLang="en-US" sz="1500" dirty="0">
                <a:solidFill>
                  <a:srgbClr val="FF0309"/>
                </a:solidFill>
              </a:rPr>
              <a:t>vertebrados</a:t>
            </a:r>
            <a:r>
              <a:rPr lang="es-ES_tradnl" altLang="en-US" sz="15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500" dirty="0">
                <a:solidFill>
                  <a:srgbClr val="000000"/>
                </a:solidFill>
              </a:rPr>
              <a:t>Constituye la región más </a:t>
            </a:r>
            <a:r>
              <a:rPr lang="es-ES_tradnl" altLang="en-US" sz="1500" dirty="0">
                <a:solidFill>
                  <a:srgbClr val="FF0309"/>
                </a:solidFill>
              </a:rPr>
              <a:t>genéticamente-densa</a:t>
            </a:r>
            <a:r>
              <a:rPr lang="es-ES_tradnl" altLang="en-US" sz="1500" dirty="0">
                <a:solidFill>
                  <a:srgbClr val="000000"/>
                </a:solidFill>
              </a:rPr>
              <a:t> del genoma de los mamíferos (&gt; 150 genes).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500" dirty="0">
                <a:solidFill>
                  <a:srgbClr val="000000"/>
                </a:solidFill>
              </a:rPr>
              <a:t>Densidad promedio de eucariotas es de 14 genes por </a:t>
            </a:r>
            <a:r>
              <a:rPr lang="es-ES_tradnl" altLang="en-US" sz="1500" dirty="0" err="1">
                <a:solidFill>
                  <a:srgbClr val="000000"/>
                </a:solidFill>
              </a:rPr>
              <a:t>Mbp</a:t>
            </a:r>
            <a:r>
              <a:rPr lang="es-ES_tradnl" altLang="en-US" sz="1500" dirty="0">
                <a:solidFill>
                  <a:srgbClr val="000000"/>
                </a:solidFill>
              </a:rPr>
              <a:t>, densidad de MHC = </a:t>
            </a:r>
            <a:r>
              <a:rPr lang="es-ES_tradnl" altLang="en-US" sz="1500" dirty="0" err="1">
                <a:solidFill>
                  <a:srgbClr val="FF0309"/>
                </a:solidFill>
              </a:rPr>
              <a:t>ca</a:t>
            </a:r>
            <a:r>
              <a:rPr lang="es-ES_tradnl" altLang="en-US" sz="1500" dirty="0">
                <a:solidFill>
                  <a:srgbClr val="FF0309"/>
                </a:solidFill>
              </a:rPr>
              <a:t> 42 genes/</a:t>
            </a:r>
            <a:r>
              <a:rPr lang="es-ES_tradnl" altLang="en-US" sz="1500" dirty="0" err="1">
                <a:solidFill>
                  <a:srgbClr val="FF0309"/>
                </a:solidFill>
              </a:rPr>
              <a:t>Mbp</a:t>
            </a:r>
            <a:r>
              <a:rPr lang="es-ES_tradnl" altLang="en-US" sz="15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500" dirty="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500" dirty="0">
                <a:solidFill>
                  <a:srgbClr val="000000"/>
                </a:solidFill>
              </a:rPr>
              <a:t>Contiene a </a:t>
            </a:r>
            <a:r>
              <a:rPr lang="es-ES_tradnl" altLang="en-US" sz="1500" dirty="0">
                <a:solidFill>
                  <a:srgbClr val="FF0309"/>
                </a:solidFill>
              </a:rPr>
              <a:t>genes involucrados en la respuesta inmune innata y adaptativa</a:t>
            </a:r>
            <a:r>
              <a:rPr lang="es-ES_tradnl" altLang="en-US" sz="1500" dirty="0">
                <a:solidFill>
                  <a:srgbClr val="000000"/>
                </a:solidFill>
              </a:rPr>
              <a:t>, con funciones inmunes, reproductivas e inflamatorias.</a:t>
            </a:r>
          </a:p>
        </p:txBody>
      </p:sp>
      <p:grpSp>
        <p:nvGrpSpPr>
          <p:cNvPr id="55299" name="Group 5">
            <a:extLst>
              <a:ext uri="{FF2B5EF4-FFF2-40B4-BE49-F238E27FC236}">
                <a16:creationId xmlns:a16="http://schemas.microsoft.com/office/drawing/2014/main" id="{8D7C0FA6-B1CD-2A49-B21D-2031A98E011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5300" name="Rectangle 1">
              <a:extLst>
                <a:ext uri="{FF2B5EF4-FFF2-40B4-BE49-F238E27FC236}">
                  <a16:creationId xmlns:a16="http://schemas.microsoft.com/office/drawing/2014/main" id="{1D8B0BE4-F454-A846-9832-81BB275FD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MHC Complejo Mayor de Histocompatibilidad</a:t>
              </a:r>
            </a:p>
          </p:txBody>
        </p:sp>
        <p:sp>
          <p:nvSpPr>
            <p:cNvPr id="55301" name="Line 2">
              <a:extLst>
                <a:ext uri="{FF2B5EF4-FFF2-40B4-BE49-F238E27FC236}">
                  <a16:creationId xmlns:a16="http://schemas.microsoft.com/office/drawing/2014/main" id="{FBDEA528-0AE4-8E4D-9E41-53D5B447D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FB0326-FA44-A241-B6DC-49B59DFD1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850" y="2878143"/>
            <a:ext cx="5898300" cy="202952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302D1E-40E0-9C4F-A2BF-8498740B3021}"/>
              </a:ext>
            </a:extLst>
          </p:cNvPr>
          <p:cNvGrpSpPr/>
          <p:nvPr/>
        </p:nvGrpSpPr>
        <p:grpSpPr>
          <a:xfrm>
            <a:off x="5620455" y="1931847"/>
            <a:ext cx="2806700" cy="4584700"/>
            <a:chOff x="5620455" y="1931847"/>
            <a:chExt cx="2806700" cy="4584700"/>
          </a:xfrm>
        </p:grpSpPr>
        <p:pic>
          <p:nvPicPr>
            <p:cNvPr id="57352" name="Picture 573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0455" y="1931847"/>
              <a:ext cx="2806700" cy="4584700"/>
            </a:xfrm>
            <a:prstGeom prst="rect">
              <a:avLst/>
            </a:prstGeom>
          </p:spPr>
        </p:pic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2676DB2-F5E1-4E4C-B18C-37FB4ADFB720}"/>
                </a:ext>
              </a:extLst>
            </p:cNvPr>
            <p:cNvSpPr/>
            <p:nvPr/>
          </p:nvSpPr>
          <p:spPr bwMode="auto">
            <a:xfrm>
              <a:off x="8079114" y="2187614"/>
              <a:ext cx="196783" cy="532436"/>
            </a:xfrm>
            <a:custGeom>
              <a:avLst/>
              <a:gdLst>
                <a:gd name="connsiteX0" fmla="*/ 11589 w 196783"/>
                <a:gd name="connsiteY0" fmla="*/ 532436 h 532436"/>
                <a:gd name="connsiteX1" fmla="*/ 185209 w 196783"/>
                <a:gd name="connsiteY1" fmla="*/ 324091 h 532436"/>
                <a:gd name="connsiteX2" fmla="*/ 14 w 196783"/>
                <a:gd name="connsiteY2" fmla="*/ 115747 h 532436"/>
                <a:gd name="connsiteX3" fmla="*/ 196783 w 196783"/>
                <a:gd name="connsiteY3" fmla="*/ 0 h 53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783" h="532436">
                  <a:moveTo>
                    <a:pt x="11589" y="532436"/>
                  </a:moveTo>
                  <a:cubicBezTo>
                    <a:pt x="99363" y="462987"/>
                    <a:pt x="187138" y="393539"/>
                    <a:pt x="185209" y="324091"/>
                  </a:cubicBezTo>
                  <a:cubicBezTo>
                    <a:pt x="183280" y="254643"/>
                    <a:pt x="-1915" y="169762"/>
                    <a:pt x="14" y="115747"/>
                  </a:cubicBezTo>
                  <a:cubicBezTo>
                    <a:pt x="1943" y="61732"/>
                    <a:pt x="99363" y="30866"/>
                    <a:pt x="196783" y="0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9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09" charset="0"/>
              </a:endParaRPr>
            </a:p>
          </p:txBody>
        </p:sp>
      </p:grpSp>
      <p:sp>
        <p:nvSpPr>
          <p:cNvPr id="57345" name="Text Box 3">
            <a:extLst>
              <a:ext uri="{FF2B5EF4-FFF2-40B4-BE49-F238E27FC236}">
                <a16:creationId xmlns:a16="http://schemas.microsoft.com/office/drawing/2014/main" id="{6AC47AAF-1151-E545-B4D1-0C219995C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" y="1255713"/>
            <a:ext cx="8646535" cy="60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Las </a:t>
            </a:r>
            <a:r>
              <a:rPr lang="en-GB" altLang="en-US" sz="1600" dirty="0" err="1">
                <a:solidFill>
                  <a:srgbClr val="000000"/>
                </a:solidFill>
              </a:rPr>
              <a:t>proteínas</a:t>
            </a:r>
            <a:r>
              <a:rPr lang="en-GB" altLang="en-US" sz="1600" dirty="0">
                <a:solidFill>
                  <a:srgbClr val="000000"/>
                </a:solidFill>
              </a:rPr>
              <a:t> de HLA </a:t>
            </a:r>
            <a:r>
              <a:rPr lang="en-GB" altLang="en-US" sz="1600" dirty="0" err="1">
                <a:solidFill>
                  <a:srgbClr val="000000"/>
                </a:solidFill>
              </a:rPr>
              <a:t>codificadas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MHC </a:t>
            </a:r>
            <a:r>
              <a:rPr lang="en-GB" altLang="en-US" sz="1600" dirty="0" err="1">
                <a:solidFill>
                  <a:srgbClr val="FF0309"/>
                </a:solidFill>
              </a:rPr>
              <a:t>presentan</a:t>
            </a:r>
            <a:r>
              <a:rPr lang="en-GB" altLang="en-US" sz="1600" dirty="0">
                <a:solidFill>
                  <a:srgbClr val="FF0309"/>
                </a:solidFill>
              </a:rPr>
              <a:t> </a:t>
            </a:r>
            <a:r>
              <a:rPr lang="en-GB" altLang="en-US" sz="1600" dirty="0" err="1">
                <a:solidFill>
                  <a:srgbClr val="FF0309"/>
                </a:solidFill>
              </a:rPr>
              <a:t>péptidos</a:t>
            </a:r>
            <a:r>
              <a:rPr lang="en-GB" altLang="en-US" sz="1600" dirty="0">
                <a:solidFill>
                  <a:srgbClr val="000000"/>
                </a:solidFill>
              </a:rPr>
              <a:t> a </a:t>
            </a:r>
            <a:r>
              <a:rPr lang="en-GB" altLang="en-US" sz="1600" dirty="0" err="1">
                <a:solidFill>
                  <a:srgbClr val="000000"/>
                </a:solidFill>
              </a:rPr>
              <a:t>células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responsables</a:t>
            </a:r>
            <a:r>
              <a:rPr lang="en-GB" altLang="en-US" sz="1600" dirty="0">
                <a:solidFill>
                  <a:srgbClr val="000000"/>
                </a:solidFill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</a:rPr>
              <a:t>vigilancia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inmune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  <a:endParaRPr lang="en-GB" altLang="en-US" sz="1600" dirty="0">
              <a:solidFill>
                <a:srgbClr val="000000"/>
              </a:solidFill>
              <a:latin typeface="Century Schoolbook L" pitchFamily="16" charset="0"/>
            </a:endParaRPr>
          </a:p>
        </p:txBody>
      </p:sp>
      <p:grpSp>
        <p:nvGrpSpPr>
          <p:cNvPr id="57349" name="Group 7">
            <a:extLst>
              <a:ext uri="{FF2B5EF4-FFF2-40B4-BE49-F238E27FC236}">
                <a16:creationId xmlns:a16="http://schemas.microsoft.com/office/drawing/2014/main" id="{1BF2B6CA-F6CB-7F46-9777-F765D4A28C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7350" name="Rectangle 1">
              <a:extLst>
                <a:ext uri="{FF2B5EF4-FFF2-40B4-BE49-F238E27FC236}">
                  <a16:creationId xmlns:a16="http://schemas.microsoft.com/office/drawing/2014/main" id="{A6B8806E-8FFE-0144-94E1-0E34E1C89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MHC Complejo Mayor de Histocompatibilidad</a:t>
              </a:r>
            </a:p>
          </p:txBody>
        </p:sp>
        <p:sp>
          <p:nvSpPr>
            <p:cNvPr id="57351" name="Line 2">
              <a:extLst>
                <a:ext uri="{FF2B5EF4-FFF2-40B4-BE49-F238E27FC236}">
                  <a16:creationId xmlns:a16="http://schemas.microsoft.com/office/drawing/2014/main" id="{EC7A2B27-1BC4-C444-B05A-797B21F94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676" y="1988854"/>
            <a:ext cx="3048172" cy="3012056"/>
          </a:xfrm>
          <a:prstGeom prst="rect">
            <a:avLst/>
          </a:prstGeom>
        </p:spPr>
      </p:pic>
      <p:pic>
        <p:nvPicPr>
          <p:cNvPr id="57354" name="Picture 57353" descr="HLA-GFig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3" y="5212208"/>
            <a:ext cx="5187487" cy="1304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AC9AA0-3FC9-2446-B3B5-D08C9A8BA728}"/>
              </a:ext>
            </a:extLst>
          </p:cNvPr>
          <p:cNvSpPr/>
          <p:nvPr/>
        </p:nvSpPr>
        <p:spPr bwMode="auto">
          <a:xfrm>
            <a:off x="6782761" y="2174049"/>
            <a:ext cx="1157469" cy="11247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CC50CA-FFAB-954E-8484-2512931ACA1B}"/>
              </a:ext>
            </a:extLst>
          </p:cNvPr>
          <p:cNvSpPr/>
          <p:nvPr/>
        </p:nvSpPr>
        <p:spPr bwMode="auto">
          <a:xfrm>
            <a:off x="5632030" y="2345783"/>
            <a:ext cx="1157469" cy="11247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5EF39F-DF88-2444-8F0B-D281779E6C66}"/>
              </a:ext>
            </a:extLst>
          </p:cNvPr>
          <p:cNvSpPr/>
          <p:nvPr/>
        </p:nvSpPr>
        <p:spPr bwMode="auto">
          <a:xfrm>
            <a:off x="6210764" y="3642253"/>
            <a:ext cx="819778" cy="16310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B6039-8CE9-5448-95FC-1C49D1E2C9A5}"/>
              </a:ext>
            </a:extLst>
          </p:cNvPr>
          <p:cNvSpPr/>
          <p:nvPr/>
        </p:nvSpPr>
        <p:spPr bwMode="auto">
          <a:xfrm>
            <a:off x="6944807" y="5273328"/>
            <a:ext cx="374152" cy="8149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5FACB5-DBD8-3641-B1B5-434FF3D9840D}"/>
              </a:ext>
            </a:extLst>
          </p:cNvPr>
          <p:cNvSpPr/>
          <p:nvPr/>
        </p:nvSpPr>
        <p:spPr bwMode="auto">
          <a:xfrm>
            <a:off x="6993034" y="6111454"/>
            <a:ext cx="374152" cy="3356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648271-6455-7C4E-83EA-72C78479CD7C}"/>
              </a:ext>
            </a:extLst>
          </p:cNvPr>
          <p:cNvSpPr/>
          <p:nvPr/>
        </p:nvSpPr>
        <p:spPr bwMode="auto">
          <a:xfrm>
            <a:off x="8015807" y="2035626"/>
            <a:ext cx="374152" cy="7770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76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3">
            <a:extLst>
              <a:ext uri="{FF2B5EF4-FFF2-40B4-BE49-F238E27FC236}">
                <a16:creationId xmlns:a16="http://schemas.microsoft.com/office/drawing/2014/main" id="{6AC47AAF-1151-E545-B4D1-0C219995C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1255713"/>
            <a:ext cx="4432444" cy="266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El MHC se divide en </a:t>
            </a:r>
            <a:r>
              <a:rPr lang="en-GB" altLang="en-US" sz="1600" dirty="0" err="1">
                <a:solidFill>
                  <a:srgbClr val="FF0309"/>
                </a:solidFill>
              </a:rPr>
              <a:t>tres</a:t>
            </a:r>
            <a:r>
              <a:rPr lang="en-GB" altLang="en-US" sz="1600" dirty="0">
                <a:solidFill>
                  <a:srgbClr val="FF0309"/>
                </a:solidFill>
              </a:rPr>
              <a:t> </a:t>
            </a:r>
            <a:r>
              <a:rPr lang="en-GB" altLang="en-US" sz="1600" dirty="0" err="1">
                <a:solidFill>
                  <a:srgbClr val="FF0309"/>
                </a:solidFill>
              </a:rPr>
              <a:t>regiones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funcionalmente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distintas</a:t>
            </a:r>
            <a:r>
              <a:rPr lang="en-GB" altLang="en-US" sz="16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MHC </a:t>
            </a:r>
            <a:r>
              <a:rPr lang="en-GB" altLang="en-US" sz="1600" dirty="0" err="1">
                <a:solidFill>
                  <a:srgbClr val="000000"/>
                </a:solidFill>
              </a:rPr>
              <a:t>clase</a:t>
            </a:r>
            <a:r>
              <a:rPr lang="en-GB" altLang="en-US" sz="1600" dirty="0">
                <a:solidFill>
                  <a:srgbClr val="000000"/>
                </a:solidFill>
              </a:rPr>
              <a:t> I, MHC </a:t>
            </a:r>
            <a:r>
              <a:rPr lang="en-GB" altLang="en-US" sz="1600" dirty="0" err="1">
                <a:solidFill>
                  <a:srgbClr val="000000"/>
                </a:solidFill>
              </a:rPr>
              <a:t>clase</a:t>
            </a:r>
            <a:r>
              <a:rPr lang="en-GB" altLang="en-US" sz="1600" dirty="0">
                <a:solidFill>
                  <a:srgbClr val="000000"/>
                </a:solidFill>
              </a:rPr>
              <a:t> III y MHC </a:t>
            </a:r>
            <a:r>
              <a:rPr lang="en-GB" altLang="en-US" sz="1600" dirty="0" err="1">
                <a:solidFill>
                  <a:srgbClr val="000000"/>
                </a:solidFill>
              </a:rPr>
              <a:t>clase</a:t>
            </a:r>
            <a:r>
              <a:rPr lang="en-GB" altLang="en-US" sz="1600" dirty="0">
                <a:solidFill>
                  <a:srgbClr val="000000"/>
                </a:solidFill>
              </a:rPr>
              <a:t> II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Sistema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genético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Polimórfico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muchos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alelos</a:t>
            </a:r>
            <a:r>
              <a:rPr lang="en-GB" altLang="en-US" sz="1600" dirty="0">
                <a:solidFill>
                  <a:srgbClr val="000000"/>
                </a:solidFill>
              </a:rPr>
              <a:t>), </a:t>
            </a:r>
            <a:r>
              <a:rPr lang="en-GB" altLang="en-US" sz="1600" b="1" dirty="0" err="1">
                <a:solidFill>
                  <a:srgbClr val="000000"/>
                </a:solidFill>
              </a:rPr>
              <a:t>Complejo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muchos</a:t>
            </a:r>
            <a:r>
              <a:rPr lang="en-GB" altLang="en-US" sz="1600" dirty="0">
                <a:solidFill>
                  <a:srgbClr val="000000"/>
                </a:solidFill>
              </a:rPr>
              <a:t> genes) y </a:t>
            </a:r>
            <a:r>
              <a:rPr lang="en-GB" altLang="en-US" sz="1600" b="1" dirty="0" err="1">
                <a:solidFill>
                  <a:srgbClr val="000000"/>
                </a:solidFill>
              </a:rPr>
              <a:t>Codominante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todos</a:t>
            </a:r>
            <a:r>
              <a:rPr lang="en-GB" altLang="en-US" sz="1600" dirty="0">
                <a:solidFill>
                  <a:srgbClr val="000000"/>
                </a:solidFill>
              </a:rPr>
              <a:t> los genes </a:t>
            </a:r>
            <a:r>
              <a:rPr lang="en-GB" altLang="en-US" sz="1600" dirty="0" err="1">
                <a:solidFill>
                  <a:srgbClr val="000000"/>
                </a:solidFill>
              </a:rPr>
              <a:t>expresados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Y el </a:t>
            </a:r>
            <a:r>
              <a:rPr lang="en-GB" altLang="en-US" sz="1600" dirty="0" err="1">
                <a:solidFill>
                  <a:srgbClr val="000000"/>
                </a:solidFill>
              </a:rPr>
              <a:t>número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sigue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creciendo</a:t>
            </a:r>
            <a:r>
              <a:rPr lang="en-GB" altLang="en-US" sz="1600" dirty="0">
                <a:solidFill>
                  <a:srgbClr val="000000"/>
                </a:solidFill>
              </a:rPr>
              <a:t>...</a:t>
            </a:r>
          </a:p>
        </p:txBody>
      </p:sp>
      <p:grpSp>
        <p:nvGrpSpPr>
          <p:cNvPr id="57349" name="Group 7">
            <a:extLst>
              <a:ext uri="{FF2B5EF4-FFF2-40B4-BE49-F238E27FC236}">
                <a16:creationId xmlns:a16="http://schemas.microsoft.com/office/drawing/2014/main" id="{1BF2B6CA-F6CB-7F46-9777-F765D4A28C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7350" name="Rectangle 1">
              <a:extLst>
                <a:ext uri="{FF2B5EF4-FFF2-40B4-BE49-F238E27FC236}">
                  <a16:creationId xmlns:a16="http://schemas.microsoft.com/office/drawing/2014/main" id="{A6B8806E-8FFE-0144-94E1-0E34E1C89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MHC Complejo Mayor de Histocompatibilidad</a:t>
              </a:r>
            </a:p>
          </p:txBody>
        </p:sp>
        <p:sp>
          <p:nvSpPr>
            <p:cNvPr id="57351" name="Line 2">
              <a:extLst>
                <a:ext uri="{FF2B5EF4-FFF2-40B4-BE49-F238E27FC236}">
                  <a16:creationId xmlns:a16="http://schemas.microsoft.com/office/drawing/2014/main" id="{EC7A2B27-1BC4-C444-B05A-797B21F94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 descr="Screenshot 2019-01-24 at 09.09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04"/>
          <a:stretch/>
        </p:blipFill>
        <p:spPr>
          <a:xfrm>
            <a:off x="4814454" y="1174462"/>
            <a:ext cx="4098637" cy="1388629"/>
          </a:xfrm>
          <a:prstGeom prst="rect">
            <a:avLst/>
          </a:prstGeom>
        </p:spPr>
      </p:pic>
      <p:pic>
        <p:nvPicPr>
          <p:cNvPr id="3" name="Picture 2" descr="Screenshot 2019-01-24 at 09.09.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0" y="2701636"/>
            <a:ext cx="4134812" cy="1824182"/>
          </a:xfrm>
          <a:prstGeom prst="rect">
            <a:avLst/>
          </a:prstGeom>
        </p:spPr>
      </p:pic>
      <p:pic>
        <p:nvPicPr>
          <p:cNvPr id="4" name="Picture 3" descr="Screenshot 2019-01-24 at 09.09.4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65" y="4675910"/>
            <a:ext cx="7173226" cy="18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09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3">
            <a:extLst>
              <a:ext uri="{FF2B5EF4-FFF2-40B4-BE49-F238E27FC236}">
                <a16:creationId xmlns:a16="http://schemas.microsoft.com/office/drawing/2014/main" id="{FD2D6A5C-D540-BB43-8847-A726A7DAB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619250"/>
            <a:ext cx="8370887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 </a:t>
            </a:r>
            <a:r>
              <a:rPr lang="en-GB" altLang="en-US" sz="1600">
                <a:solidFill>
                  <a:srgbClr val="FF0309"/>
                </a:solidFill>
              </a:rPr>
              <a:t>genética Mendeliana</a:t>
            </a:r>
            <a:r>
              <a:rPr lang="en-GB" altLang="en-US" sz="1600">
                <a:solidFill>
                  <a:srgbClr val="000000"/>
                </a:solidFill>
              </a:rPr>
              <a:t> clásica solamente distinguía dos tipos de genes: el </a:t>
            </a:r>
            <a:r>
              <a:rPr lang="en-GB" altLang="en-US" sz="1600">
                <a:solidFill>
                  <a:srgbClr val="FF0000"/>
                </a:solidFill>
              </a:rPr>
              <a:t>Wild-type </a:t>
            </a:r>
            <a:r>
              <a:rPr lang="en-GB" altLang="en-US" sz="1600">
                <a:solidFill>
                  <a:srgbClr val="000000"/>
                </a:solidFill>
              </a:rPr>
              <a:t>(normalmente circulante) y el </a:t>
            </a:r>
            <a:r>
              <a:rPr lang="en-GB" altLang="en-US" sz="1600">
                <a:solidFill>
                  <a:srgbClr val="FF0000"/>
                </a:solidFill>
              </a:rPr>
              <a:t>Mutante </a:t>
            </a:r>
            <a:r>
              <a:rPr lang="en-GB" altLang="en-US" sz="1600">
                <a:solidFill>
                  <a:srgbClr val="000000"/>
                </a:solidFill>
              </a:rPr>
              <a:t>(el menos común, inicialmente el que producida una enfermedad o cambio fenotípico).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Hoy en día sabemos que </a:t>
            </a:r>
            <a:r>
              <a:rPr lang="en-GB" altLang="en-US" sz="1600">
                <a:solidFill>
                  <a:srgbClr val="FF0000"/>
                </a:solidFill>
              </a:rPr>
              <a:t>algunos genes poseen diferentes variantes </a:t>
            </a:r>
            <a:r>
              <a:rPr lang="en-GB" altLang="en-US" sz="1600">
                <a:solidFill>
                  <a:srgbClr val="000000"/>
                </a:solidFill>
              </a:rPr>
              <a:t>que pueden o no producir cambios fenotípicos o enfermedad por ello en realidad </a:t>
            </a:r>
            <a:r>
              <a:rPr lang="en-GB" altLang="en-US" sz="1600">
                <a:solidFill>
                  <a:srgbClr val="FF0309"/>
                </a:solidFill>
              </a:rPr>
              <a:t>no son mutantes = alelos.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FF0309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En algunas instancias </a:t>
            </a:r>
            <a:r>
              <a:rPr lang="en-GB" altLang="en-US" sz="1600">
                <a:solidFill>
                  <a:srgbClr val="FF0309"/>
                </a:solidFill>
              </a:rPr>
              <a:t>no es correcto emplear el término </a:t>
            </a:r>
            <a:r>
              <a:rPr lang="ja-JP" altLang="en-GB" sz="1600">
                <a:solidFill>
                  <a:srgbClr val="FF0309"/>
                </a:solidFill>
              </a:rPr>
              <a:t>“</a:t>
            </a:r>
            <a:r>
              <a:rPr lang="en-GB" altLang="ja-JP" sz="1600">
                <a:solidFill>
                  <a:srgbClr val="FF0309"/>
                </a:solidFill>
              </a:rPr>
              <a:t>wild-type</a:t>
            </a:r>
            <a:r>
              <a:rPr lang="ja-JP" altLang="en-GB" sz="1600">
                <a:solidFill>
                  <a:srgbClr val="FF0309"/>
                </a:solidFill>
              </a:rPr>
              <a:t>”</a:t>
            </a:r>
            <a:r>
              <a:rPr lang="en-GB" altLang="ja-JP" sz="1600">
                <a:solidFill>
                  <a:srgbClr val="FF0309"/>
                </a:solidFill>
              </a:rPr>
              <a:t> (HLA).</a:t>
            </a:r>
            <a:endParaRPr lang="en-GB" altLang="ja-JP" sz="1600">
              <a:solidFill>
                <a:srgbClr val="000000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309"/>
                </a:solidFill>
              </a:rPr>
              <a:t>Polimorfismo genético</a:t>
            </a:r>
            <a:r>
              <a:rPr lang="en-GB" altLang="en-US" sz="1600">
                <a:solidFill>
                  <a:srgbClr val="000000"/>
                </a:solidFill>
              </a:rPr>
              <a:t> = hace referencia a la existencia de </a:t>
            </a:r>
            <a:r>
              <a:rPr lang="en-GB" altLang="en-US" sz="1600">
                <a:solidFill>
                  <a:srgbClr val="FF0000"/>
                </a:solidFill>
              </a:rPr>
              <a:t>múltiples alelos para un gen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Una mutación se considera </a:t>
            </a:r>
            <a:r>
              <a:rPr lang="en-GB" altLang="en-US" sz="1600">
                <a:solidFill>
                  <a:srgbClr val="FF0309"/>
                </a:solidFill>
              </a:rPr>
              <a:t>polimórfismo cuando se le encuentra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n-GB" altLang="en-US" sz="1600">
                <a:solidFill>
                  <a:srgbClr val="FF0309"/>
                </a:solidFill>
              </a:rPr>
              <a:t>en más de 1% de la población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309"/>
                </a:solidFill>
              </a:rPr>
              <a:t>¿Por qué más del 1%?</a:t>
            </a:r>
            <a:r>
              <a:rPr lang="en-GB" altLang="en-US" sz="1600">
                <a:solidFill>
                  <a:srgbClr val="000000"/>
                </a:solidFill>
              </a:rPr>
              <a:t>  Por que el drift-genético que gobierna la evolución da lugar a alelos nuevos todo el tiempo, no todos ellos son importantes por que </a:t>
            </a:r>
            <a:r>
              <a:rPr lang="en-GB" altLang="en-US" sz="1600">
                <a:solidFill>
                  <a:srgbClr val="FF0309"/>
                </a:solidFill>
              </a:rPr>
              <a:t>no todos estabilizan su existencia en una población (fijación poblacional)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59394" name="Group 4">
            <a:extLst>
              <a:ext uri="{FF2B5EF4-FFF2-40B4-BE49-F238E27FC236}">
                <a16:creationId xmlns:a16="http://schemas.microsoft.com/office/drawing/2014/main" id="{1414A38F-7573-DE43-A3AB-9BDE6CB52FC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9395" name="Rectangle 1">
              <a:extLst>
                <a:ext uri="{FF2B5EF4-FFF2-40B4-BE49-F238E27FC236}">
                  <a16:creationId xmlns:a16="http://schemas.microsoft.com/office/drawing/2014/main" id="{743DAC7D-0A5B-C847-B314-BDBE337E0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Polimorfismo</a:t>
              </a:r>
            </a:p>
          </p:txBody>
        </p:sp>
        <p:sp>
          <p:nvSpPr>
            <p:cNvPr id="59396" name="Line 2">
              <a:extLst>
                <a:ext uri="{FF2B5EF4-FFF2-40B4-BE49-F238E27FC236}">
                  <a16:creationId xmlns:a16="http://schemas.microsoft.com/office/drawing/2014/main" id="{CC3C132B-CA6E-A34B-A132-83A066E72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A6D3EA-F354-F84A-8280-A4C0240F4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276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5">
            <a:extLst>
              <a:ext uri="{FF2B5EF4-FFF2-40B4-BE49-F238E27FC236}">
                <a16:creationId xmlns:a16="http://schemas.microsoft.com/office/drawing/2014/main" id="{6A9B0F43-7737-7045-A87E-CDE04F803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4876800"/>
            <a:ext cx="87249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Algunos </a:t>
            </a:r>
            <a:r>
              <a:rPr lang="en-GB" altLang="en-US" sz="1600">
                <a:solidFill>
                  <a:srgbClr val="FF0309"/>
                </a:solidFill>
              </a:rPr>
              <a:t>polimorfismos</a:t>
            </a:r>
            <a:r>
              <a:rPr lang="en-GB" altLang="en-US" sz="1600">
                <a:solidFill>
                  <a:srgbClr val="000000"/>
                </a:solidFill>
              </a:rPr>
              <a:t> (mutaciones) </a:t>
            </a:r>
            <a:r>
              <a:rPr lang="en-GB" altLang="en-US" sz="1600">
                <a:solidFill>
                  <a:srgbClr val="FF0309"/>
                </a:solidFill>
              </a:rPr>
              <a:t>modifican estos sitios de restricción</a:t>
            </a:r>
            <a:r>
              <a:rPr lang="en-GB" altLang="en-US" sz="1600">
                <a:solidFill>
                  <a:srgbClr val="000000"/>
                </a:solidFill>
              </a:rPr>
              <a:t> y el patrón electroforético generado.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Originalmente esto se aprovechaba para </a:t>
            </a:r>
            <a:r>
              <a:rPr lang="en-GB" altLang="en-US" sz="1600">
                <a:solidFill>
                  <a:srgbClr val="FF0309"/>
                </a:solidFill>
              </a:rPr>
              <a:t>pruebas de paternidad y autentificación</a:t>
            </a:r>
            <a:r>
              <a:rPr lang="en-GB" altLang="en-US" sz="1600">
                <a:solidFill>
                  <a:srgbClr val="000000"/>
                </a:solidFill>
              </a:rPr>
              <a:t> de identidad (por que hemos acumulado distintos tipos de mutaciones que nos hacen individuos diferentes).</a:t>
            </a: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B73B40CF-8F46-9C44-BD45-66B6878E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1162050"/>
            <a:ext cx="531018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Por otro lado, en aquellos sistemas en que sí existe un alelo wild-type, un escrutinio más detallado (secuencia nt podría revelar que </a:t>
            </a:r>
            <a:r>
              <a:rPr lang="en-GB" altLang="en-US" sz="1600">
                <a:solidFill>
                  <a:srgbClr val="FF0309"/>
                </a:solidFill>
              </a:rPr>
              <a:t>incluso el WT es en sí polimórfico</a:t>
            </a:r>
            <a:r>
              <a:rPr lang="en-GB" altLang="en-US" sz="160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polimorfismos llegan a modificar </a:t>
            </a:r>
            <a:r>
              <a:rPr lang="en-GB" altLang="en-US" sz="1600">
                <a:solidFill>
                  <a:srgbClr val="FF0309"/>
                </a:solidFill>
              </a:rPr>
              <a:t>sitios de restricción</a:t>
            </a:r>
            <a:r>
              <a:rPr lang="en-GB" altLang="en-US" sz="1600">
                <a:solidFill>
                  <a:srgbClr val="000000"/>
                </a:solidFill>
              </a:rPr>
              <a:t>, hecho que se explota para la producción de </a:t>
            </a:r>
            <a:r>
              <a:rPr lang="en-GB" altLang="en-US" sz="1600">
                <a:solidFill>
                  <a:srgbClr val="FF0309"/>
                </a:solidFill>
              </a:rPr>
              <a:t>Mapas de Polimorfismos de Longitud de Fragmentos de Restricción (RFLP).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Normalmente la digestión por una enzima produce patrones de migración electroforética específicos que dependen de la existencia de secuencias específicas para cada enzima (</a:t>
            </a:r>
            <a:r>
              <a:rPr lang="en-GB" altLang="en-US" sz="1600">
                <a:solidFill>
                  <a:srgbClr val="FF0000"/>
                </a:solidFill>
              </a:rPr>
              <a:t>sitios de restricción</a:t>
            </a:r>
            <a:r>
              <a:rPr lang="en-GB" altLang="en-US" sz="160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grpSp>
        <p:nvGrpSpPr>
          <p:cNvPr id="61444" name="Group 4">
            <a:extLst>
              <a:ext uri="{FF2B5EF4-FFF2-40B4-BE49-F238E27FC236}">
                <a16:creationId xmlns:a16="http://schemas.microsoft.com/office/drawing/2014/main" id="{CA5DD15A-F97B-CD4B-A7A4-3CD0439F9FE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1445" name="Rectangle 1">
              <a:extLst>
                <a:ext uri="{FF2B5EF4-FFF2-40B4-BE49-F238E27FC236}">
                  <a16:creationId xmlns:a16="http://schemas.microsoft.com/office/drawing/2014/main" id="{FEB618B5-41CB-B54F-BB2B-AAC160364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Polimorfismo</a:t>
              </a:r>
            </a:p>
          </p:txBody>
        </p:sp>
        <p:sp>
          <p:nvSpPr>
            <p:cNvPr id="61446" name="Line 2">
              <a:extLst>
                <a:ext uri="{FF2B5EF4-FFF2-40B4-BE49-F238E27FC236}">
                  <a16:creationId xmlns:a16="http://schemas.microsoft.com/office/drawing/2014/main" id="{5137CB13-8897-8C49-A863-9F1AE6C47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5">
            <a:extLst>
              <a:ext uri="{FF2B5EF4-FFF2-40B4-BE49-F238E27FC236}">
                <a16:creationId xmlns:a16="http://schemas.microsoft.com/office/drawing/2014/main" id="{2FB14CE1-580D-C74D-A3F4-ADC0CE79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4876800"/>
            <a:ext cx="87249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Algunos </a:t>
            </a:r>
            <a:r>
              <a:rPr lang="en-GB" altLang="en-US" sz="1600">
                <a:solidFill>
                  <a:srgbClr val="FF0309"/>
                </a:solidFill>
              </a:rPr>
              <a:t>polimorfismos</a:t>
            </a:r>
            <a:r>
              <a:rPr lang="en-GB" altLang="en-US" sz="1600">
                <a:solidFill>
                  <a:srgbClr val="000000"/>
                </a:solidFill>
              </a:rPr>
              <a:t> (mutaciones) </a:t>
            </a:r>
            <a:r>
              <a:rPr lang="en-GB" altLang="en-US" sz="1600">
                <a:solidFill>
                  <a:srgbClr val="FF0309"/>
                </a:solidFill>
              </a:rPr>
              <a:t>modifican estos sitios de restricción</a:t>
            </a:r>
            <a:r>
              <a:rPr lang="en-GB" altLang="en-US" sz="1600">
                <a:solidFill>
                  <a:srgbClr val="000000"/>
                </a:solidFill>
              </a:rPr>
              <a:t> y el patrón electroforético generado.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Originalmente esto se aprovechaba para </a:t>
            </a:r>
            <a:r>
              <a:rPr lang="en-GB" altLang="en-US" sz="1600">
                <a:solidFill>
                  <a:srgbClr val="FF0309"/>
                </a:solidFill>
              </a:rPr>
              <a:t>pruebas de paternidad y autentificación</a:t>
            </a:r>
            <a:r>
              <a:rPr lang="en-GB" altLang="en-US" sz="1600">
                <a:solidFill>
                  <a:srgbClr val="000000"/>
                </a:solidFill>
              </a:rPr>
              <a:t> de identidad (por que hemos acumulado distintos tipos de mutaciones que nos hacen individuos diferentes).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6C729F14-812E-E145-BC3F-2415C8D4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371600"/>
            <a:ext cx="33607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C5647313-6B7A-D443-8B4D-7EFA4D871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1162050"/>
            <a:ext cx="531018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Por otro lado, en aquellos sistemas en que sí existe un alelo wild-type, un escrutinio más detallado (secuencia nt podría revelar que </a:t>
            </a:r>
            <a:r>
              <a:rPr lang="en-GB" altLang="en-US" sz="1600">
                <a:solidFill>
                  <a:srgbClr val="FF0309"/>
                </a:solidFill>
              </a:rPr>
              <a:t>incluso el WT es en sí polimórfico</a:t>
            </a:r>
            <a:r>
              <a:rPr lang="en-GB" altLang="en-US" sz="160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polimorfismos llegan a modificar </a:t>
            </a:r>
            <a:r>
              <a:rPr lang="en-GB" altLang="en-US" sz="1600">
                <a:solidFill>
                  <a:srgbClr val="FF0309"/>
                </a:solidFill>
              </a:rPr>
              <a:t>sitios de restricción</a:t>
            </a:r>
            <a:r>
              <a:rPr lang="en-GB" altLang="en-US" sz="1600">
                <a:solidFill>
                  <a:srgbClr val="000000"/>
                </a:solidFill>
              </a:rPr>
              <a:t>, hecho que se explota para la producción de </a:t>
            </a:r>
            <a:r>
              <a:rPr lang="en-GB" altLang="en-US" sz="1600">
                <a:solidFill>
                  <a:srgbClr val="FF0309"/>
                </a:solidFill>
              </a:rPr>
              <a:t>Mapas de Polimorfismos de Longitud de Fragmentos de Restricción (RFLP).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Normalmente la digestión por una enzima produce patrones de migración electroforética específicos que dependen de la existencia de secuencias específicas para cada enzima (</a:t>
            </a:r>
            <a:r>
              <a:rPr lang="en-GB" altLang="en-US" sz="1600">
                <a:solidFill>
                  <a:srgbClr val="FF0000"/>
                </a:solidFill>
              </a:rPr>
              <a:t>sitios de restricción</a:t>
            </a:r>
            <a:r>
              <a:rPr lang="en-GB" altLang="en-US" sz="160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grpSp>
        <p:nvGrpSpPr>
          <p:cNvPr id="63492" name="Group 4">
            <a:extLst>
              <a:ext uri="{FF2B5EF4-FFF2-40B4-BE49-F238E27FC236}">
                <a16:creationId xmlns:a16="http://schemas.microsoft.com/office/drawing/2014/main" id="{87633BC8-C3C0-C548-A7A5-E07F6DE5410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3493" name="Rectangle 1">
              <a:extLst>
                <a:ext uri="{FF2B5EF4-FFF2-40B4-BE49-F238E27FC236}">
                  <a16:creationId xmlns:a16="http://schemas.microsoft.com/office/drawing/2014/main" id="{A26B149A-B215-144F-8004-752E7CA368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Polimorfismo</a:t>
              </a:r>
            </a:p>
          </p:txBody>
        </p:sp>
        <p:sp>
          <p:nvSpPr>
            <p:cNvPr id="63494" name="Line 2">
              <a:extLst>
                <a:ext uri="{FF2B5EF4-FFF2-40B4-BE49-F238E27FC236}">
                  <a16:creationId xmlns:a16="http://schemas.microsoft.com/office/drawing/2014/main" id="{0AF020DB-3B5F-3E4A-BFB7-48DEA54D1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3">
            <a:extLst>
              <a:ext uri="{FF2B5EF4-FFF2-40B4-BE49-F238E27FC236}">
                <a16:creationId xmlns:a16="http://schemas.microsoft.com/office/drawing/2014/main" id="{07E60349-61E9-B144-B58B-7B5618F13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287463"/>
            <a:ext cx="4230687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 </a:t>
            </a:r>
            <a:r>
              <a:rPr lang="en-GB" altLang="en-US" sz="1600">
                <a:solidFill>
                  <a:srgbClr val="FF0309"/>
                </a:solidFill>
              </a:rPr>
              <a:t>segregación de patrones de RFLP</a:t>
            </a:r>
            <a:r>
              <a:rPr lang="en-GB" altLang="en-US" sz="1600">
                <a:solidFill>
                  <a:srgbClr val="000000"/>
                </a:solidFill>
              </a:rPr>
              <a:t> puede ser observada al comparar a distintos miembros biológicamente emparentados.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309"/>
                </a:solidFill>
              </a:rPr>
              <a:t>El RFLP puede ser empleado como marcador genético</a:t>
            </a:r>
            <a:r>
              <a:rPr lang="en-GB" altLang="en-US" sz="1600">
                <a:solidFill>
                  <a:srgbClr val="000000"/>
                </a:solidFill>
              </a:rPr>
              <a:t> en vez de evaluar cambios fenotípicos de un organismo.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Debido a que el DNA se recombina y hereda en forma de grandes fragmentos, </a:t>
            </a:r>
            <a:r>
              <a:rPr lang="en-GB" altLang="en-US" sz="1600">
                <a:solidFill>
                  <a:srgbClr val="FF0309"/>
                </a:solidFill>
              </a:rPr>
              <a:t>es muy posible que el sitio de restricción ni siquiera se encuentre en el gen afectado</a:t>
            </a:r>
            <a:r>
              <a:rPr lang="en-GB" altLang="en-US" sz="1600">
                <a:solidFill>
                  <a:srgbClr val="000000"/>
                </a:solidFill>
              </a:rPr>
              <a:t> (en el caso de una patología).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Es decir, </a:t>
            </a:r>
            <a:r>
              <a:rPr lang="en-GB" altLang="en-US" sz="1600">
                <a:solidFill>
                  <a:srgbClr val="FF0000"/>
                </a:solidFill>
              </a:rPr>
              <a:t>basta con que el sitio de restricción se encuentre en el fragmento </a:t>
            </a:r>
            <a:r>
              <a:rPr lang="en-GB" altLang="en-US" sz="1600">
                <a:solidFill>
                  <a:srgbClr val="000000"/>
                </a:solidFill>
              </a:rPr>
              <a:t>(Mbp) que es heredado como </a:t>
            </a:r>
            <a:r>
              <a:rPr lang="ja-JP" altLang="en-GB" sz="1600">
                <a:solidFill>
                  <a:srgbClr val="FF0000"/>
                </a:solidFill>
              </a:rPr>
              <a:t>“</a:t>
            </a:r>
            <a:r>
              <a:rPr lang="en-GB" altLang="ja-JP" sz="1600">
                <a:solidFill>
                  <a:srgbClr val="FF0000"/>
                </a:solidFill>
              </a:rPr>
              <a:t>cassette</a:t>
            </a:r>
            <a:r>
              <a:rPr lang="ja-JP" altLang="en-GB" sz="1600">
                <a:solidFill>
                  <a:srgbClr val="FF0000"/>
                </a:solidFill>
              </a:rPr>
              <a:t>”</a:t>
            </a:r>
            <a:r>
              <a:rPr lang="en-GB" altLang="ja-JP" sz="1600">
                <a:solidFill>
                  <a:srgbClr val="FF0000"/>
                </a:solidFill>
              </a:rPr>
              <a:t> </a:t>
            </a:r>
            <a:r>
              <a:rPr lang="en-GB" altLang="ja-JP" sz="1600">
                <a:solidFill>
                  <a:srgbClr val="000000"/>
                </a:solidFill>
              </a:rPr>
              <a:t>durante la recombinación para que éste sea vinculado a un rasgo fenotípico.</a:t>
            </a:r>
            <a:endParaRPr lang="en-GB" altLang="en-US" sz="1600">
              <a:solidFill>
                <a:srgbClr val="000000"/>
              </a:solidFill>
            </a:endParaRPr>
          </a:p>
        </p:txBody>
      </p:sp>
      <p:grpSp>
        <p:nvGrpSpPr>
          <p:cNvPr id="65539" name="Group 5">
            <a:extLst>
              <a:ext uri="{FF2B5EF4-FFF2-40B4-BE49-F238E27FC236}">
                <a16:creationId xmlns:a16="http://schemas.microsoft.com/office/drawing/2014/main" id="{82A52F08-8483-154A-B962-D2CDF942460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5540" name="Rectangle 1">
              <a:extLst>
                <a:ext uri="{FF2B5EF4-FFF2-40B4-BE49-F238E27FC236}">
                  <a16:creationId xmlns:a16="http://schemas.microsoft.com/office/drawing/2014/main" id="{F750C587-B0E1-1240-B696-3328D13F2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Polimorfismo</a:t>
              </a:r>
            </a:p>
          </p:txBody>
        </p:sp>
        <p:sp>
          <p:nvSpPr>
            <p:cNvPr id="65541" name="Line 2">
              <a:extLst>
                <a:ext uri="{FF2B5EF4-FFF2-40B4-BE49-F238E27FC236}">
                  <a16:creationId xmlns:a16="http://schemas.microsoft.com/office/drawing/2014/main" id="{448197AF-89A0-3C43-9E99-EF2549696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007" y="1414910"/>
            <a:ext cx="3975100" cy="275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32" y="4229442"/>
            <a:ext cx="3861518" cy="25975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3">
            <a:extLst>
              <a:ext uri="{FF2B5EF4-FFF2-40B4-BE49-F238E27FC236}">
                <a16:creationId xmlns:a16="http://schemas.microsoft.com/office/drawing/2014/main" id="{A4EB62C8-40E4-4C44-BD68-938A59C6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647825"/>
            <a:ext cx="4230687" cy="321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Así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pues</a:t>
            </a:r>
            <a:r>
              <a:rPr lang="en-GB" altLang="en-US" sz="1600" dirty="0">
                <a:solidFill>
                  <a:srgbClr val="000000"/>
                </a:solidFill>
              </a:rPr>
              <a:t>, el RFLP de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persona normal (wild-type) </a:t>
            </a:r>
            <a:r>
              <a:rPr lang="en-GB" altLang="en-US" sz="1600" dirty="0" err="1">
                <a:solidFill>
                  <a:srgbClr val="000000"/>
                </a:solidFill>
              </a:rPr>
              <a:t>pudiera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diferir</a:t>
            </a:r>
            <a:r>
              <a:rPr lang="en-GB" altLang="en-US" sz="1600" dirty="0">
                <a:solidFill>
                  <a:srgbClr val="000000"/>
                </a:solidFill>
              </a:rPr>
              <a:t> del de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persona </a:t>
            </a:r>
            <a:r>
              <a:rPr lang="en-GB" altLang="en-US" sz="1600" dirty="0" err="1">
                <a:solidFill>
                  <a:srgbClr val="000000"/>
                </a:solidFill>
              </a:rPr>
              <a:t>enferma</a:t>
            </a:r>
            <a:r>
              <a:rPr lang="en-GB" altLang="en-US" sz="1600" dirty="0">
                <a:solidFill>
                  <a:srgbClr val="000000"/>
                </a:solidFill>
              </a:rPr>
              <a:t> = un </a:t>
            </a:r>
            <a:r>
              <a:rPr lang="en-GB" altLang="en-US" sz="1600" dirty="0" err="1">
                <a:solidFill>
                  <a:srgbClr val="FF0309"/>
                </a:solidFill>
              </a:rPr>
              <a:t>marcador</a:t>
            </a:r>
            <a:r>
              <a:rPr lang="en-GB" altLang="en-US" sz="1600" dirty="0">
                <a:solidFill>
                  <a:srgbClr val="FF0309"/>
                </a:solidFill>
              </a:rPr>
              <a:t> </a:t>
            </a:r>
            <a:r>
              <a:rPr lang="en-GB" altLang="en-US" sz="1600" dirty="0" err="1">
                <a:solidFill>
                  <a:srgbClr val="FF0309"/>
                </a:solidFill>
              </a:rPr>
              <a:t>genético</a:t>
            </a:r>
            <a:r>
              <a:rPr lang="en-GB" altLang="en-US" sz="1600" dirty="0">
                <a:solidFill>
                  <a:srgbClr val="000000"/>
                </a:solidFill>
              </a:rPr>
              <a:t> para </a:t>
            </a:r>
            <a:r>
              <a:rPr lang="en-GB" altLang="en-US" sz="1600" dirty="0" err="1">
                <a:solidFill>
                  <a:srgbClr val="000000"/>
                </a:solidFill>
              </a:rPr>
              <a:t>dicha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patología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Este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el principio general </a:t>
            </a:r>
            <a:r>
              <a:rPr lang="en-GB" altLang="en-US" sz="1600" dirty="0" err="1">
                <a:solidFill>
                  <a:srgbClr val="000000"/>
                </a:solidFill>
              </a:rPr>
              <a:t>detrás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estudios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FF0309"/>
                </a:solidFill>
              </a:rPr>
              <a:t>epidemiologia</a:t>
            </a:r>
            <a:r>
              <a:rPr lang="en-GB" altLang="en-US" sz="1600" dirty="0">
                <a:solidFill>
                  <a:srgbClr val="FF0309"/>
                </a:solidFill>
              </a:rPr>
              <a:t> molecular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rgbClr val="000000"/>
              </a:solidFill>
              <a:latin typeface="Century Schoolbook L" pitchFamily="16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perspectiva</a:t>
            </a:r>
            <a:r>
              <a:rPr lang="en-GB" altLang="en-US" sz="1600" dirty="0">
                <a:solidFill>
                  <a:srgbClr val="000000"/>
                </a:solidFill>
              </a:rPr>
              <a:t>: el </a:t>
            </a:r>
            <a:r>
              <a:rPr lang="en-GB" altLang="en-US" sz="1600" dirty="0" err="1">
                <a:solidFill>
                  <a:srgbClr val="FF0000"/>
                </a:solidFill>
              </a:rPr>
              <a:t>genoma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humano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posee</a:t>
            </a:r>
            <a:r>
              <a:rPr lang="en-GB" altLang="en-US" sz="1600" dirty="0">
                <a:solidFill>
                  <a:srgbClr val="FF0000"/>
                </a:solidFill>
              </a:rPr>
              <a:t> 4-5 </a:t>
            </a:r>
            <a:r>
              <a:rPr lang="en-GB" altLang="en-US" sz="1600" dirty="0" err="1">
                <a:solidFill>
                  <a:srgbClr val="FF0000"/>
                </a:solidFill>
              </a:rPr>
              <a:t>millones</a:t>
            </a:r>
            <a:r>
              <a:rPr lang="en-GB" altLang="en-US" sz="1600" dirty="0">
                <a:solidFill>
                  <a:srgbClr val="FF0000"/>
                </a:solidFill>
              </a:rPr>
              <a:t> de SNPs </a:t>
            </a:r>
            <a:r>
              <a:rPr lang="en-GB" altLang="en-US" sz="1600" dirty="0" err="1">
                <a:solidFill>
                  <a:srgbClr val="000000"/>
                </a:solidFill>
              </a:rPr>
              <a:t>identificados</a:t>
            </a:r>
            <a:r>
              <a:rPr lang="en-GB" altLang="en-US" sz="1600" dirty="0">
                <a:solidFill>
                  <a:srgbClr val="000000"/>
                </a:solidFill>
              </a:rPr>
              <a:t> (al 2018),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cuales</a:t>
            </a:r>
            <a:r>
              <a:rPr lang="en-GB" altLang="en-US" sz="1600" dirty="0">
                <a:solidFill>
                  <a:srgbClr val="000000"/>
                </a:solidFill>
              </a:rPr>
              <a:t> se </a:t>
            </a:r>
            <a:r>
              <a:rPr lang="en-GB" altLang="en-US" sz="1600" dirty="0" err="1">
                <a:solidFill>
                  <a:srgbClr val="000000"/>
                </a:solidFill>
              </a:rPr>
              <a:t>encuentran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separados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por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aprox</a:t>
            </a:r>
            <a:r>
              <a:rPr lang="en-GB" altLang="en-US" sz="1600" dirty="0">
                <a:solidFill>
                  <a:srgbClr val="FF0000"/>
                </a:solidFill>
              </a:rPr>
              <a:t> 1 </a:t>
            </a:r>
            <a:r>
              <a:rPr lang="en-GB" altLang="en-US" sz="1600" dirty="0" err="1">
                <a:solidFill>
                  <a:srgbClr val="FF0000"/>
                </a:solidFill>
              </a:rPr>
              <a:t>Kbp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67590" name="Group 8">
            <a:extLst>
              <a:ext uri="{FF2B5EF4-FFF2-40B4-BE49-F238E27FC236}">
                <a16:creationId xmlns:a16="http://schemas.microsoft.com/office/drawing/2014/main" id="{F9D87D60-FF43-A243-9D0D-CD500A5606D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7591" name="Rectangle 1">
              <a:extLst>
                <a:ext uri="{FF2B5EF4-FFF2-40B4-BE49-F238E27FC236}">
                  <a16:creationId xmlns:a16="http://schemas.microsoft.com/office/drawing/2014/main" id="{EF52514E-9ADC-484E-B992-341C8F66F7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Polimorfismo</a:t>
              </a:r>
            </a:p>
          </p:txBody>
        </p:sp>
        <p:sp>
          <p:nvSpPr>
            <p:cNvPr id="67592" name="Line 2">
              <a:extLst>
                <a:ext uri="{FF2B5EF4-FFF2-40B4-BE49-F238E27FC236}">
                  <a16:creationId xmlns:a16="http://schemas.microsoft.com/office/drawing/2014/main" id="{29BB20C2-E10D-F248-A0A8-FBFB5EC8E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41FEF0C-5A85-0443-B3B0-90CEB4CD0CA4}"/>
              </a:ext>
            </a:extLst>
          </p:cNvPr>
          <p:cNvGrpSpPr/>
          <p:nvPr/>
        </p:nvGrpSpPr>
        <p:grpSpPr>
          <a:xfrm>
            <a:off x="4427538" y="1887538"/>
            <a:ext cx="4508500" cy="3657600"/>
            <a:chOff x="4427538" y="1887538"/>
            <a:chExt cx="4508500" cy="3657600"/>
          </a:xfrm>
        </p:grpSpPr>
        <p:pic>
          <p:nvPicPr>
            <p:cNvPr id="67586" name="Picture 4">
              <a:extLst>
                <a:ext uri="{FF2B5EF4-FFF2-40B4-BE49-F238E27FC236}">
                  <a16:creationId xmlns:a16="http://schemas.microsoft.com/office/drawing/2014/main" id="{C86FC094-24DA-7E4B-970B-A034C8630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1887538"/>
              <a:ext cx="45085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7588" name="Picture 8">
              <a:extLst>
                <a:ext uri="{FF2B5EF4-FFF2-40B4-BE49-F238E27FC236}">
                  <a16:creationId xmlns:a16="http://schemas.microsoft.com/office/drawing/2014/main" id="{1EBCEB25-3044-964F-A331-FA49F971F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28" t="19476" r="7562" b="27679"/>
            <a:stretch>
              <a:fillRect/>
            </a:stretch>
          </p:blipFill>
          <p:spPr bwMode="auto">
            <a:xfrm>
              <a:off x="4484688" y="1938338"/>
              <a:ext cx="12192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B71304-A65B-A84C-9E0D-6FDEAF32E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7937" y="1941546"/>
              <a:ext cx="1478077" cy="111142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979987-D425-F54D-9314-16A06C6FA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551" y="1965154"/>
              <a:ext cx="1353648" cy="1110440"/>
            </a:xfrm>
            <a:prstGeom prst="rect">
              <a:avLst/>
            </a:prstGeom>
          </p:spPr>
        </p:pic>
        <p:sp>
          <p:nvSpPr>
            <p:cNvPr id="67589" name="TextBox 9">
              <a:extLst>
                <a:ext uri="{FF2B5EF4-FFF2-40B4-BE49-F238E27FC236}">
                  <a16:creationId xmlns:a16="http://schemas.microsoft.com/office/drawing/2014/main" id="{7B633178-DC38-3346-B4E9-2D1B95052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4231" y="2831461"/>
              <a:ext cx="438626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en-US" sz="1000" dirty="0"/>
                <a:t>Daddy Yankee                                                                       Roger Waters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>
            <a:extLst>
              <a:ext uri="{FF2B5EF4-FFF2-40B4-BE49-F238E27FC236}">
                <a16:creationId xmlns:a16="http://schemas.microsoft.com/office/drawing/2014/main" id="{675C57BA-F837-BA4A-B9A7-6BFFD93F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60588"/>
            <a:ext cx="46799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4" name="Text Box 5">
            <a:extLst>
              <a:ext uri="{FF2B5EF4-FFF2-40B4-BE49-F238E27FC236}">
                <a16:creationId xmlns:a16="http://schemas.microsoft.com/office/drawing/2014/main" id="{69A8840D-677A-EE49-BF9E-A9C760D66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192338"/>
            <a:ext cx="1260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Cadena #1</a:t>
            </a:r>
          </a:p>
        </p:txBody>
      </p:sp>
      <p:sp>
        <p:nvSpPr>
          <p:cNvPr id="18435" name="Text Box 6">
            <a:extLst>
              <a:ext uri="{FF2B5EF4-FFF2-40B4-BE49-F238E27FC236}">
                <a16:creationId xmlns:a16="http://schemas.microsoft.com/office/drawing/2014/main" id="{900A30E2-A81B-334A-8471-92BAE99D8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2192338"/>
            <a:ext cx="1260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Cadena #2</a:t>
            </a:r>
          </a:p>
        </p:txBody>
      </p:sp>
      <p:sp>
        <p:nvSpPr>
          <p:cNvPr id="18436" name="Text Box 7">
            <a:extLst>
              <a:ext uri="{FF2B5EF4-FFF2-40B4-BE49-F238E27FC236}">
                <a16:creationId xmlns:a16="http://schemas.microsoft.com/office/drawing/2014/main" id="{A7E74E11-4066-E246-8F07-42072F17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657350"/>
            <a:ext cx="89646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DNA es una molécula BICATENARIA (duplex), antiparalela y complementaria.</a:t>
            </a:r>
          </a:p>
        </p:txBody>
      </p:sp>
      <p:sp>
        <p:nvSpPr>
          <p:cNvPr id="18437" name="Text Box 9">
            <a:extLst>
              <a:ext uri="{FF2B5EF4-FFF2-40B4-BE49-F238E27FC236}">
                <a16:creationId xmlns:a16="http://schemas.microsoft.com/office/drawing/2014/main" id="{044F5B7B-9AED-E946-9072-8827685F2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330325"/>
            <a:ext cx="66960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25" indent="-30162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¿Qué es el DNA?</a:t>
            </a:r>
          </a:p>
        </p:txBody>
      </p:sp>
      <p:grpSp>
        <p:nvGrpSpPr>
          <p:cNvPr id="18438" name="Group 9">
            <a:extLst>
              <a:ext uri="{FF2B5EF4-FFF2-40B4-BE49-F238E27FC236}">
                <a16:creationId xmlns:a16="http://schemas.microsoft.com/office/drawing/2014/main" id="{D1D0FC8C-2618-C34E-97C7-B68A6DC4885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8439" name="Rectangle 1">
              <a:extLst>
                <a:ext uri="{FF2B5EF4-FFF2-40B4-BE49-F238E27FC236}">
                  <a16:creationId xmlns:a16="http://schemas.microsoft.com/office/drawing/2014/main" id="{84915771-1DEF-0B4F-9894-59B9D98BC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Molécula de DNA</a:t>
              </a:r>
            </a:p>
          </p:txBody>
        </p:sp>
        <p:sp>
          <p:nvSpPr>
            <p:cNvPr id="18440" name="Line 2">
              <a:extLst>
                <a:ext uri="{FF2B5EF4-FFF2-40B4-BE49-F238E27FC236}">
                  <a16:creationId xmlns:a16="http://schemas.microsoft.com/office/drawing/2014/main" id="{159ADA2D-1E9C-9E40-84C8-4B60FAAB51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17D5DB85-1B72-A348-985A-22190F38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60588"/>
            <a:ext cx="46799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2" name="Text Box 5">
            <a:extLst>
              <a:ext uri="{FF2B5EF4-FFF2-40B4-BE49-F238E27FC236}">
                <a16:creationId xmlns:a16="http://schemas.microsoft.com/office/drawing/2014/main" id="{F1B07CBE-619D-EA4F-8F28-3FA721987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2192338"/>
            <a:ext cx="3603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5'</a:t>
            </a:r>
          </a:p>
        </p:txBody>
      </p:sp>
      <p:sp>
        <p:nvSpPr>
          <p:cNvPr id="20483" name="Text Box 6">
            <a:extLst>
              <a:ext uri="{FF2B5EF4-FFF2-40B4-BE49-F238E27FC236}">
                <a16:creationId xmlns:a16="http://schemas.microsoft.com/office/drawing/2014/main" id="{0F9D54F9-7DE0-4340-A9F3-CE1ACE62E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2192338"/>
            <a:ext cx="3603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3'</a:t>
            </a:r>
          </a:p>
        </p:txBody>
      </p:sp>
      <p:sp>
        <p:nvSpPr>
          <p:cNvPr id="20484" name="Text Box 7">
            <a:extLst>
              <a:ext uri="{FF2B5EF4-FFF2-40B4-BE49-F238E27FC236}">
                <a16:creationId xmlns:a16="http://schemas.microsoft.com/office/drawing/2014/main" id="{6AFE39CA-2134-354A-8825-97C9BEEBF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5864225"/>
            <a:ext cx="3603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3'</a:t>
            </a:r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023824BD-BCBF-1B40-AE3C-357E7B938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5972175"/>
            <a:ext cx="3603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5'</a:t>
            </a:r>
          </a:p>
        </p:txBody>
      </p:sp>
      <p:sp>
        <p:nvSpPr>
          <p:cNvPr id="20486" name="Line 9">
            <a:extLst>
              <a:ext uri="{FF2B5EF4-FFF2-40B4-BE49-F238E27FC236}">
                <a16:creationId xmlns:a16="http://schemas.microsoft.com/office/drawing/2014/main" id="{472770FC-66A9-DE47-BE4D-C3B1E76D0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2592388"/>
            <a:ext cx="720725" cy="720725"/>
          </a:xfrm>
          <a:prstGeom prst="line">
            <a:avLst/>
          </a:prstGeom>
          <a:noFill/>
          <a:ln w="72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10">
            <a:extLst>
              <a:ext uri="{FF2B5EF4-FFF2-40B4-BE49-F238E27FC236}">
                <a16:creationId xmlns:a16="http://schemas.microsoft.com/office/drawing/2014/main" id="{97ED5B90-7FF0-EA40-937E-7885304708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33713" y="4833938"/>
            <a:ext cx="771525" cy="771525"/>
          </a:xfrm>
          <a:prstGeom prst="line">
            <a:avLst/>
          </a:prstGeom>
          <a:noFill/>
          <a:ln w="72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Text Box 11">
            <a:extLst>
              <a:ext uri="{FF2B5EF4-FFF2-40B4-BE49-F238E27FC236}">
                <a16:creationId xmlns:a16="http://schemas.microsoft.com/office/drawing/2014/main" id="{B7FAAF78-F10C-D44F-A0E9-3CFF8EDB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657350"/>
            <a:ext cx="89646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DNA es una molécula bicatenaria (duplex), ANTIPARALELA y complementaria.</a:t>
            </a:r>
          </a:p>
        </p:txBody>
      </p:sp>
      <p:sp>
        <p:nvSpPr>
          <p:cNvPr id="20489" name="Text Box 12">
            <a:extLst>
              <a:ext uri="{FF2B5EF4-FFF2-40B4-BE49-F238E27FC236}">
                <a16:creationId xmlns:a16="http://schemas.microsoft.com/office/drawing/2014/main" id="{53711341-AB24-1D47-905F-5D8F581F5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50" y="3073400"/>
            <a:ext cx="41290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Cada cadena de DNA posee un extremo 5' y otro 3' (según la orientacion de la desoxirribosa).</a:t>
            </a:r>
          </a:p>
        </p:txBody>
      </p:sp>
      <p:sp>
        <p:nvSpPr>
          <p:cNvPr id="20490" name="Text Box 14">
            <a:extLst>
              <a:ext uri="{FF2B5EF4-FFF2-40B4-BE49-F238E27FC236}">
                <a16:creationId xmlns:a16="http://schemas.microsoft.com/office/drawing/2014/main" id="{05927921-64AF-0243-BE60-3B4897123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330325"/>
            <a:ext cx="66960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25" indent="-30162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¿Qué es el DNA?</a:t>
            </a:r>
          </a:p>
        </p:txBody>
      </p:sp>
      <p:grpSp>
        <p:nvGrpSpPr>
          <p:cNvPr id="20491" name="Group 14">
            <a:extLst>
              <a:ext uri="{FF2B5EF4-FFF2-40B4-BE49-F238E27FC236}">
                <a16:creationId xmlns:a16="http://schemas.microsoft.com/office/drawing/2014/main" id="{8F3641D5-AD92-0946-8919-AE8B257A61C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0492" name="Rectangle 1">
              <a:extLst>
                <a:ext uri="{FF2B5EF4-FFF2-40B4-BE49-F238E27FC236}">
                  <a16:creationId xmlns:a16="http://schemas.microsoft.com/office/drawing/2014/main" id="{982760D8-9F40-B349-BA71-2F53E2DBC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Molécula de DNA</a:t>
              </a:r>
            </a:p>
          </p:txBody>
        </p:sp>
        <p:sp>
          <p:nvSpPr>
            <p:cNvPr id="20493" name="Line 2">
              <a:extLst>
                <a:ext uri="{FF2B5EF4-FFF2-40B4-BE49-F238E27FC236}">
                  <a16:creationId xmlns:a16="http://schemas.microsoft.com/office/drawing/2014/main" id="{42A6DBE3-FFF0-8F42-966C-DBD50187DD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3">
            <a:extLst>
              <a:ext uri="{FF2B5EF4-FFF2-40B4-BE49-F238E27FC236}">
                <a16:creationId xmlns:a16="http://schemas.microsoft.com/office/drawing/2014/main" id="{7E33DB57-5A9C-E34C-B06F-B0EF06B07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330325"/>
            <a:ext cx="66960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25" indent="-30162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¿Qué es el DNA?</a:t>
            </a:r>
          </a:p>
        </p:txBody>
      </p:sp>
      <p:pic>
        <p:nvPicPr>
          <p:cNvPr id="22530" name="Picture 4">
            <a:extLst>
              <a:ext uri="{FF2B5EF4-FFF2-40B4-BE49-F238E27FC236}">
                <a16:creationId xmlns:a16="http://schemas.microsoft.com/office/drawing/2014/main" id="{E5F593EA-4F64-874C-8E43-9577A70B0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160588"/>
            <a:ext cx="6704012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Text Box 5">
            <a:extLst>
              <a:ext uri="{FF2B5EF4-FFF2-40B4-BE49-F238E27FC236}">
                <a16:creationId xmlns:a16="http://schemas.microsoft.com/office/drawing/2014/main" id="{4085E5C5-3773-4A4C-A132-86EB1B9B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2339975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A</a:t>
            </a:r>
          </a:p>
        </p:txBody>
      </p:sp>
      <p:sp>
        <p:nvSpPr>
          <p:cNvPr id="22532" name="Text Box 6">
            <a:extLst>
              <a:ext uri="{FF2B5EF4-FFF2-40B4-BE49-F238E27FC236}">
                <a16:creationId xmlns:a16="http://schemas.microsoft.com/office/drawing/2014/main" id="{F6B5A297-964E-104C-83C4-1F00FF04A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70033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T</a:t>
            </a:r>
          </a:p>
        </p:txBody>
      </p:sp>
      <p:sp>
        <p:nvSpPr>
          <p:cNvPr id="22533" name="Text Box 7">
            <a:extLst>
              <a:ext uri="{FF2B5EF4-FFF2-40B4-BE49-F238E27FC236}">
                <a16:creationId xmlns:a16="http://schemas.microsoft.com/office/drawing/2014/main" id="{A977C653-EB12-2640-89CB-2D8A2613B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8" y="2987675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G</a:t>
            </a:r>
          </a:p>
        </p:txBody>
      </p:sp>
      <p:sp>
        <p:nvSpPr>
          <p:cNvPr id="22534" name="Text Box 8">
            <a:extLst>
              <a:ext uri="{FF2B5EF4-FFF2-40B4-BE49-F238E27FC236}">
                <a16:creationId xmlns:a16="http://schemas.microsoft.com/office/drawing/2014/main" id="{87AD9DDA-2781-ED46-9717-542C535E5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3276600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C</a:t>
            </a:r>
          </a:p>
        </p:txBody>
      </p:sp>
      <p:sp>
        <p:nvSpPr>
          <p:cNvPr id="22535" name="Text Box 9">
            <a:extLst>
              <a:ext uri="{FF2B5EF4-FFF2-40B4-BE49-F238E27FC236}">
                <a16:creationId xmlns:a16="http://schemas.microsoft.com/office/drawing/2014/main" id="{4E27D825-B383-B946-9256-A597D1EDB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356393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A</a:t>
            </a:r>
          </a:p>
        </p:txBody>
      </p:sp>
      <p:sp>
        <p:nvSpPr>
          <p:cNvPr id="22536" name="Text Box 10">
            <a:extLst>
              <a:ext uri="{FF2B5EF4-FFF2-40B4-BE49-F238E27FC236}">
                <a16:creationId xmlns:a16="http://schemas.microsoft.com/office/drawing/2014/main" id="{CA978FD0-5188-0A46-B5DC-7BB3DC383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4176713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G</a:t>
            </a:r>
          </a:p>
        </p:txBody>
      </p:sp>
      <p:sp>
        <p:nvSpPr>
          <p:cNvPr id="22537" name="Text Box 11">
            <a:extLst>
              <a:ext uri="{FF2B5EF4-FFF2-40B4-BE49-F238E27FC236}">
                <a16:creationId xmlns:a16="http://schemas.microsoft.com/office/drawing/2014/main" id="{5510F82D-9B22-D646-95C3-CF4B8E1C1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4500563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C</a:t>
            </a:r>
          </a:p>
        </p:txBody>
      </p:sp>
      <p:sp>
        <p:nvSpPr>
          <p:cNvPr id="22538" name="Text Box 12">
            <a:extLst>
              <a:ext uri="{FF2B5EF4-FFF2-40B4-BE49-F238E27FC236}">
                <a16:creationId xmlns:a16="http://schemas.microsoft.com/office/drawing/2014/main" id="{18D1E063-1216-1247-A6DA-008D22340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485933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A</a:t>
            </a:r>
          </a:p>
        </p:txBody>
      </p:sp>
      <p:sp>
        <p:nvSpPr>
          <p:cNvPr id="22539" name="Text Box 13">
            <a:extLst>
              <a:ext uri="{FF2B5EF4-FFF2-40B4-BE49-F238E27FC236}">
                <a16:creationId xmlns:a16="http://schemas.microsoft.com/office/drawing/2014/main" id="{3C6DAC40-0AB9-A149-AB9B-F0D0360A1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111750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T</a:t>
            </a:r>
          </a:p>
        </p:txBody>
      </p:sp>
      <p:sp>
        <p:nvSpPr>
          <p:cNvPr id="22540" name="Text Box 14">
            <a:extLst>
              <a:ext uri="{FF2B5EF4-FFF2-40B4-BE49-F238E27FC236}">
                <a16:creationId xmlns:a16="http://schemas.microsoft.com/office/drawing/2014/main" id="{E41D89DA-B7AF-2248-96F2-98EC86F2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5400675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G</a:t>
            </a:r>
          </a:p>
        </p:txBody>
      </p:sp>
      <p:sp>
        <p:nvSpPr>
          <p:cNvPr id="22541" name="Text Box 15">
            <a:extLst>
              <a:ext uri="{FF2B5EF4-FFF2-40B4-BE49-F238E27FC236}">
                <a16:creationId xmlns:a16="http://schemas.microsoft.com/office/drawing/2014/main" id="{5F6DCC56-3A59-F54D-82C0-9B357F6D9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5688013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C</a:t>
            </a:r>
          </a:p>
        </p:txBody>
      </p:sp>
      <p:sp>
        <p:nvSpPr>
          <p:cNvPr id="22542" name="Text Box 16">
            <a:extLst>
              <a:ext uri="{FF2B5EF4-FFF2-40B4-BE49-F238E27FC236}">
                <a16:creationId xmlns:a16="http://schemas.microsoft.com/office/drawing/2014/main" id="{44F3FD4D-706D-0840-8205-CBE4A43C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411413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543" name="Text Box 17">
            <a:extLst>
              <a:ext uri="{FF2B5EF4-FFF2-40B4-BE49-F238E27FC236}">
                <a16:creationId xmlns:a16="http://schemas.microsoft.com/office/drawing/2014/main" id="{E6AF6692-132F-934F-A8C3-BEC10BC5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2735263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544" name="Text Box 18">
            <a:extLst>
              <a:ext uri="{FF2B5EF4-FFF2-40B4-BE49-F238E27FC236}">
                <a16:creationId xmlns:a16="http://schemas.microsoft.com/office/drawing/2014/main" id="{B1D1F56E-E97C-CA44-9971-ED4291250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02418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2545" name="Text Box 19">
            <a:extLst>
              <a:ext uri="{FF2B5EF4-FFF2-40B4-BE49-F238E27FC236}">
                <a16:creationId xmlns:a16="http://schemas.microsoft.com/office/drawing/2014/main" id="{7A8865D8-0FFD-864C-A753-9629D1F2C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294063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2546" name="Text Box 20">
            <a:extLst>
              <a:ext uri="{FF2B5EF4-FFF2-40B4-BE49-F238E27FC236}">
                <a16:creationId xmlns:a16="http://schemas.microsoft.com/office/drawing/2014/main" id="{3BF4C1AD-0083-7141-90B3-8C0A6305C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588" y="3600450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547" name="Text Box 21">
            <a:extLst>
              <a:ext uri="{FF2B5EF4-FFF2-40B4-BE49-F238E27FC236}">
                <a16:creationId xmlns:a16="http://schemas.microsoft.com/office/drawing/2014/main" id="{AAA3657C-76B1-4D43-82B1-D73B00648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905250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548" name="Text Box 22">
            <a:extLst>
              <a:ext uri="{FF2B5EF4-FFF2-40B4-BE49-F238E27FC236}">
                <a16:creationId xmlns:a16="http://schemas.microsoft.com/office/drawing/2014/main" id="{325D9472-0F0D-4F42-A36B-C01AD32F8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21163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2549" name="Text Box 23">
            <a:extLst>
              <a:ext uri="{FF2B5EF4-FFF2-40B4-BE49-F238E27FC236}">
                <a16:creationId xmlns:a16="http://schemas.microsoft.com/office/drawing/2014/main" id="{42CAC75D-99FA-FE4E-81A9-0CA3CE9F1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53548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2550" name="Text Box 24">
            <a:extLst>
              <a:ext uri="{FF2B5EF4-FFF2-40B4-BE49-F238E27FC236}">
                <a16:creationId xmlns:a16="http://schemas.microsoft.com/office/drawing/2014/main" id="{9EE1AFA5-3C25-D345-8D26-1816B8D6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485933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551" name="Text Box 25">
            <a:extLst>
              <a:ext uri="{FF2B5EF4-FFF2-40B4-BE49-F238E27FC236}">
                <a16:creationId xmlns:a16="http://schemas.microsoft.com/office/drawing/2014/main" id="{D3542E57-C717-F04F-BA48-D754E599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509428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552" name="Text Box 26">
            <a:extLst>
              <a:ext uri="{FF2B5EF4-FFF2-40B4-BE49-F238E27FC236}">
                <a16:creationId xmlns:a16="http://schemas.microsoft.com/office/drawing/2014/main" id="{E9F17188-4977-054D-BDC2-FD53F369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5364163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2553" name="Text Box 27">
            <a:extLst>
              <a:ext uri="{FF2B5EF4-FFF2-40B4-BE49-F238E27FC236}">
                <a16:creationId xmlns:a16="http://schemas.microsoft.com/office/drawing/2014/main" id="{AA762118-F49E-B44E-9761-EB638FC19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724525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2554" name="Line 28">
            <a:extLst>
              <a:ext uri="{FF2B5EF4-FFF2-40B4-BE49-F238E27FC236}">
                <a16:creationId xmlns:a16="http://schemas.microsoft.com/office/drawing/2014/main" id="{852BEC74-B9C6-AE4B-82B0-AA3161D32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5263" y="3455988"/>
            <a:ext cx="1763712" cy="1587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55" name="Group 29">
            <a:extLst>
              <a:ext uri="{FF2B5EF4-FFF2-40B4-BE49-F238E27FC236}">
                <a16:creationId xmlns:a16="http://schemas.microsoft.com/office/drawing/2014/main" id="{9F3412D6-E773-FB43-B470-3EA4E7B27213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3554413"/>
            <a:ext cx="1333500" cy="374650"/>
            <a:chOff x="1882" y="2239"/>
            <a:chExt cx="840" cy="236"/>
          </a:xfrm>
        </p:grpSpPr>
        <p:sp>
          <p:nvSpPr>
            <p:cNvPr id="22572" name="Line 30">
              <a:extLst>
                <a:ext uri="{FF2B5EF4-FFF2-40B4-BE49-F238E27FC236}">
                  <a16:creationId xmlns:a16="http://schemas.microsoft.com/office/drawing/2014/main" id="{32EE4059-BA9E-3149-B42A-42A829281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2" y="2358"/>
              <a:ext cx="839" cy="1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Text Box 31">
              <a:extLst>
                <a:ext uri="{FF2B5EF4-FFF2-40B4-BE49-F238E27FC236}">
                  <a16:creationId xmlns:a16="http://schemas.microsoft.com/office/drawing/2014/main" id="{2A64530B-3728-094F-9D4E-7B17DAF32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239"/>
              <a:ext cx="84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 anchor="ctr" anchorCtr="1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04000"/>
                </a:lnSpc>
              </a:pPr>
              <a:r>
                <a:rPr lang="en-GB" altLang="en-US" sz="180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22556" name="Line 32">
            <a:extLst>
              <a:ext uri="{FF2B5EF4-FFF2-40B4-BE49-F238E27FC236}">
                <a16:creationId xmlns:a16="http://schemas.microsoft.com/office/drawing/2014/main" id="{5A446014-5044-FA44-A02C-2C7384A188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9363" y="3168650"/>
            <a:ext cx="2339975" cy="1588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Line 33">
            <a:extLst>
              <a:ext uri="{FF2B5EF4-FFF2-40B4-BE49-F238E27FC236}">
                <a16:creationId xmlns:a16="http://schemas.microsoft.com/office/drawing/2014/main" id="{B1BA9910-9A17-5D4B-BF5B-B1BDCAC2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463" y="2879725"/>
            <a:ext cx="2808287" cy="1588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Line 34">
            <a:extLst>
              <a:ext uri="{FF2B5EF4-FFF2-40B4-BE49-F238E27FC236}">
                <a16:creationId xmlns:a16="http://schemas.microsoft.com/office/drawing/2014/main" id="{741CC8E5-024A-D74C-9813-AFA28FCC1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463" y="2592388"/>
            <a:ext cx="2735262" cy="1587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Line 35">
            <a:extLst>
              <a:ext uri="{FF2B5EF4-FFF2-40B4-BE49-F238E27FC236}">
                <a16:creationId xmlns:a16="http://schemas.microsoft.com/office/drawing/2014/main" id="{E4095418-6F84-A849-9185-0B58FF9EE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4356100"/>
            <a:ext cx="1587500" cy="1588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0" name="Line 36">
            <a:extLst>
              <a:ext uri="{FF2B5EF4-FFF2-40B4-BE49-F238E27FC236}">
                <a16:creationId xmlns:a16="http://schemas.microsoft.com/office/drawing/2014/main" id="{09CB69DE-E016-E345-BB0E-B0B401472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3925" y="4679950"/>
            <a:ext cx="2233613" cy="1588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Line 37">
            <a:extLst>
              <a:ext uri="{FF2B5EF4-FFF2-40B4-BE49-F238E27FC236}">
                <a16:creationId xmlns:a16="http://schemas.microsoft.com/office/drawing/2014/main" id="{EAEF6D50-EB24-6244-81BB-904271C79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6125" y="5040313"/>
            <a:ext cx="2679700" cy="1587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Line 38">
            <a:extLst>
              <a:ext uri="{FF2B5EF4-FFF2-40B4-BE49-F238E27FC236}">
                <a16:creationId xmlns:a16="http://schemas.microsoft.com/office/drawing/2014/main" id="{C5815951-8103-DE46-9C5F-46731F5C5F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6738" y="5292725"/>
            <a:ext cx="3148012" cy="1588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3" name="Line 39">
            <a:extLst>
              <a:ext uri="{FF2B5EF4-FFF2-40B4-BE49-F238E27FC236}">
                <a16:creationId xmlns:a16="http://schemas.microsoft.com/office/drawing/2014/main" id="{BA469722-AE32-E44C-A1B0-AAEC5AAA7A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5580063"/>
            <a:ext cx="3276600" cy="1587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Line 40">
            <a:extLst>
              <a:ext uri="{FF2B5EF4-FFF2-40B4-BE49-F238E27FC236}">
                <a16:creationId xmlns:a16="http://schemas.microsoft.com/office/drawing/2014/main" id="{8F632013-2220-9944-9189-F5DD8B8B0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0588" y="5867400"/>
            <a:ext cx="3060700" cy="1588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5" name="Text Box 41">
            <a:extLst>
              <a:ext uri="{FF2B5EF4-FFF2-40B4-BE49-F238E27FC236}">
                <a16:creationId xmlns:a16="http://schemas.microsoft.com/office/drawing/2014/main" id="{42AE4A27-5052-BC48-BB7A-CDCA7B9B7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887788"/>
            <a:ext cx="5397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47FF"/>
                </a:solidFill>
              </a:rPr>
              <a:t>T</a:t>
            </a:r>
          </a:p>
        </p:txBody>
      </p:sp>
      <p:sp>
        <p:nvSpPr>
          <p:cNvPr id="22566" name="Line 42">
            <a:extLst>
              <a:ext uri="{FF2B5EF4-FFF2-40B4-BE49-F238E27FC236}">
                <a16:creationId xmlns:a16="http://schemas.microsoft.com/office/drawing/2014/main" id="{11ABC69F-57B6-F640-BA56-C173B4A64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0050" y="4068763"/>
            <a:ext cx="1200150" cy="1587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7" name="Text Box 43">
            <a:extLst>
              <a:ext uri="{FF2B5EF4-FFF2-40B4-BE49-F238E27FC236}">
                <a16:creationId xmlns:a16="http://schemas.microsoft.com/office/drawing/2014/main" id="{DF880EB0-0A48-FE4C-AE31-B91964BD3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657350"/>
            <a:ext cx="89646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3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El DNA es una molécula bicatenaria (duplex), antiparalela y COMPLEMENTARIA.</a:t>
            </a:r>
          </a:p>
        </p:txBody>
      </p:sp>
      <p:sp>
        <p:nvSpPr>
          <p:cNvPr id="22568" name="Text Box 44">
            <a:extLst>
              <a:ext uri="{FF2B5EF4-FFF2-40B4-BE49-F238E27FC236}">
                <a16:creationId xmlns:a16="http://schemas.microsoft.com/office/drawing/2014/main" id="{FAC53E71-D614-834B-A7FE-B567247B0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2717800"/>
            <a:ext cx="19796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400">
                <a:solidFill>
                  <a:srgbClr val="000000"/>
                </a:solidFill>
              </a:rPr>
              <a:t>Cuando no se encuentran formando parte de un duplex las cadenas aisladas de DNA se denominan</a:t>
            </a:r>
          </a:p>
          <a:p>
            <a:pPr algn="ctr" eaLnBrk="1" hangingPunct="1">
              <a:lnSpc>
                <a:spcPct val="118000"/>
              </a:lnSpc>
            </a:pPr>
            <a:r>
              <a:rPr lang="en-GB" altLang="en-US" sz="2000" b="1">
                <a:solidFill>
                  <a:srgbClr val="000000"/>
                </a:solidFill>
              </a:rPr>
              <a:t>ssDNA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22569" name="Group 46">
            <a:extLst>
              <a:ext uri="{FF2B5EF4-FFF2-40B4-BE49-F238E27FC236}">
                <a16:creationId xmlns:a16="http://schemas.microsoft.com/office/drawing/2014/main" id="{F3703FA5-440F-1C40-85D4-70C57185835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2570" name="Rectangle 1">
              <a:extLst>
                <a:ext uri="{FF2B5EF4-FFF2-40B4-BE49-F238E27FC236}">
                  <a16:creationId xmlns:a16="http://schemas.microsoft.com/office/drawing/2014/main" id="{2CA7C983-0A72-8846-B440-68E8B1AFA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Molécula de DNA</a:t>
              </a:r>
            </a:p>
          </p:txBody>
        </p:sp>
        <p:sp>
          <p:nvSpPr>
            <p:cNvPr id="22571" name="Line 2">
              <a:extLst>
                <a:ext uri="{FF2B5EF4-FFF2-40B4-BE49-F238E27FC236}">
                  <a16:creationId xmlns:a16="http://schemas.microsoft.com/office/drawing/2014/main" id="{265A1AC4-4127-CD46-A8C3-4044AF7C5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2">
            <a:extLst>
              <a:ext uri="{FF2B5EF4-FFF2-40B4-BE49-F238E27FC236}">
                <a16:creationId xmlns:a16="http://schemas.microsoft.com/office/drawing/2014/main" id="{4D94F71A-9899-AF42-AF90-C34F6D6B2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160588"/>
            <a:ext cx="5400675" cy="4500562"/>
          </a:xfrm>
          <a:prstGeom prst="roundRect">
            <a:avLst>
              <a:gd name="adj" fmla="val 32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pic>
        <p:nvPicPr>
          <p:cNvPr id="24578" name="Picture 6">
            <a:extLst>
              <a:ext uri="{FF2B5EF4-FFF2-40B4-BE49-F238E27FC236}">
                <a16:creationId xmlns:a16="http://schemas.microsoft.com/office/drawing/2014/main" id="{9E635E20-7FC7-0242-B9DF-727BF7C9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60588"/>
            <a:ext cx="468312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9" name="AutoShape 7">
            <a:extLst>
              <a:ext uri="{FF2B5EF4-FFF2-40B4-BE49-F238E27FC236}">
                <a16:creationId xmlns:a16="http://schemas.microsoft.com/office/drawing/2014/main" id="{0C3B5559-9CE0-9349-A27C-A483EED08B69}"/>
              </a:ext>
            </a:extLst>
          </p:cNvPr>
          <p:cNvSpPr>
            <a:spLocks/>
          </p:cNvSpPr>
          <p:nvPr/>
        </p:nvSpPr>
        <p:spPr bwMode="auto">
          <a:xfrm>
            <a:off x="3984625" y="2655888"/>
            <a:ext cx="215900" cy="2879725"/>
          </a:xfrm>
          <a:prstGeom prst="rightBrace">
            <a:avLst>
              <a:gd name="adj1" fmla="val 70828"/>
              <a:gd name="adj2" fmla="val 49315"/>
            </a:avLst>
          </a:pr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86A30010-BE46-0F47-B34C-740EF1DC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3952875"/>
            <a:ext cx="11842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300">
                <a:solidFill>
                  <a:srgbClr val="FFFFFF"/>
                </a:solidFill>
              </a:rPr>
              <a:t>3.4 nm (34 </a:t>
            </a:r>
            <a:r>
              <a:rPr lang="en-GB" altLang="en-US" sz="1300">
                <a:solidFill>
                  <a:srgbClr val="FFFFFF"/>
                </a:solidFill>
                <a:latin typeface="DejaVu Sans" charset="0"/>
              </a:rPr>
              <a:t>Å</a:t>
            </a:r>
            <a:r>
              <a:rPr lang="en-GB" altLang="en-US" sz="13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4581" name="AutoShape 9">
            <a:extLst>
              <a:ext uri="{FF2B5EF4-FFF2-40B4-BE49-F238E27FC236}">
                <a16:creationId xmlns:a16="http://schemas.microsoft.com/office/drawing/2014/main" id="{0E0BCC46-4EBE-4D43-AACA-E3CED1B5FCE3}"/>
              </a:ext>
            </a:extLst>
          </p:cNvPr>
          <p:cNvSpPr>
            <a:spLocks/>
          </p:cNvSpPr>
          <p:nvPr/>
        </p:nvSpPr>
        <p:spPr bwMode="auto">
          <a:xfrm>
            <a:off x="3155950" y="4527550"/>
            <a:ext cx="73025" cy="323850"/>
          </a:xfrm>
          <a:prstGeom prst="rightBrace">
            <a:avLst>
              <a:gd name="adj1" fmla="val 96457"/>
              <a:gd name="adj2" fmla="val 49315"/>
            </a:avLst>
          </a:pr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2" name="Text Box 10">
            <a:extLst>
              <a:ext uri="{FF2B5EF4-FFF2-40B4-BE49-F238E27FC236}">
                <a16:creationId xmlns:a16="http://schemas.microsoft.com/office/drawing/2014/main" id="{B729BFF9-030F-6B4D-A2BE-6A5685E87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775" y="4522788"/>
            <a:ext cx="132238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300">
                <a:solidFill>
                  <a:srgbClr val="FFFFFF"/>
                </a:solidFill>
              </a:rPr>
              <a:t>0.34 nm (3.4 </a:t>
            </a:r>
            <a:r>
              <a:rPr lang="en-GB" altLang="en-US" sz="1300">
                <a:solidFill>
                  <a:srgbClr val="FFFFFF"/>
                </a:solidFill>
                <a:latin typeface="DejaVu Sans" charset="0"/>
              </a:rPr>
              <a:t>Å</a:t>
            </a:r>
            <a:r>
              <a:rPr lang="en-GB" altLang="en-US" sz="13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4583" name="Text Box 11">
            <a:extLst>
              <a:ext uri="{FF2B5EF4-FFF2-40B4-BE49-F238E27FC236}">
                <a16:creationId xmlns:a16="http://schemas.microsoft.com/office/drawing/2014/main" id="{7A35CCBE-8EDB-0549-837C-C7EA681AF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6321425"/>
            <a:ext cx="10461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300">
                <a:solidFill>
                  <a:srgbClr val="FFFFFF"/>
                </a:solidFill>
              </a:rPr>
              <a:t>2 nm (20 </a:t>
            </a:r>
            <a:r>
              <a:rPr lang="en-GB" altLang="en-US" sz="1300">
                <a:solidFill>
                  <a:srgbClr val="FFFFFF"/>
                </a:solidFill>
                <a:latin typeface="DejaVu Sans" charset="0"/>
              </a:rPr>
              <a:t>Å</a:t>
            </a:r>
            <a:r>
              <a:rPr lang="en-GB" altLang="en-US" sz="13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4584" name="AutoShape 12">
            <a:extLst>
              <a:ext uri="{FF2B5EF4-FFF2-40B4-BE49-F238E27FC236}">
                <a16:creationId xmlns:a16="http://schemas.microsoft.com/office/drawing/2014/main" id="{5037D776-1C90-FE48-9ECC-3121D28E1E2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721769" y="5110956"/>
            <a:ext cx="165100" cy="2160588"/>
          </a:xfrm>
          <a:prstGeom prst="rightBrace">
            <a:avLst>
              <a:gd name="adj1" fmla="val 25264"/>
              <a:gd name="adj2" fmla="val 50000"/>
            </a:avLst>
          </a:pr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5" name="Text Box 13">
            <a:extLst>
              <a:ext uri="{FF2B5EF4-FFF2-40B4-BE49-F238E27FC236}">
                <a16:creationId xmlns:a16="http://schemas.microsoft.com/office/drawing/2014/main" id="{0317A6DC-67A5-DA4B-9484-B33F6F308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09800"/>
            <a:ext cx="30607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Hendidura mayor y menor (ambientes topológicos distintivos que permiten interacciones proteicas diferentes).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Mayor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Bases expuestas (TF)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Minor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	Bases menos expuestas.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4586" name="Text Box 14">
            <a:extLst>
              <a:ext uri="{FF2B5EF4-FFF2-40B4-BE49-F238E27FC236}">
                <a16:creationId xmlns:a16="http://schemas.microsoft.com/office/drawing/2014/main" id="{7D0E64B4-97A3-7D4F-AB48-F795DEC7A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330325"/>
            <a:ext cx="66960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1625" indent="-301625"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¿Qué es el DNA?</a:t>
            </a:r>
          </a:p>
        </p:txBody>
      </p:sp>
      <p:grpSp>
        <p:nvGrpSpPr>
          <p:cNvPr id="24587" name="Group 14">
            <a:extLst>
              <a:ext uri="{FF2B5EF4-FFF2-40B4-BE49-F238E27FC236}">
                <a16:creationId xmlns:a16="http://schemas.microsoft.com/office/drawing/2014/main" id="{FCFE8D2E-6BFC-2E43-AF8B-3D189EBE311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4588" name="Rectangle 1">
              <a:extLst>
                <a:ext uri="{FF2B5EF4-FFF2-40B4-BE49-F238E27FC236}">
                  <a16:creationId xmlns:a16="http://schemas.microsoft.com/office/drawing/2014/main" id="{2A1202D0-E114-994B-9A42-294D50421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Molécula de DNA</a:t>
              </a:r>
            </a:p>
          </p:txBody>
        </p:sp>
        <p:sp>
          <p:nvSpPr>
            <p:cNvPr id="24589" name="Line 2">
              <a:extLst>
                <a:ext uri="{FF2B5EF4-FFF2-40B4-BE49-F238E27FC236}">
                  <a16:creationId xmlns:a16="http://schemas.microsoft.com/office/drawing/2014/main" id="{92D8F0D0-CA93-DB45-A4FD-DA7089BE84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3">
            <a:extLst>
              <a:ext uri="{FF2B5EF4-FFF2-40B4-BE49-F238E27FC236}">
                <a16:creationId xmlns:a16="http://schemas.microsoft.com/office/drawing/2014/main" id="{433B3977-4AAE-1C40-A1DA-89EE149A2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1504950"/>
            <a:ext cx="39608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26" name="Text Box 4">
            <a:extLst>
              <a:ext uri="{FF2B5EF4-FFF2-40B4-BE49-F238E27FC236}">
                <a16:creationId xmlns:a16="http://schemas.microsoft.com/office/drawing/2014/main" id="{6CF4FB36-374D-0348-AC1F-0B891D7CB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19200"/>
            <a:ext cx="416401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Constituyen la unidad estructural del DNA y RNA </a:t>
            </a:r>
            <a:br>
              <a:rPr lang="en-GB" altLang="en-US" sz="1800">
                <a:solidFill>
                  <a:schemeClr val="tx1"/>
                </a:solidFill>
              </a:rPr>
            </a:b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Participan en el metabolismo formando parte de varios cofactores (CoA, flavina,     </a:t>
            </a:r>
            <a:br>
              <a:rPr lang="en-GB" altLang="en-US" sz="1800">
                <a:solidFill>
                  <a:schemeClr val="tx1"/>
                </a:solidFill>
              </a:rPr>
            </a:br>
            <a:r>
              <a:rPr lang="en-GB" altLang="en-US" sz="1800">
                <a:solidFill>
                  <a:schemeClr val="tx1"/>
                </a:solidFill>
              </a:rPr>
              <a:t> nicotinamida). </a:t>
            </a:r>
            <a:br>
              <a:rPr lang="en-GB" altLang="en-US" sz="1800">
                <a:solidFill>
                  <a:schemeClr val="tx1"/>
                </a:solidFill>
              </a:rPr>
            </a:b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Participan en la señalización intracelular.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>
                <a:solidFill>
                  <a:schemeClr val="tx1"/>
                </a:solidFill>
              </a:rPr>
              <a:t>Formados por tres subunidades químicas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en-GB" altLang="en-US" sz="1800">
              <a:solidFill>
                <a:schemeClr val="tx1"/>
              </a:solidFill>
            </a:endParaRPr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id="{F5871742-467F-154A-AAA4-65844C4A3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300288"/>
            <a:ext cx="3694112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8" name="AutoShape 6">
            <a:extLst>
              <a:ext uri="{FF2B5EF4-FFF2-40B4-BE49-F238E27FC236}">
                <a16:creationId xmlns:a16="http://schemas.microsoft.com/office/drawing/2014/main" id="{BAB2F4B9-A517-7540-974C-492D52EAB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2274888"/>
            <a:ext cx="1900238" cy="1822450"/>
          </a:xfrm>
          <a:prstGeom prst="roundRect">
            <a:avLst>
              <a:gd name="adj" fmla="val 88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29" name="Text Box 7">
            <a:extLst>
              <a:ext uri="{FF2B5EF4-FFF2-40B4-BE49-F238E27FC236}">
                <a16:creationId xmlns:a16="http://schemas.microsoft.com/office/drawing/2014/main" id="{31930356-CBD1-A440-9770-BB4E92407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1841500"/>
            <a:ext cx="2430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FF0000"/>
                </a:solidFill>
              </a:rPr>
              <a:t>Una base nitrogenada</a:t>
            </a:r>
          </a:p>
        </p:txBody>
      </p:sp>
      <p:grpSp>
        <p:nvGrpSpPr>
          <p:cNvPr id="26630" name="Group 9">
            <a:extLst>
              <a:ext uri="{FF2B5EF4-FFF2-40B4-BE49-F238E27FC236}">
                <a16:creationId xmlns:a16="http://schemas.microsoft.com/office/drawing/2014/main" id="{FD795795-AA2A-2C47-806C-71F83A5F8C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6635" name="Rectangle 1">
              <a:extLst>
                <a:ext uri="{FF2B5EF4-FFF2-40B4-BE49-F238E27FC236}">
                  <a16:creationId xmlns:a16="http://schemas.microsoft.com/office/drawing/2014/main" id="{5A3B4CAF-0967-4946-B3C0-32AA33C53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lnSpc>
                  <a:spcPct val="11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2. Estructura del genoma humano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Bases nitrogenadas</a:t>
              </a:r>
            </a:p>
          </p:txBody>
        </p:sp>
        <p:sp>
          <p:nvSpPr>
            <p:cNvPr id="26636" name="Line 2">
              <a:extLst>
                <a:ext uri="{FF2B5EF4-FFF2-40B4-BE49-F238E27FC236}">
                  <a16:creationId xmlns:a16="http://schemas.microsoft.com/office/drawing/2014/main" id="{EFDD199F-C836-B840-8D87-50F3F130E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1" name="AutoShape 6">
            <a:extLst>
              <a:ext uri="{FF2B5EF4-FFF2-40B4-BE49-F238E27FC236}">
                <a16:creationId xmlns:a16="http://schemas.microsoft.com/office/drawing/2014/main" id="{9B78706D-4736-2247-8C7B-7E600CA18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1752600"/>
            <a:ext cx="2514600" cy="3778250"/>
          </a:xfrm>
          <a:prstGeom prst="roundRect">
            <a:avLst>
              <a:gd name="adj" fmla="val 106"/>
            </a:avLst>
          </a:prstGeom>
          <a:noFill/>
          <a:ln w="360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32" name="Text Box 7">
            <a:extLst>
              <a:ext uri="{FF2B5EF4-FFF2-40B4-BE49-F238E27FC236}">
                <a16:creationId xmlns:a16="http://schemas.microsoft.com/office/drawing/2014/main" id="{009A0618-C6DD-324D-9AC5-B073D8AFB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1371600"/>
            <a:ext cx="20018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8000"/>
                </a:solidFill>
              </a:rPr>
              <a:t>Nucleósido</a:t>
            </a:r>
          </a:p>
          <a:p>
            <a:pPr algn="ctr" eaLnBrk="1" hangingPunct="1">
              <a:lnSpc>
                <a:spcPct val="104000"/>
              </a:lnSpc>
            </a:pPr>
            <a:endParaRPr lang="en-GB" altLang="en-US" sz="1800">
              <a:solidFill>
                <a:srgbClr val="008000"/>
              </a:solidFill>
            </a:endParaRPr>
          </a:p>
        </p:txBody>
      </p:sp>
      <p:sp>
        <p:nvSpPr>
          <p:cNvPr id="26633" name="AutoShape 8">
            <a:extLst>
              <a:ext uri="{FF2B5EF4-FFF2-40B4-BE49-F238E27FC236}">
                <a16:creationId xmlns:a16="http://schemas.microsoft.com/office/drawing/2014/main" id="{70072755-BDD7-3040-BD79-DC457F523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225" y="2362200"/>
            <a:ext cx="3757613" cy="3073400"/>
          </a:xfrm>
          <a:prstGeom prst="roundRect">
            <a:avLst>
              <a:gd name="adj" fmla="val 106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34" name="Text Box 9">
            <a:extLst>
              <a:ext uri="{FF2B5EF4-FFF2-40B4-BE49-F238E27FC236}">
                <a16:creationId xmlns:a16="http://schemas.microsoft.com/office/drawing/2014/main" id="{5F661427-BA9F-FC41-BC0B-A416C1FF9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968500"/>
            <a:ext cx="20018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FF"/>
                </a:solidFill>
              </a:rPr>
              <a:t>Nucleótido</a:t>
            </a:r>
          </a:p>
          <a:p>
            <a:pPr algn="ctr" eaLnBrk="1" hangingPunct="1">
              <a:lnSpc>
                <a:spcPct val="104000"/>
              </a:lnSpc>
            </a:pPr>
            <a:endParaRPr lang="en-GB" altLang="en-US" sz="1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81E42E1E-7DE1-6341-BC70-2C1306BA2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2. Estructura del genoma humano</a:t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Bases nitrogenadas</a:t>
            </a:r>
          </a:p>
        </p:txBody>
      </p:sp>
      <p:sp>
        <p:nvSpPr>
          <p:cNvPr id="28674" name="Text Box 3">
            <a:extLst>
              <a:ext uri="{FF2B5EF4-FFF2-40B4-BE49-F238E27FC236}">
                <a16:creationId xmlns:a16="http://schemas.microsoft.com/office/drawing/2014/main" id="{1A1D34CF-CD57-2D4C-BD7B-A3BA5EB1F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1657350"/>
            <a:ext cx="39608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6D734393-918C-4645-8866-27DC9F54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439863"/>
            <a:ext cx="132715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6" name="Picture 5">
            <a:extLst>
              <a:ext uri="{FF2B5EF4-FFF2-40B4-BE49-F238E27FC236}">
                <a16:creationId xmlns:a16="http://schemas.microsoft.com/office/drawing/2014/main" id="{04FB681E-6FB9-FD4F-905F-BA75AC3C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439863"/>
            <a:ext cx="151447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8677" name="Group 6">
            <a:extLst>
              <a:ext uri="{FF2B5EF4-FFF2-40B4-BE49-F238E27FC236}">
                <a16:creationId xmlns:a16="http://schemas.microsoft.com/office/drawing/2014/main" id="{93EE5CEC-1BDE-AC44-9FCB-6BD9E35CD117}"/>
              </a:ext>
            </a:extLst>
          </p:cNvPr>
          <p:cNvGrpSpPr>
            <a:grpSpLocks/>
          </p:cNvGrpSpPr>
          <p:nvPr/>
        </p:nvGrpSpPr>
        <p:grpSpPr bwMode="auto">
          <a:xfrm>
            <a:off x="5162550" y="3884613"/>
            <a:ext cx="3763963" cy="2124075"/>
            <a:chOff x="3252" y="2447"/>
            <a:chExt cx="2371" cy="1338"/>
          </a:xfrm>
        </p:grpSpPr>
        <p:pic>
          <p:nvPicPr>
            <p:cNvPr id="28688" name="Picture 7">
              <a:extLst>
                <a:ext uri="{FF2B5EF4-FFF2-40B4-BE49-F238E27FC236}">
                  <a16:creationId xmlns:a16="http://schemas.microsoft.com/office/drawing/2014/main" id="{68B36A81-1C2D-4842-9080-0C56C55A1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" y="2467"/>
              <a:ext cx="989" cy="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8689" name="Picture 8">
              <a:extLst>
                <a:ext uri="{FF2B5EF4-FFF2-40B4-BE49-F238E27FC236}">
                  <a16:creationId xmlns:a16="http://schemas.microsoft.com/office/drawing/2014/main" id="{D57D8BB8-0709-214B-8F47-AB1862ED3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" y="2467"/>
              <a:ext cx="771" cy="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8690" name="Picture 9">
              <a:extLst>
                <a:ext uri="{FF2B5EF4-FFF2-40B4-BE49-F238E27FC236}">
                  <a16:creationId xmlns:a16="http://schemas.microsoft.com/office/drawing/2014/main" id="{A3020D23-EA11-5040-B4D8-C52476D0F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2447"/>
              <a:ext cx="793" cy="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8678" name="Text Box 10">
            <a:extLst>
              <a:ext uri="{FF2B5EF4-FFF2-40B4-BE49-F238E27FC236}">
                <a16:creationId xmlns:a16="http://schemas.microsoft.com/office/drawing/2014/main" id="{89501A04-BADC-3A46-A8DE-765A6016C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2735263"/>
            <a:ext cx="16208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Purinas</a:t>
            </a:r>
          </a:p>
          <a:p>
            <a:pPr eaLnBrk="1" hangingPunct="1">
              <a:lnSpc>
                <a:spcPct val="16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64000"/>
              </a:lnSpc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164000"/>
              </a:lnSpc>
            </a:pPr>
            <a:r>
              <a:rPr lang="en-GB" altLang="en-US" sz="1800">
                <a:solidFill>
                  <a:srgbClr val="000000"/>
                </a:solidFill>
              </a:rPr>
              <a:t>Pirimidinas</a:t>
            </a:r>
          </a:p>
        </p:txBody>
      </p:sp>
      <p:sp>
        <p:nvSpPr>
          <p:cNvPr id="28679" name="AutoShape 11">
            <a:extLst>
              <a:ext uri="{FF2B5EF4-FFF2-40B4-BE49-F238E27FC236}">
                <a16:creationId xmlns:a16="http://schemas.microsoft.com/office/drawing/2014/main" id="{1B490D07-6E80-914A-A0DA-2C3179F0E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735263"/>
            <a:ext cx="900113" cy="360362"/>
          </a:xfrm>
          <a:prstGeom prst="rightArrow">
            <a:avLst>
              <a:gd name="adj1" fmla="val 50000"/>
              <a:gd name="adj2" fmla="val 62445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8680" name="AutoShape 12">
            <a:extLst>
              <a:ext uri="{FF2B5EF4-FFF2-40B4-BE49-F238E27FC236}">
                <a16:creationId xmlns:a16="http://schemas.microsoft.com/office/drawing/2014/main" id="{AC1B3F52-5B00-3748-A2CB-88C92A331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4006850"/>
            <a:ext cx="557212" cy="360363"/>
          </a:xfrm>
          <a:prstGeom prst="rightArrow">
            <a:avLst>
              <a:gd name="adj1" fmla="val 54250"/>
              <a:gd name="adj2" fmla="val 63053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8681" name="AutoShape 13">
            <a:extLst>
              <a:ext uri="{FF2B5EF4-FFF2-40B4-BE49-F238E27FC236}">
                <a16:creationId xmlns:a16="http://schemas.microsoft.com/office/drawing/2014/main" id="{3B8B48A9-463A-1F47-8F22-A7FF908CD08A}"/>
              </a:ext>
            </a:extLst>
          </p:cNvPr>
          <p:cNvSpPr>
            <a:spLocks/>
          </p:cNvSpPr>
          <p:nvPr/>
        </p:nvSpPr>
        <p:spPr bwMode="auto">
          <a:xfrm>
            <a:off x="2662238" y="2809875"/>
            <a:ext cx="360362" cy="1584325"/>
          </a:xfrm>
          <a:prstGeom prst="leftBrace">
            <a:avLst>
              <a:gd name="adj1" fmla="val 25666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cxnSp>
        <p:nvCxnSpPr>
          <p:cNvPr id="28682" name="AutoShape 14">
            <a:extLst>
              <a:ext uri="{FF2B5EF4-FFF2-40B4-BE49-F238E27FC236}">
                <a16:creationId xmlns:a16="http://schemas.microsoft.com/office/drawing/2014/main" id="{932A1F32-1399-1E49-A4D9-F510C1779D9F}"/>
              </a:ext>
            </a:extLst>
          </p:cNvPr>
          <p:cNvCxnSpPr>
            <a:cxnSpLocks noChangeShapeType="1"/>
            <a:stCxn id="28684" idx="0"/>
            <a:endCxn id="28681" idx="1"/>
          </p:cNvCxnSpPr>
          <p:nvPr/>
        </p:nvCxnSpPr>
        <p:spPr bwMode="auto">
          <a:xfrm flipV="1">
            <a:off x="1979613" y="3602038"/>
            <a:ext cx="682625" cy="13176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8683" name="Picture 15">
            <a:extLst>
              <a:ext uri="{FF2B5EF4-FFF2-40B4-BE49-F238E27FC236}">
                <a16:creationId xmlns:a16="http://schemas.microsoft.com/office/drawing/2014/main" id="{0A69F8FC-4463-164E-B120-936B456CF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932363"/>
            <a:ext cx="21986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84" name="AutoShape 16">
            <a:extLst>
              <a:ext uri="{FF2B5EF4-FFF2-40B4-BE49-F238E27FC236}">
                <a16:creationId xmlns:a16="http://schemas.microsoft.com/office/drawing/2014/main" id="{8B88AEDB-DF5C-474C-8FC7-B59C9B414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4919663"/>
            <a:ext cx="1081087" cy="1093787"/>
          </a:xfrm>
          <a:prstGeom prst="roundRect">
            <a:avLst>
              <a:gd name="adj" fmla="val 144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8685" name="Text Box 17">
            <a:extLst>
              <a:ext uri="{FF2B5EF4-FFF2-40B4-BE49-F238E27FC236}">
                <a16:creationId xmlns:a16="http://schemas.microsoft.com/office/drawing/2014/main" id="{219BBE95-8F76-AF42-B5F0-1627DD97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6238875"/>
            <a:ext cx="166211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400">
                <a:solidFill>
                  <a:srgbClr val="000000"/>
                </a:solidFill>
              </a:rPr>
              <a:t>Enlace glucosídico</a:t>
            </a:r>
          </a:p>
        </p:txBody>
      </p:sp>
      <p:sp>
        <p:nvSpPr>
          <p:cNvPr id="28686" name="Line 18">
            <a:extLst>
              <a:ext uri="{FF2B5EF4-FFF2-40B4-BE49-F238E27FC236}">
                <a16:creationId xmlns:a16="http://schemas.microsoft.com/office/drawing/2014/main" id="{064D2116-406B-414E-A379-69FFCA5B5DD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63738" y="6176963"/>
            <a:ext cx="1060450" cy="21113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2">
            <a:extLst>
              <a:ext uri="{FF2B5EF4-FFF2-40B4-BE49-F238E27FC236}">
                <a16:creationId xmlns:a16="http://schemas.microsoft.com/office/drawing/2014/main" id="{9A36EA15-7F4A-1B45-A57E-A8C0476972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>
            <a:extLst>
              <a:ext uri="{FF2B5EF4-FFF2-40B4-BE49-F238E27FC236}">
                <a16:creationId xmlns:a16="http://schemas.microsoft.com/office/drawing/2014/main" id="{EBCEC254-667E-8345-9385-54E88BCDE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1657350"/>
            <a:ext cx="39608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pic>
        <p:nvPicPr>
          <p:cNvPr id="30722" name="Picture 5">
            <a:extLst>
              <a:ext uri="{FF2B5EF4-FFF2-40B4-BE49-F238E27FC236}">
                <a16:creationId xmlns:a16="http://schemas.microsoft.com/office/drawing/2014/main" id="{5407456B-4260-BE46-A977-1FB23B00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3397250"/>
            <a:ext cx="369411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3" name="Text Box 6">
            <a:extLst>
              <a:ext uri="{FF2B5EF4-FFF2-40B4-BE49-F238E27FC236}">
                <a16:creationId xmlns:a16="http://schemas.microsoft.com/office/drawing/2014/main" id="{8BAD1FD4-DAC8-6343-872F-C119FD543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5580063"/>
            <a:ext cx="32607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4000"/>
              </a:lnSpc>
            </a:pPr>
            <a:r>
              <a:rPr lang="en-GB" altLang="en-US" sz="1800">
                <a:solidFill>
                  <a:srgbClr val="0000FF"/>
                </a:solidFill>
              </a:rPr>
              <a:t>Una azúcar de cinco carbonos (Pentosa)</a:t>
            </a:r>
          </a:p>
        </p:txBody>
      </p:sp>
      <p:sp>
        <p:nvSpPr>
          <p:cNvPr id="30724" name="Freeform 7">
            <a:extLst>
              <a:ext uri="{FF2B5EF4-FFF2-40B4-BE49-F238E27FC236}">
                <a16:creationId xmlns:a16="http://schemas.microsoft.com/office/drawing/2014/main" id="{84C245B0-C990-1047-8694-691B5527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824413"/>
            <a:ext cx="1439863" cy="1651000"/>
          </a:xfrm>
          <a:custGeom>
            <a:avLst/>
            <a:gdLst>
              <a:gd name="T0" fmla="*/ 2147483647 w 4001"/>
              <a:gd name="T1" fmla="*/ 2147483647 h 4586"/>
              <a:gd name="T2" fmla="*/ 0 w 4001"/>
              <a:gd name="T3" fmla="*/ 2147483647 h 4586"/>
              <a:gd name="T4" fmla="*/ 0 w 4001"/>
              <a:gd name="T5" fmla="*/ 0 h 4586"/>
              <a:gd name="T6" fmla="*/ 2147483647 w 4001"/>
              <a:gd name="T7" fmla="*/ 0 h 4586"/>
              <a:gd name="T8" fmla="*/ 2147483647 w 4001"/>
              <a:gd name="T9" fmla="*/ 2147483647 h 4586"/>
              <a:gd name="T10" fmla="*/ 2147483647 w 4001"/>
              <a:gd name="T11" fmla="*/ 2147483647 h 4586"/>
              <a:gd name="T12" fmla="*/ 2147483647 w 4001"/>
              <a:gd name="T13" fmla="*/ 2147483647 h 45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01"/>
              <a:gd name="T22" fmla="*/ 0 h 4586"/>
              <a:gd name="T23" fmla="*/ 4001 w 4001"/>
              <a:gd name="T24" fmla="*/ 4586 h 45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01" h="4586">
                <a:moveTo>
                  <a:pt x="4000" y="4585"/>
                </a:moveTo>
                <a:lnTo>
                  <a:pt x="0" y="4585"/>
                </a:lnTo>
                <a:lnTo>
                  <a:pt x="0" y="0"/>
                </a:lnTo>
                <a:lnTo>
                  <a:pt x="1143" y="0"/>
                </a:lnTo>
                <a:lnTo>
                  <a:pt x="1143" y="500"/>
                </a:lnTo>
                <a:lnTo>
                  <a:pt x="4000" y="3000"/>
                </a:lnTo>
                <a:lnTo>
                  <a:pt x="4000" y="4585"/>
                </a:lnTo>
              </a:path>
            </a:pathLst>
          </a:custGeom>
          <a:noFill/>
          <a:ln w="36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Text Box 9">
            <a:extLst>
              <a:ext uri="{FF2B5EF4-FFF2-40B4-BE49-F238E27FC236}">
                <a16:creationId xmlns:a16="http://schemas.microsoft.com/office/drawing/2014/main" id="{61C5B133-448E-E34A-AED2-FACF399FB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19200"/>
            <a:ext cx="88201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Constituyen la unidad estructural del DNA y RNA </a:t>
            </a:r>
            <a:br>
              <a:rPr lang="en-GB" altLang="en-US" sz="1800">
                <a:solidFill>
                  <a:schemeClr val="tx1"/>
                </a:solidFill>
              </a:rPr>
            </a:b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Participan en el metabolismo formando parte de varios cofactores (CoA, flavina,     </a:t>
            </a:r>
            <a:br>
              <a:rPr lang="en-GB" altLang="en-US" sz="1800">
                <a:solidFill>
                  <a:schemeClr val="tx1"/>
                </a:solidFill>
              </a:rPr>
            </a:br>
            <a:r>
              <a:rPr lang="en-GB" altLang="en-US" sz="1800">
                <a:solidFill>
                  <a:schemeClr val="tx1"/>
                </a:solidFill>
              </a:rPr>
              <a:t>   nicotinamida). </a:t>
            </a:r>
            <a:br>
              <a:rPr lang="en-GB" altLang="en-US" sz="1800">
                <a:solidFill>
                  <a:schemeClr val="tx1"/>
                </a:solidFill>
              </a:rPr>
            </a:b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Participan en la señalización intracelular</a:t>
            </a:r>
          </a:p>
          <a:p>
            <a:pPr eaLnBrk="1" hangingPunct="1">
              <a:lnSpc>
                <a:spcPct val="108000"/>
              </a:lnSpc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tx1"/>
                </a:solidFill>
              </a:rPr>
              <a:t> Formados por tres subunidades </a:t>
            </a:r>
            <a:br>
              <a:rPr lang="en-GB" altLang="en-US" sz="1800">
                <a:solidFill>
                  <a:schemeClr val="tx1"/>
                </a:solidFill>
              </a:rPr>
            </a:br>
            <a:r>
              <a:rPr lang="en-GB" altLang="en-US" sz="1800">
                <a:solidFill>
                  <a:schemeClr val="tx1"/>
                </a:solidFill>
              </a:rPr>
              <a:t>  químicas</a:t>
            </a:r>
          </a:p>
          <a:p>
            <a:pPr eaLnBrk="1" hangingPunct="1">
              <a:lnSpc>
                <a:spcPct val="108000"/>
              </a:lnSpc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lnSpc>
                <a:spcPct val="108000"/>
              </a:lnSpc>
              <a:buClrTx/>
              <a:buSz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726" name="Rectangle 1">
            <a:extLst>
              <a:ext uri="{FF2B5EF4-FFF2-40B4-BE49-F238E27FC236}">
                <a16:creationId xmlns:a16="http://schemas.microsoft.com/office/drawing/2014/main" id="{94928FE0-ADD7-9949-B156-F81B4844B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3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4000"/>
              </a:lnSpc>
            </a:pPr>
            <a:r>
              <a:rPr lang="es-ES_tradnl" altLang="en-US" sz="1800">
                <a:solidFill>
                  <a:srgbClr val="B3B3B3"/>
                </a:solidFill>
              </a:rPr>
              <a:t>  </a:t>
            </a:r>
            <a:r>
              <a:rPr lang="en-US" altLang="en-US" sz="1800">
                <a:solidFill>
                  <a:srgbClr val="B3B3B3"/>
                </a:solidFill>
              </a:rPr>
              <a:t>Tema 2. Estructura del genoma humano</a:t>
            </a:r>
            <a:br>
              <a:rPr lang="en-GB" altLang="en-US" sz="1800">
                <a:solidFill>
                  <a:srgbClr val="B3B3B3"/>
                </a:solidFill>
              </a:rPr>
            </a:br>
            <a:r>
              <a:rPr lang="en-GB" altLang="en-US" sz="1800">
                <a:solidFill>
                  <a:srgbClr val="B3B3B3"/>
                </a:solidFill>
              </a:rPr>
              <a:t>  </a:t>
            </a:r>
            <a:r>
              <a:rPr lang="en-GB" altLang="en-US" sz="3200">
                <a:solidFill>
                  <a:srgbClr val="B3B3B3"/>
                </a:solidFill>
              </a:rPr>
              <a:t>Pentosa</a:t>
            </a:r>
          </a:p>
        </p:txBody>
      </p:sp>
      <p:sp>
        <p:nvSpPr>
          <p:cNvPr id="30727" name="Line 2">
            <a:extLst>
              <a:ext uri="{FF2B5EF4-FFF2-40B4-BE49-F238E27FC236}">
                <a16:creationId xmlns:a16="http://schemas.microsoft.com/office/drawing/2014/main" id="{06761060-7545-0C49-8E20-E6E6ED522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1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1865</Words>
  <Application>Microsoft Macintosh PowerPoint</Application>
  <PresentationFormat>On-screen Show (4:3)</PresentationFormat>
  <Paragraphs>283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Century Schoolbook L</vt:lpstr>
      <vt:lpstr>DejaVu Sans</vt:lpstr>
      <vt:lpstr>Optima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CHRISTIAN ALBERTO GARCIA SEPULVEDA</cp:lastModifiedBy>
  <cp:revision>110</cp:revision>
  <cp:lastPrinted>2009-04-22T19:24:48Z</cp:lastPrinted>
  <dcterms:created xsi:type="dcterms:W3CDTF">2012-08-14T16:55:35Z</dcterms:created>
  <dcterms:modified xsi:type="dcterms:W3CDTF">2019-01-24T15:32:38Z</dcterms:modified>
</cp:coreProperties>
</file>