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unknown"/>
  <Default Extension="emf" ContentType="image/x-emf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356" r:id="rId2"/>
    <p:sldId id="357" r:id="rId3"/>
    <p:sldId id="276" r:id="rId4"/>
    <p:sldId id="283" r:id="rId5"/>
    <p:sldId id="360" r:id="rId6"/>
    <p:sldId id="368" r:id="rId7"/>
    <p:sldId id="392" r:id="rId8"/>
    <p:sldId id="393" r:id="rId9"/>
    <p:sldId id="373" r:id="rId10"/>
    <p:sldId id="374" r:id="rId11"/>
    <p:sldId id="375" r:id="rId12"/>
    <p:sldId id="377" r:id="rId13"/>
    <p:sldId id="394" r:id="rId14"/>
    <p:sldId id="378" r:id="rId15"/>
    <p:sldId id="380" r:id="rId16"/>
    <p:sldId id="381" r:id="rId17"/>
    <p:sldId id="382" r:id="rId18"/>
    <p:sldId id="384" r:id="rId19"/>
    <p:sldId id="387" r:id="rId20"/>
    <p:sldId id="388" r:id="rId21"/>
    <p:sldId id="385" r:id="rId22"/>
    <p:sldId id="386" r:id="rId23"/>
  </p:sldIdLst>
  <p:sldSz cx="9144000" cy="6858000" type="screen4x3"/>
  <p:notesSz cx="6858000" cy="9144000"/>
  <p:defaultTextStyle>
    <a:defPPr>
      <a:defRPr lang="en-GB"/>
    </a:defPPr>
    <a:lvl1pPr algn="l" defTabSz="449263" rtl="0" fontAlgn="base">
      <a:lnSpc>
        <a:spcPts val="36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742950" indent="-285750" algn="l" defTabSz="449263" rtl="0" fontAlgn="base">
      <a:lnSpc>
        <a:spcPts val="36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143000" indent="-228600" algn="l" defTabSz="449263" rtl="0" fontAlgn="base">
      <a:lnSpc>
        <a:spcPts val="36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600200" indent="-228600" algn="l" defTabSz="449263" rtl="0" fontAlgn="base">
      <a:lnSpc>
        <a:spcPts val="36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2057400" indent="-228600" algn="l" defTabSz="449263" rtl="0" fontAlgn="base">
      <a:lnSpc>
        <a:spcPts val="36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57"/>
    <p:restoredTop sz="94646"/>
  </p:normalViewPr>
  <p:slideViewPr>
    <p:cSldViewPr snapToGrid="0">
      <p:cViewPr varScale="1">
        <p:scale>
          <a:sx n="110" d="100"/>
          <a:sy n="110" d="100"/>
        </p:scale>
        <p:origin x="-960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96"/>
    </p:cViewPr>
  </p:sorter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>
            <a:extLst>
              <a:ext uri="{FF2B5EF4-FFF2-40B4-BE49-F238E27FC236}">
                <a16:creationId xmlns:a16="http://schemas.microsoft.com/office/drawing/2014/main" xmlns="" id="{E68C756A-8276-8A4D-A549-0948CD05D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1" name="AutoShape 2">
            <a:extLst>
              <a:ext uri="{FF2B5EF4-FFF2-40B4-BE49-F238E27FC236}">
                <a16:creationId xmlns:a16="http://schemas.microsoft.com/office/drawing/2014/main" xmlns="" id="{770C297A-82D9-B241-9E15-D740BC0E7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2" name="AutoShape 3">
            <a:extLst>
              <a:ext uri="{FF2B5EF4-FFF2-40B4-BE49-F238E27FC236}">
                <a16:creationId xmlns:a16="http://schemas.microsoft.com/office/drawing/2014/main" xmlns="" id="{0B9CD0FD-D6EE-A540-82E1-788DDCC72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3" name="AutoShape 4">
            <a:extLst>
              <a:ext uri="{FF2B5EF4-FFF2-40B4-BE49-F238E27FC236}">
                <a16:creationId xmlns:a16="http://schemas.microsoft.com/office/drawing/2014/main" xmlns="" id="{830C2C42-8095-0B43-991D-5107FD56D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4" name="AutoShape 5">
            <a:extLst>
              <a:ext uri="{FF2B5EF4-FFF2-40B4-BE49-F238E27FC236}">
                <a16:creationId xmlns:a16="http://schemas.microsoft.com/office/drawing/2014/main" xmlns="" id="{E34E3354-EB8B-DC41-B1EF-32B3644CC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5" name="AutoShape 6">
            <a:extLst>
              <a:ext uri="{FF2B5EF4-FFF2-40B4-BE49-F238E27FC236}">
                <a16:creationId xmlns:a16="http://schemas.microsoft.com/office/drawing/2014/main" xmlns="" id="{FC05A3D4-381D-3E4E-92B8-78E64C1D7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6" name="AutoShape 7">
            <a:extLst>
              <a:ext uri="{FF2B5EF4-FFF2-40B4-BE49-F238E27FC236}">
                <a16:creationId xmlns:a16="http://schemas.microsoft.com/office/drawing/2014/main" xmlns="" id="{1076A2FB-B66F-EC44-972D-BF6721284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7" name="AutoShape 8">
            <a:extLst>
              <a:ext uri="{FF2B5EF4-FFF2-40B4-BE49-F238E27FC236}">
                <a16:creationId xmlns:a16="http://schemas.microsoft.com/office/drawing/2014/main" xmlns="" id="{29C6C456-32AC-C440-A856-517F59B72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8" name="AutoShape 9">
            <a:extLst>
              <a:ext uri="{FF2B5EF4-FFF2-40B4-BE49-F238E27FC236}">
                <a16:creationId xmlns:a16="http://schemas.microsoft.com/office/drawing/2014/main" xmlns="" id="{62F08F08-DEB3-B949-AE61-796552F88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9" name="AutoShape 10">
            <a:extLst>
              <a:ext uri="{FF2B5EF4-FFF2-40B4-BE49-F238E27FC236}">
                <a16:creationId xmlns:a16="http://schemas.microsoft.com/office/drawing/2014/main" xmlns="" id="{B82CF6B2-0187-294C-B99C-4D946CE9A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0" name="AutoShape 11">
            <a:extLst>
              <a:ext uri="{FF2B5EF4-FFF2-40B4-BE49-F238E27FC236}">
                <a16:creationId xmlns:a16="http://schemas.microsoft.com/office/drawing/2014/main" xmlns="" id="{9BBEA170-93A6-A340-83C1-850619C75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1" name="AutoShape 12">
            <a:extLst>
              <a:ext uri="{FF2B5EF4-FFF2-40B4-BE49-F238E27FC236}">
                <a16:creationId xmlns:a16="http://schemas.microsoft.com/office/drawing/2014/main" xmlns="" id="{F3794F5D-461B-FF43-BE9A-2BEE4E224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2" name="AutoShape 13">
            <a:extLst>
              <a:ext uri="{FF2B5EF4-FFF2-40B4-BE49-F238E27FC236}">
                <a16:creationId xmlns:a16="http://schemas.microsoft.com/office/drawing/2014/main" xmlns="" id="{662DFEB4-D7C4-E849-8B6C-3D8D9D1D2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3" name="AutoShape 14">
            <a:extLst>
              <a:ext uri="{FF2B5EF4-FFF2-40B4-BE49-F238E27FC236}">
                <a16:creationId xmlns:a16="http://schemas.microsoft.com/office/drawing/2014/main" xmlns="" id="{163D7889-8FC2-5C4D-8C81-DF30520FA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4" name="AutoShape 15">
            <a:extLst>
              <a:ext uri="{FF2B5EF4-FFF2-40B4-BE49-F238E27FC236}">
                <a16:creationId xmlns:a16="http://schemas.microsoft.com/office/drawing/2014/main" xmlns="" id="{2D9BFCD4-DC81-C643-942A-D648C751C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5" name="AutoShape 16">
            <a:extLst>
              <a:ext uri="{FF2B5EF4-FFF2-40B4-BE49-F238E27FC236}">
                <a16:creationId xmlns:a16="http://schemas.microsoft.com/office/drawing/2014/main" xmlns="" id="{1087B099-A514-834D-92BE-48667BB12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6" name="AutoShape 17">
            <a:extLst>
              <a:ext uri="{FF2B5EF4-FFF2-40B4-BE49-F238E27FC236}">
                <a16:creationId xmlns:a16="http://schemas.microsoft.com/office/drawing/2014/main" xmlns="" id="{07B5583C-1A9A-5144-863F-0B2C5FADA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7" name="AutoShape 18">
            <a:extLst>
              <a:ext uri="{FF2B5EF4-FFF2-40B4-BE49-F238E27FC236}">
                <a16:creationId xmlns:a16="http://schemas.microsoft.com/office/drawing/2014/main" xmlns="" id="{0D49A4D3-4C7B-B249-BFA5-C6170D529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8" name="AutoShape 19">
            <a:extLst>
              <a:ext uri="{FF2B5EF4-FFF2-40B4-BE49-F238E27FC236}">
                <a16:creationId xmlns:a16="http://schemas.microsoft.com/office/drawing/2014/main" xmlns="" id="{3CC7E9F7-2403-1C44-888D-7A743F586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9" name="AutoShape 20">
            <a:extLst>
              <a:ext uri="{FF2B5EF4-FFF2-40B4-BE49-F238E27FC236}">
                <a16:creationId xmlns:a16="http://schemas.microsoft.com/office/drawing/2014/main" xmlns="" id="{7D2E925E-0BE0-7440-BCBD-94115FBB5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0" name="AutoShape 21">
            <a:extLst>
              <a:ext uri="{FF2B5EF4-FFF2-40B4-BE49-F238E27FC236}">
                <a16:creationId xmlns:a16="http://schemas.microsoft.com/office/drawing/2014/main" xmlns="" id="{957EB14F-1ED0-AA42-8A21-30FE90C71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" name="Rectangle 22">
            <a:extLst>
              <a:ext uri="{FF2B5EF4-FFF2-40B4-BE49-F238E27FC236}">
                <a16:creationId xmlns:a16="http://schemas.microsoft.com/office/drawing/2014/main" xmlns="" id="{CEE9D049-D6A0-E349-AE1B-E45C6C335AF9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38463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071" name="Rectangle 23">
            <a:extLst>
              <a:ext uri="{FF2B5EF4-FFF2-40B4-BE49-F238E27FC236}">
                <a16:creationId xmlns:a16="http://schemas.microsoft.com/office/drawing/2014/main" xmlns="" id="{5A776291-4444-3E4C-B82C-DDB9D223BBAB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38462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073" name="Rectangle 24">
            <a:extLst>
              <a:ext uri="{FF2B5EF4-FFF2-40B4-BE49-F238E27FC236}">
                <a16:creationId xmlns:a16="http://schemas.microsoft.com/office/drawing/2014/main" xmlns="" id="{9F2D9E86-DBC1-6142-9759-D6FC27DBD27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38663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Rectangle 25">
            <a:extLst>
              <a:ext uri="{FF2B5EF4-FFF2-40B4-BE49-F238E27FC236}">
                <a16:creationId xmlns:a16="http://schemas.microsoft.com/office/drawing/2014/main" xmlns="" id="{3A394534-BC2A-DB4D-A4D1-854EC946E73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53063" cy="411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_tradnl" noProof="0"/>
          </a:p>
        </p:txBody>
      </p:sp>
      <p:sp>
        <p:nvSpPr>
          <p:cNvPr id="2074" name="Rectangle 26">
            <a:extLst>
              <a:ext uri="{FF2B5EF4-FFF2-40B4-BE49-F238E27FC236}">
                <a16:creationId xmlns:a16="http://schemas.microsoft.com/office/drawing/2014/main" xmlns="" id="{82F409C7-F0B9-2E4C-A78D-61A722841F68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38463" cy="423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075" name="Rectangle 27">
            <a:extLst>
              <a:ext uri="{FF2B5EF4-FFF2-40B4-BE49-F238E27FC236}">
                <a16:creationId xmlns:a16="http://schemas.microsoft.com/office/drawing/2014/main" xmlns="" id="{F3BB891E-0C93-7446-B02C-070DBFA22DE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38462" cy="423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EEB49761-79C8-0F41-97DD-A7B5256446E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74299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09" charset="0"/>
        <a:ea typeface="ＭＳ Ｐゴシック" pitchFamily="-109" charset="-128"/>
        <a:cs typeface="ＭＳ Ｐゴシック" pitchFamily="-109" charset="-128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09" charset="0"/>
        <a:ea typeface="ＭＳ Ｐゴシック" pitchFamily="-109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09" charset="0"/>
        <a:ea typeface="ＭＳ Ｐゴシック" pitchFamily="-109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09" charset="0"/>
        <a:ea typeface="ＭＳ Ｐゴシック" pitchFamily="-109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8">
            <a:extLst>
              <a:ext uri="{FF2B5EF4-FFF2-40B4-BE49-F238E27FC236}">
                <a16:creationId xmlns:a16="http://schemas.microsoft.com/office/drawing/2014/main" xmlns="" id="{051B6196-C6B5-434C-B2E6-DB9848F4F8A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CEB1FE3-304B-B04F-AE18-A3A786AC305F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099" name="Text Box 1">
            <a:extLst>
              <a:ext uri="{FF2B5EF4-FFF2-40B4-BE49-F238E27FC236}">
                <a16:creationId xmlns:a16="http://schemas.microsoft.com/office/drawing/2014/main" xmlns="" id="{22735E57-8E62-5647-92AF-A31AAB5FA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4100" name="Text Box 2">
            <a:extLst>
              <a:ext uri="{FF2B5EF4-FFF2-40B4-BE49-F238E27FC236}">
                <a16:creationId xmlns:a16="http://schemas.microsoft.com/office/drawing/2014/main" xmlns="" id="{B7DE82B6-21BF-4D4B-915A-3BFB27C9248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9">
            <a:extLst>
              <a:ext uri="{FF2B5EF4-FFF2-40B4-BE49-F238E27FC236}">
                <a16:creationId xmlns:a16="http://schemas.microsoft.com/office/drawing/2014/main" xmlns="" id="{19B68525-A4E0-A74A-8AD6-B584DEF77E8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6AE935D-65AF-6749-8653-FAF532E498E9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10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2531" name="Text Box 1">
            <a:extLst>
              <a:ext uri="{FF2B5EF4-FFF2-40B4-BE49-F238E27FC236}">
                <a16:creationId xmlns:a16="http://schemas.microsoft.com/office/drawing/2014/main" xmlns="" id="{749A7416-CF35-7F47-AB7A-112CD9061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2532" name="Text Box 2">
            <a:extLst>
              <a:ext uri="{FF2B5EF4-FFF2-40B4-BE49-F238E27FC236}">
                <a16:creationId xmlns:a16="http://schemas.microsoft.com/office/drawing/2014/main" xmlns="" id="{55C15D4B-532F-234A-9449-097779D46B1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56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9">
            <a:extLst>
              <a:ext uri="{FF2B5EF4-FFF2-40B4-BE49-F238E27FC236}">
                <a16:creationId xmlns:a16="http://schemas.microsoft.com/office/drawing/2014/main" xmlns="" id="{7FCC3413-AD6D-E347-A0A7-FECA9B8B09F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27C6D73-6040-964E-A3FA-1108C209E0E8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11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4579" name="Text Box 1">
            <a:extLst>
              <a:ext uri="{FF2B5EF4-FFF2-40B4-BE49-F238E27FC236}">
                <a16:creationId xmlns:a16="http://schemas.microsoft.com/office/drawing/2014/main" xmlns="" id="{00E849C1-EFE7-2F4D-9F3A-5BF4AE7C3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4580" name="Text Box 2">
            <a:extLst>
              <a:ext uri="{FF2B5EF4-FFF2-40B4-BE49-F238E27FC236}">
                <a16:creationId xmlns:a16="http://schemas.microsoft.com/office/drawing/2014/main" xmlns="" id="{215923F0-6266-3F4B-AE27-3503363C1F5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56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9">
            <a:extLst>
              <a:ext uri="{FF2B5EF4-FFF2-40B4-BE49-F238E27FC236}">
                <a16:creationId xmlns:a16="http://schemas.microsoft.com/office/drawing/2014/main" xmlns="" id="{4C48E129-9A7C-7B42-BFAB-2A3B4128D34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5DBB8C5-D5EB-2048-B9F6-37042FD35E46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12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6627" name="Text Box 1">
            <a:extLst>
              <a:ext uri="{FF2B5EF4-FFF2-40B4-BE49-F238E27FC236}">
                <a16:creationId xmlns:a16="http://schemas.microsoft.com/office/drawing/2014/main" xmlns="" id="{A91E49FC-0121-BC47-86FE-1299562BB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6628" name="Text Box 2">
            <a:extLst>
              <a:ext uri="{FF2B5EF4-FFF2-40B4-BE49-F238E27FC236}">
                <a16:creationId xmlns:a16="http://schemas.microsoft.com/office/drawing/2014/main" xmlns="" id="{54700DAB-AE0E-8C47-8C01-D2ADCDDC127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56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9">
            <a:extLst>
              <a:ext uri="{FF2B5EF4-FFF2-40B4-BE49-F238E27FC236}">
                <a16:creationId xmlns:a16="http://schemas.microsoft.com/office/drawing/2014/main" xmlns="" id="{17903F67-3E22-624B-8EB1-73A7D837B5D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5B2C8DC-7CB3-AC4D-84F9-ED3046A3ED77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13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8675" name="Text Box 1">
            <a:extLst>
              <a:ext uri="{FF2B5EF4-FFF2-40B4-BE49-F238E27FC236}">
                <a16:creationId xmlns:a16="http://schemas.microsoft.com/office/drawing/2014/main" xmlns="" id="{D69D765A-3C23-AE40-8581-15D7C07AB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8676" name="Text Box 2">
            <a:extLst>
              <a:ext uri="{FF2B5EF4-FFF2-40B4-BE49-F238E27FC236}">
                <a16:creationId xmlns:a16="http://schemas.microsoft.com/office/drawing/2014/main" xmlns="" id="{6E883D3C-BC4D-9243-BB24-B44D5F63717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56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9">
            <a:extLst>
              <a:ext uri="{FF2B5EF4-FFF2-40B4-BE49-F238E27FC236}">
                <a16:creationId xmlns:a16="http://schemas.microsoft.com/office/drawing/2014/main" xmlns="" id="{409A7E60-0667-154C-8DB0-C06AD8BDC68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A4A0E7F-5682-384D-8E1D-F2BCDA690DE5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14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0723" name="Text Box 1">
            <a:extLst>
              <a:ext uri="{FF2B5EF4-FFF2-40B4-BE49-F238E27FC236}">
                <a16:creationId xmlns:a16="http://schemas.microsoft.com/office/drawing/2014/main" xmlns="" id="{1A60695E-56E3-2647-A0D0-7E15C4436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0724" name="Text Box 2">
            <a:extLst>
              <a:ext uri="{FF2B5EF4-FFF2-40B4-BE49-F238E27FC236}">
                <a16:creationId xmlns:a16="http://schemas.microsoft.com/office/drawing/2014/main" xmlns="" id="{CD8557A6-1374-8E43-A22D-21005039EC8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56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9">
            <a:extLst>
              <a:ext uri="{FF2B5EF4-FFF2-40B4-BE49-F238E27FC236}">
                <a16:creationId xmlns:a16="http://schemas.microsoft.com/office/drawing/2014/main" xmlns="" id="{85D0B7A6-BBC3-234A-82FB-16FF9FE229A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28A8FC9-E89C-E746-98B6-8C9BF7F91044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15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2771" name="Text Box 1">
            <a:extLst>
              <a:ext uri="{FF2B5EF4-FFF2-40B4-BE49-F238E27FC236}">
                <a16:creationId xmlns:a16="http://schemas.microsoft.com/office/drawing/2014/main" xmlns="" id="{3159DB4E-953F-1D44-B8F6-6895F616C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2772" name="Text Box 2">
            <a:extLst>
              <a:ext uri="{FF2B5EF4-FFF2-40B4-BE49-F238E27FC236}">
                <a16:creationId xmlns:a16="http://schemas.microsoft.com/office/drawing/2014/main" xmlns="" id="{3E2B1165-53BA-C841-AB6E-EBF0FEC776A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56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9">
            <a:extLst>
              <a:ext uri="{FF2B5EF4-FFF2-40B4-BE49-F238E27FC236}">
                <a16:creationId xmlns:a16="http://schemas.microsoft.com/office/drawing/2014/main" xmlns="" id="{DAF18E62-4C22-2B4E-9745-044EF8CC1BC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652EB56-885D-244E-9B59-95F69ED81587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16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4819" name="Text Box 1">
            <a:extLst>
              <a:ext uri="{FF2B5EF4-FFF2-40B4-BE49-F238E27FC236}">
                <a16:creationId xmlns:a16="http://schemas.microsoft.com/office/drawing/2014/main" xmlns="" id="{752C67F3-F94C-6643-9A1C-D9E50A5B2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4820" name="Text Box 2">
            <a:extLst>
              <a:ext uri="{FF2B5EF4-FFF2-40B4-BE49-F238E27FC236}">
                <a16:creationId xmlns:a16="http://schemas.microsoft.com/office/drawing/2014/main" xmlns="" id="{768F0D04-91A5-2841-B5BD-F6C31FBF371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56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9">
            <a:extLst>
              <a:ext uri="{FF2B5EF4-FFF2-40B4-BE49-F238E27FC236}">
                <a16:creationId xmlns:a16="http://schemas.microsoft.com/office/drawing/2014/main" xmlns="" id="{EF00A85F-6D84-A043-A42B-FD8EC509F7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1838513-7FAA-8642-9875-B8AB419FD943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17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6867" name="Text Box 1">
            <a:extLst>
              <a:ext uri="{FF2B5EF4-FFF2-40B4-BE49-F238E27FC236}">
                <a16:creationId xmlns:a16="http://schemas.microsoft.com/office/drawing/2014/main" xmlns="" id="{88E819DF-3D85-E045-8C1B-BF56963D0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6868" name="Text Box 2">
            <a:extLst>
              <a:ext uri="{FF2B5EF4-FFF2-40B4-BE49-F238E27FC236}">
                <a16:creationId xmlns:a16="http://schemas.microsoft.com/office/drawing/2014/main" xmlns="" id="{39DC3040-EB79-864E-BBB1-0B102E99EA9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56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9">
            <a:extLst>
              <a:ext uri="{FF2B5EF4-FFF2-40B4-BE49-F238E27FC236}">
                <a16:creationId xmlns:a16="http://schemas.microsoft.com/office/drawing/2014/main" xmlns="" id="{94DD336B-8AEA-DA4F-9585-8AE42F7D67A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92BEA5F-15C3-484B-8568-47CFC982E455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18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8915" name="Text Box 1">
            <a:extLst>
              <a:ext uri="{FF2B5EF4-FFF2-40B4-BE49-F238E27FC236}">
                <a16:creationId xmlns:a16="http://schemas.microsoft.com/office/drawing/2014/main" xmlns="" id="{748C0D46-4676-9E43-955B-AA97C06F3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8916" name="Text Box 2">
            <a:extLst>
              <a:ext uri="{FF2B5EF4-FFF2-40B4-BE49-F238E27FC236}">
                <a16:creationId xmlns:a16="http://schemas.microsoft.com/office/drawing/2014/main" xmlns="" id="{4C5122D6-44CE-D44F-85E4-51DDBBF3DF0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56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9">
            <a:extLst>
              <a:ext uri="{FF2B5EF4-FFF2-40B4-BE49-F238E27FC236}">
                <a16:creationId xmlns:a16="http://schemas.microsoft.com/office/drawing/2014/main" xmlns="" id="{97F9ADDC-528E-8C4A-882E-699DF727E0C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D49494C-D775-9D4F-B850-B10BC89A69A7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19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0963" name="Text Box 1">
            <a:extLst>
              <a:ext uri="{FF2B5EF4-FFF2-40B4-BE49-F238E27FC236}">
                <a16:creationId xmlns:a16="http://schemas.microsoft.com/office/drawing/2014/main" xmlns="" id="{0C4B3924-28AA-E344-B3B7-838AC3FEA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40964" name="Text Box 2">
            <a:extLst>
              <a:ext uri="{FF2B5EF4-FFF2-40B4-BE49-F238E27FC236}">
                <a16:creationId xmlns:a16="http://schemas.microsoft.com/office/drawing/2014/main" xmlns="" id="{24E3BC3F-A378-0A4C-8072-F2F41B9221E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56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2">
            <a:extLst>
              <a:ext uri="{FF2B5EF4-FFF2-40B4-BE49-F238E27FC236}">
                <a16:creationId xmlns:a16="http://schemas.microsoft.com/office/drawing/2014/main" xmlns="" id="{18E6C9CC-D08F-9D4B-88B3-8E2ABE67ED3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F354A20-A188-A043-8B8F-E6358A707E74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6147" name="Text Box 1025">
            <a:extLst>
              <a:ext uri="{FF2B5EF4-FFF2-40B4-BE49-F238E27FC236}">
                <a16:creationId xmlns:a16="http://schemas.microsoft.com/office/drawing/2014/main" xmlns="" id="{D66DF972-129D-194E-BEDC-C90B303DD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6148" name="Text Box 1026">
            <a:extLst>
              <a:ext uri="{FF2B5EF4-FFF2-40B4-BE49-F238E27FC236}">
                <a16:creationId xmlns:a16="http://schemas.microsoft.com/office/drawing/2014/main" xmlns="" id="{A0433773-E87E-9B4A-80B6-472D5CC0D7D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67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9">
            <a:extLst>
              <a:ext uri="{FF2B5EF4-FFF2-40B4-BE49-F238E27FC236}">
                <a16:creationId xmlns:a16="http://schemas.microsoft.com/office/drawing/2014/main" xmlns="" id="{7214AE99-78E0-4549-829C-0F9185D37C1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630A8C4-5A19-B540-B8D3-BF7639881632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20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3011" name="Text Box 1">
            <a:extLst>
              <a:ext uri="{FF2B5EF4-FFF2-40B4-BE49-F238E27FC236}">
                <a16:creationId xmlns:a16="http://schemas.microsoft.com/office/drawing/2014/main" xmlns="" id="{4B989473-9F46-5442-AFC4-973F747FF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43012" name="Text Box 2">
            <a:extLst>
              <a:ext uri="{FF2B5EF4-FFF2-40B4-BE49-F238E27FC236}">
                <a16:creationId xmlns:a16="http://schemas.microsoft.com/office/drawing/2014/main" xmlns="" id="{652E081D-74F2-AA48-BA91-832DD3F041E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56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9">
            <a:extLst>
              <a:ext uri="{FF2B5EF4-FFF2-40B4-BE49-F238E27FC236}">
                <a16:creationId xmlns:a16="http://schemas.microsoft.com/office/drawing/2014/main" xmlns="" id="{52046BF6-17B8-B548-8E3E-646D3386DDD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4C05421-1D7A-0543-820A-5AAA04409478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21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5059" name="Text Box 1">
            <a:extLst>
              <a:ext uri="{FF2B5EF4-FFF2-40B4-BE49-F238E27FC236}">
                <a16:creationId xmlns:a16="http://schemas.microsoft.com/office/drawing/2014/main" xmlns="" id="{11FBED2C-E51E-CB45-8064-A59C55E5B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45060" name="Text Box 2">
            <a:extLst>
              <a:ext uri="{FF2B5EF4-FFF2-40B4-BE49-F238E27FC236}">
                <a16:creationId xmlns:a16="http://schemas.microsoft.com/office/drawing/2014/main" xmlns="" id="{99B2600E-0476-7146-BBDD-877474D173A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56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9">
            <a:extLst>
              <a:ext uri="{FF2B5EF4-FFF2-40B4-BE49-F238E27FC236}">
                <a16:creationId xmlns:a16="http://schemas.microsoft.com/office/drawing/2014/main" xmlns="" id="{ED743479-4C0C-0440-BF0C-AE62B0B2744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FF5833C-C5A6-1644-977B-F3E23EE83180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22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7107" name="Text Box 1">
            <a:extLst>
              <a:ext uri="{FF2B5EF4-FFF2-40B4-BE49-F238E27FC236}">
                <a16:creationId xmlns:a16="http://schemas.microsoft.com/office/drawing/2014/main" xmlns="" id="{B84D9648-CE86-1844-A76E-1D790F53E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47108" name="Text Box 2">
            <a:extLst>
              <a:ext uri="{FF2B5EF4-FFF2-40B4-BE49-F238E27FC236}">
                <a16:creationId xmlns:a16="http://schemas.microsoft.com/office/drawing/2014/main" xmlns="" id="{C61F5A24-517A-924A-93BA-E839257D113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56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7">
            <a:extLst>
              <a:ext uri="{FF2B5EF4-FFF2-40B4-BE49-F238E27FC236}">
                <a16:creationId xmlns:a16="http://schemas.microsoft.com/office/drawing/2014/main" xmlns="" id="{C04C0B35-7174-5C4D-B500-0115759B414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EDFD3D4-F8AC-ED4B-ABFB-5F02151FF454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3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xmlns="" id="{A91B29DE-CCC9-C44F-A67A-FD40D55CB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8196" name="Text Box 2">
            <a:extLst>
              <a:ext uri="{FF2B5EF4-FFF2-40B4-BE49-F238E27FC236}">
                <a16:creationId xmlns:a16="http://schemas.microsoft.com/office/drawing/2014/main" xmlns="" id="{E3F69C8D-473A-CF4B-B6CD-630619ECCC0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7">
            <a:extLst>
              <a:ext uri="{FF2B5EF4-FFF2-40B4-BE49-F238E27FC236}">
                <a16:creationId xmlns:a16="http://schemas.microsoft.com/office/drawing/2014/main" xmlns="" id="{4013FC39-297C-764B-9310-E6838FF9AF3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DBBAAFC-D4BF-4E4B-AA15-0768744112EB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4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0243" name="Text Box 1">
            <a:extLst>
              <a:ext uri="{FF2B5EF4-FFF2-40B4-BE49-F238E27FC236}">
                <a16:creationId xmlns:a16="http://schemas.microsoft.com/office/drawing/2014/main" xmlns="" id="{CA3BFCEC-BD24-7F4A-83AF-7C5248A0F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0244" name="Text Box 2">
            <a:extLst>
              <a:ext uri="{FF2B5EF4-FFF2-40B4-BE49-F238E27FC236}">
                <a16:creationId xmlns:a16="http://schemas.microsoft.com/office/drawing/2014/main" xmlns="" id="{4DF98CB4-6E3B-D049-B6A1-29ADBAAC093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9">
            <a:extLst>
              <a:ext uri="{FF2B5EF4-FFF2-40B4-BE49-F238E27FC236}">
                <a16:creationId xmlns:a16="http://schemas.microsoft.com/office/drawing/2014/main" xmlns="" id="{FA74CDCF-5757-C844-AA79-2FAF1E5F003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650B680-F9D9-E747-BE6E-BBB0B4213C80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5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2291" name="Text Box 1025">
            <a:extLst>
              <a:ext uri="{FF2B5EF4-FFF2-40B4-BE49-F238E27FC236}">
                <a16:creationId xmlns:a16="http://schemas.microsoft.com/office/drawing/2014/main" xmlns="" id="{17A7A0FF-69A9-6C46-9F1D-9D3DBEB71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2292" name="Text Box 1026">
            <a:extLst>
              <a:ext uri="{FF2B5EF4-FFF2-40B4-BE49-F238E27FC236}">
                <a16:creationId xmlns:a16="http://schemas.microsoft.com/office/drawing/2014/main" xmlns="" id="{4CD8A2EB-29CC-214B-AD4B-DB9FC1D7BFD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56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9">
            <a:extLst>
              <a:ext uri="{FF2B5EF4-FFF2-40B4-BE49-F238E27FC236}">
                <a16:creationId xmlns:a16="http://schemas.microsoft.com/office/drawing/2014/main" xmlns="" id="{64F63C26-FBFB-0F43-B1BF-31AE8560BAF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64A0EC0-19CF-874B-80BD-55A093A2BCF2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6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4339" name="Text Box 1">
            <a:extLst>
              <a:ext uri="{FF2B5EF4-FFF2-40B4-BE49-F238E27FC236}">
                <a16:creationId xmlns:a16="http://schemas.microsoft.com/office/drawing/2014/main" xmlns="" id="{FBA6C8FB-7B22-224A-AA09-2A6DF22B0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4340" name="Text Box 2">
            <a:extLst>
              <a:ext uri="{FF2B5EF4-FFF2-40B4-BE49-F238E27FC236}">
                <a16:creationId xmlns:a16="http://schemas.microsoft.com/office/drawing/2014/main" xmlns="" id="{1F8E825C-A002-0F4C-AD3B-8FA52E1BA3B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56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9">
            <a:extLst>
              <a:ext uri="{FF2B5EF4-FFF2-40B4-BE49-F238E27FC236}">
                <a16:creationId xmlns:a16="http://schemas.microsoft.com/office/drawing/2014/main" xmlns="" id="{10644D15-F321-1C47-87CF-CB5B0A355C0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FA5FA48-ECA5-734C-9C7B-AE1EB849EA0C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7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6387" name="Text Box 1025">
            <a:extLst>
              <a:ext uri="{FF2B5EF4-FFF2-40B4-BE49-F238E27FC236}">
                <a16:creationId xmlns:a16="http://schemas.microsoft.com/office/drawing/2014/main" xmlns="" id="{F46EA3AA-D60C-444A-897C-8895D45FF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6388" name="Text Box 1026">
            <a:extLst>
              <a:ext uri="{FF2B5EF4-FFF2-40B4-BE49-F238E27FC236}">
                <a16:creationId xmlns:a16="http://schemas.microsoft.com/office/drawing/2014/main" xmlns="" id="{115365C1-5C50-3640-99DE-4EBFBBFAE89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56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7">
            <a:extLst>
              <a:ext uri="{FF2B5EF4-FFF2-40B4-BE49-F238E27FC236}">
                <a16:creationId xmlns:a16="http://schemas.microsoft.com/office/drawing/2014/main" xmlns="" id="{3462AB2E-0A4F-B442-A5C2-E711B6654E1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781271B-F350-BB42-A5BC-FA951501C282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8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8435" name="Text Box 1">
            <a:extLst>
              <a:ext uri="{FF2B5EF4-FFF2-40B4-BE49-F238E27FC236}">
                <a16:creationId xmlns:a16="http://schemas.microsoft.com/office/drawing/2014/main" xmlns="" id="{0D2AC66D-AC66-1B48-ACA6-FD97AD0A9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8436" name="Text Box 2">
            <a:extLst>
              <a:ext uri="{FF2B5EF4-FFF2-40B4-BE49-F238E27FC236}">
                <a16:creationId xmlns:a16="http://schemas.microsoft.com/office/drawing/2014/main" xmlns="" id="{0838691A-C1E7-4642-9E1C-7E0AE12F2FF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9">
            <a:extLst>
              <a:ext uri="{FF2B5EF4-FFF2-40B4-BE49-F238E27FC236}">
                <a16:creationId xmlns:a16="http://schemas.microsoft.com/office/drawing/2014/main" xmlns="" id="{6E784EC3-A0A2-4D49-B4C1-7E536511E16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4A24A31-9FBE-9A4D-8E26-CA48EA7310F1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9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0483" name="Text Box 1">
            <a:extLst>
              <a:ext uri="{FF2B5EF4-FFF2-40B4-BE49-F238E27FC236}">
                <a16:creationId xmlns:a16="http://schemas.microsoft.com/office/drawing/2014/main" xmlns="" id="{8344D829-7A89-CD43-A8B9-7B85B9248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484" name="Text Box 2">
            <a:extLst>
              <a:ext uri="{FF2B5EF4-FFF2-40B4-BE49-F238E27FC236}">
                <a16:creationId xmlns:a16="http://schemas.microsoft.com/office/drawing/2014/main" xmlns="" id="{87B6BF50-FBCA-B348-8BC9-264175B93B2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56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775852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048563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05588" y="149225"/>
            <a:ext cx="2047875" cy="6705600"/>
          </a:xfrm>
          <a:prstGeom prst="rect">
            <a:avLst/>
          </a:prstGeo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9225"/>
            <a:ext cx="5995988" cy="6705600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520227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327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74894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30738" y="220663"/>
            <a:ext cx="4022725" cy="6634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853913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660183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889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072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51005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0110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xmlns="" id="{C9355DC4-C4FB-6149-85A4-EDE3C9E2C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563"/>
            <a:ext cx="9144000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51CDE75F-6307-C64E-A374-9A6E47E22B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0663"/>
            <a:ext cx="8196263" cy="663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xmlns="" id="{C04C9E16-ED6A-8346-AB5C-5A6E00382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5163" y="6384925"/>
            <a:ext cx="2128837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FD877B9E-3F5B-7D46-A173-6E99D9468F01}" type="slidenum">
              <a:rPr lang="en-GB" altLang="en-US" sz="14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‹#›</a:t>
            </a:fld>
            <a:endParaRPr lang="en-GB" altLang="en-US" sz="1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lnSpc>
          <a:spcPts val="8788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49263" rtl="0" eaLnBrk="0" fontAlgn="base" hangingPunct="0">
        <a:lnSpc>
          <a:spcPts val="8788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09" charset="0"/>
          <a:ea typeface="ＭＳ Ｐゴシック" charset="0"/>
          <a:cs typeface="DejaVu Sans" charset="0"/>
        </a:defRPr>
      </a:lvl2pPr>
      <a:lvl3pPr algn="ctr" defTabSz="449263" rtl="0" eaLnBrk="0" fontAlgn="base" hangingPunct="0">
        <a:lnSpc>
          <a:spcPts val="8788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09" charset="0"/>
          <a:ea typeface="ＭＳ Ｐゴシック" charset="0"/>
          <a:cs typeface="DejaVu Sans" charset="0"/>
        </a:defRPr>
      </a:lvl3pPr>
      <a:lvl4pPr algn="ctr" defTabSz="449263" rtl="0" eaLnBrk="0" fontAlgn="base" hangingPunct="0">
        <a:lnSpc>
          <a:spcPts val="8788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09" charset="0"/>
          <a:ea typeface="ＭＳ Ｐゴシック" charset="0"/>
          <a:cs typeface="DejaVu Sans" charset="0"/>
        </a:defRPr>
      </a:lvl4pPr>
      <a:lvl5pPr algn="ctr" defTabSz="449263" rtl="0" eaLnBrk="0" fontAlgn="base" hangingPunct="0">
        <a:lnSpc>
          <a:spcPts val="8788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09" charset="0"/>
          <a:ea typeface="ＭＳ Ｐゴシック" charset="0"/>
          <a:cs typeface="DejaVu Sans" charset="0"/>
        </a:defRPr>
      </a:lvl5pPr>
      <a:lvl6pPr marL="2514600" indent="-228600" algn="ctr" defTabSz="449263" rtl="0" fontAlgn="base">
        <a:lnSpc>
          <a:spcPts val="8788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4400">
          <a:solidFill>
            <a:srgbClr val="000000"/>
          </a:solidFill>
          <a:latin typeface="Arial" pitchFamily="-109" charset="0"/>
          <a:ea typeface="DejaVu Sans" charset="0"/>
          <a:cs typeface="DejaVu Sans" charset="0"/>
        </a:defRPr>
      </a:lvl6pPr>
      <a:lvl7pPr marL="2971800" indent="-228600" algn="ctr" defTabSz="449263" rtl="0" fontAlgn="base">
        <a:lnSpc>
          <a:spcPts val="8788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4400">
          <a:solidFill>
            <a:srgbClr val="000000"/>
          </a:solidFill>
          <a:latin typeface="Arial" pitchFamily="-109" charset="0"/>
          <a:ea typeface="DejaVu Sans" charset="0"/>
          <a:cs typeface="DejaVu Sans" charset="0"/>
        </a:defRPr>
      </a:lvl7pPr>
      <a:lvl8pPr marL="3429000" indent="-228600" algn="ctr" defTabSz="449263" rtl="0" fontAlgn="base">
        <a:lnSpc>
          <a:spcPts val="8788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4400">
          <a:solidFill>
            <a:srgbClr val="000000"/>
          </a:solidFill>
          <a:latin typeface="Arial" pitchFamily="-109" charset="0"/>
          <a:ea typeface="DejaVu Sans" charset="0"/>
          <a:cs typeface="DejaVu Sans" charset="0"/>
        </a:defRPr>
      </a:lvl8pPr>
      <a:lvl9pPr marL="3886200" indent="-228600" algn="ctr" defTabSz="449263" rtl="0" fontAlgn="base">
        <a:lnSpc>
          <a:spcPts val="8788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4400">
          <a:solidFill>
            <a:srgbClr val="000000"/>
          </a:solidFill>
          <a:latin typeface="Arial" pitchFamily="-109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lnSpc>
          <a:spcPts val="6375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49263" rtl="0" eaLnBrk="0" fontAlgn="base" hangingPunct="0">
        <a:lnSpc>
          <a:spcPts val="5613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ts val="4763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ts val="396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ts val="396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ts val="396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ts val="396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ts val="396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ts val="396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Hak9EZjySs" TargetMode="External"/><Relationship Id="rId4" Type="http://schemas.openxmlformats.org/officeDocument/2006/relationships/image" Target="../media/image18.png"/><Relationship Id="rId5" Type="http://schemas.openxmlformats.org/officeDocument/2006/relationships/hyperlink" Target="https://www.youtube.com/watch?v=P9BLv7U3z5c" TargetMode="External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7" Type="http://schemas.openxmlformats.org/officeDocument/2006/relationships/image" Target="../media/image8.emf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Box 5">
            <a:extLst>
              <a:ext uri="{FF2B5EF4-FFF2-40B4-BE49-F238E27FC236}">
                <a16:creationId xmlns:a16="http://schemas.microsoft.com/office/drawing/2014/main" xmlns="" id="{4A8DA5A9-F4B9-9045-9176-B43C3A494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462" y="1559046"/>
            <a:ext cx="8747125" cy="1522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en-GB" altLang="en-US" sz="5000" dirty="0" err="1">
                <a:solidFill>
                  <a:schemeClr val="tx1"/>
                </a:solidFill>
                <a:latin typeface="Optima" panose="02000503060000020004" pitchFamily="2" charset="0"/>
              </a:rPr>
              <a:t>Tema</a:t>
            </a:r>
            <a:r>
              <a:rPr lang="en-GB" altLang="en-US" sz="5000" dirty="0">
                <a:solidFill>
                  <a:schemeClr val="tx1"/>
                </a:solidFill>
                <a:latin typeface="Optima" panose="02000503060000020004" pitchFamily="2" charset="0"/>
              </a:rPr>
              <a:t> 3</a:t>
            </a:r>
          </a:p>
          <a:p>
            <a:pPr eaLnBrk="1" hangingPunct="1">
              <a:lnSpc>
                <a:spcPct val="93000"/>
              </a:lnSpc>
            </a:pPr>
            <a:r>
              <a:rPr lang="en-GB" altLang="en-US" sz="5000" dirty="0" err="1">
                <a:solidFill>
                  <a:schemeClr val="tx1"/>
                </a:solidFill>
                <a:latin typeface="Optima" panose="02000503060000020004" pitchFamily="2" charset="0"/>
              </a:rPr>
              <a:t>Cromatina</a:t>
            </a:r>
            <a:r>
              <a:rPr lang="en-GB" altLang="en-US" sz="5000" dirty="0">
                <a:solidFill>
                  <a:schemeClr val="tx1"/>
                </a:solidFill>
                <a:latin typeface="Optima" panose="02000503060000020004" pitchFamily="2" charset="0"/>
              </a:rPr>
              <a:t> y </a:t>
            </a:r>
            <a:r>
              <a:rPr lang="en-GB" altLang="en-US" sz="5000" dirty="0" err="1">
                <a:solidFill>
                  <a:schemeClr val="tx1"/>
                </a:solidFill>
                <a:latin typeface="Optima" panose="02000503060000020004" pitchFamily="2" charset="0"/>
              </a:rPr>
              <a:t>Epigenética</a:t>
            </a:r>
            <a:endParaRPr lang="en-GB" altLang="en-US" sz="5000" dirty="0">
              <a:solidFill>
                <a:schemeClr val="tx1"/>
              </a:solidFill>
              <a:latin typeface="Optima" panose="02000503060000020004" pitchFamily="2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D68DC52C-3818-D943-834C-1F611C5E39F8}"/>
              </a:ext>
            </a:extLst>
          </p:cNvPr>
          <p:cNvGrpSpPr/>
          <p:nvPr/>
        </p:nvGrpSpPr>
        <p:grpSpPr>
          <a:xfrm>
            <a:off x="304800" y="3130550"/>
            <a:ext cx="5257800" cy="3194050"/>
            <a:chOff x="304800" y="3130550"/>
            <a:chExt cx="5257800" cy="3194050"/>
          </a:xfrm>
        </p:grpSpPr>
        <p:sp>
          <p:nvSpPr>
            <p:cNvPr id="65" name="Text Box 4">
              <a:extLst>
                <a:ext uri="{FF2B5EF4-FFF2-40B4-BE49-F238E27FC236}">
                  <a16:creationId xmlns:a16="http://schemas.microsoft.com/office/drawing/2014/main" xmlns="" id="{4DCEE284-4205-D149-8A3E-F188D311DB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" y="3130550"/>
              <a:ext cx="3657600" cy="49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50400" rIns="90000" bIns="450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93000"/>
                </a:lnSpc>
              </a:pPr>
              <a:r>
                <a:rPr lang="en-US" altLang="en-US" sz="1400" i="1" dirty="0">
                  <a:solidFill>
                    <a:srgbClr val="000000"/>
                  </a:solidFill>
                  <a:latin typeface="Optima" panose="02000503060000020004" pitchFamily="2" charset="0"/>
                </a:rPr>
                <a:t>CA García </a:t>
              </a:r>
              <a:r>
                <a:rPr lang="en-US" altLang="en-US" sz="1400" i="1" dirty="0" err="1">
                  <a:solidFill>
                    <a:srgbClr val="000000"/>
                  </a:solidFill>
                  <a:latin typeface="Optima" panose="02000503060000020004" pitchFamily="2" charset="0"/>
                </a:rPr>
                <a:t>Sepúlveda</a:t>
              </a:r>
              <a:r>
                <a:rPr lang="en-US" altLang="en-US" sz="1400" i="1" dirty="0">
                  <a:solidFill>
                    <a:srgbClr val="000000"/>
                  </a:solidFill>
                  <a:latin typeface="Optima" panose="02000503060000020004" pitchFamily="2" charset="0"/>
                </a:rPr>
                <a:t> MD PhD</a:t>
              </a:r>
            </a:p>
            <a:p>
              <a:pPr eaLnBrk="1" hangingPunct="1">
                <a:lnSpc>
                  <a:spcPct val="93000"/>
                </a:lnSpc>
              </a:pPr>
              <a:r>
                <a:rPr lang="en-US" altLang="en-US" sz="1400" i="1" dirty="0">
                  <a:solidFill>
                    <a:srgbClr val="000000"/>
                  </a:solidFill>
                  <a:latin typeface="Optima" panose="02000503060000020004" pitchFamily="2" charset="0"/>
                </a:rPr>
                <a:t>Last updated Jan 2019</a:t>
              </a:r>
              <a:endParaRPr lang="en-GB" altLang="en-US" sz="1400" i="1" dirty="0">
                <a:solidFill>
                  <a:srgbClr val="000000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66" name="Título 1">
              <a:extLst>
                <a:ext uri="{FF2B5EF4-FFF2-40B4-BE49-F238E27FC236}">
                  <a16:creationId xmlns:a16="http://schemas.microsoft.com/office/drawing/2014/main" xmlns="" id="{BCCC979A-3AF3-8B47-AF8B-9491BE6361B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04800" y="5505450"/>
              <a:ext cx="5257800" cy="76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457200" eaLnBrk="0" hangingPunct="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defTabSz="457200" eaLnBrk="0" hangingPunct="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defTabSz="457200" eaLnBrk="0" hangingPunct="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defTabSz="457200" eaLnBrk="0" hangingPunct="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defTabSz="457200" eaLnBrk="0" hangingPunct="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s-ES_tradnl" altLang="en-US" sz="2000">
                  <a:solidFill>
                    <a:schemeClr val="tx1"/>
                  </a:solidFill>
                  <a:latin typeface="Optima" panose="02000503060000020004" pitchFamily="2" charset="0"/>
                </a:rPr>
                <a:t>Laboratorio de Genómica Viral y Humana</a:t>
              </a:r>
              <a:r>
                <a:rPr lang="es-ES_tradnl" altLang="en-US" sz="3200">
                  <a:solidFill>
                    <a:schemeClr val="tx1"/>
                  </a:solidFill>
                  <a:latin typeface="Optima" panose="02000503060000020004" pitchFamily="2" charset="0"/>
                </a:rPr>
                <a:t/>
              </a:r>
              <a:br>
                <a:rPr lang="es-ES_tradnl" altLang="en-US" sz="3200">
                  <a:solidFill>
                    <a:schemeClr val="tx1"/>
                  </a:solidFill>
                  <a:latin typeface="Optima" panose="02000503060000020004" pitchFamily="2" charset="0"/>
                </a:rPr>
              </a:br>
              <a:r>
                <a:rPr lang="es-ES_tradnl" altLang="en-US" sz="1400">
                  <a:solidFill>
                    <a:schemeClr val="tx1"/>
                  </a:solidFill>
                  <a:latin typeface="Optima" panose="02000503060000020004" pitchFamily="2" charset="0"/>
                </a:rPr>
                <a:t>Facultad de Medicina, Universidad Autónoma de San Luis Potosí</a:t>
              </a:r>
            </a:p>
          </p:txBody>
        </p:sp>
        <p:grpSp>
          <p:nvGrpSpPr>
            <p:cNvPr id="67" name="Agrupar 17">
              <a:extLst>
                <a:ext uri="{FF2B5EF4-FFF2-40B4-BE49-F238E27FC236}">
                  <a16:creationId xmlns:a16="http://schemas.microsoft.com/office/drawing/2014/main" xmlns="" id="{7DD5979C-BDD0-F44E-8FDE-94A433C7DD7A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401638" y="6191250"/>
              <a:ext cx="4921250" cy="133350"/>
              <a:chOff x="1414188" y="971925"/>
              <a:chExt cx="7583018" cy="205494"/>
            </a:xfrm>
          </p:grpSpPr>
          <p:grpSp>
            <p:nvGrpSpPr>
              <p:cNvPr id="70" name="Agrupar 17">
                <a:extLst>
                  <a:ext uri="{FF2B5EF4-FFF2-40B4-BE49-F238E27FC236}">
                    <a16:creationId xmlns:a16="http://schemas.microsoft.com/office/drawing/2014/main" xmlns="" id="{FAE6A5A6-CF3A-364F-B130-AD1477253A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4188" y="971925"/>
                <a:ext cx="3801430" cy="205494"/>
                <a:chOff x="143341" y="3429001"/>
                <a:chExt cx="9336899" cy="504725"/>
              </a:xfrm>
            </p:grpSpPr>
            <p:grpSp>
              <p:nvGrpSpPr>
                <p:cNvPr id="82" name="Agrupar 13">
                  <a:extLst>
                    <a:ext uri="{FF2B5EF4-FFF2-40B4-BE49-F238E27FC236}">
                      <a16:creationId xmlns:a16="http://schemas.microsoft.com/office/drawing/2014/main" xmlns="" id="{60FAE00D-4484-6141-8713-9EF57D571DC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3341" y="3429001"/>
                  <a:ext cx="6235183" cy="504725"/>
                  <a:chOff x="143341" y="3429001"/>
                  <a:chExt cx="6235183" cy="504725"/>
                </a:xfrm>
              </p:grpSpPr>
              <p:grpSp>
                <p:nvGrpSpPr>
                  <p:cNvPr id="86" name="Agrupar 9">
                    <a:extLst>
                      <a:ext uri="{FF2B5EF4-FFF2-40B4-BE49-F238E27FC236}">
                        <a16:creationId xmlns:a16="http://schemas.microsoft.com/office/drawing/2014/main" xmlns="" id="{0DB8A994-9B49-FC4E-BC97-E57176E1616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43341" y="3429001"/>
                    <a:ext cx="3133466" cy="504725"/>
                    <a:chOff x="143341" y="3429001"/>
                    <a:chExt cx="3133466" cy="504725"/>
                  </a:xfrm>
                </p:grpSpPr>
                <p:pic>
                  <p:nvPicPr>
                    <p:cNvPr id="90" name="Imagen 7" descr="DNA header2.jpg">
                      <a:extLst>
                        <a:ext uri="{FF2B5EF4-FFF2-40B4-BE49-F238E27FC236}">
                          <a16:creationId xmlns:a16="http://schemas.microsoft.com/office/drawing/2014/main" xmlns="" id="{32A42668-CDDD-3448-95CC-596DC5F588F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682283" y="2890059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91" name="Imagen 8" descr="DNA header2.jpg">
                      <a:extLst>
                        <a:ext uri="{FF2B5EF4-FFF2-40B4-BE49-F238E27FC236}">
                          <a16:creationId xmlns:a16="http://schemas.microsoft.com/office/drawing/2014/main" xmlns="" id="{634FD169-FCDC-AB44-8C6A-409E4267779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2233141" y="2890060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87" name="Agrupar 10">
                    <a:extLst>
                      <a:ext uri="{FF2B5EF4-FFF2-40B4-BE49-F238E27FC236}">
                        <a16:creationId xmlns:a16="http://schemas.microsoft.com/office/drawing/2014/main" xmlns="" id="{ECEB48E2-9FA9-7B41-884A-0809F09C415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45058" y="3429001"/>
                    <a:ext cx="3133466" cy="504725"/>
                    <a:chOff x="143341" y="3429001"/>
                    <a:chExt cx="3133466" cy="504725"/>
                  </a:xfrm>
                </p:grpSpPr>
                <p:pic>
                  <p:nvPicPr>
                    <p:cNvPr id="88" name="Imagen 11" descr="DNA header2.jpg">
                      <a:extLst>
                        <a:ext uri="{FF2B5EF4-FFF2-40B4-BE49-F238E27FC236}">
                          <a16:creationId xmlns:a16="http://schemas.microsoft.com/office/drawing/2014/main" xmlns="" id="{EFF48201-076B-5E48-9BC9-4445E8C613B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682283" y="2890059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9" name="Imagen 37" descr="DNA header2.jpg">
                      <a:extLst>
                        <a:ext uri="{FF2B5EF4-FFF2-40B4-BE49-F238E27FC236}">
                          <a16:creationId xmlns:a16="http://schemas.microsoft.com/office/drawing/2014/main" xmlns="" id="{2243ECE5-3FA8-D142-BBBA-C5BBAFCA5FE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2233141" y="2890060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83" name="Agrupar 14">
                  <a:extLst>
                    <a:ext uri="{FF2B5EF4-FFF2-40B4-BE49-F238E27FC236}">
                      <a16:creationId xmlns:a16="http://schemas.microsoft.com/office/drawing/2014/main" xmlns="" id="{9BC6F971-E5A5-504F-92E2-E1A749C3113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46774" y="3429001"/>
                  <a:ext cx="3133466" cy="504725"/>
                  <a:chOff x="143341" y="3429001"/>
                  <a:chExt cx="3133466" cy="504725"/>
                </a:xfrm>
              </p:grpSpPr>
              <p:pic>
                <p:nvPicPr>
                  <p:cNvPr id="84" name="Imagen 32" descr="DNA header2.jpg">
                    <a:extLst>
                      <a:ext uri="{FF2B5EF4-FFF2-40B4-BE49-F238E27FC236}">
                        <a16:creationId xmlns:a16="http://schemas.microsoft.com/office/drawing/2014/main" xmlns="" id="{F3578C9A-CC3B-D04A-9F57-679C885625E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682283" y="2890059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5" name="Imagen 16" descr="DNA header2.jpg">
                    <a:extLst>
                      <a:ext uri="{FF2B5EF4-FFF2-40B4-BE49-F238E27FC236}">
                        <a16:creationId xmlns:a16="http://schemas.microsoft.com/office/drawing/2014/main" xmlns="" id="{F984F7BA-17BD-E54B-AF74-52D405B22E4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2233141" y="2890060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71" name="Agrupar 29">
                <a:extLst>
                  <a:ext uri="{FF2B5EF4-FFF2-40B4-BE49-F238E27FC236}">
                    <a16:creationId xmlns:a16="http://schemas.microsoft.com/office/drawing/2014/main" xmlns="" id="{1841BC38-ADBC-334F-8819-C123693B07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95775" y="971925"/>
                <a:ext cx="3801430" cy="205494"/>
                <a:chOff x="143341" y="3429001"/>
                <a:chExt cx="9336899" cy="504725"/>
              </a:xfrm>
            </p:grpSpPr>
            <p:grpSp>
              <p:nvGrpSpPr>
                <p:cNvPr id="72" name="Agrupar 13">
                  <a:extLst>
                    <a:ext uri="{FF2B5EF4-FFF2-40B4-BE49-F238E27FC236}">
                      <a16:creationId xmlns:a16="http://schemas.microsoft.com/office/drawing/2014/main" xmlns="" id="{AFBCF372-8FD6-4E4D-BF3C-C6793CEF08A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3341" y="3429001"/>
                  <a:ext cx="6235183" cy="504725"/>
                  <a:chOff x="143341" y="3429001"/>
                  <a:chExt cx="6235183" cy="504725"/>
                </a:xfrm>
              </p:grpSpPr>
              <p:grpSp>
                <p:nvGrpSpPr>
                  <p:cNvPr id="76" name="Agrupar 9">
                    <a:extLst>
                      <a:ext uri="{FF2B5EF4-FFF2-40B4-BE49-F238E27FC236}">
                        <a16:creationId xmlns:a16="http://schemas.microsoft.com/office/drawing/2014/main" xmlns="" id="{F5ACD725-DA3E-EB43-A0B7-B345E87A4EB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43341" y="3429001"/>
                    <a:ext cx="3133466" cy="504725"/>
                    <a:chOff x="143341" y="3429001"/>
                    <a:chExt cx="3133466" cy="504725"/>
                  </a:xfrm>
                </p:grpSpPr>
                <p:pic>
                  <p:nvPicPr>
                    <p:cNvPr id="80" name="Imagen 7" descr="DNA header2.jpg">
                      <a:extLst>
                        <a:ext uri="{FF2B5EF4-FFF2-40B4-BE49-F238E27FC236}">
                          <a16:creationId xmlns:a16="http://schemas.microsoft.com/office/drawing/2014/main" xmlns="" id="{87ECE642-E696-CC4E-A192-22A9F6896D8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682283" y="2890059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1" name="Imagen 29" descr="DNA header2.jpg">
                      <a:extLst>
                        <a:ext uri="{FF2B5EF4-FFF2-40B4-BE49-F238E27FC236}">
                          <a16:creationId xmlns:a16="http://schemas.microsoft.com/office/drawing/2014/main" xmlns="" id="{90971424-D6AD-6B4D-96EB-DF0E337F0A6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2233141" y="2890060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77" name="Agrupar 10">
                    <a:extLst>
                      <a:ext uri="{FF2B5EF4-FFF2-40B4-BE49-F238E27FC236}">
                        <a16:creationId xmlns:a16="http://schemas.microsoft.com/office/drawing/2014/main" xmlns="" id="{210EBF2F-90EC-F84A-9873-871B6EF9A45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45058" y="3429001"/>
                    <a:ext cx="3133466" cy="504725"/>
                    <a:chOff x="143341" y="3429001"/>
                    <a:chExt cx="3133466" cy="504725"/>
                  </a:xfrm>
                </p:grpSpPr>
                <p:pic>
                  <p:nvPicPr>
                    <p:cNvPr id="78" name="Imagen 26" descr="DNA header2.jpg">
                      <a:extLst>
                        <a:ext uri="{FF2B5EF4-FFF2-40B4-BE49-F238E27FC236}">
                          <a16:creationId xmlns:a16="http://schemas.microsoft.com/office/drawing/2014/main" xmlns="" id="{B62879BB-EFEF-DF4F-AEC3-42F92B9C943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682283" y="2890059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9" name="Imagen 27" descr="DNA header2.jpg">
                      <a:extLst>
                        <a:ext uri="{FF2B5EF4-FFF2-40B4-BE49-F238E27FC236}">
                          <a16:creationId xmlns:a16="http://schemas.microsoft.com/office/drawing/2014/main" xmlns="" id="{AB53DDF7-60D2-D74F-B6A5-6160B6014AD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2233141" y="2890060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73" name="Agrupar 14">
                  <a:extLst>
                    <a:ext uri="{FF2B5EF4-FFF2-40B4-BE49-F238E27FC236}">
                      <a16:creationId xmlns:a16="http://schemas.microsoft.com/office/drawing/2014/main" xmlns="" id="{5311836E-6A79-6F41-92F8-11C17B124F8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46774" y="3429001"/>
                  <a:ext cx="3133466" cy="504725"/>
                  <a:chOff x="143341" y="3429001"/>
                  <a:chExt cx="3133466" cy="504725"/>
                </a:xfrm>
              </p:grpSpPr>
              <p:pic>
                <p:nvPicPr>
                  <p:cNvPr id="74" name="Imagen 22" descr="DNA header2.jpg">
                    <a:extLst>
                      <a:ext uri="{FF2B5EF4-FFF2-40B4-BE49-F238E27FC236}">
                        <a16:creationId xmlns:a16="http://schemas.microsoft.com/office/drawing/2014/main" xmlns="" id="{F3F98A91-0B6F-2840-9BF2-BFA2A7D4519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682283" y="2890059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5" name="Imagen 23" descr="DNA header2.jpg">
                    <a:extLst>
                      <a:ext uri="{FF2B5EF4-FFF2-40B4-BE49-F238E27FC236}">
                        <a16:creationId xmlns:a16="http://schemas.microsoft.com/office/drawing/2014/main" xmlns="" id="{73459186-7746-3045-A6FF-2D1ECB1080E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2233141" y="2890060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DD714362-CFA6-4B44-B5EA-005FF9B5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207" y="3776914"/>
              <a:ext cx="928419" cy="1579253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xmlns="" id="{F1A7EADA-A2BC-7643-9D65-184A6B0A5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9746" y="3806490"/>
              <a:ext cx="1221959" cy="1308269"/>
            </a:xfrm>
            <a:prstGeom prst="rect">
              <a:avLst/>
            </a:prstGeom>
          </p:spPr>
        </p:pic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>
            <a:extLst>
              <a:ext uri="{FF2B5EF4-FFF2-40B4-BE49-F238E27FC236}">
                <a16:creationId xmlns:a16="http://schemas.microsoft.com/office/drawing/2014/main" xmlns="" id="{14891D79-21AB-7F40-8CD0-4B70EDEE1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3950"/>
            <a:ext cx="8505825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1506" name="Text Box 4">
            <a:extLst>
              <a:ext uri="{FF2B5EF4-FFF2-40B4-BE49-F238E27FC236}">
                <a16:creationId xmlns:a16="http://schemas.microsoft.com/office/drawing/2014/main" xmlns="" id="{603922D2-3062-7540-AA0B-6025A6E02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5088" y="1192213"/>
            <a:ext cx="5214937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n-US" sz="1800" b="1">
                <a:solidFill>
                  <a:srgbClr val="000000"/>
                </a:solidFill>
              </a:rPr>
              <a:t>C y D.- </a:t>
            </a:r>
            <a:r>
              <a:rPr lang="en-GB" altLang="en-US" sz="1800">
                <a:solidFill>
                  <a:srgbClr val="000000"/>
                </a:solidFill>
              </a:rPr>
              <a:t>Este </a:t>
            </a:r>
            <a:r>
              <a:rPr lang="en-GB" altLang="en-US" sz="1800" b="1">
                <a:solidFill>
                  <a:srgbClr val="FF0000"/>
                </a:solidFill>
              </a:rPr>
              <a:t>fenómeno de condesnación se extiende</a:t>
            </a:r>
            <a:r>
              <a:rPr lang="en-GB" altLang="en-US" sz="1800">
                <a:solidFill>
                  <a:srgbClr val="000000"/>
                </a:solidFill>
              </a:rPr>
              <a:t> hacia el interior del cromosoma </a:t>
            </a:r>
            <a:r>
              <a:rPr lang="en-GB" altLang="en-US" sz="1800" b="1">
                <a:solidFill>
                  <a:srgbClr val="FF0000"/>
                </a:solidFill>
              </a:rPr>
              <a:t>hasta que se topa con nucleosomas especialmente modificados</a:t>
            </a:r>
            <a:r>
              <a:rPr lang="en-GB" altLang="en-US" sz="1800">
                <a:solidFill>
                  <a:srgbClr val="000000"/>
                </a:solidFill>
              </a:rPr>
              <a:t> (Htz1) y detienen la condensación.</a:t>
            </a:r>
            <a:br>
              <a:rPr lang="en-GB" altLang="en-US" sz="1800">
                <a:solidFill>
                  <a:srgbClr val="000000"/>
                </a:solidFill>
              </a:rPr>
            </a:br>
            <a:r>
              <a:rPr lang="en-GB" altLang="en-US" sz="1800">
                <a:solidFill>
                  <a:srgbClr val="000000"/>
                </a:solidFill>
              </a:rPr>
              <a:t/>
            </a:r>
            <a:br>
              <a:rPr lang="en-GB" altLang="en-US" sz="1800">
                <a:solidFill>
                  <a:srgbClr val="000000"/>
                </a:solidFill>
              </a:rPr>
            </a:b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7" name="Flecha derecha 6">
            <a:extLst>
              <a:ext uri="{FF2B5EF4-FFF2-40B4-BE49-F238E27FC236}">
                <a16:creationId xmlns:a16="http://schemas.microsoft.com/office/drawing/2014/main" xmlns="" id="{28F3444C-317D-C941-B326-A3510F398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638800"/>
            <a:ext cx="3657600" cy="990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>
              <a:alpha val="81960"/>
            </a:srgbClr>
          </a:solidFill>
          <a:ln w="9525">
            <a:solidFill>
              <a:srgbClr val="FF0000">
                <a:alpha val="23921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s-ES_tradnl" altLang="en-US"/>
          </a:p>
        </p:txBody>
      </p:sp>
      <p:sp>
        <p:nvSpPr>
          <p:cNvPr id="21508" name="Rectangle 1">
            <a:extLst>
              <a:ext uri="{FF2B5EF4-FFF2-40B4-BE49-F238E27FC236}">
                <a16:creationId xmlns:a16="http://schemas.microsoft.com/office/drawing/2014/main" xmlns="" id="{ABFD5867-ADE9-594C-9E59-256AEB903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23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4000"/>
              </a:lnSpc>
            </a:pPr>
            <a:r>
              <a:rPr lang="es-ES_tradnl" altLang="en-US" sz="1800">
                <a:solidFill>
                  <a:srgbClr val="B3B3B3"/>
                </a:solidFill>
              </a:rPr>
              <a:t>  </a:t>
            </a:r>
            <a:r>
              <a:rPr lang="en-US" altLang="en-US" sz="1800">
                <a:solidFill>
                  <a:srgbClr val="B3B3B3"/>
                </a:solidFill>
              </a:rPr>
              <a:t>Tema 3. Cromatina y Epigenética</a:t>
            </a:r>
            <a:r>
              <a:rPr lang="en-GB" altLang="en-US" sz="1800">
                <a:solidFill>
                  <a:srgbClr val="B3B3B3"/>
                </a:solidFill>
              </a:rPr>
              <a:t/>
            </a:r>
            <a:br>
              <a:rPr lang="en-GB" altLang="en-US" sz="1800">
                <a:solidFill>
                  <a:srgbClr val="B3B3B3"/>
                </a:solidFill>
              </a:rPr>
            </a:br>
            <a:r>
              <a:rPr lang="en-GB" altLang="en-US" sz="1800">
                <a:solidFill>
                  <a:srgbClr val="B3B3B3"/>
                </a:solidFill>
              </a:rPr>
              <a:t>  </a:t>
            </a:r>
            <a:r>
              <a:rPr lang="en-GB" altLang="en-US" sz="3200">
                <a:solidFill>
                  <a:srgbClr val="B3B3B3"/>
                </a:solidFill>
              </a:rPr>
              <a:t>Heterocromatina</a:t>
            </a:r>
          </a:p>
        </p:txBody>
      </p:sp>
      <p:sp>
        <p:nvSpPr>
          <p:cNvPr id="21509" name="Line 2">
            <a:extLst>
              <a:ext uri="{FF2B5EF4-FFF2-40B4-BE49-F238E27FC236}">
                <a16:creationId xmlns:a16="http://schemas.microsoft.com/office/drawing/2014/main" xmlns="" id="{432ECC39-E630-2E4F-B55C-B3A9485B7CE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3">
            <a:extLst>
              <a:ext uri="{FF2B5EF4-FFF2-40B4-BE49-F238E27FC236}">
                <a16:creationId xmlns:a16="http://schemas.microsoft.com/office/drawing/2014/main" xmlns="" id="{45FC6E08-A568-BF43-AB85-E6F840387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1201738"/>
            <a:ext cx="875347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chemeClr val="tx1"/>
                </a:solidFill>
              </a:rPr>
              <a:t>La heterocromatina puede ser: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600" b="1">
                <a:solidFill>
                  <a:srgbClr val="FF0000"/>
                </a:solidFill>
              </a:rPr>
              <a:t>Constitutiva</a:t>
            </a:r>
            <a:r>
              <a:rPr lang="en-GB" altLang="en-US" sz="1600">
                <a:solidFill>
                  <a:schemeClr val="tx1"/>
                </a:solidFill>
              </a:rPr>
              <a:t>:	Secuencias específicas </a:t>
            </a:r>
            <a:r>
              <a:rPr lang="en-GB" altLang="en-US" sz="1600">
                <a:solidFill>
                  <a:srgbClr val="FF0000"/>
                </a:solidFill>
              </a:rPr>
              <a:t>no codificantes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chemeClr val="tx1"/>
                </a:solidFill>
              </a:rPr>
              <a:t>				</a:t>
            </a:r>
            <a:r>
              <a:rPr lang="en-GB" altLang="en-US" sz="1600">
                <a:solidFill>
                  <a:srgbClr val="FF0000"/>
                </a:solidFill>
              </a:rPr>
              <a:t>DNA satélital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chemeClr val="tx1"/>
                </a:solidFill>
              </a:rPr>
              <a:t>				</a:t>
            </a:r>
            <a:r>
              <a:rPr lang="en-GB" altLang="en-US" sz="1600">
                <a:solidFill>
                  <a:srgbClr val="FF0000"/>
                </a:solidFill>
              </a:rPr>
              <a:t>Centrómeros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 b="1">
                <a:solidFill>
                  <a:srgbClr val="FF0000"/>
                </a:solidFill>
              </a:rPr>
              <a:t>Facultativa</a:t>
            </a:r>
            <a:r>
              <a:rPr lang="en-GB" altLang="en-US" sz="1600">
                <a:solidFill>
                  <a:schemeClr val="tx1"/>
                </a:solidFill>
              </a:rPr>
              <a:t>:		</a:t>
            </a:r>
            <a:r>
              <a:rPr lang="en-GB" altLang="en-US" sz="1600">
                <a:solidFill>
                  <a:srgbClr val="FF0000"/>
                </a:solidFill>
              </a:rPr>
              <a:t>Cromosomas enteros </a:t>
            </a:r>
            <a:r>
              <a:rPr lang="en-GB" altLang="en-US" sz="1600">
                <a:solidFill>
                  <a:schemeClr val="tx1"/>
                </a:solidFill>
              </a:rPr>
              <a:t>que son condensados (</a:t>
            </a:r>
            <a:r>
              <a:rPr lang="en-GB" altLang="en-US" sz="1600">
                <a:solidFill>
                  <a:srgbClr val="FF0000"/>
                </a:solidFill>
              </a:rPr>
              <a:t>inactivados</a:t>
            </a:r>
            <a:r>
              <a:rPr lang="en-GB" altLang="en-US" sz="1600">
                <a:solidFill>
                  <a:schemeClr val="tx1"/>
                </a:solidFill>
              </a:rPr>
              <a:t>)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chemeClr val="tx1"/>
                </a:solidFill>
              </a:rPr>
              <a:t>				</a:t>
            </a:r>
            <a:r>
              <a:rPr lang="en-GB" altLang="en-US" sz="1600">
                <a:solidFill>
                  <a:srgbClr val="FF0000"/>
                </a:solidFill>
              </a:rPr>
              <a:t>Depende del linaje celular </a:t>
            </a:r>
            <a:r>
              <a:rPr lang="en-GB" altLang="en-US" sz="1600">
                <a:solidFill>
                  <a:schemeClr val="tx1"/>
                </a:solidFill>
              </a:rPr>
              <a:t>o estadío del desarrollo.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chemeClr val="tx1"/>
                </a:solidFill>
              </a:rPr>
              <a:t>				Ejemplo clásico: </a:t>
            </a:r>
            <a:r>
              <a:rPr lang="en-GB" altLang="en-US" sz="1600">
                <a:solidFill>
                  <a:srgbClr val="FF0000"/>
                </a:solidFill>
              </a:rPr>
              <a:t>Cromosoma X</a:t>
            </a:r>
            <a:r>
              <a:rPr lang="en-GB" altLang="en-US" sz="1600">
                <a:solidFill>
                  <a:schemeClr val="tx1"/>
                </a:solidFill>
              </a:rPr>
              <a:t> y </a:t>
            </a:r>
            <a:r>
              <a:rPr lang="en-GB" altLang="en-US" sz="1600">
                <a:solidFill>
                  <a:srgbClr val="FF0000"/>
                </a:solidFill>
              </a:rPr>
              <a:t>cuerpo de Barr</a:t>
            </a:r>
            <a:r>
              <a:rPr lang="en-GB" altLang="en-US" sz="1600">
                <a:solidFill>
                  <a:schemeClr val="tx1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chemeClr val="tx1"/>
                </a:solidFill>
              </a:rPr>
              <a:t>Inactivación del cromosoma X constituye </a:t>
            </a:r>
            <a:r>
              <a:rPr lang="en-GB" altLang="en-US" sz="1600" b="1">
                <a:solidFill>
                  <a:srgbClr val="FF0000"/>
                </a:solidFill>
              </a:rPr>
              <a:t>una manera de equilibrar la cantidad de material genético disponible </a:t>
            </a:r>
            <a:r>
              <a:rPr lang="en-GB" altLang="en-US" sz="1600">
                <a:solidFill>
                  <a:schemeClr val="tx1"/>
                </a:solidFill>
              </a:rPr>
              <a:t>(entre ambos sexos).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chemeClr val="tx1"/>
                </a:solidFill>
              </a:rPr>
              <a:t/>
            </a:r>
            <a:br>
              <a:rPr lang="en-GB" altLang="en-US" sz="1600">
                <a:solidFill>
                  <a:schemeClr val="tx1"/>
                </a:solidFill>
              </a:rPr>
            </a:br>
            <a:r>
              <a:rPr lang="en-GB" altLang="en-US" sz="1600">
                <a:solidFill>
                  <a:schemeClr val="tx1"/>
                </a:solidFill>
              </a:rPr>
              <a:t>Mientras un cromosoma X permanece activo (eucromatina) el otro no (hetero).</a:t>
            </a:r>
          </a:p>
        </p:txBody>
      </p:sp>
      <p:sp>
        <p:nvSpPr>
          <p:cNvPr id="23554" name="Text Box 4">
            <a:extLst>
              <a:ext uri="{FF2B5EF4-FFF2-40B4-BE49-F238E27FC236}">
                <a16:creationId xmlns:a16="http://schemas.microsoft.com/office/drawing/2014/main" xmlns="" id="{838C3C4E-48C7-DA4C-9C90-82016833A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991100"/>
            <a:ext cx="5653088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800" b="1">
                <a:solidFill>
                  <a:srgbClr val="000000"/>
                </a:solidFill>
              </a:rPr>
              <a:t>Cuerpo de Barr</a:t>
            </a:r>
            <a:r>
              <a:rPr lang="en-GB" altLang="en-US" sz="1800">
                <a:solidFill>
                  <a:srgbClr val="000000"/>
                </a:solidFill>
              </a:rPr>
              <a:t> corresponde a Cromosoma X inactivado, solamente presente en mujeres o individuos con </a:t>
            </a:r>
            <a:r>
              <a:rPr lang="en-GB" altLang="en-US" sz="1800" b="1">
                <a:solidFill>
                  <a:srgbClr val="000000"/>
                </a:solidFill>
              </a:rPr>
              <a:t>poliploidia X</a:t>
            </a:r>
            <a:r>
              <a:rPr lang="en-GB" altLang="en-US" sz="180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3555" name="Picture 5">
            <a:extLst>
              <a:ext uri="{FF2B5EF4-FFF2-40B4-BE49-F238E27FC236}">
                <a16:creationId xmlns:a16="http://schemas.microsoft.com/office/drawing/2014/main" xmlns="" id="{5E336481-4574-974A-BAEC-D1FFE512A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940300"/>
            <a:ext cx="35052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556" name="Rectangle 1">
            <a:extLst>
              <a:ext uri="{FF2B5EF4-FFF2-40B4-BE49-F238E27FC236}">
                <a16:creationId xmlns:a16="http://schemas.microsoft.com/office/drawing/2014/main" xmlns="" id="{9BDAF7AE-0F06-084E-A895-F5FC65634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23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4000"/>
              </a:lnSpc>
            </a:pPr>
            <a:r>
              <a:rPr lang="es-ES_tradnl" altLang="en-US" sz="1800">
                <a:solidFill>
                  <a:srgbClr val="B3B3B3"/>
                </a:solidFill>
              </a:rPr>
              <a:t>  </a:t>
            </a:r>
            <a:r>
              <a:rPr lang="en-US" altLang="en-US" sz="1800">
                <a:solidFill>
                  <a:srgbClr val="B3B3B3"/>
                </a:solidFill>
              </a:rPr>
              <a:t>Tema 3. Cromatina y Epigenética</a:t>
            </a:r>
            <a:r>
              <a:rPr lang="en-GB" altLang="en-US" sz="1800">
                <a:solidFill>
                  <a:srgbClr val="B3B3B3"/>
                </a:solidFill>
              </a:rPr>
              <a:t/>
            </a:r>
            <a:br>
              <a:rPr lang="en-GB" altLang="en-US" sz="1800">
                <a:solidFill>
                  <a:srgbClr val="B3B3B3"/>
                </a:solidFill>
              </a:rPr>
            </a:br>
            <a:r>
              <a:rPr lang="en-GB" altLang="en-US" sz="1800">
                <a:solidFill>
                  <a:srgbClr val="B3B3B3"/>
                </a:solidFill>
              </a:rPr>
              <a:t>  </a:t>
            </a:r>
            <a:r>
              <a:rPr lang="en-GB" altLang="en-US" sz="3200">
                <a:solidFill>
                  <a:srgbClr val="B3B3B3"/>
                </a:solidFill>
              </a:rPr>
              <a:t>Heterocromatina</a:t>
            </a:r>
          </a:p>
        </p:txBody>
      </p:sp>
      <p:sp>
        <p:nvSpPr>
          <p:cNvPr id="23557" name="Line 2">
            <a:extLst>
              <a:ext uri="{FF2B5EF4-FFF2-40B4-BE49-F238E27FC236}">
                <a16:creationId xmlns:a16="http://schemas.microsoft.com/office/drawing/2014/main" xmlns="" id="{BB986AD4-769E-EA4F-AFAE-363F3ACE7CF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>
            <a:extLst>
              <a:ext uri="{FF2B5EF4-FFF2-40B4-BE49-F238E27FC236}">
                <a16:creationId xmlns:a16="http://schemas.microsoft.com/office/drawing/2014/main" xmlns="" id="{A932F14C-859A-4B4E-B9DD-25FDB2DC0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6" b="9926"/>
          <a:stretch>
            <a:fillRect/>
          </a:stretch>
        </p:blipFill>
        <p:spPr bwMode="auto">
          <a:xfrm>
            <a:off x="6226175" y="4713288"/>
            <a:ext cx="2439988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5602" name="Group 5">
            <a:extLst>
              <a:ext uri="{FF2B5EF4-FFF2-40B4-BE49-F238E27FC236}">
                <a16:creationId xmlns:a16="http://schemas.microsoft.com/office/drawing/2014/main" xmlns="" id="{FD374EF2-F303-DB45-A082-59AA0D272CDA}"/>
              </a:ext>
            </a:extLst>
          </p:cNvPr>
          <p:cNvGrpSpPr>
            <a:grpSpLocks/>
          </p:cNvGrpSpPr>
          <p:nvPr/>
        </p:nvGrpSpPr>
        <p:grpSpPr bwMode="auto">
          <a:xfrm>
            <a:off x="6754813" y="1179513"/>
            <a:ext cx="1192212" cy="1193800"/>
            <a:chOff x="4255" y="743"/>
            <a:chExt cx="751" cy="752"/>
          </a:xfrm>
        </p:grpSpPr>
        <p:sp>
          <p:nvSpPr>
            <p:cNvPr id="25625" name="Oval 6">
              <a:extLst>
                <a:ext uri="{FF2B5EF4-FFF2-40B4-BE49-F238E27FC236}">
                  <a16:creationId xmlns:a16="http://schemas.microsoft.com/office/drawing/2014/main" xmlns="" id="{1F2E85D9-45CD-264A-A543-E5C511DF7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5" y="743"/>
              <a:ext cx="752" cy="753"/>
            </a:xfrm>
            <a:prstGeom prst="ellipse">
              <a:avLst/>
            </a:prstGeom>
            <a:solidFill>
              <a:srgbClr val="C0C0C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_tradnl" altLang="en-US"/>
            </a:p>
          </p:txBody>
        </p:sp>
        <p:sp>
          <p:nvSpPr>
            <p:cNvPr id="25626" name="AutoShape 7">
              <a:extLst>
                <a:ext uri="{FF2B5EF4-FFF2-40B4-BE49-F238E27FC236}">
                  <a16:creationId xmlns:a16="http://schemas.microsoft.com/office/drawing/2014/main" xmlns="" id="{51CAB485-9663-5141-9B0D-0515A9FA4C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6" y="874"/>
              <a:ext cx="54" cy="269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_tradnl" altLang="en-US"/>
            </a:p>
          </p:txBody>
        </p:sp>
        <p:sp>
          <p:nvSpPr>
            <p:cNvPr id="25627" name="AutoShape 8">
              <a:extLst>
                <a:ext uri="{FF2B5EF4-FFF2-40B4-BE49-F238E27FC236}">
                  <a16:creationId xmlns:a16="http://schemas.microsoft.com/office/drawing/2014/main" xmlns="" id="{D0E11C73-C644-F643-B488-231812D79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6" y="1139"/>
              <a:ext cx="54" cy="269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_tradnl" altLang="en-US"/>
            </a:p>
          </p:txBody>
        </p:sp>
        <p:sp>
          <p:nvSpPr>
            <p:cNvPr id="25628" name="AutoShape 9">
              <a:extLst>
                <a:ext uri="{FF2B5EF4-FFF2-40B4-BE49-F238E27FC236}">
                  <a16:creationId xmlns:a16="http://schemas.microsoft.com/office/drawing/2014/main" xmlns="" id="{C0EE4FFC-472C-764A-92A0-157D7737B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9" y="874"/>
              <a:ext cx="54" cy="269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_tradnl" altLang="en-US"/>
            </a:p>
          </p:txBody>
        </p:sp>
        <p:sp>
          <p:nvSpPr>
            <p:cNvPr id="25629" name="AutoShape 10">
              <a:extLst>
                <a:ext uri="{FF2B5EF4-FFF2-40B4-BE49-F238E27FC236}">
                  <a16:creationId xmlns:a16="http://schemas.microsoft.com/office/drawing/2014/main" xmlns="" id="{01FBD482-FC91-EA45-B260-8C1D65ABB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9" y="1139"/>
              <a:ext cx="54" cy="269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_tradnl" altLang="en-US"/>
            </a:p>
          </p:txBody>
        </p:sp>
      </p:grpSp>
      <p:grpSp>
        <p:nvGrpSpPr>
          <p:cNvPr id="25603" name="Group 11">
            <a:extLst>
              <a:ext uri="{FF2B5EF4-FFF2-40B4-BE49-F238E27FC236}">
                <a16:creationId xmlns:a16="http://schemas.microsoft.com/office/drawing/2014/main" xmlns="" id="{5E2DFDA4-99DC-214A-B861-42EEC3C63C62}"/>
              </a:ext>
            </a:extLst>
          </p:cNvPr>
          <p:cNvGrpSpPr>
            <a:grpSpLocks/>
          </p:cNvGrpSpPr>
          <p:nvPr/>
        </p:nvGrpSpPr>
        <p:grpSpPr bwMode="auto">
          <a:xfrm>
            <a:off x="5811838" y="3349625"/>
            <a:ext cx="1119187" cy="1119188"/>
            <a:chOff x="3661" y="2110"/>
            <a:chExt cx="705" cy="705"/>
          </a:xfrm>
        </p:grpSpPr>
        <p:sp>
          <p:nvSpPr>
            <p:cNvPr id="25619" name="Oval 12">
              <a:extLst>
                <a:ext uri="{FF2B5EF4-FFF2-40B4-BE49-F238E27FC236}">
                  <a16:creationId xmlns:a16="http://schemas.microsoft.com/office/drawing/2014/main" xmlns="" id="{3CEEAD25-2B9B-D547-944C-E3E46432F0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1" y="2110"/>
              <a:ext cx="706" cy="706"/>
            </a:xfrm>
            <a:prstGeom prst="ellipse">
              <a:avLst/>
            </a:prstGeom>
            <a:solidFill>
              <a:srgbClr val="C0C0C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_tradnl" altLang="en-US"/>
            </a:p>
          </p:txBody>
        </p:sp>
        <p:sp>
          <p:nvSpPr>
            <p:cNvPr id="25620" name="AutoShape 13">
              <a:extLst>
                <a:ext uri="{FF2B5EF4-FFF2-40B4-BE49-F238E27FC236}">
                  <a16:creationId xmlns:a16="http://schemas.microsoft.com/office/drawing/2014/main" xmlns="" id="{D2B4EE67-E9AB-AE48-AC96-6A064C65AD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3" y="2232"/>
              <a:ext cx="51" cy="252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_tradnl" altLang="en-US"/>
            </a:p>
          </p:txBody>
        </p:sp>
        <p:sp>
          <p:nvSpPr>
            <p:cNvPr id="25621" name="AutoShape 14">
              <a:extLst>
                <a:ext uri="{FF2B5EF4-FFF2-40B4-BE49-F238E27FC236}">
                  <a16:creationId xmlns:a16="http://schemas.microsoft.com/office/drawing/2014/main" xmlns="" id="{0EF9F780-E313-BA41-84D4-ACC334B72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3" y="2482"/>
              <a:ext cx="51" cy="252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_tradnl" altLang="en-US"/>
            </a:p>
          </p:txBody>
        </p:sp>
        <p:grpSp>
          <p:nvGrpSpPr>
            <p:cNvPr id="25622" name="Group 15">
              <a:extLst>
                <a:ext uri="{FF2B5EF4-FFF2-40B4-BE49-F238E27FC236}">
                  <a16:creationId xmlns:a16="http://schemas.microsoft.com/office/drawing/2014/main" xmlns="" id="{AAA92D53-2086-7147-BE76-A32F2836E7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6" y="2463"/>
              <a:ext cx="27" cy="270"/>
              <a:chOff x="4056" y="2463"/>
              <a:chExt cx="27" cy="270"/>
            </a:xfrm>
          </p:grpSpPr>
          <p:sp>
            <p:nvSpPr>
              <p:cNvPr id="25623" name="AutoShape 16">
                <a:extLst>
                  <a:ext uri="{FF2B5EF4-FFF2-40B4-BE49-F238E27FC236}">
                    <a16:creationId xmlns:a16="http://schemas.microsoft.com/office/drawing/2014/main" xmlns="" id="{18FE6C77-1D53-0F4E-BAE4-F9C9DD6F87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4056" y="2463"/>
                <a:ext cx="28" cy="136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en-US"/>
              </a:p>
            </p:txBody>
          </p:sp>
          <p:sp>
            <p:nvSpPr>
              <p:cNvPr id="25624" name="AutoShape 17">
                <a:extLst>
                  <a:ext uri="{FF2B5EF4-FFF2-40B4-BE49-F238E27FC236}">
                    <a16:creationId xmlns:a16="http://schemas.microsoft.com/office/drawing/2014/main" xmlns="" id="{199E0986-F4D2-574A-BF61-829E14AA41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4056" y="2597"/>
                <a:ext cx="28" cy="137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en-US"/>
              </a:p>
            </p:txBody>
          </p:sp>
        </p:grpSp>
      </p:grpSp>
      <p:grpSp>
        <p:nvGrpSpPr>
          <p:cNvPr id="25604" name="Group 18">
            <a:extLst>
              <a:ext uri="{FF2B5EF4-FFF2-40B4-BE49-F238E27FC236}">
                <a16:creationId xmlns:a16="http://schemas.microsoft.com/office/drawing/2014/main" xmlns="" id="{9F9BE804-B203-B645-A90C-7B91A0A3722D}"/>
              </a:ext>
            </a:extLst>
          </p:cNvPr>
          <p:cNvGrpSpPr>
            <a:grpSpLocks/>
          </p:cNvGrpSpPr>
          <p:nvPr/>
        </p:nvGrpSpPr>
        <p:grpSpPr bwMode="auto">
          <a:xfrm>
            <a:off x="7834313" y="3378200"/>
            <a:ext cx="1120775" cy="1120775"/>
            <a:chOff x="4935" y="2128"/>
            <a:chExt cx="706" cy="706"/>
          </a:xfrm>
        </p:grpSpPr>
        <p:sp>
          <p:nvSpPr>
            <p:cNvPr id="25613" name="Oval 19">
              <a:extLst>
                <a:ext uri="{FF2B5EF4-FFF2-40B4-BE49-F238E27FC236}">
                  <a16:creationId xmlns:a16="http://schemas.microsoft.com/office/drawing/2014/main" xmlns="" id="{A1A4F93B-8788-764E-828B-40E955B56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5" y="2128"/>
              <a:ext cx="707" cy="707"/>
            </a:xfrm>
            <a:prstGeom prst="ellipse">
              <a:avLst/>
            </a:prstGeom>
            <a:solidFill>
              <a:srgbClr val="C0C0C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_tradnl" altLang="en-US"/>
            </a:p>
          </p:txBody>
        </p:sp>
        <p:grpSp>
          <p:nvGrpSpPr>
            <p:cNvPr id="25614" name="Group 20">
              <a:extLst>
                <a:ext uri="{FF2B5EF4-FFF2-40B4-BE49-F238E27FC236}">
                  <a16:creationId xmlns:a16="http://schemas.microsoft.com/office/drawing/2014/main" xmlns="" id="{9084E904-D824-4F45-B818-27369FC9C6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88" y="2469"/>
              <a:ext cx="28" cy="283"/>
              <a:chOff x="5188" y="2469"/>
              <a:chExt cx="28" cy="283"/>
            </a:xfrm>
          </p:grpSpPr>
          <p:sp>
            <p:nvSpPr>
              <p:cNvPr id="25617" name="AutoShape 21">
                <a:extLst>
                  <a:ext uri="{FF2B5EF4-FFF2-40B4-BE49-F238E27FC236}">
                    <a16:creationId xmlns:a16="http://schemas.microsoft.com/office/drawing/2014/main" xmlns="" id="{FC87EBCF-B5D9-754D-B571-9947EA2629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188" y="2469"/>
                <a:ext cx="29" cy="143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en-US"/>
              </a:p>
            </p:txBody>
          </p:sp>
          <p:sp>
            <p:nvSpPr>
              <p:cNvPr id="25618" name="AutoShape 22">
                <a:extLst>
                  <a:ext uri="{FF2B5EF4-FFF2-40B4-BE49-F238E27FC236}">
                    <a16:creationId xmlns:a16="http://schemas.microsoft.com/office/drawing/2014/main" xmlns="" id="{A44CC82B-52ED-AB4F-9608-2C14902883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188" y="2610"/>
                <a:ext cx="29" cy="143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_tradnl" altLang="en-US"/>
              </a:p>
            </p:txBody>
          </p:sp>
        </p:grpSp>
        <p:sp>
          <p:nvSpPr>
            <p:cNvPr id="25615" name="AutoShape 23">
              <a:extLst>
                <a:ext uri="{FF2B5EF4-FFF2-40B4-BE49-F238E27FC236}">
                  <a16:creationId xmlns:a16="http://schemas.microsoft.com/office/drawing/2014/main" xmlns="" id="{FCB5F12B-A739-7F43-8820-62E2159D7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5" y="2251"/>
              <a:ext cx="51" cy="25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_tradnl" altLang="en-US"/>
            </a:p>
          </p:txBody>
        </p:sp>
        <p:sp>
          <p:nvSpPr>
            <p:cNvPr id="25616" name="AutoShape 24">
              <a:extLst>
                <a:ext uri="{FF2B5EF4-FFF2-40B4-BE49-F238E27FC236}">
                  <a16:creationId xmlns:a16="http://schemas.microsoft.com/office/drawing/2014/main" xmlns="" id="{69A82050-8581-344F-AB22-1AA38F6FD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5" y="2500"/>
              <a:ext cx="51" cy="25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_tradnl" altLang="en-US"/>
            </a:p>
          </p:txBody>
        </p:sp>
      </p:grpSp>
      <p:sp>
        <p:nvSpPr>
          <p:cNvPr id="25605" name="Freeform 25">
            <a:extLst>
              <a:ext uri="{FF2B5EF4-FFF2-40B4-BE49-F238E27FC236}">
                <a16:creationId xmlns:a16="http://schemas.microsoft.com/office/drawing/2014/main" xmlns="" id="{460588F8-3A9F-4744-A874-1D627972250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54838" y="2586038"/>
            <a:ext cx="860425" cy="1046162"/>
          </a:xfrm>
          <a:custGeom>
            <a:avLst/>
            <a:gdLst>
              <a:gd name="T0" fmla="*/ 2147483647 w 787"/>
              <a:gd name="T1" fmla="*/ 2147483647 h 799"/>
              <a:gd name="T2" fmla="*/ 2147483647 w 787"/>
              <a:gd name="T3" fmla="*/ 2147483647 h 799"/>
              <a:gd name="T4" fmla="*/ 2147483647 w 787"/>
              <a:gd name="T5" fmla="*/ 2147483647 h 799"/>
              <a:gd name="T6" fmla="*/ 2147483647 w 787"/>
              <a:gd name="T7" fmla="*/ 2147483647 h 799"/>
              <a:gd name="T8" fmla="*/ 2147483647 w 787"/>
              <a:gd name="T9" fmla="*/ 2147483647 h 799"/>
              <a:gd name="T10" fmla="*/ 0 w 787"/>
              <a:gd name="T11" fmla="*/ 0 h 799"/>
              <a:gd name="T12" fmla="*/ 2147483647 w 787"/>
              <a:gd name="T13" fmla="*/ 2147483647 h 799"/>
              <a:gd name="T14" fmla="*/ 2147483647 w 787"/>
              <a:gd name="T15" fmla="*/ 2147483647 h 799"/>
              <a:gd name="T16" fmla="*/ 2147483647 w 787"/>
              <a:gd name="T17" fmla="*/ 2147483647 h 799"/>
              <a:gd name="T18" fmla="*/ 2147483647 w 787"/>
              <a:gd name="T19" fmla="*/ 2147483647 h 799"/>
              <a:gd name="T20" fmla="*/ 2147483647 w 787"/>
              <a:gd name="T21" fmla="*/ 2147483647 h 799"/>
              <a:gd name="T22" fmla="*/ 2147483647 w 787"/>
              <a:gd name="T23" fmla="*/ 2147483647 h 799"/>
              <a:gd name="T24" fmla="*/ 2147483647 w 787"/>
              <a:gd name="T25" fmla="*/ 2147483647 h 799"/>
              <a:gd name="T26" fmla="*/ 2147483647 w 787"/>
              <a:gd name="T27" fmla="*/ 2147483647 h 799"/>
              <a:gd name="T28" fmla="*/ 2147483647 w 787"/>
              <a:gd name="T29" fmla="*/ 0 h 799"/>
              <a:gd name="T30" fmla="*/ 2147483647 w 787"/>
              <a:gd name="T31" fmla="*/ 2147483647 h 79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87"/>
              <a:gd name="T49" fmla="*/ 0 h 799"/>
              <a:gd name="T50" fmla="*/ 787 w 787"/>
              <a:gd name="T51" fmla="*/ 799 h 79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87" h="799">
                <a:moveTo>
                  <a:pt x="439" y="12"/>
                </a:moveTo>
                <a:lnTo>
                  <a:pt x="535" y="102"/>
                </a:lnTo>
                <a:lnTo>
                  <a:pt x="391" y="246"/>
                </a:lnTo>
                <a:lnTo>
                  <a:pt x="252" y="108"/>
                </a:lnTo>
                <a:lnTo>
                  <a:pt x="349" y="12"/>
                </a:lnTo>
                <a:lnTo>
                  <a:pt x="0" y="0"/>
                </a:lnTo>
                <a:lnTo>
                  <a:pt x="12" y="348"/>
                </a:lnTo>
                <a:lnTo>
                  <a:pt x="108" y="258"/>
                </a:lnTo>
                <a:lnTo>
                  <a:pt x="282" y="433"/>
                </a:lnTo>
                <a:lnTo>
                  <a:pt x="282" y="799"/>
                </a:lnTo>
                <a:lnTo>
                  <a:pt x="511" y="799"/>
                </a:lnTo>
                <a:lnTo>
                  <a:pt x="511" y="427"/>
                </a:lnTo>
                <a:lnTo>
                  <a:pt x="685" y="252"/>
                </a:lnTo>
                <a:lnTo>
                  <a:pt x="781" y="348"/>
                </a:lnTo>
                <a:lnTo>
                  <a:pt x="787" y="0"/>
                </a:lnTo>
                <a:lnTo>
                  <a:pt x="439" y="12"/>
                </a:lnTo>
                <a:close/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Line 26">
            <a:extLst>
              <a:ext uri="{FF2B5EF4-FFF2-40B4-BE49-F238E27FC236}">
                <a16:creationId xmlns:a16="http://schemas.microsoft.com/office/drawing/2014/main" xmlns="" id="{1E214D77-56B5-9848-9392-737161E3644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1938" y="4311650"/>
            <a:ext cx="627062" cy="1193800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7" name="Line 27">
            <a:extLst>
              <a:ext uri="{FF2B5EF4-FFF2-40B4-BE49-F238E27FC236}">
                <a16:creationId xmlns:a16="http://schemas.microsoft.com/office/drawing/2014/main" xmlns="" id="{F5CC0296-1E73-554C-BB7D-22E43AD993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78788" y="4427538"/>
            <a:ext cx="349250" cy="1343025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8" name="Text Box 28">
            <a:extLst>
              <a:ext uri="{FF2B5EF4-FFF2-40B4-BE49-F238E27FC236}">
                <a16:creationId xmlns:a16="http://schemas.microsoft.com/office/drawing/2014/main" xmlns="" id="{DD68D033-EE35-ED45-BAEC-D01B0A39A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4363" y="3976688"/>
            <a:ext cx="80803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en-GB" altLang="en-US">
                <a:solidFill>
                  <a:srgbClr val="000000"/>
                </a:solidFill>
              </a:rPr>
              <a:t>Prec</a:t>
            </a:r>
          </a:p>
        </p:txBody>
      </p:sp>
      <p:sp>
        <p:nvSpPr>
          <p:cNvPr id="25609" name="Text Box 29">
            <a:extLst>
              <a:ext uri="{FF2B5EF4-FFF2-40B4-BE49-F238E27FC236}">
                <a16:creationId xmlns:a16="http://schemas.microsoft.com/office/drawing/2014/main" xmlns="" id="{537D423E-EF63-284F-9BFB-9B284DD41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7838" y="1530350"/>
            <a:ext cx="60483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en-GB" altLang="en-US">
                <a:solidFill>
                  <a:srgbClr val="000000"/>
                </a:solidFill>
              </a:rPr>
              <a:t>SC</a:t>
            </a:r>
          </a:p>
        </p:txBody>
      </p:sp>
      <p:sp>
        <p:nvSpPr>
          <p:cNvPr id="25610" name="Text Box 3">
            <a:extLst>
              <a:ext uri="{FF2B5EF4-FFF2-40B4-BE49-F238E27FC236}">
                <a16:creationId xmlns:a16="http://schemas.microsoft.com/office/drawing/2014/main" xmlns="" id="{057EF49C-77FF-FE45-89A8-2E720CB58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439863"/>
            <a:ext cx="5611812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Inactivación de cromosomas X en mamíferos sigue </a:t>
            </a:r>
            <a:r>
              <a:rPr lang="en-GB" altLang="en-US" sz="1600" b="1">
                <a:solidFill>
                  <a:srgbClr val="FF0000"/>
                </a:solidFill>
              </a:rPr>
              <a:t>regla de n-1</a:t>
            </a:r>
            <a:r>
              <a:rPr lang="en-GB" altLang="en-US" sz="1600">
                <a:solidFill>
                  <a:srgbClr val="000000"/>
                </a:solidFill>
              </a:rPr>
              <a:t>: No importa cuantos cromosomas X existan, </a:t>
            </a:r>
            <a:r>
              <a:rPr lang="en-GB" altLang="en-US" sz="1600" b="1">
                <a:solidFill>
                  <a:srgbClr val="FF0000"/>
                </a:solidFill>
              </a:rPr>
              <a:t>solamente uno puede permanecer activo</a:t>
            </a:r>
            <a:r>
              <a:rPr lang="en-GB" altLang="en-US" sz="1600">
                <a:solidFill>
                  <a:srgbClr val="000000"/>
                </a:solidFill>
              </a:rPr>
              <a:t>, los demás serán inactivados.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Incluso en casos de </a:t>
            </a:r>
            <a:r>
              <a:rPr lang="en-GB" altLang="en-US" sz="1600" b="1">
                <a:solidFill>
                  <a:srgbClr val="FF0000"/>
                </a:solidFill>
              </a:rPr>
              <a:t>aneuploidias (47, XXX) rara vez muestra variaciones fenotípicas</a:t>
            </a:r>
            <a:r>
              <a:rPr lang="en-GB" altLang="en-US" sz="160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Esto </a:t>
            </a:r>
            <a:r>
              <a:rPr lang="en-GB" altLang="en-US" sz="1600" b="1">
                <a:solidFill>
                  <a:srgbClr val="FF0000"/>
                </a:solidFill>
              </a:rPr>
              <a:t>implica la existencia de un mecanismo de conteo </a:t>
            </a:r>
            <a:r>
              <a:rPr lang="en-GB" altLang="en-US" sz="1600">
                <a:solidFill>
                  <a:srgbClr val="000000"/>
                </a:solidFill>
              </a:rPr>
              <a:t>y otro de inactivación global.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Un </a:t>
            </a:r>
            <a:r>
              <a:rPr lang="en-GB" altLang="en-US" sz="1600" b="1">
                <a:solidFill>
                  <a:srgbClr val="FF0000"/>
                </a:solidFill>
              </a:rPr>
              <a:t>locus </a:t>
            </a:r>
            <a:r>
              <a:rPr lang="en-GB" altLang="en-US" sz="1600">
                <a:solidFill>
                  <a:srgbClr val="000000"/>
                </a:solidFill>
              </a:rPr>
              <a:t>(ca 450 kbp) en cromosoma X identificado como el responsable de inactivación: </a:t>
            </a:r>
            <a:r>
              <a:rPr lang="en-GB" altLang="en-US" sz="1600" b="1">
                <a:solidFill>
                  <a:srgbClr val="FF0000"/>
                </a:solidFill>
              </a:rPr>
              <a:t>XIC (X inactivation centre) </a:t>
            </a:r>
            <a:r>
              <a:rPr lang="en-GB" altLang="en-US" sz="1600">
                <a:solidFill>
                  <a:schemeClr val="tx1"/>
                </a:solidFill>
              </a:rPr>
              <a:t>contiene al gen</a:t>
            </a:r>
            <a:r>
              <a:rPr lang="en-GB" altLang="en-US" sz="1600" b="1">
                <a:solidFill>
                  <a:srgbClr val="FF0000"/>
                </a:solidFill>
              </a:rPr>
              <a:t> Xist </a:t>
            </a:r>
            <a:r>
              <a:rPr lang="en-GB" altLang="en-US" sz="1600">
                <a:solidFill>
                  <a:srgbClr val="000000"/>
                </a:solidFill>
              </a:rPr>
              <a:t>(RNA sin ORF, open reading frame).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b="1">
                <a:solidFill>
                  <a:srgbClr val="FF0000"/>
                </a:solidFill>
              </a:rPr>
              <a:t>Cuando esta secuencia se inserta en un autosoma, el neosoma participa en el conteo de X </a:t>
            </a:r>
            <a:r>
              <a:rPr lang="en-GB" altLang="en-US" sz="1600">
                <a:solidFill>
                  <a:srgbClr val="000000"/>
                </a:solidFill>
              </a:rPr>
              <a:t>y sujeto a inactivación estocástica...no obstante, el grado de inactivación suele ser imperfecto.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</p:txBody>
      </p:sp>
      <p:sp>
        <p:nvSpPr>
          <p:cNvPr id="25611" name="Rectangle 1">
            <a:extLst>
              <a:ext uri="{FF2B5EF4-FFF2-40B4-BE49-F238E27FC236}">
                <a16:creationId xmlns:a16="http://schemas.microsoft.com/office/drawing/2014/main" xmlns="" id="{105B7807-428F-7541-972A-B875C7EE8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23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4000"/>
              </a:lnSpc>
            </a:pPr>
            <a:r>
              <a:rPr lang="es-ES_tradnl" altLang="en-US" sz="1800">
                <a:solidFill>
                  <a:srgbClr val="B3B3B3"/>
                </a:solidFill>
              </a:rPr>
              <a:t>  </a:t>
            </a:r>
            <a:r>
              <a:rPr lang="en-US" altLang="en-US" sz="1800">
                <a:solidFill>
                  <a:srgbClr val="B3B3B3"/>
                </a:solidFill>
              </a:rPr>
              <a:t>Tema 3. Cromatina y Epigenética</a:t>
            </a:r>
            <a:r>
              <a:rPr lang="en-GB" altLang="en-US" sz="1800">
                <a:solidFill>
                  <a:srgbClr val="B3B3B3"/>
                </a:solidFill>
              </a:rPr>
              <a:t/>
            </a:r>
            <a:br>
              <a:rPr lang="en-GB" altLang="en-US" sz="1800">
                <a:solidFill>
                  <a:srgbClr val="B3B3B3"/>
                </a:solidFill>
              </a:rPr>
            </a:br>
            <a:r>
              <a:rPr lang="en-GB" altLang="en-US" sz="1800">
                <a:solidFill>
                  <a:srgbClr val="B3B3B3"/>
                </a:solidFill>
              </a:rPr>
              <a:t>  </a:t>
            </a:r>
            <a:r>
              <a:rPr lang="en-GB" altLang="en-US" sz="3200">
                <a:solidFill>
                  <a:srgbClr val="B3B3B3"/>
                </a:solidFill>
              </a:rPr>
              <a:t>I</a:t>
            </a:r>
            <a:r>
              <a:rPr lang="en-US" altLang="en-US" sz="3200">
                <a:solidFill>
                  <a:srgbClr val="B3B3B3"/>
                </a:solidFill>
              </a:rPr>
              <a:t>n</a:t>
            </a:r>
            <a:r>
              <a:rPr lang="en-GB" altLang="en-US" sz="3200">
                <a:solidFill>
                  <a:srgbClr val="B3B3B3"/>
                </a:solidFill>
              </a:rPr>
              <a:t>activación del cromsoma X</a:t>
            </a:r>
          </a:p>
        </p:txBody>
      </p:sp>
      <p:sp>
        <p:nvSpPr>
          <p:cNvPr id="25612" name="Line 2">
            <a:extLst>
              <a:ext uri="{FF2B5EF4-FFF2-40B4-BE49-F238E27FC236}">
                <a16:creationId xmlns:a16="http://schemas.microsoft.com/office/drawing/2014/main" xmlns="" id="{87A00E54-B21D-3741-AD2D-F82CD206E07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xmlns="" id="{5DD34597-E1E6-704F-9F97-B5B8DC4EE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23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4000"/>
              </a:lnSpc>
            </a:pPr>
            <a:r>
              <a:rPr lang="es-ES_tradnl" altLang="en-US" sz="1800">
                <a:solidFill>
                  <a:srgbClr val="B3B3B3"/>
                </a:solidFill>
              </a:rPr>
              <a:t>  </a:t>
            </a:r>
            <a:r>
              <a:rPr lang="en-US" altLang="en-US" sz="1800">
                <a:solidFill>
                  <a:srgbClr val="B3B3B3"/>
                </a:solidFill>
              </a:rPr>
              <a:t>Tema 3. Cromatina y Epigenética</a:t>
            </a:r>
            <a:r>
              <a:rPr lang="en-GB" altLang="en-US" sz="1800">
                <a:solidFill>
                  <a:srgbClr val="B3B3B3"/>
                </a:solidFill>
              </a:rPr>
              <a:t/>
            </a:r>
            <a:br>
              <a:rPr lang="en-GB" altLang="en-US" sz="1800">
                <a:solidFill>
                  <a:srgbClr val="B3B3B3"/>
                </a:solidFill>
              </a:rPr>
            </a:br>
            <a:r>
              <a:rPr lang="en-GB" altLang="en-US" sz="1800">
                <a:solidFill>
                  <a:srgbClr val="B3B3B3"/>
                </a:solidFill>
              </a:rPr>
              <a:t>  </a:t>
            </a:r>
            <a:r>
              <a:rPr lang="en-GB" altLang="en-US" sz="3200">
                <a:solidFill>
                  <a:srgbClr val="B3B3B3"/>
                </a:solidFill>
              </a:rPr>
              <a:t>I</a:t>
            </a:r>
            <a:r>
              <a:rPr lang="en-US" altLang="en-US" sz="3200">
                <a:solidFill>
                  <a:srgbClr val="B3B3B3"/>
                </a:solidFill>
              </a:rPr>
              <a:t>n</a:t>
            </a:r>
            <a:r>
              <a:rPr lang="en-GB" altLang="en-US" sz="3200">
                <a:solidFill>
                  <a:srgbClr val="B3B3B3"/>
                </a:solidFill>
              </a:rPr>
              <a:t>activación del cromsoma X</a:t>
            </a:r>
          </a:p>
        </p:txBody>
      </p:sp>
      <p:sp>
        <p:nvSpPr>
          <p:cNvPr id="27650" name="Line 2">
            <a:extLst>
              <a:ext uri="{FF2B5EF4-FFF2-40B4-BE49-F238E27FC236}">
                <a16:creationId xmlns:a16="http://schemas.microsoft.com/office/drawing/2014/main" xmlns="" id="{47DEF8AD-BC5B-BF4E-B9EF-B82A9CF35FD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7651" name="Picture 1">
            <a:hlinkClick r:id="rId3"/>
            <a:extLst>
              <a:ext uri="{FF2B5EF4-FFF2-40B4-BE49-F238E27FC236}">
                <a16:creationId xmlns:a16="http://schemas.microsoft.com/office/drawing/2014/main" xmlns="" id="{BCE12E7F-3239-DE44-B550-6A681B455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60575"/>
            <a:ext cx="410686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2">
            <a:hlinkClick r:id="rId5"/>
            <a:extLst>
              <a:ext uri="{FF2B5EF4-FFF2-40B4-BE49-F238E27FC236}">
                <a16:creationId xmlns:a16="http://schemas.microsoft.com/office/drawing/2014/main" xmlns="" id="{23A5AD70-86FF-D24A-895A-3049AA5B8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060575"/>
            <a:ext cx="42481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3">
            <a:extLst>
              <a:ext uri="{FF2B5EF4-FFF2-40B4-BE49-F238E27FC236}">
                <a16:creationId xmlns:a16="http://schemas.microsoft.com/office/drawing/2014/main" xmlns="" id="{459A09EA-FFC6-844B-AF00-B6D6D2D14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439863"/>
            <a:ext cx="56118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Videos recomendados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agen 31">
            <a:extLst>
              <a:ext uri="{FF2B5EF4-FFF2-40B4-BE49-F238E27FC236}">
                <a16:creationId xmlns:a16="http://schemas.microsoft.com/office/drawing/2014/main" xmlns="" id="{F6D9F260-F3BA-EF4C-BA9F-D37154EA5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868863"/>
            <a:ext cx="23749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Imagen 32">
            <a:extLst>
              <a:ext uri="{FF2B5EF4-FFF2-40B4-BE49-F238E27FC236}">
                <a16:creationId xmlns:a16="http://schemas.microsoft.com/office/drawing/2014/main" xmlns="" id="{108FF649-5D03-2D45-81BA-009EF752A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3"/>
          <a:stretch>
            <a:fillRect/>
          </a:stretch>
        </p:blipFill>
        <p:spPr bwMode="auto">
          <a:xfrm>
            <a:off x="3048000" y="1524000"/>
            <a:ext cx="21685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Imagen 33">
            <a:extLst>
              <a:ext uri="{FF2B5EF4-FFF2-40B4-BE49-F238E27FC236}">
                <a16:creationId xmlns:a16="http://schemas.microsoft.com/office/drawing/2014/main" xmlns="" id="{68EAF87C-3A19-8848-AE6B-3E728F510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863" y="1295400"/>
            <a:ext cx="324961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9">
            <a:extLst>
              <a:ext uri="{FF2B5EF4-FFF2-40B4-BE49-F238E27FC236}">
                <a16:creationId xmlns:a16="http://schemas.microsoft.com/office/drawing/2014/main" xmlns="" id="{45AAF520-0BB0-D749-A41F-10AF45C6E1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14600"/>
            <a:ext cx="2897188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1">
            <a:extLst>
              <a:ext uri="{FF2B5EF4-FFF2-40B4-BE49-F238E27FC236}">
                <a16:creationId xmlns:a16="http://schemas.microsoft.com/office/drawing/2014/main" xmlns="" id="{2DCF7520-7407-2245-BBF6-874159A23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23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4000"/>
              </a:lnSpc>
            </a:pPr>
            <a:r>
              <a:rPr lang="es-ES_tradnl" altLang="en-US" sz="1800">
                <a:solidFill>
                  <a:srgbClr val="B3B3B3"/>
                </a:solidFill>
              </a:rPr>
              <a:t>  </a:t>
            </a:r>
            <a:r>
              <a:rPr lang="en-US" altLang="en-US" sz="1800">
                <a:solidFill>
                  <a:srgbClr val="B3B3B3"/>
                </a:solidFill>
              </a:rPr>
              <a:t>Tema 3. Cromatina y Epigenética</a:t>
            </a:r>
            <a:r>
              <a:rPr lang="en-GB" altLang="en-US" sz="1800">
                <a:solidFill>
                  <a:srgbClr val="B3B3B3"/>
                </a:solidFill>
              </a:rPr>
              <a:t/>
            </a:r>
            <a:br>
              <a:rPr lang="en-GB" altLang="en-US" sz="1800">
                <a:solidFill>
                  <a:srgbClr val="B3B3B3"/>
                </a:solidFill>
              </a:rPr>
            </a:br>
            <a:r>
              <a:rPr lang="en-GB" altLang="en-US" sz="1800">
                <a:solidFill>
                  <a:srgbClr val="B3B3B3"/>
                </a:solidFill>
              </a:rPr>
              <a:t>  </a:t>
            </a:r>
            <a:r>
              <a:rPr lang="en-GB" altLang="en-US" sz="3200">
                <a:solidFill>
                  <a:srgbClr val="B3B3B3"/>
                </a:solidFill>
              </a:rPr>
              <a:t>I</a:t>
            </a:r>
            <a:r>
              <a:rPr lang="en-US" altLang="en-US" sz="3200">
                <a:solidFill>
                  <a:srgbClr val="B3B3B3"/>
                </a:solidFill>
              </a:rPr>
              <a:t>n</a:t>
            </a:r>
            <a:r>
              <a:rPr lang="en-GB" altLang="en-US" sz="3200">
                <a:solidFill>
                  <a:srgbClr val="B3B3B3"/>
                </a:solidFill>
              </a:rPr>
              <a:t>activación del cromsoma X</a:t>
            </a:r>
          </a:p>
        </p:txBody>
      </p:sp>
      <p:sp>
        <p:nvSpPr>
          <p:cNvPr id="29702" name="Line 2">
            <a:extLst>
              <a:ext uri="{FF2B5EF4-FFF2-40B4-BE49-F238E27FC236}">
                <a16:creationId xmlns:a16="http://schemas.microsoft.com/office/drawing/2014/main" xmlns="" id="{B5BF9360-6396-574A-B9B6-3F3C097ABF0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3">
            <a:extLst>
              <a:ext uri="{FF2B5EF4-FFF2-40B4-BE49-F238E27FC236}">
                <a16:creationId xmlns:a16="http://schemas.microsoft.com/office/drawing/2014/main" xmlns="" id="{46F11D40-B68C-8B49-BD9D-C5734C8D5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" y="1236663"/>
            <a:ext cx="8837613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Locus </a:t>
            </a:r>
            <a:r>
              <a:rPr lang="en-GB" altLang="en-US" sz="1600" b="1">
                <a:solidFill>
                  <a:srgbClr val="FF0000"/>
                </a:solidFill>
              </a:rPr>
              <a:t>XIC</a:t>
            </a:r>
            <a:r>
              <a:rPr lang="en-GB" altLang="en-US" sz="1600">
                <a:solidFill>
                  <a:srgbClr val="FF0000"/>
                </a:solidFill>
              </a:rPr>
              <a:t> </a:t>
            </a:r>
            <a:r>
              <a:rPr lang="en-GB" altLang="en-US" sz="1600">
                <a:solidFill>
                  <a:srgbClr val="000000"/>
                </a:solidFill>
              </a:rPr>
              <a:t>contiene gen </a:t>
            </a:r>
            <a:r>
              <a:rPr lang="en-GB" altLang="en-US" sz="1600" b="1">
                <a:solidFill>
                  <a:srgbClr val="FF0000"/>
                </a:solidFill>
              </a:rPr>
              <a:t>Xist</a:t>
            </a:r>
            <a:r>
              <a:rPr lang="en-GB" altLang="en-US" sz="1600">
                <a:solidFill>
                  <a:srgbClr val="FF0000"/>
                </a:solidFill>
              </a:rPr>
              <a:t> </a:t>
            </a:r>
            <a:r>
              <a:rPr lang="en-GB" altLang="en-US" sz="1600">
                <a:solidFill>
                  <a:srgbClr val="000000"/>
                </a:solidFill>
              </a:rPr>
              <a:t>el cual </a:t>
            </a:r>
            <a:r>
              <a:rPr lang="en-GB" altLang="en-US" sz="1600" b="1">
                <a:solidFill>
                  <a:srgbClr val="FF0000"/>
                </a:solidFill>
              </a:rPr>
              <a:t>únicamente es expresado por el cromosoma X inactivo </a:t>
            </a:r>
            <a:r>
              <a:rPr lang="en-GB" altLang="en-US" sz="1600">
                <a:solidFill>
                  <a:srgbClr val="000000"/>
                </a:solidFill>
              </a:rPr>
              <a:t>(</a:t>
            </a:r>
            <a:r>
              <a:rPr lang="en-GB" altLang="en-US" sz="1600" b="1">
                <a:solidFill>
                  <a:srgbClr val="FF0000"/>
                </a:solidFill>
              </a:rPr>
              <a:t>a diferencia del resto de los genes</a:t>
            </a:r>
            <a:r>
              <a:rPr lang="en-GB" altLang="en-US" sz="1600">
                <a:solidFill>
                  <a:srgbClr val="000000"/>
                </a:solidFill>
              </a:rPr>
              <a:t>) y es responsable de inactivación cromosómica.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Su deleción evita la inactivación del cromosoma.</a:t>
            </a:r>
          </a:p>
        </p:txBody>
      </p:sp>
      <p:pic>
        <p:nvPicPr>
          <p:cNvPr id="31746" name="Picture 4">
            <a:extLst>
              <a:ext uri="{FF2B5EF4-FFF2-40B4-BE49-F238E27FC236}">
                <a16:creationId xmlns:a16="http://schemas.microsoft.com/office/drawing/2014/main" xmlns="" id="{86788BCD-1E91-7649-AD39-9C239B28F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3025775"/>
            <a:ext cx="5291138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47" name="Rectangle 1">
            <a:extLst>
              <a:ext uri="{FF2B5EF4-FFF2-40B4-BE49-F238E27FC236}">
                <a16:creationId xmlns:a16="http://schemas.microsoft.com/office/drawing/2014/main" xmlns="" id="{3BCD2D09-741B-034E-9A2D-3862A81F6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23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4000"/>
              </a:lnSpc>
            </a:pPr>
            <a:r>
              <a:rPr lang="es-ES_tradnl" altLang="en-US" sz="1800">
                <a:solidFill>
                  <a:srgbClr val="B3B3B3"/>
                </a:solidFill>
              </a:rPr>
              <a:t>  </a:t>
            </a:r>
            <a:r>
              <a:rPr lang="en-US" altLang="en-US" sz="1800">
                <a:solidFill>
                  <a:srgbClr val="B3B3B3"/>
                </a:solidFill>
              </a:rPr>
              <a:t>Tema 3. Cromatina y Epigenética</a:t>
            </a:r>
            <a:r>
              <a:rPr lang="en-GB" altLang="en-US" sz="1800">
                <a:solidFill>
                  <a:srgbClr val="B3B3B3"/>
                </a:solidFill>
              </a:rPr>
              <a:t/>
            </a:r>
            <a:br>
              <a:rPr lang="en-GB" altLang="en-US" sz="1800">
                <a:solidFill>
                  <a:srgbClr val="B3B3B3"/>
                </a:solidFill>
              </a:rPr>
            </a:br>
            <a:r>
              <a:rPr lang="en-GB" altLang="en-US" sz="1800">
                <a:solidFill>
                  <a:srgbClr val="B3B3B3"/>
                </a:solidFill>
              </a:rPr>
              <a:t>  </a:t>
            </a:r>
            <a:r>
              <a:rPr lang="en-GB" altLang="en-US" sz="3200">
                <a:solidFill>
                  <a:srgbClr val="B3B3B3"/>
                </a:solidFill>
              </a:rPr>
              <a:t>I</a:t>
            </a:r>
            <a:r>
              <a:rPr lang="en-US" altLang="en-US" sz="3200">
                <a:solidFill>
                  <a:srgbClr val="B3B3B3"/>
                </a:solidFill>
              </a:rPr>
              <a:t>n</a:t>
            </a:r>
            <a:r>
              <a:rPr lang="en-GB" altLang="en-US" sz="3200">
                <a:solidFill>
                  <a:srgbClr val="B3B3B3"/>
                </a:solidFill>
              </a:rPr>
              <a:t>activación del cromsoma X</a:t>
            </a:r>
          </a:p>
        </p:txBody>
      </p:sp>
      <p:sp>
        <p:nvSpPr>
          <p:cNvPr id="31748" name="Line 2">
            <a:extLst>
              <a:ext uri="{FF2B5EF4-FFF2-40B4-BE49-F238E27FC236}">
                <a16:creationId xmlns:a16="http://schemas.microsoft.com/office/drawing/2014/main" xmlns="" id="{32BA46A0-DF8B-6944-9A4F-ACD20B44237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3">
            <a:extLst>
              <a:ext uri="{FF2B5EF4-FFF2-40B4-BE49-F238E27FC236}">
                <a16:creationId xmlns:a16="http://schemas.microsoft.com/office/drawing/2014/main" xmlns="" id="{347E344D-BB5D-044D-B6A4-9616A7086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" y="1236663"/>
            <a:ext cx="5908675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Locus XIC contiene gen Xist el cual inicialmente es expresado por ambos cromosomas X pero solo el del cromosoma X inactivo es estabilizado.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Xist codifica para RNA sin marco de lectura abierto (ORF).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RNA tiene vida media muy corta (ca 2 hrs).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RNA-Xist es capaz de forrar cromosoma X que lo sintetiza, lo que sugiere un papel estructural.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Forma patron puntilleado alrededor del cromosoma X inactivado (ante ME) lo que sugiere que interactua con ciertas proteínas estructurales.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Finalmente, el proceso concluye con la desacetilación de H4 y la metilación de secuencias CpG (asegurando la inactivación).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</p:txBody>
      </p:sp>
      <p:pic>
        <p:nvPicPr>
          <p:cNvPr id="33794" name="Picture 4">
            <a:extLst>
              <a:ext uri="{FF2B5EF4-FFF2-40B4-BE49-F238E27FC236}">
                <a16:creationId xmlns:a16="http://schemas.microsoft.com/office/drawing/2014/main" xmlns="" id="{AA8FC9D8-DB95-0241-A7A3-C56E950EE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88" y="1177925"/>
            <a:ext cx="3035300" cy="477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3795" name="Rectangle 1">
            <a:extLst>
              <a:ext uri="{FF2B5EF4-FFF2-40B4-BE49-F238E27FC236}">
                <a16:creationId xmlns:a16="http://schemas.microsoft.com/office/drawing/2014/main" xmlns="" id="{A08FBEC5-1EAC-9046-A18B-A83D764A9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23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4000"/>
              </a:lnSpc>
            </a:pPr>
            <a:r>
              <a:rPr lang="es-ES_tradnl" altLang="en-US" sz="1800">
                <a:solidFill>
                  <a:srgbClr val="B3B3B3"/>
                </a:solidFill>
              </a:rPr>
              <a:t>  </a:t>
            </a:r>
            <a:r>
              <a:rPr lang="en-US" altLang="en-US" sz="1800">
                <a:solidFill>
                  <a:srgbClr val="B3B3B3"/>
                </a:solidFill>
              </a:rPr>
              <a:t>Tema 3. Cromatina y Epigenética</a:t>
            </a:r>
            <a:r>
              <a:rPr lang="en-GB" altLang="en-US" sz="1800">
                <a:solidFill>
                  <a:srgbClr val="B3B3B3"/>
                </a:solidFill>
              </a:rPr>
              <a:t/>
            </a:r>
            <a:br>
              <a:rPr lang="en-GB" altLang="en-US" sz="1800">
                <a:solidFill>
                  <a:srgbClr val="B3B3B3"/>
                </a:solidFill>
              </a:rPr>
            </a:br>
            <a:r>
              <a:rPr lang="en-GB" altLang="en-US" sz="1800">
                <a:solidFill>
                  <a:srgbClr val="B3B3B3"/>
                </a:solidFill>
              </a:rPr>
              <a:t>  </a:t>
            </a:r>
            <a:r>
              <a:rPr lang="en-GB" altLang="en-US" sz="3200">
                <a:solidFill>
                  <a:srgbClr val="B3B3B3"/>
                </a:solidFill>
              </a:rPr>
              <a:t>I</a:t>
            </a:r>
            <a:r>
              <a:rPr lang="en-US" altLang="en-US" sz="3200">
                <a:solidFill>
                  <a:srgbClr val="B3B3B3"/>
                </a:solidFill>
              </a:rPr>
              <a:t>n</a:t>
            </a:r>
            <a:r>
              <a:rPr lang="en-GB" altLang="en-US" sz="3200">
                <a:solidFill>
                  <a:srgbClr val="B3B3B3"/>
                </a:solidFill>
              </a:rPr>
              <a:t>activación del cromsoma X</a:t>
            </a:r>
          </a:p>
        </p:txBody>
      </p:sp>
      <p:sp>
        <p:nvSpPr>
          <p:cNvPr id="33796" name="Line 2">
            <a:extLst>
              <a:ext uri="{FF2B5EF4-FFF2-40B4-BE49-F238E27FC236}">
                <a16:creationId xmlns:a16="http://schemas.microsoft.com/office/drawing/2014/main" xmlns="" id="{19D2B88A-F211-794F-9C98-36093FAD077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3">
            <a:extLst>
              <a:ext uri="{FF2B5EF4-FFF2-40B4-BE49-F238E27FC236}">
                <a16:creationId xmlns:a16="http://schemas.microsoft.com/office/drawing/2014/main" xmlns="" id="{C5BBAA7A-6B11-0842-BEC4-FD28FB2BA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439863"/>
            <a:ext cx="5230812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Metilación que silencia genes ocurre solamente en islas CpG.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Mecanismo de control transcripcional.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Metilación CpG mplica inactivación génica.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Usualmente ocurre en CpG de ambas cadenas del DNA y a nivel de las citosinas.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US" altLang="en-US" sz="1600">
                <a:solidFill>
                  <a:srgbClr val="000000"/>
                </a:solidFill>
              </a:rPr>
              <a:t>Metilación de ambas citosinas de la isla = completa.</a:t>
            </a:r>
          </a:p>
          <a:p>
            <a:pPr eaLnBrk="1" hangingPunct="1">
              <a:lnSpc>
                <a:spcPct val="104000"/>
              </a:lnSpc>
            </a:pPr>
            <a:endParaRPr lang="en-US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US" altLang="en-US" sz="1600">
                <a:solidFill>
                  <a:srgbClr val="000000"/>
                </a:solidFill>
              </a:rPr>
              <a:t>Caracter semiconservador de replicación de DNA lleva a que los sitios se vuelvan hemimetilados en duplex de progenie.</a:t>
            </a:r>
          </a:p>
          <a:p>
            <a:pPr eaLnBrk="1" hangingPunct="1">
              <a:lnSpc>
                <a:spcPct val="104000"/>
              </a:lnSpc>
            </a:pPr>
            <a:endParaRPr lang="en-US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US" altLang="en-US" sz="1600">
                <a:solidFill>
                  <a:srgbClr val="000000"/>
                </a:solidFill>
              </a:rPr>
              <a:t>La metilación se perpetúa (hereda) gracias a la metilación completa de sitios hemimetilados.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</p:txBody>
      </p:sp>
      <p:sp>
        <p:nvSpPr>
          <p:cNvPr id="35842" name="TextBox 5">
            <a:extLst>
              <a:ext uri="{FF2B5EF4-FFF2-40B4-BE49-F238E27FC236}">
                <a16:creationId xmlns:a16="http://schemas.microsoft.com/office/drawing/2014/main" xmlns="" id="{31DC6B6C-ABBC-004E-9EB6-15D4C5D27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1313" y="5346700"/>
            <a:ext cx="185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pic>
        <p:nvPicPr>
          <p:cNvPr id="35843" name="Picture 4">
            <a:extLst>
              <a:ext uri="{FF2B5EF4-FFF2-40B4-BE49-F238E27FC236}">
                <a16:creationId xmlns:a16="http://schemas.microsoft.com/office/drawing/2014/main" xmlns="" id="{9D539689-6F93-CB45-AD6C-7C38087F3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1098550"/>
            <a:ext cx="3486150" cy="573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5844" name="Rectangle 1">
            <a:extLst>
              <a:ext uri="{FF2B5EF4-FFF2-40B4-BE49-F238E27FC236}">
                <a16:creationId xmlns:a16="http://schemas.microsoft.com/office/drawing/2014/main" xmlns="" id="{CD306184-F2CA-0F40-A19C-ABBEB9C10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23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4000"/>
              </a:lnSpc>
            </a:pPr>
            <a:r>
              <a:rPr lang="es-ES_tradnl" altLang="en-US" sz="1800">
                <a:solidFill>
                  <a:srgbClr val="B3B3B3"/>
                </a:solidFill>
              </a:rPr>
              <a:t>  </a:t>
            </a:r>
            <a:r>
              <a:rPr lang="en-US" altLang="en-US" sz="1800">
                <a:solidFill>
                  <a:srgbClr val="B3B3B3"/>
                </a:solidFill>
              </a:rPr>
              <a:t>Tema 3. Cromatina y Epigenética</a:t>
            </a:r>
            <a:r>
              <a:rPr lang="en-GB" altLang="en-US" sz="1800">
                <a:solidFill>
                  <a:srgbClr val="B3B3B3"/>
                </a:solidFill>
              </a:rPr>
              <a:t/>
            </a:r>
            <a:br>
              <a:rPr lang="en-GB" altLang="en-US" sz="1800">
                <a:solidFill>
                  <a:srgbClr val="B3B3B3"/>
                </a:solidFill>
              </a:rPr>
            </a:br>
            <a:r>
              <a:rPr lang="en-GB" altLang="en-US" sz="1800">
                <a:solidFill>
                  <a:srgbClr val="B3B3B3"/>
                </a:solidFill>
              </a:rPr>
              <a:t>  </a:t>
            </a:r>
            <a:r>
              <a:rPr lang="en-GB" altLang="en-US" sz="3200">
                <a:solidFill>
                  <a:srgbClr val="B3B3B3"/>
                </a:solidFill>
              </a:rPr>
              <a:t>M</a:t>
            </a:r>
            <a:r>
              <a:rPr lang="en-US" altLang="en-US" sz="3200">
                <a:solidFill>
                  <a:srgbClr val="B3B3B3"/>
                </a:solidFill>
              </a:rPr>
              <a:t>e</a:t>
            </a:r>
            <a:r>
              <a:rPr lang="en-GB" altLang="en-US" sz="3200">
                <a:solidFill>
                  <a:srgbClr val="B3B3B3"/>
                </a:solidFill>
              </a:rPr>
              <a:t>tilación y silenciamiento epigenético</a:t>
            </a:r>
          </a:p>
        </p:txBody>
      </p:sp>
      <p:sp>
        <p:nvSpPr>
          <p:cNvPr id="35845" name="Line 2">
            <a:extLst>
              <a:ext uri="{FF2B5EF4-FFF2-40B4-BE49-F238E27FC236}">
                <a16:creationId xmlns:a16="http://schemas.microsoft.com/office/drawing/2014/main" xmlns="" id="{4BA7D980-B907-0541-B2B5-DBA902C7D5A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3">
            <a:extLst>
              <a:ext uri="{FF2B5EF4-FFF2-40B4-BE49-F238E27FC236}">
                <a16:creationId xmlns:a16="http://schemas.microsoft.com/office/drawing/2014/main" xmlns="" id="{3AFC4C18-A655-384D-815B-941557C75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1403350"/>
            <a:ext cx="5661025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00"/>
                </a:solidFill>
              </a:rPr>
              <a:t>Existen </a:t>
            </a:r>
            <a:r>
              <a:rPr lang="en-GB" altLang="en-US" sz="1800">
                <a:solidFill>
                  <a:srgbClr val="FF0000"/>
                </a:solidFill>
              </a:rPr>
              <a:t>dos tipos de metilasas</a:t>
            </a:r>
            <a:r>
              <a:rPr lang="en-GB" altLang="en-US" sz="1800">
                <a:solidFill>
                  <a:srgbClr val="000000"/>
                </a:solidFill>
              </a:rPr>
              <a:t>:</a:t>
            </a: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00"/>
                </a:solidFill>
              </a:rPr>
              <a:t>	</a:t>
            </a:r>
            <a:r>
              <a:rPr lang="en-GB" altLang="en-US" sz="1800">
                <a:solidFill>
                  <a:srgbClr val="FF0000"/>
                </a:solidFill>
              </a:rPr>
              <a:t>De  </a:t>
            </a:r>
            <a:r>
              <a:rPr lang="en-GB" altLang="en-US" sz="1800" i="1">
                <a:solidFill>
                  <a:srgbClr val="FF0000"/>
                </a:solidFill>
              </a:rPr>
              <a:t>de novo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1800" i="1">
                <a:solidFill>
                  <a:srgbClr val="000000"/>
                </a:solidFill>
              </a:rPr>
              <a:t>		</a:t>
            </a:r>
            <a:r>
              <a:rPr lang="en-GB" altLang="en-US" sz="1800">
                <a:solidFill>
                  <a:srgbClr val="000000"/>
                </a:solidFill>
              </a:rPr>
              <a:t>Aun no caracterizada muy bien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00"/>
                </a:solidFill>
              </a:rPr>
              <a:t>		Presumiblemente </a:t>
            </a:r>
            <a:r>
              <a:rPr lang="en-GB" altLang="en-US" sz="1800">
                <a:solidFill>
                  <a:srgbClr val="FF0000"/>
                </a:solidFill>
              </a:rPr>
              <a:t>secuencia-específica</a:t>
            </a: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00"/>
                </a:solidFill>
              </a:rPr>
              <a:t>	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00"/>
                </a:solidFill>
              </a:rPr>
              <a:t>	</a:t>
            </a:r>
            <a:r>
              <a:rPr lang="en-GB" altLang="en-US" sz="1800">
                <a:solidFill>
                  <a:srgbClr val="FF0000"/>
                </a:solidFill>
              </a:rPr>
              <a:t>De mantenimiento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00"/>
                </a:solidFill>
              </a:rPr>
              <a:t>		La enzima </a:t>
            </a:r>
            <a:r>
              <a:rPr lang="en-GB" altLang="en-US" sz="1800">
                <a:solidFill>
                  <a:srgbClr val="FF0000"/>
                </a:solidFill>
              </a:rPr>
              <a:t>responsable del ejemplo anterior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00"/>
                </a:solidFill>
              </a:rPr>
              <a:t>		</a:t>
            </a:r>
            <a:r>
              <a:rPr lang="en-GB" altLang="en-US" sz="1800">
                <a:solidFill>
                  <a:srgbClr val="FF0000"/>
                </a:solidFill>
              </a:rPr>
              <a:t>Hemimetilación a metilación </a:t>
            </a:r>
            <a:r>
              <a:rPr lang="en-GB" altLang="en-US" sz="1800">
                <a:solidFill>
                  <a:srgbClr val="000000"/>
                </a:solidFill>
              </a:rPr>
              <a:t>completa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00"/>
                </a:solidFill>
              </a:rPr>
              <a:t>		</a:t>
            </a:r>
            <a:r>
              <a:rPr lang="en-GB" altLang="en-US" sz="1800">
                <a:solidFill>
                  <a:srgbClr val="FF0000"/>
                </a:solidFill>
              </a:rPr>
              <a:t>Ubicua</a:t>
            </a:r>
            <a:r>
              <a:rPr lang="en-GB" altLang="en-US" sz="1800">
                <a:solidFill>
                  <a:srgbClr val="000000"/>
                </a:solidFill>
              </a:rPr>
              <a:t>, expresión </a:t>
            </a:r>
            <a:r>
              <a:rPr lang="en-GB" altLang="en-US" sz="1800">
                <a:solidFill>
                  <a:srgbClr val="FF0000"/>
                </a:solidFill>
              </a:rPr>
              <a:t>constitutiva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00"/>
                </a:solidFill>
              </a:rPr>
              <a:t>		Esencial para el desarrollo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00"/>
                </a:solidFill>
              </a:rPr>
              <a:t>		</a:t>
            </a:r>
            <a:r>
              <a:rPr lang="en-GB" altLang="en-US" sz="1800">
                <a:solidFill>
                  <a:srgbClr val="FF0000"/>
                </a:solidFill>
              </a:rPr>
              <a:t>Deleción es embrionaria-letal</a:t>
            </a: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FF0000"/>
                </a:solidFill>
              </a:rPr>
              <a:t>Cuando se inserta DNA foráneo metilado a un eucariota, se respeta patrón de metilación y es perpetuado indefinidamente con fidelidad &gt;95% !</a:t>
            </a:r>
            <a:r>
              <a:rPr lang="en-GB" altLang="en-US" sz="1800">
                <a:solidFill>
                  <a:srgbClr val="000000"/>
                </a:solidFill>
              </a:rPr>
              <a:t>	</a:t>
            </a: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rgbClr val="000000"/>
              </a:solidFill>
            </a:endParaRPr>
          </a:p>
        </p:txBody>
      </p:sp>
      <p:pic>
        <p:nvPicPr>
          <p:cNvPr id="37890" name="Picture 4">
            <a:extLst>
              <a:ext uri="{FF2B5EF4-FFF2-40B4-BE49-F238E27FC236}">
                <a16:creationId xmlns:a16="http://schemas.microsoft.com/office/drawing/2014/main" xmlns="" id="{05302048-F3E5-F94C-A391-8574C7129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3" y="1154113"/>
            <a:ext cx="3455987" cy="524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7891" name="Rectangle 1">
            <a:extLst>
              <a:ext uri="{FF2B5EF4-FFF2-40B4-BE49-F238E27FC236}">
                <a16:creationId xmlns:a16="http://schemas.microsoft.com/office/drawing/2014/main" xmlns="" id="{3E3DEA52-75ED-2249-B853-A7C7548E8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23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4000"/>
              </a:lnSpc>
            </a:pPr>
            <a:r>
              <a:rPr lang="es-ES_tradnl" altLang="en-US" sz="1800">
                <a:solidFill>
                  <a:srgbClr val="B3B3B3"/>
                </a:solidFill>
              </a:rPr>
              <a:t>  </a:t>
            </a:r>
            <a:r>
              <a:rPr lang="en-US" altLang="en-US" sz="1800">
                <a:solidFill>
                  <a:srgbClr val="B3B3B3"/>
                </a:solidFill>
              </a:rPr>
              <a:t>Tema 3. Cromatina y Epigenética</a:t>
            </a:r>
            <a:r>
              <a:rPr lang="en-GB" altLang="en-US" sz="1800">
                <a:solidFill>
                  <a:srgbClr val="B3B3B3"/>
                </a:solidFill>
              </a:rPr>
              <a:t/>
            </a:r>
            <a:br>
              <a:rPr lang="en-GB" altLang="en-US" sz="1800">
                <a:solidFill>
                  <a:srgbClr val="B3B3B3"/>
                </a:solidFill>
              </a:rPr>
            </a:br>
            <a:r>
              <a:rPr lang="en-GB" altLang="en-US" sz="1800">
                <a:solidFill>
                  <a:srgbClr val="B3B3B3"/>
                </a:solidFill>
              </a:rPr>
              <a:t>  </a:t>
            </a:r>
            <a:r>
              <a:rPr lang="en-GB" altLang="en-US" sz="3200">
                <a:solidFill>
                  <a:srgbClr val="B3B3B3"/>
                </a:solidFill>
              </a:rPr>
              <a:t>M</a:t>
            </a:r>
            <a:r>
              <a:rPr lang="en-US" altLang="en-US" sz="3200">
                <a:solidFill>
                  <a:srgbClr val="B3B3B3"/>
                </a:solidFill>
              </a:rPr>
              <a:t>e</a:t>
            </a:r>
            <a:r>
              <a:rPr lang="en-GB" altLang="en-US" sz="3200">
                <a:solidFill>
                  <a:srgbClr val="B3B3B3"/>
                </a:solidFill>
              </a:rPr>
              <a:t>tilación y silenciamiento epigenético</a:t>
            </a:r>
          </a:p>
        </p:txBody>
      </p:sp>
      <p:sp>
        <p:nvSpPr>
          <p:cNvPr id="37892" name="Line 2">
            <a:extLst>
              <a:ext uri="{FF2B5EF4-FFF2-40B4-BE49-F238E27FC236}">
                <a16:creationId xmlns:a16="http://schemas.microsoft.com/office/drawing/2014/main" xmlns="" id="{DE616FD3-B2F3-3A4E-B014-9420F37C8EE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3">
            <a:extLst>
              <a:ext uri="{FF2B5EF4-FFF2-40B4-BE49-F238E27FC236}">
                <a16:creationId xmlns:a16="http://schemas.microsoft.com/office/drawing/2014/main" xmlns="" id="{95927A11-2D94-D64B-B04E-03A5D1710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1260475"/>
            <a:ext cx="3992562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00"/>
                </a:solidFill>
              </a:rPr>
              <a:t>Impronta genómica:</a:t>
            </a: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00"/>
                </a:solidFill>
              </a:rPr>
              <a:t>Describe a la diferencia en el comportamiento (expresión) que se da entre los dos alelos parentales.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00"/>
                </a:solidFill>
              </a:rPr>
              <a:t>La expresión de ciertos alelos depende del sexo parental del cual fueron heredados.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FF0000"/>
                </a:solidFill>
              </a:rPr>
              <a:t>Gen de IGF-II metilado en los oocitos pero no en los espermatozoides, por ende, el alelo de IGF-II que se exprese será el del padre.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rgbClr val="000000"/>
              </a:solidFill>
            </a:endParaRPr>
          </a:p>
        </p:txBody>
      </p:sp>
      <p:pic>
        <p:nvPicPr>
          <p:cNvPr id="39938" name="Picture 4">
            <a:extLst>
              <a:ext uri="{FF2B5EF4-FFF2-40B4-BE49-F238E27FC236}">
                <a16:creationId xmlns:a16="http://schemas.microsoft.com/office/drawing/2014/main" xmlns="" id="{E55AF73D-3863-7B4E-874C-B09FB1B2A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211263"/>
            <a:ext cx="5040313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3D4F2595-7D9A-904F-BC6D-0B5226AB6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371600"/>
            <a:ext cx="642938" cy="182563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_tradnl" altLang="en-US"/>
          </a:p>
        </p:txBody>
      </p:sp>
      <p:sp>
        <p:nvSpPr>
          <p:cNvPr id="39940" name="Rectangle 1">
            <a:extLst>
              <a:ext uri="{FF2B5EF4-FFF2-40B4-BE49-F238E27FC236}">
                <a16:creationId xmlns:a16="http://schemas.microsoft.com/office/drawing/2014/main" xmlns="" id="{0AC85A8B-E878-EC41-85C2-516D069B4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23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4000"/>
              </a:lnSpc>
            </a:pPr>
            <a:r>
              <a:rPr lang="es-ES_tradnl" altLang="en-US" sz="1800">
                <a:solidFill>
                  <a:srgbClr val="B3B3B3"/>
                </a:solidFill>
              </a:rPr>
              <a:t>  </a:t>
            </a:r>
            <a:r>
              <a:rPr lang="en-US" altLang="en-US" sz="1800">
                <a:solidFill>
                  <a:srgbClr val="B3B3B3"/>
                </a:solidFill>
              </a:rPr>
              <a:t>Tema 3. Cromatina y Epigenética</a:t>
            </a:r>
            <a:r>
              <a:rPr lang="en-GB" altLang="en-US" sz="1800">
                <a:solidFill>
                  <a:srgbClr val="B3B3B3"/>
                </a:solidFill>
              </a:rPr>
              <a:t/>
            </a:r>
            <a:br>
              <a:rPr lang="en-GB" altLang="en-US" sz="1800">
                <a:solidFill>
                  <a:srgbClr val="B3B3B3"/>
                </a:solidFill>
              </a:rPr>
            </a:br>
            <a:r>
              <a:rPr lang="en-GB" altLang="en-US" sz="1800">
                <a:solidFill>
                  <a:srgbClr val="B3B3B3"/>
                </a:solidFill>
              </a:rPr>
              <a:t>  </a:t>
            </a:r>
            <a:r>
              <a:rPr lang="en-GB" altLang="en-US" sz="3200">
                <a:solidFill>
                  <a:srgbClr val="B3B3B3"/>
                </a:solidFill>
              </a:rPr>
              <a:t>Metilación e impronta genómica</a:t>
            </a:r>
          </a:p>
        </p:txBody>
      </p:sp>
      <p:sp>
        <p:nvSpPr>
          <p:cNvPr id="39941" name="Line 2">
            <a:extLst>
              <a:ext uri="{FF2B5EF4-FFF2-40B4-BE49-F238E27FC236}">
                <a16:creationId xmlns:a16="http://schemas.microsoft.com/office/drawing/2014/main" xmlns="" id="{4C8DD916-0F0A-5743-8880-4030130609A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xmlns="" id="{F21CF037-DD01-D244-8AC2-0C4D24173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23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4000"/>
              </a:lnSpc>
            </a:pPr>
            <a:r>
              <a:rPr lang="es-ES_tradnl" altLang="en-US" sz="1800">
                <a:solidFill>
                  <a:srgbClr val="B3B3B3"/>
                </a:solidFill>
              </a:rPr>
              <a:t>  </a:t>
            </a:r>
            <a:r>
              <a:rPr lang="en-US" altLang="en-US" sz="1800">
                <a:solidFill>
                  <a:srgbClr val="B3B3B3"/>
                </a:solidFill>
              </a:rPr>
              <a:t>Tema 3. Cromatina y Epigenética</a:t>
            </a:r>
            <a:r>
              <a:rPr lang="en-GB" altLang="en-US" sz="1800">
                <a:solidFill>
                  <a:srgbClr val="B3B3B3"/>
                </a:solidFill>
              </a:rPr>
              <a:t/>
            </a:r>
            <a:br>
              <a:rPr lang="en-GB" altLang="en-US" sz="1800">
                <a:solidFill>
                  <a:srgbClr val="B3B3B3"/>
                </a:solidFill>
              </a:rPr>
            </a:br>
            <a:r>
              <a:rPr lang="en-GB" altLang="en-US" sz="1800">
                <a:solidFill>
                  <a:srgbClr val="B3B3B3"/>
                </a:solidFill>
              </a:rPr>
              <a:t>  </a:t>
            </a:r>
            <a:r>
              <a:rPr lang="en-GB" altLang="en-US" sz="3200">
                <a:solidFill>
                  <a:srgbClr val="B3B3B3"/>
                </a:solidFill>
              </a:rPr>
              <a:t>Compactación</a:t>
            </a:r>
          </a:p>
        </p:txBody>
      </p:sp>
      <p:sp>
        <p:nvSpPr>
          <p:cNvPr id="5122" name="Line 2">
            <a:extLst>
              <a:ext uri="{FF2B5EF4-FFF2-40B4-BE49-F238E27FC236}">
                <a16:creationId xmlns:a16="http://schemas.microsoft.com/office/drawing/2014/main" xmlns="" id="{75451328-C8CB-3E48-9451-BB74E0DE507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xmlns="" id="{ED3E6610-077E-4F4E-BC28-58FF74891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123950"/>
            <a:ext cx="4500562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542BD27-8208-AB44-80FD-1B49A8259E67}"/>
              </a:ext>
            </a:extLst>
          </p:cNvPr>
          <p:cNvSpPr/>
          <p:nvPr/>
        </p:nvSpPr>
        <p:spPr>
          <a:xfrm>
            <a:off x="157484" y="1369338"/>
            <a:ext cx="420020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400" dirty="0">
                <a:solidFill>
                  <a:srgbClr val="333333"/>
                </a:solidFill>
                <a:cs typeface="Arial" panose="020B0604020202020204" pitchFamily="34" charset="0"/>
              </a:rPr>
              <a:t>The human genome </a:t>
            </a:r>
          </a:p>
          <a:p>
            <a:pPr>
              <a:lnSpc>
                <a:spcPct val="100000"/>
              </a:lnSpc>
            </a:pPr>
            <a:endParaRPr lang="en-GB" sz="1400" dirty="0">
              <a:solidFill>
                <a:srgbClr val="333333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1400" dirty="0">
                <a:solidFill>
                  <a:srgbClr val="333333"/>
                </a:solidFill>
                <a:cs typeface="Arial" panose="020B0604020202020204" pitchFamily="34" charset="0"/>
              </a:rPr>
              <a:t>Made up of 23 chromosome pairs </a:t>
            </a:r>
          </a:p>
          <a:p>
            <a:pPr>
              <a:lnSpc>
                <a:spcPct val="100000"/>
              </a:lnSpc>
            </a:pPr>
            <a:endParaRPr lang="en-GB" sz="1400" dirty="0">
              <a:solidFill>
                <a:srgbClr val="333333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1400" dirty="0">
                <a:solidFill>
                  <a:srgbClr val="333333"/>
                </a:solidFill>
                <a:cs typeface="Arial" panose="020B0604020202020204" pitchFamily="34" charset="0"/>
              </a:rPr>
              <a:t>24 distinct human chromosomes: </a:t>
            </a:r>
          </a:p>
          <a:p>
            <a:pPr>
              <a:lnSpc>
                <a:spcPct val="100000"/>
              </a:lnSpc>
            </a:pPr>
            <a:r>
              <a:rPr lang="en-GB" sz="1400" dirty="0">
                <a:solidFill>
                  <a:srgbClr val="333333"/>
                </a:solidFill>
                <a:cs typeface="Arial" panose="020B0604020202020204" pitchFamily="34" charset="0"/>
              </a:rPr>
              <a:t>-22 autosomal </a:t>
            </a:r>
          </a:p>
          <a:p>
            <a:pPr>
              <a:lnSpc>
                <a:spcPct val="100000"/>
              </a:lnSpc>
            </a:pPr>
            <a:r>
              <a:rPr lang="en-GB" sz="1400" dirty="0">
                <a:solidFill>
                  <a:srgbClr val="333333"/>
                </a:solidFill>
                <a:cs typeface="Arial" panose="020B0604020202020204" pitchFamily="34" charset="0"/>
              </a:rPr>
              <a:t>-plus the sex-determining X and Y chromosomes.</a:t>
            </a:r>
          </a:p>
          <a:p>
            <a:pPr>
              <a:lnSpc>
                <a:spcPct val="100000"/>
              </a:lnSpc>
            </a:pPr>
            <a:endParaRPr lang="en-GB" sz="1400" dirty="0">
              <a:solidFill>
                <a:srgbClr val="333333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1400" dirty="0">
                <a:solidFill>
                  <a:srgbClr val="333333"/>
                </a:solidFill>
                <a:cs typeface="Arial" panose="020B0604020202020204" pitchFamily="34" charset="0"/>
              </a:rPr>
              <a:t>Chromosomes numbered in order of size.</a:t>
            </a:r>
          </a:p>
          <a:p>
            <a:pPr>
              <a:lnSpc>
                <a:spcPct val="100000"/>
              </a:lnSpc>
            </a:pPr>
            <a:endParaRPr lang="en-GB" sz="1400" dirty="0">
              <a:solidFill>
                <a:srgbClr val="333333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1400" dirty="0">
                <a:solidFill>
                  <a:srgbClr val="333333"/>
                </a:solidFill>
                <a:cs typeface="Arial" panose="020B0604020202020204" pitchFamily="34" charset="0"/>
              </a:rPr>
              <a:t>Estimated 20,000-25,000 human protein-coding genes.</a:t>
            </a:r>
          </a:p>
          <a:p>
            <a:pPr>
              <a:lnSpc>
                <a:spcPct val="100000"/>
              </a:lnSpc>
            </a:pPr>
            <a:endParaRPr lang="en-GB" sz="1400" dirty="0">
              <a:solidFill>
                <a:srgbClr val="333333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1400" dirty="0">
                <a:solidFill>
                  <a:srgbClr val="333333"/>
                </a:solidFill>
                <a:cs typeface="Arial" panose="020B0604020202020204" pitchFamily="34" charset="0"/>
              </a:rPr>
              <a:t>Initial predictions of 100,000 or more</a:t>
            </a:r>
          </a:p>
          <a:p>
            <a:pPr>
              <a:lnSpc>
                <a:spcPct val="100000"/>
              </a:lnSpc>
            </a:pPr>
            <a:endParaRPr lang="en-GB" sz="1400" b="0" i="0" dirty="0">
              <a:solidFill>
                <a:srgbClr val="333333"/>
              </a:solidFill>
              <a:effectLst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1400" dirty="0">
                <a:solidFill>
                  <a:srgbClr val="333333"/>
                </a:solidFill>
                <a:cs typeface="Arial" panose="020B0604020202020204" pitchFamily="34" charset="0"/>
              </a:rPr>
              <a:t>Haploid genome size of 3,234,000,000 </a:t>
            </a:r>
            <a:r>
              <a:rPr lang="en-GB" sz="1400" dirty="0" err="1">
                <a:solidFill>
                  <a:srgbClr val="333333"/>
                </a:solidFill>
                <a:cs typeface="Arial" panose="020B0604020202020204" pitchFamily="34" charset="0"/>
              </a:rPr>
              <a:t>bp</a:t>
            </a:r>
            <a:r>
              <a:rPr lang="en-GB" sz="1400" dirty="0">
                <a:solidFill>
                  <a:srgbClr val="333333"/>
                </a:solidFill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GB" sz="1400" dirty="0">
                <a:solidFill>
                  <a:srgbClr val="333333"/>
                </a:solidFill>
                <a:cs typeface="Arial" panose="020B0604020202020204" pitchFamily="34" charset="0"/>
              </a:rPr>
              <a:t>Diploid 6,469,000,000 </a:t>
            </a:r>
            <a:r>
              <a:rPr lang="en-GB" sz="1400" dirty="0" err="1">
                <a:solidFill>
                  <a:srgbClr val="333333"/>
                </a:solidFill>
                <a:cs typeface="Arial" panose="020B0604020202020204" pitchFamily="34" charset="0"/>
              </a:rPr>
              <a:t>bp</a:t>
            </a:r>
            <a:r>
              <a:rPr lang="en-GB" sz="1400" dirty="0">
                <a:solidFill>
                  <a:srgbClr val="333333"/>
                </a:solidFill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endParaRPr lang="en-GB" sz="1400" dirty="0">
              <a:solidFill>
                <a:srgbClr val="333333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1400" dirty="0">
                <a:solidFill>
                  <a:srgbClr val="333333"/>
                </a:solidFill>
                <a:cs typeface="Arial" panose="020B0604020202020204" pitchFamily="34" charset="0"/>
              </a:rPr>
              <a:t>1.09 </a:t>
            </a:r>
            <a:r>
              <a:rPr lang="en-GB" sz="1400" dirty="0" err="1">
                <a:solidFill>
                  <a:srgbClr val="333333"/>
                </a:solidFill>
                <a:cs typeface="Arial" panose="020B0604020202020204" pitchFamily="34" charset="0"/>
              </a:rPr>
              <a:t>mts</a:t>
            </a:r>
            <a:r>
              <a:rPr lang="en-GB" sz="1400" dirty="0">
                <a:solidFill>
                  <a:srgbClr val="333333"/>
                </a:solidFill>
                <a:cs typeface="Arial" panose="020B0604020202020204" pitchFamily="34" charset="0"/>
              </a:rPr>
              <a:t> DNA x2 </a:t>
            </a:r>
          </a:p>
          <a:p>
            <a:pPr>
              <a:lnSpc>
                <a:spcPct val="100000"/>
              </a:lnSpc>
            </a:pPr>
            <a:endParaRPr lang="en-GB" sz="1400" dirty="0">
              <a:solidFill>
                <a:srgbClr val="333333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GB" sz="1400" dirty="0">
              <a:solidFill>
                <a:srgbClr val="333333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GB" sz="1400" b="0" i="0" dirty="0">
              <a:solidFill>
                <a:srgbClr val="333333"/>
              </a:solidFill>
              <a:effectLst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GB" sz="1400" b="0" i="0" dirty="0">
              <a:solidFill>
                <a:srgbClr val="333333"/>
              </a:solidFill>
              <a:effectLst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3">
            <a:extLst>
              <a:ext uri="{FF2B5EF4-FFF2-40B4-BE49-F238E27FC236}">
                <a16:creationId xmlns:a16="http://schemas.microsoft.com/office/drawing/2014/main" xmlns="" id="{CCC3EFCC-9890-D14C-AA5C-52CF3FA73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1260475"/>
            <a:ext cx="3992562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00"/>
                </a:solidFill>
              </a:rPr>
              <a:t>Impronta genómica:</a:t>
            </a: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00"/>
                </a:solidFill>
              </a:rPr>
              <a:t>Describe a la diferencia en el comportamiento (expresión) que se da entre los dos alelos parentales.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00"/>
                </a:solidFill>
              </a:rPr>
              <a:t>La expresión de ciertos alelos depende del sexo parental del cual fueron heredados.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FF0000"/>
                </a:solidFill>
              </a:rPr>
              <a:t>Gen de IGF-II metilado en los oocitos pero no en los espermatozoides, por ende, el alelo de IGF-II que se exprese será el del padre.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rgbClr val="000000"/>
              </a:solidFill>
            </a:endParaRPr>
          </a:p>
        </p:txBody>
      </p:sp>
      <p:pic>
        <p:nvPicPr>
          <p:cNvPr id="41986" name="Picture 4">
            <a:extLst>
              <a:ext uri="{FF2B5EF4-FFF2-40B4-BE49-F238E27FC236}">
                <a16:creationId xmlns:a16="http://schemas.microsoft.com/office/drawing/2014/main" xmlns="" id="{7962FD58-366D-0A40-BDC2-90638DFE9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211263"/>
            <a:ext cx="5040313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8164147B-6F79-6249-8DEC-08AA79B01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7188" y="3286125"/>
            <a:ext cx="608012" cy="198438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_tradnl" altLang="en-US"/>
          </a:p>
        </p:txBody>
      </p:sp>
      <p:sp>
        <p:nvSpPr>
          <p:cNvPr id="41988" name="Rectangle 1">
            <a:extLst>
              <a:ext uri="{FF2B5EF4-FFF2-40B4-BE49-F238E27FC236}">
                <a16:creationId xmlns:a16="http://schemas.microsoft.com/office/drawing/2014/main" xmlns="" id="{7323D027-5051-944A-B5F4-14D8E7407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23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4000"/>
              </a:lnSpc>
            </a:pPr>
            <a:r>
              <a:rPr lang="es-ES_tradnl" altLang="en-US" sz="1800">
                <a:solidFill>
                  <a:srgbClr val="B3B3B3"/>
                </a:solidFill>
              </a:rPr>
              <a:t>  </a:t>
            </a:r>
            <a:r>
              <a:rPr lang="en-US" altLang="en-US" sz="1800">
                <a:solidFill>
                  <a:srgbClr val="B3B3B3"/>
                </a:solidFill>
              </a:rPr>
              <a:t>Tema 3. Cromatina y Epigenética</a:t>
            </a:r>
            <a:r>
              <a:rPr lang="en-GB" altLang="en-US" sz="1800">
                <a:solidFill>
                  <a:srgbClr val="B3B3B3"/>
                </a:solidFill>
              </a:rPr>
              <a:t/>
            </a:r>
            <a:br>
              <a:rPr lang="en-GB" altLang="en-US" sz="1800">
                <a:solidFill>
                  <a:srgbClr val="B3B3B3"/>
                </a:solidFill>
              </a:rPr>
            </a:br>
            <a:r>
              <a:rPr lang="en-GB" altLang="en-US" sz="1800">
                <a:solidFill>
                  <a:srgbClr val="B3B3B3"/>
                </a:solidFill>
              </a:rPr>
              <a:t>  </a:t>
            </a:r>
            <a:r>
              <a:rPr lang="en-GB" altLang="en-US" sz="3200">
                <a:solidFill>
                  <a:srgbClr val="B3B3B3"/>
                </a:solidFill>
              </a:rPr>
              <a:t>Metilación e impronta genómica</a:t>
            </a:r>
          </a:p>
        </p:txBody>
      </p:sp>
      <p:sp>
        <p:nvSpPr>
          <p:cNvPr id="41989" name="Line 2">
            <a:extLst>
              <a:ext uri="{FF2B5EF4-FFF2-40B4-BE49-F238E27FC236}">
                <a16:creationId xmlns:a16="http://schemas.microsoft.com/office/drawing/2014/main" xmlns="" id="{8E9C8D95-4FCD-9F4F-A0C2-F50185A119C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3">
            <a:extLst>
              <a:ext uri="{FF2B5EF4-FFF2-40B4-BE49-F238E27FC236}">
                <a16:creationId xmlns:a16="http://schemas.microsoft.com/office/drawing/2014/main" xmlns="" id="{03C03D02-AAE8-F745-B1A0-620F53F58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1187450"/>
            <a:ext cx="541972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00"/>
                </a:solidFill>
              </a:rPr>
              <a:t>Implicaciones:</a:t>
            </a: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00"/>
                </a:solidFill>
              </a:rPr>
              <a:t>La metilación </a:t>
            </a:r>
            <a:r>
              <a:rPr lang="en-GB" altLang="en-US" sz="1800">
                <a:solidFill>
                  <a:srgbClr val="FF0000"/>
                </a:solidFill>
              </a:rPr>
              <a:t>se puede heredar</a:t>
            </a:r>
            <a:r>
              <a:rPr lang="en-GB" altLang="en-US" sz="180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00"/>
                </a:solidFill>
              </a:rPr>
              <a:t>La metilación </a:t>
            </a:r>
            <a:r>
              <a:rPr lang="en-GB" altLang="en-US" sz="1800">
                <a:solidFill>
                  <a:srgbClr val="FF0000"/>
                </a:solidFill>
              </a:rPr>
              <a:t>puede silenciar genes </a:t>
            </a:r>
            <a:r>
              <a:rPr lang="en-GB" altLang="en-US" sz="1800">
                <a:solidFill>
                  <a:srgbClr val="000000"/>
                </a:solidFill>
              </a:rPr>
              <a:t>(promotores).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00"/>
                </a:solidFill>
              </a:rPr>
              <a:t>Nuestros </a:t>
            </a:r>
            <a:r>
              <a:rPr lang="en-GB" altLang="en-US" sz="1800">
                <a:solidFill>
                  <a:srgbClr val="FF0000"/>
                </a:solidFill>
              </a:rPr>
              <a:t>cromosomas proceden de nuestros padres</a:t>
            </a:r>
            <a:r>
              <a:rPr lang="en-GB" altLang="en-US" sz="1800">
                <a:solidFill>
                  <a:srgbClr val="000000"/>
                </a:solidFill>
              </a:rPr>
              <a:t> por proporción igual (50% vs 50%).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FF0000"/>
                </a:solidFill>
              </a:rPr>
              <a:t>La metilación del gen paterno pudiera llevar a que no se exprese gen paterno en progenie</a:t>
            </a:r>
            <a:r>
              <a:rPr lang="en-GB" altLang="en-US" sz="180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00"/>
                </a:solidFill>
              </a:rPr>
              <a:t>Pero </a:t>
            </a:r>
            <a:r>
              <a:rPr lang="en-GB" altLang="en-US" sz="1800">
                <a:solidFill>
                  <a:srgbClr val="FF0000"/>
                </a:solidFill>
              </a:rPr>
              <a:t>no lo excluye de participar en F2 </a:t>
            </a:r>
            <a:r>
              <a:rPr lang="en-GB" altLang="en-US" sz="1800">
                <a:solidFill>
                  <a:srgbClr val="000000"/>
                </a:solidFill>
              </a:rPr>
              <a:t>o subsecuentes (jumping gene).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00"/>
                </a:solidFill>
              </a:rPr>
              <a:t>Constituye forma de </a:t>
            </a:r>
            <a:r>
              <a:rPr lang="en-GB" altLang="en-US" sz="1800">
                <a:solidFill>
                  <a:srgbClr val="FF0000"/>
                </a:solidFill>
              </a:rPr>
              <a:t>herencia epigenética</a:t>
            </a:r>
            <a:r>
              <a:rPr lang="en-GB" altLang="en-US" sz="180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FF0000"/>
                </a:solidFill>
              </a:rPr>
              <a:t>Impronta genómica se pierde durante gametogénesis de F1</a:t>
            </a:r>
            <a:r>
              <a:rPr lang="en-GB" altLang="en-US" sz="180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44034" name="Picture 4">
            <a:extLst>
              <a:ext uri="{FF2B5EF4-FFF2-40B4-BE49-F238E27FC236}">
                <a16:creationId xmlns:a16="http://schemas.microsoft.com/office/drawing/2014/main" xmlns="" id="{54307E97-1A5F-8840-A69A-4A57A8328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13" y="1144588"/>
            <a:ext cx="3722687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035" name="Rectangle 1">
            <a:extLst>
              <a:ext uri="{FF2B5EF4-FFF2-40B4-BE49-F238E27FC236}">
                <a16:creationId xmlns:a16="http://schemas.microsoft.com/office/drawing/2014/main" xmlns="" id="{C7BE04C6-F2A0-F24E-A6BD-6C2C03B5A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23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4000"/>
              </a:lnSpc>
            </a:pPr>
            <a:r>
              <a:rPr lang="es-ES_tradnl" altLang="en-US" sz="1800">
                <a:solidFill>
                  <a:srgbClr val="B3B3B3"/>
                </a:solidFill>
              </a:rPr>
              <a:t>  </a:t>
            </a:r>
            <a:r>
              <a:rPr lang="en-US" altLang="en-US" sz="1800">
                <a:solidFill>
                  <a:srgbClr val="B3B3B3"/>
                </a:solidFill>
              </a:rPr>
              <a:t>Tema 3. Cromatina y Epigenética</a:t>
            </a:r>
            <a:r>
              <a:rPr lang="en-GB" altLang="en-US" sz="1800">
                <a:solidFill>
                  <a:srgbClr val="B3B3B3"/>
                </a:solidFill>
              </a:rPr>
              <a:t/>
            </a:r>
            <a:br>
              <a:rPr lang="en-GB" altLang="en-US" sz="1800">
                <a:solidFill>
                  <a:srgbClr val="B3B3B3"/>
                </a:solidFill>
              </a:rPr>
            </a:br>
            <a:r>
              <a:rPr lang="en-GB" altLang="en-US" sz="1800">
                <a:solidFill>
                  <a:srgbClr val="B3B3B3"/>
                </a:solidFill>
              </a:rPr>
              <a:t>  </a:t>
            </a:r>
            <a:r>
              <a:rPr lang="en-GB" altLang="en-US" sz="3200">
                <a:solidFill>
                  <a:srgbClr val="B3B3B3"/>
                </a:solidFill>
              </a:rPr>
              <a:t>Metilación e impronta genómica</a:t>
            </a:r>
          </a:p>
        </p:txBody>
      </p:sp>
      <p:sp>
        <p:nvSpPr>
          <p:cNvPr id="44036" name="Line 2">
            <a:extLst>
              <a:ext uri="{FF2B5EF4-FFF2-40B4-BE49-F238E27FC236}">
                <a16:creationId xmlns:a16="http://schemas.microsoft.com/office/drawing/2014/main" xmlns="" id="{526CEAAA-53E3-3649-8D4E-93324E0A676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5409087" y="2833738"/>
            <a:ext cx="1234682" cy="3844949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9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3">
            <a:extLst>
              <a:ext uri="{FF2B5EF4-FFF2-40B4-BE49-F238E27FC236}">
                <a16:creationId xmlns:a16="http://schemas.microsoft.com/office/drawing/2014/main" xmlns="" id="{C7D52889-EE37-8549-8FDF-D350526FE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1187450"/>
            <a:ext cx="5419725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En </a:t>
            </a:r>
            <a:r>
              <a:rPr lang="en-GB" altLang="en-US" sz="1600" dirty="0" err="1">
                <a:solidFill>
                  <a:srgbClr val="000000"/>
                </a:solidFill>
              </a:rPr>
              <a:t>otras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palabras</a:t>
            </a:r>
            <a:r>
              <a:rPr lang="en-GB" altLang="en-US" sz="1600" dirty="0">
                <a:solidFill>
                  <a:srgbClr val="000000"/>
                </a:solidFill>
              </a:rPr>
              <a:t>...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err="1">
                <a:solidFill>
                  <a:srgbClr val="FF0000"/>
                </a:solidFill>
              </a:rPr>
              <a:t>Mis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células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somáticas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poseen</a:t>
            </a:r>
            <a:r>
              <a:rPr lang="en-GB" altLang="en-US" sz="1600" dirty="0">
                <a:solidFill>
                  <a:srgbClr val="FF0000"/>
                </a:solidFill>
              </a:rPr>
              <a:t> un </a:t>
            </a:r>
            <a:r>
              <a:rPr lang="en-GB" altLang="en-US" sz="1600" dirty="0" err="1">
                <a:solidFill>
                  <a:srgbClr val="FF0000"/>
                </a:solidFill>
              </a:rPr>
              <a:t>patrón</a:t>
            </a:r>
            <a:r>
              <a:rPr lang="en-GB" altLang="en-US" sz="1600" dirty="0">
                <a:solidFill>
                  <a:srgbClr val="FF0000"/>
                </a:solidFill>
              </a:rPr>
              <a:t> de </a:t>
            </a:r>
            <a:r>
              <a:rPr lang="en-GB" altLang="en-US" sz="1600" dirty="0" err="1">
                <a:solidFill>
                  <a:srgbClr val="FF0000"/>
                </a:solidFill>
              </a:rPr>
              <a:t>metilación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combinado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tomado</a:t>
            </a:r>
            <a:r>
              <a:rPr lang="en-GB" altLang="en-US" sz="1600" dirty="0">
                <a:solidFill>
                  <a:srgbClr val="FF0000"/>
                </a:solidFill>
              </a:rPr>
              <a:t> de mi </a:t>
            </a:r>
            <a:r>
              <a:rPr lang="en-GB" altLang="en-US" sz="1600" dirty="0" err="1">
                <a:solidFill>
                  <a:srgbClr val="FF0000"/>
                </a:solidFill>
              </a:rPr>
              <a:t>madre</a:t>
            </a:r>
            <a:r>
              <a:rPr lang="en-GB" altLang="en-US" sz="1600" dirty="0">
                <a:solidFill>
                  <a:srgbClr val="FF0000"/>
                </a:solidFill>
              </a:rPr>
              <a:t> y padre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Durante mi </a:t>
            </a:r>
            <a:r>
              <a:rPr lang="en-GB" altLang="en-US" sz="1600" dirty="0" err="1">
                <a:solidFill>
                  <a:srgbClr val="000000"/>
                </a:solidFill>
              </a:rPr>
              <a:t>etapa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embrionaria</a:t>
            </a:r>
            <a:r>
              <a:rPr lang="en-GB" altLang="en-US" sz="1600" dirty="0">
                <a:solidFill>
                  <a:srgbClr val="000000"/>
                </a:solidFill>
              </a:rPr>
              <a:t>, </a:t>
            </a:r>
            <a:r>
              <a:rPr lang="en-GB" altLang="en-US" sz="1600" dirty="0" err="1">
                <a:solidFill>
                  <a:srgbClr val="FF0000"/>
                </a:solidFill>
              </a:rPr>
              <a:t>mis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crestas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gonadales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comenzaron</a:t>
            </a:r>
            <a:r>
              <a:rPr lang="en-GB" altLang="en-US" sz="1600" dirty="0">
                <a:solidFill>
                  <a:srgbClr val="FF0000"/>
                </a:solidFill>
              </a:rPr>
              <a:t> a </a:t>
            </a:r>
            <a:r>
              <a:rPr lang="en-GB" altLang="en-US" sz="1600" dirty="0" err="1">
                <a:solidFill>
                  <a:srgbClr val="FF0000"/>
                </a:solidFill>
              </a:rPr>
              <a:t>producir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células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germinales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primoridales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cuyos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patrones</a:t>
            </a:r>
            <a:r>
              <a:rPr lang="en-GB" altLang="en-US" sz="1600" dirty="0">
                <a:solidFill>
                  <a:srgbClr val="FF0000"/>
                </a:solidFill>
              </a:rPr>
              <a:t> de </a:t>
            </a:r>
            <a:r>
              <a:rPr lang="en-GB" altLang="en-US" sz="1600" dirty="0" err="1">
                <a:solidFill>
                  <a:srgbClr val="FF0000"/>
                </a:solidFill>
              </a:rPr>
              <a:t>metilación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fueron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borrados</a:t>
            </a:r>
            <a:r>
              <a:rPr lang="en-GB" altLang="en-US" sz="1600" dirty="0">
                <a:solidFill>
                  <a:srgbClr val="FF0000"/>
                </a:solidFill>
              </a:rPr>
              <a:t> y </a:t>
            </a:r>
            <a:r>
              <a:rPr lang="en-GB" altLang="en-US" sz="1600" dirty="0" err="1">
                <a:solidFill>
                  <a:srgbClr val="FF0000"/>
                </a:solidFill>
              </a:rPr>
              <a:t>nuevos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creados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>
                <a:solidFill>
                  <a:srgbClr val="000000"/>
                </a:solidFill>
              </a:rPr>
              <a:t>(</a:t>
            </a:r>
            <a:r>
              <a:rPr lang="en-GB" altLang="en-US" sz="1600" dirty="0" err="1">
                <a:solidFill>
                  <a:srgbClr val="000000"/>
                </a:solidFill>
              </a:rPr>
              <a:t>patrón</a:t>
            </a:r>
            <a:r>
              <a:rPr lang="en-GB" altLang="en-US" sz="1600" dirty="0">
                <a:solidFill>
                  <a:srgbClr val="000000"/>
                </a:solidFill>
              </a:rPr>
              <a:t> germinal </a:t>
            </a:r>
            <a:r>
              <a:rPr lang="en-GB" altLang="en-US" sz="1600" dirty="0" err="1">
                <a:solidFill>
                  <a:srgbClr val="000000"/>
                </a:solidFill>
              </a:rPr>
              <a:t>masculino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nuevo</a:t>
            </a:r>
            <a:r>
              <a:rPr lang="en-GB" altLang="en-US" sz="1600" dirty="0">
                <a:solidFill>
                  <a:srgbClr val="000000"/>
                </a:solidFill>
              </a:rPr>
              <a:t>).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err="1">
                <a:solidFill>
                  <a:srgbClr val="000000"/>
                </a:solidFill>
              </a:rPr>
              <a:t>Cuando</a:t>
            </a:r>
            <a:r>
              <a:rPr lang="en-GB" altLang="en-US" sz="1600" dirty="0">
                <a:solidFill>
                  <a:srgbClr val="000000"/>
                </a:solidFill>
              </a:rPr>
              <a:t> mi </a:t>
            </a:r>
            <a:r>
              <a:rPr lang="en-GB" altLang="en-US" sz="1600" dirty="0" err="1">
                <a:solidFill>
                  <a:srgbClr val="000000"/>
                </a:solidFill>
              </a:rPr>
              <a:t>hija</a:t>
            </a:r>
            <a:r>
              <a:rPr lang="en-GB" altLang="en-US" sz="1600" dirty="0">
                <a:solidFill>
                  <a:srgbClr val="000000"/>
                </a:solidFill>
              </a:rPr>
              <a:t> era un </a:t>
            </a:r>
            <a:r>
              <a:rPr lang="en-GB" altLang="en-US" sz="1600" dirty="0" err="1">
                <a:solidFill>
                  <a:srgbClr val="000000"/>
                </a:solidFill>
              </a:rPr>
              <a:t>embrión</a:t>
            </a:r>
            <a:r>
              <a:rPr lang="en-GB" altLang="en-US" sz="1600" dirty="0">
                <a:solidFill>
                  <a:srgbClr val="000000"/>
                </a:solidFill>
              </a:rPr>
              <a:t>, </a:t>
            </a:r>
            <a:r>
              <a:rPr lang="en-GB" altLang="en-US" sz="1600" dirty="0">
                <a:solidFill>
                  <a:srgbClr val="FF0000"/>
                </a:solidFill>
              </a:rPr>
              <a:t>sus </a:t>
            </a:r>
            <a:r>
              <a:rPr lang="en-GB" altLang="en-US" sz="1600" dirty="0" err="1">
                <a:solidFill>
                  <a:srgbClr val="FF0000"/>
                </a:solidFill>
              </a:rPr>
              <a:t>células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somáticas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adoptaron</a:t>
            </a:r>
            <a:r>
              <a:rPr lang="en-GB" altLang="en-US" sz="1600" dirty="0">
                <a:solidFill>
                  <a:srgbClr val="FF0000"/>
                </a:solidFill>
              </a:rPr>
              <a:t> un </a:t>
            </a:r>
            <a:r>
              <a:rPr lang="en-GB" altLang="en-US" sz="1600" dirty="0" err="1">
                <a:solidFill>
                  <a:srgbClr val="FF0000"/>
                </a:solidFill>
              </a:rPr>
              <a:t>patrón</a:t>
            </a:r>
            <a:r>
              <a:rPr lang="en-GB" altLang="en-US" sz="1600" dirty="0">
                <a:solidFill>
                  <a:srgbClr val="FF0000"/>
                </a:solidFill>
              </a:rPr>
              <a:t> de </a:t>
            </a:r>
            <a:r>
              <a:rPr lang="en-GB" altLang="en-US" sz="1600" dirty="0" err="1">
                <a:solidFill>
                  <a:srgbClr val="FF0000"/>
                </a:solidFill>
              </a:rPr>
              <a:t>metilación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somático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combinado</a:t>
            </a:r>
            <a:r>
              <a:rPr lang="en-GB" altLang="en-US" sz="1600" dirty="0">
                <a:solidFill>
                  <a:srgbClr val="FF0000"/>
                </a:solidFill>
              </a:rPr>
              <a:t> de sus padres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No obstante, sus </a:t>
            </a:r>
            <a:r>
              <a:rPr lang="en-GB" altLang="en-US" sz="1600" dirty="0" err="1">
                <a:solidFill>
                  <a:srgbClr val="000000"/>
                </a:solidFill>
              </a:rPr>
              <a:t>crestas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gonadales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formaron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células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germinales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primordiales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cuyos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patrones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metilación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fueron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borrados</a:t>
            </a:r>
            <a:r>
              <a:rPr lang="en-GB" altLang="en-US" sz="1600" dirty="0">
                <a:solidFill>
                  <a:srgbClr val="000000"/>
                </a:solidFill>
              </a:rPr>
              <a:t> y </a:t>
            </a:r>
            <a:r>
              <a:rPr lang="en-GB" altLang="en-US" sz="1600" dirty="0" err="1">
                <a:solidFill>
                  <a:srgbClr val="000000"/>
                </a:solidFill>
              </a:rPr>
              <a:t>nuevos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creados</a:t>
            </a:r>
            <a:r>
              <a:rPr lang="en-GB" altLang="en-US" sz="1600" dirty="0">
                <a:solidFill>
                  <a:srgbClr val="000000"/>
                </a:solidFill>
              </a:rPr>
              <a:t> con patron </a:t>
            </a:r>
            <a:r>
              <a:rPr lang="en-GB" altLang="en-US" sz="1600" dirty="0" err="1">
                <a:solidFill>
                  <a:srgbClr val="000000"/>
                </a:solidFill>
              </a:rPr>
              <a:t>femenino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err="1">
                <a:solidFill>
                  <a:srgbClr val="000000"/>
                </a:solidFill>
              </a:rPr>
              <a:t>Es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decir</a:t>
            </a:r>
            <a:r>
              <a:rPr lang="en-GB" altLang="en-US" sz="1600" dirty="0">
                <a:solidFill>
                  <a:srgbClr val="000000"/>
                </a:solidFill>
              </a:rPr>
              <a:t>, genes </a:t>
            </a:r>
            <a:r>
              <a:rPr lang="en-GB" altLang="en-US" sz="1600" dirty="0" err="1">
                <a:solidFill>
                  <a:srgbClr val="000000"/>
                </a:solidFill>
              </a:rPr>
              <a:t>que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ella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heredó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su</a:t>
            </a:r>
            <a:r>
              <a:rPr lang="en-GB" altLang="en-US" sz="1600" dirty="0">
                <a:solidFill>
                  <a:srgbClr val="000000"/>
                </a:solidFill>
              </a:rPr>
              <a:t> padre y </a:t>
            </a:r>
            <a:r>
              <a:rPr lang="en-GB" altLang="en-US" sz="1600" dirty="0" err="1">
                <a:solidFill>
                  <a:srgbClr val="000000"/>
                </a:solidFill>
              </a:rPr>
              <a:t>que</a:t>
            </a:r>
            <a:r>
              <a:rPr lang="en-GB" altLang="en-US" sz="1600" dirty="0">
                <a:solidFill>
                  <a:srgbClr val="000000"/>
                </a:solidFill>
              </a:rPr>
              <a:t> no </a:t>
            </a:r>
            <a:r>
              <a:rPr lang="en-GB" altLang="en-US" sz="1600" dirty="0" err="1">
                <a:solidFill>
                  <a:srgbClr val="000000"/>
                </a:solidFill>
              </a:rPr>
              <a:t>estaban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silenciados</a:t>
            </a:r>
            <a:r>
              <a:rPr lang="en-GB" altLang="en-US" sz="1600" dirty="0">
                <a:solidFill>
                  <a:srgbClr val="000000"/>
                </a:solidFill>
              </a:rPr>
              <a:t> en el </a:t>
            </a:r>
            <a:r>
              <a:rPr lang="en-GB" altLang="en-US" sz="1600" dirty="0" err="1">
                <a:solidFill>
                  <a:srgbClr val="000000"/>
                </a:solidFill>
              </a:rPr>
              <a:t>patrón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masculino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pueden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ahora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ser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silenciados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por</a:t>
            </a:r>
            <a:r>
              <a:rPr lang="en-GB" altLang="en-US" sz="1600" dirty="0">
                <a:solidFill>
                  <a:srgbClr val="000000"/>
                </a:solidFill>
              </a:rPr>
              <a:t> el </a:t>
            </a:r>
            <a:r>
              <a:rPr lang="en-GB" altLang="en-US" sz="1600" dirty="0" err="1">
                <a:solidFill>
                  <a:srgbClr val="000000"/>
                </a:solidFill>
              </a:rPr>
              <a:t>patrón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femenino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46082" name="Picture 4">
            <a:extLst>
              <a:ext uri="{FF2B5EF4-FFF2-40B4-BE49-F238E27FC236}">
                <a16:creationId xmlns:a16="http://schemas.microsoft.com/office/drawing/2014/main" xmlns="" id="{2F68C4E6-80CB-4645-80E6-2654ABAE3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13" y="1144588"/>
            <a:ext cx="3722687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6083" name="Rectangle 1">
            <a:extLst>
              <a:ext uri="{FF2B5EF4-FFF2-40B4-BE49-F238E27FC236}">
                <a16:creationId xmlns:a16="http://schemas.microsoft.com/office/drawing/2014/main" xmlns="" id="{0FF24215-0566-C447-B39B-DB9CD35DE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23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4000"/>
              </a:lnSpc>
            </a:pPr>
            <a:r>
              <a:rPr lang="es-ES_tradnl" altLang="en-US" sz="1800">
                <a:solidFill>
                  <a:srgbClr val="B3B3B3"/>
                </a:solidFill>
              </a:rPr>
              <a:t>  </a:t>
            </a:r>
            <a:r>
              <a:rPr lang="en-US" altLang="en-US" sz="1800">
                <a:solidFill>
                  <a:srgbClr val="B3B3B3"/>
                </a:solidFill>
              </a:rPr>
              <a:t>Tema 3. Cromatina y Epigenética</a:t>
            </a:r>
            <a:r>
              <a:rPr lang="en-GB" altLang="en-US" sz="1800">
                <a:solidFill>
                  <a:srgbClr val="B3B3B3"/>
                </a:solidFill>
              </a:rPr>
              <a:t/>
            </a:r>
            <a:br>
              <a:rPr lang="en-GB" altLang="en-US" sz="1800">
                <a:solidFill>
                  <a:srgbClr val="B3B3B3"/>
                </a:solidFill>
              </a:rPr>
            </a:br>
            <a:r>
              <a:rPr lang="en-GB" altLang="en-US" sz="1800">
                <a:solidFill>
                  <a:srgbClr val="B3B3B3"/>
                </a:solidFill>
              </a:rPr>
              <a:t>  </a:t>
            </a:r>
            <a:r>
              <a:rPr lang="en-GB" altLang="en-US" sz="3200">
                <a:solidFill>
                  <a:srgbClr val="B3B3B3"/>
                </a:solidFill>
              </a:rPr>
              <a:t>Metilación e impronta genómica</a:t>
            </a:r>
          </a:p>
        </p:txBody>
      </p:sp>
      <p:sp>
        <p:nvSpPr>
          <p:cNvPr id="46084" name="Line 2">
            <a:extLst>
              <a:ext uri="{FF2B5EF4-FFF2-40B4-BE49-F238E27FC236}">
                <a16:creationId xmlns:a16="http://schemas.microsoft.com/office/drawing/2014/main" xmlns="" id="{65B300B3-F723-3843-A2FF-B95DE5B2A33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 descr="Screenshot 2019-01-24 at 18.32.1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66" y="1693191"/>
            <a:ext cx="1700737" cy="14498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7690310" y="2833738"/>
            <a:ext cx="1234682" cy="3844949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9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3">
            <a:extLst>
              <a:ext uri="{FF2B5EF4-FFF2-40B4-BE49-F238E27FC236}">
                <a16:creationId xmlns:a16="http://schemas.microsoft.com/office/drawing/2014/main" xmlns="" id="{9461FFEA-789C-C54D-9EF8-823A89770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488" y="1340768"/>
            <a:ext cx="3894777" cy="477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71" name="Rectangle 1">
            <a:extLst>
              <a:ext uri="{FF2B5EF4-FFF2-40B4-BE49-F238E27FC236}">
                <a16:creationId xmlns:a16="http://schemas.microsoft.com/office/drawing/2014/main" xmlns="" id="{BFEDD8F8-D84B-BA49-8D5D-BCA172E51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23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4000"/>
              </a:lnSpc>
            </a:pPr>
            <a:r>
              <a:rPr lang="es-ES_tradnl" altLang="en-US" sz="1800">
                <a:solidFill>
                  <a:srgbClr val="B3B3B3"/>
                </a:solidFill>
              </a:rPr>
              <a:t>  </a:t>
            </a:r>
            <a:r>
              <a:rPr lang="en-US" altLang="en-US" sz="1800">
                <a:solidFill>
                  <a:srgbClr val="B3B3B3"/>
                </a:solidFill>
              </a:rPr>
              <a:t>Tema 3. Cromatina y Epigenética</a:t>
            </a:r>
            <a:r>
              <a:rPr lang="en-GB" altLang="en-US" sz="1800">
                <a:solidFill>
                  <a:srgbClr val="B3B3B3"/>
                </a:solidFill>
              </a:rPr>
              <a:t/>
            </a:r>
            <a:br>
              <a:rPr lang="en-GB" altLang="en-US" sz="1800">
                <a:solidFill>
                  <a:srgbClr val="B3B3B3"/>
                </a:solidFill>
              </a:rPr>
            </a:br>
            <a:r>
              <a:rPr lang="en-GB" altLang="en-US" sz="1800">
                <a:solidFill>
                  <a:srgbClr val="B3B3B3"/>
                </a:solidFill>
              </a:rPr>
              <a:t>  </a:t>
            </a:r>
            <a:r>
              <a:rPr lang="en-GB" altLang="en-US" sz="3200">
                <a:solidFill>
                  <a:srgbClr val="B3B3B3"/>
                </a:solidFill>
              </a:rPr>
              <a:t>Compactación</a:t>
            </a:r>
          </a:p>
        </p:txBody>
      </p:sp>
      <p:sp>
        <p:nvSpPr>
          <p:cNvPr id="7172" name="Line 2">
            <a:extLst>
              <a:ext uri="{FF2B5EF4-FFF2-40B4-BE49-F238E27FC236}">
                <a16:creationId xmlns:a16="http://schemas.microsoft.com/office/drawing/2014/main" xmlns="" id="{81C4C0BE-23C2-8941-9D79-B6237BAB1E2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Compaction">
            <a:hlinkClick r:id="" action="ppaction://media"/>
            <a:extLst>
              <a:ext uri="{FF2B5EF4-FFF2-40B4-BE49-F238E27FC236}">
                <a16:creationId xmlns:a16="http://schemas.microsoft.com/office/drawing/2014/main" xmlns="" id="{2ADD107E-66CC-944A-81A7-8751241ADC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949" y="1271198"/>
            <a:ext cx="4927297" cy="2771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7ADA2E9-A09F-5A4A-9C7D-6E9E46A9CF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597" y="4203196"/>
            <a:ext cx="4318000" cy="23749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3">
            <a:extLst>
              <a:ext uri="{FF2B5EF4-FFF2-40B4-BE49-F238E27FC236}">
                <a16:creationId xmlns:a16="http://schemas.microsoft.com/office/drawing/2014/main" xmlns="" id="{810F0C54-E09E-D24F-B082-23E205CD3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3706"/>
            <a:ext cx="3816424" cy="250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218" name="Text Box 4">
            <a:extLst>
              <a:ext uri="{FF2B5EF4-FFF2-40B4-BE49-F238E27FC236}">
                <a16:creationId xmlns:a16="http://schemas.microsoft.com/office/drawing/2014/main" xmlns="" id="{ABD22289-9A4C-9F4A-B8B8-BF761FCF9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1220788"/>
            <a:ext cx="8224837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00"/>
                </a:solidFill>
              </a:rPr>
              <a:t>Histonas poseen carga positiva y hacen función de </a:t>
            </a:r>
            <a:r>
              <a:rPr lang="en-GB" altLang="en-US" sz="1600" b="1">
                <a:solidFill>
                  <a:srgbClr val="FF0000"/>
                </a:solidFill>
              </a:rPr>
              <a:t>poliaminas </a:t>
            </a:r>
            <a:r>
              <a:rPr lang="en-GB" altLang="en-US" sz="1600">
                <a:solidFill>
                  <a:srgbClr val="000000"/>
                </a:solidFill>
              </a:rPr>
              <a:t>bacterianas.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00"/>
                </a:solidFill>
              </a:rPr>
              <a:t>Coro formado por ocho histonas formando disco de </a:t>
            </a:r>
            <a:r>
              <a:rPr lang="en-GB" altLang="en-US" sz="1600" b="1">
                <a:solidFill>
                  <a:srgbClr val="FF0000"/>
                </a:solidFill>
              </a:rPr>
              <a:t>11 nm de diámetro</a:t>
            </a:r>
            <a:r>
              <a:rPr lang="en-GB" altLang="en-US" sz="160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 b="1">
                <a:solidFill>
                  <a:srgbClr val="FF0000"/>
                </a:solidFill>
              </a:rPr>
              <a:t>146 bp </a:t>
            </a:r>
            <a:r>
              <a:rPr lang="en-GB" altLang="en-US" sz="1600">
                <a:solidFill>
                  <a:srgbClr val="000000"/>
                </a:solidFill>
              </a:rPr>
              <a:t>de DNA se enrollan alrededor de coro.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00"/>
                </a:solidFill>
              </a:rPr>
              <a:t>Particulas de coro separadas entre ellas por </a:t>
            </a:r>
            <a:r>
              <a:rPr lang="en-GB" altLang="en-US" sz="1600" b="1">
                <a:solidFill>
                  <a:srgbClr val="FF0000"/>
                </a:solidFill>
              </a:rPr>
              <a:t>54 bp </a:t>
            </a:r>
            <a:r>
              <a:rPr lang="en-GB" altLang="en-US" sz="1600">
                <a:solidFill>
                  <a:srgbClr val="000000"/>
                </a:solidFill>
              </a:rPr>
              <a:t>(varía desde 8 hasta 114 bp) de DNA espaciador envuelto alrededor de proteina espaciadora (H1).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</a:endParaRPr>
          </a:p>
        </p:txBody>
      </p:sp>
      <p:sp>
        <p:nvSpPr>
          <p:cNvPr id="9219" name="Text Box 5">
            <a:extLst>
              <a:ext uri="{FF2B5EF4-FFF2-40B4-BE49-F238E27FC236}">
                <a16:creationId xmlns:a16="http://schemas.microsoft.com/office/drawing/2014/main" xmlns="" id="{8D1DDA12-D17C-6442-A2F5-E6BC73044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3" y="3684588"/>
            <a:ext cx="3951287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en-GB" altLang="en-US" sz="1600">
                <a:solidFill>
                  <a:srgbClr val="000000"/>
                </a:solidFill>
              </a:rPr>
              <a:t>Cantidad total en particula cromatosomal ca </a:t>
            </a:r>
            <a:r>
              <a:rPr lang="en-GB" altLang="en-US" sz="1600" b="1">
                <a:solidFill>
                  <a:srgbClr val="FF0000"/>
                </a:solidFill>
              </a:rPr>
              <a:t>200 bp</a:t>
            </a:r>
            <a:r>
              <a:rPr lang="en-GB" altLang="en-US" sz="1600">
                <a:solidFill>
                  <a:srgbClr val="000000"/>
                </a:solidFill>
              </a:rPr>
              <a:t> de DNA.</a:t>
            </a:r>
          </a:p>
          <a:p>
            <a:pPr eaLnBrk="1" hangingPunct="1">
              <a:lnSpc>
                <a:spcPct val="93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93000"/>
              </a:lnSpc>
            </a:pPr>
            <a:r>
              <a:rPr lang="en-GB" altLang="en-US" sz="1600">
                <a:solidFill>
                  <a:srgbClr val="000000"/>
                </a:solidFill>
              </a:rPr>
              <a:t>Las histonas </a:t>
            </a:r>
            <a:r>
              <a:rPr lang="en-GB" altLang="en-US" sz="1600" b="1">
                <a:solidFill>
                  <a:srgbClr val="FF0000"/>
                </a:solidFill>
              </a:rPr>
              <a:t>interfieren </a:t>
            </a:r>
            <a:r>
              <a:rPr lang="en-GB" altLang="en-US" sz="1600">
                <a:solidFill>
                  <a:srgbClr val="000000"/>
                </a:solidFill>
              </a:rPr>
              <a:t>con la unión de otras proteinas al DNA.</a:t>
            </a:r>
          </a:p>
          <a:p>
            <a:pPr eaLnBrk="1" hangingPunct="1">
              <a:lnSpc>
                <a:spcPct val="93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93000"/>
              </a:lnSpc>
            </a:pPr>
            <a:r>
              <a:rPr lang="en-GB" altLang="en-US" sz="1600">
                <a:solidFill>
                  <a:srgbClr val="000000"/>
                </a:solidFill>
              </a:rPr>
              <a:t>El enrollamiento del DNA alrededor de las histonas es un </a:t>
            </a:r>
            <a:r>
              <a:rPr lang="en-GB" altLang="en-US" sz="1600" b="1">
                <a:solidFill>
                  <a:srgbClr val="FF0000"/>
                </a:solidFill>
              </a:rPr>
              <a:t>proceso dinámico y regulado</a:t>
            </a:r>
            <a:r>
              <a:rPr lang="en-GB" altLang="en-US" sz="160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93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93000"/>
              </a:lnSpc>
            </a:pPr>
            <a:r>
              <a:rPr lang="en-GB" altLang="en-US" sz="1600" b="1">
                <a:solidFill>
                  <a:srgbClr val="FF0000"/>
                </a:solidFill>
              </a:rPr>
              <a:t>1.8 vueltas </a:t>
            </a:r>
            <a:r>
              <a:rPr lang="en-GB" altLang="en-US" sz="1600">
                <a:solidFill>
                  <a:srgbClr val="000000"/>
                </a:solidFill>
              </a:rPr>
              <a:t>de DNA por nucleosoma.</a:t>
            </a:r>
          </a:p>
          <a:p>
            <a:pPr eaLnBrk="1" hangingPunct="1">
              <a:lnSpc>
                <a:spcPct val="93000"/>
              </a:lnSpc>
            </a:pPr>
            <a:endParaRPr lang="en-GB" altLang="en-US" sz="1600">
              <a:solidFill>
                <a:srgbClr val="000000"/>
              </a:solidFill>
            </a:endParaRPr>
          </a:p>
        </p:txBody>
      </p:sp>
      <p:sp>
        <p:nvSpPr>
          <p:cNvPr id="9220" name="Line 7">
            <a:extLst>
              <a:ext uri="{FF2B5EF4-FFF2-40B4-BE49-F238E27FC236}">
                <a16:creationId xmlns:a16="http://schemas.microsoft.com/office/drawing/2014/main" xmlns="" id="{119B715B-9A00-474B-A1A3-26F6269759B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29718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Rectangle 1">
            <a:extLst>
              <a:ext uri="{FF2B5EF4-FFF2-40B4-BE49-F238E27FC236}">
                <a16:creationId xmlns:a16="http://schemas.microsoft.com/office/drawing/2014/main" xmlns="" id="{2C7302E1-113E-4B47-A801-E2815C1CB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23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4000"/>
              </a:lnSpc>
            </a:pPr>
            <a:r>
              <a:rPr lang="es-ES_tradnl" altLang="en-US" sz="1800">
                <a:solidFill>
                  <a:srgbClr val="B3B3B3"/>
                </a:solidFill>
              </a:rPr>
              <a:t>  </a:t>
            </a:r>
            <a:r>
              <a:rPr lang="en-US" altLang="en-US" sz="1800">
                <a:solidFill>
                  <a:srgbClr val="B3B3B3"/>
                </a:solidFill>
              </a:rPr>
              <a:t>Tema 3. Cromatina y Epigenética</a:t>
            </a:r>
            <a:r>
              <a:rPr lang="en-GB" altLang="en-US" sz="1800">
                <a:solidFill>
                  <a:srgbClr val="B3B3B3"/>
                </a:solidFill>
              </a:rPr>
              <a:t/>
            </a:r>
            <a:br>
              <a:rPr lang="en-GB" altLang="en-US" sz="1800">
                <a:solidFill>
                  <a:srgbClr val="B3B3B3"/>
                </a:solidFill>
              </a:rPr>
            </a:br>
            <a:r>
              <a:rPr lang="en-GB" altLang="en-US" sz="1800">
                <a:solidFill>
                  <a:srgbClr val="B3B3B3"/>
                </a:solidFill>
              </a:rPr>
              <a:t>  </a:t>
            </a:r>
            <a:r>
              <a:rPr lang="en-GB" altLang="en-US" sz="3200">
                <a:solidFill>
                  <a:srgbClr val="B3B3B3"/>
                </a:solidFill>
              </a:rPr>
              <a:t>Nucleosoma</a:t>
            </a:r>
          </a:p>
        </p:txBody>
      </p:sp>
      <p:sp>
        <p:nvSpPr>
          <p:cNvPr id="9222" name="Line 2">
            <a:extLst>
              <a:ext uri="{FF2B5EF4-FFF2-40B4-BE49-F238E27FC236}">
                <a16:creationId xmlns:a16="http://schemas.microsoft.com/office/drawing/2014/main" xmlns="" id="{A888F257-8B68-7B4A-9BF3-6056288017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>
            <a:extLst>
              <a:ext uri="{FF2B5EF4-FFF2-40B4-BE49-F238E27FC236}">
                <a16:creationId xmlns:a16="http://schemas.microsoft.com/office/drawing/2014/main" xmlns="" id="{0C119BA4-C42E-E94A-A7CE-C82FB7BA78C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1360488"/>
            <a:ext cx="4953000" cy="4041775"/>
          </a:xfrm>
        </p:spPr>
        <p:txBody>
          <a:bodyPr lIns="0" tIns="0" rIns="0" bIns="0"/>
          <a:lstStyle/>
          <a:p>
            <a:pPr marL="271463" indent="-271463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27038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</a:tabLst>
            </a:pPr>
            <a:r>
              <a:rPr lang="en-US" altLang="en-US" sz="1600">
                <a:ea typeface="ＭＳ Ｐゴシック" panose="020B0600070205080204" pitchFamily="34" charset="-128"/>
              </a:rPr>
              <a:t>Nucleosoma contiene ca 200 bp de DNA asociado a un octámero de histonas que consiste de:</a:t>
            </a:r>
            <a:br>
              <a:rPr lang="en-US" altLang="en-US" sz="1600">
                <a:ea typeface="ＭＳ Ｐゴシック" panose="020B0600070205080204" pitchFamily="34" charset="-128"/>
              </a:rPr>
            </a:br>
            <a:endParaRPr lang="en-US" altLang="en-US" sz="1600">
              <a:ea typeface="ＭＳ Ｐゴシック" panose="020B0600070205080204" pitchFamily="34" charset="-128"/>
            </a:endParaRPr>
          </a:p>
          <a:p>
            <a:pPr marL="271463" indent="-271463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27038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</a:tabLst>
            </a:pPr>
            <a:r>
              <a:rPr lang="en-US" altLang="en-US" sz="1600">
                <a:ea typeface="ＭＳ Ｐゴシック" panose="020B0600070205080204" pitchFamily="34" charset="-128"/>
              </a:rPr>
              <a:t>2 subunidades de H2A</a:t>
            </a:r>
          </a:p>
          <a:p>
            <a:pPr marL="271463" indent="-271463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27038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</a:tabLst>
            </a:pPr>
            <a:r>
              <a:rPr lang="en-US" altLang="en-US" sz="1600">
                <a:ea typeface="ＭＳ Ｐゴシック" panose="020B0600070205080204" pitchFamily="34" charset="-128"/>
              </a:rPr>
              <a:t>2 subunidades de H2B      Histonas coro</a:t>
            </a:r>
          </a:p>
          <a:p>
            <a:pPr marL="271463" indent="-271463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27038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</a:tabLst>
            </a:pPr>
            <a:r>
              <a:rPr lang="en-US" altLang="en-US" sz="1600">
                <a:ea typeface="ＭＳ Ｐゴシック" panose="020B0600070205080204" pitchFamily="34" charset="-128"/>
              </a:rPr>
              <a:t>2 subunidades de H3		</a:t>
            </a:r>
          </a:p>
          <a:p>
            <a:pPr marL="271463" indent="-271463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27038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</a:tabLst>
            </a:pPr>
            <a:r>
              <a:rPr lang="en-US" altLang="en-US" sz="1600">
                <a:ea typeface="ＭＳ Ｐゴシック" panose="020B0600070205080204" pitchFamily="34" charset="-128"/>
              </a:rPr>
              <a:t>2 subunidades de H4</a:t>
            </a:r>
          </a:p>
          <a:p>
            <a:pPr marL="271463" indent="-271463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27038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</a:tabLst>
            </a:pPr>
            <a:r>
              <a:rPr lang="en-US" altLang="en-US" sz="1600">
                <a:ea typeface="ＭＳ Ｐゴシック" panose="020B0600070205080204" pitchFamily="34" charset="-128"/>
              </a:rPr>
              <a:t>1 subunidad de H1 ------    Histona de sello</a:t>
            </a:r>
            <a:br>
              <a:rPr lang="en-US" altLang="en-US" sz="1600">
                <a:ea typeface="ＭＳ Ｐゴシック" panose="020B0600070205080204" pitchFamily="34" charset="-128"/>
              </a:rPr>
            </a:br>
            <a:endParaRPr lang="en-US" altLang="en-US" sz="1600">
              <a:ea typeface="ＭＳ Ｐゴシック" panose="020B0600070205080204" pitchFamily="34" charset="-128"/>
            </a:endParaRPr>
          </a:p>
          <a:p>
            <a:pPr marL="271463" indent="-271463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27038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</a:tabLst>
            </a:pPr>
            <a:r>
              <a:rPr lang="en-US" altLang="en-US" sz="1600">
                <a:ea typeface="ＭＳ Ｐゴシック" panose="020B0600070205080204" pitchFamily="34" charset="-128"/>
              </a:rPr>
              <a:t>Histonas H3 y H4 muy conservadas entre eucariotas</a:t>
            </a:r>
          </a:p>
          <a:p>
            <a:pPr marL="271463" indent="-271463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27038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</a:tabLst>
            </a:pPr>
            <a:endParaRPr lang="en-US" altLang="en-US" sz="1600">
              <a:ea typeface="ＭＳ Ｐゴシック" panose="020B0600070205080204" pitchFamily="34" charset="-128"/>
            </a:endParaRPr>
          </a:p>
          <a:p>
            <a:pPr marL="271463" indent="-271463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27038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</a:tabLst>
            </a:pPr>
            <a:r>
              <a:rPr lang="en-US" altLang="en-US" sz="1600">
                <a:ea typeface="ＭＳ Ｐゴシック" panose="020B0600070205080204" pitchFamily="34" charset="-128"/>
              </a:rPr>
              <a:t>H2A y H2B exhiben variaciones según especies</a:t>
            </a:r>
          </a:p>
          <a:p>
            <a:pPr marL="271463" indent="-271463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27038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</a:tabLst>
            </a:pPr>
            <a:endParaRPr lang="en-US" altLang="en-US" sz="1600">
              <a:ea typeface="ＭＳ Ｐゴシック" panose="020B0600070205080204" pitchFamily="34" charset="-128"/>
            </a:endParaRPr>
          </a:p>
          <a:p>
            <a:pPr marL="271463" indent="-271463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27038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</a:tabLst>
            </a:pPr>
            <a:r>
              <a:rPr lang="en-US" altLang="en-US" sz="1600">
                <a:ea typeface="ＭＳ Ｐゴシック" panose="020B0600070205080204" pitchFamily="34" charset="-128"/>
              </a:rPr>
              <a:t>H1 presenta variaciones tisulares y entre especies</a:t>
            </a:r>
          </a:p>
          <a:p>
            <a:pPr marL="271463" indent="-271463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27038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</a:tabLst>
            </a:pPr>
            <a:endParaRPr lang="en-US" altLang="en-US" sz="1600">
              <a:ea typeface="ＭＳ Ｐゴシック" panose="020B0600070205080204" pitchFamily="34" charset="-128"/>
            </a:endParaRPr>
          </a:p>
          <a:p>
            <a:pPr marL="271463" indent="-271463" eaLnBrk="1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27038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</a:tabLst>
            </a:pPr>
            <a:endParaRPr lang="en-GB" altLang="en-US" sz="1600">
              <a:ea typeface="ＭＳ Ｐゴシック" panose="020B0600070205080204" pitchFamily="34" charset="-128"/>
            </a:endParaRPr>
          </a:p>
        </p:txBody>
      </p:sp>
      <p:sp>
        <p:nvSpPr>
          <p:cNvPr id="11266" name="AutoShape 5">
            <a:extLst>
              <a:ext uri="{FF2B5EF4-FFF2-40B4-BE49-F238E27FC236}">
                <a16:creationId xmlns:a16="http://schemas.microsoft.com/office/drawing/2014/main" xmlns="" id="{EBDD563C-2674-E749-8F40-8216537EC78D}"/>
              </a:ext>
            </a:extLst>
          </p:cNvPr>
          <p:cNvSpPr>
            <a:spLocks/>
          </p:cNvSpPr>
          <p:nvPr/>
        </p:nvSpPr>
        <p:spPr bwMode="auto">
          <a:xfrm>
            <a:off x="2411413" y="2257425"/>
            <a:ext cx="180975" cy="1219200"/>
          </a:xfrm>
          <a:prstGeom prst="rightBrace">
            <a:avLst>
              <a:gd name="adj1" fmla="val 58043"/>
              <a:gd name="adj2" fmla="val 32287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1268" name="Rectangle 17">
            <a:extLst>
              <a:ext uri="{FF2B5EF4-FFF2-40B4-BE49-F238E27FC236}">
                <a16:creationId xmlns:a16="http://schemas.microsoft.com/office/drawing/2014/main" xmlns="" id="{0B8E5F2C-82A3-4F4C-8418-2E8C525B3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0" y="4836318"/>
            <a:ext cx="3657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1463" eaLnBrk="0" hangingPunct="0">
              <a:tabLst>
                <a:tab pos="427038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427038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427038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427038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427038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7038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7038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7038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7038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600">
                <a:solidFill>
                  <a:schemeClr val="tx1"/>
                </a:solidFill>
              </a:rPr>
              <a:t>Péptidos entre 10 y 25 kDa</a:t>
            </a: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en-US" sz="16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600">
                <a:solidFill>
                  <a:schemeClr val="tx1"/>
                </a:solidFill>
              </a:rPr>
              <a:t>Cargados positivamente para interactuar con DNA negativo.</a:t>
            </a: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en-US" sz="16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600">
                <a:solidFill>
                  <a:schemeClr val="tx1"/>
                </a:solidFill>
              </a:rPr>
              <a:t>Peptidos ricos en Arg y Lys.</a:t>
            </a:r>
          </a:p>
        </p:txBody>
      </p:sp>
      <p:sp>
        <p:nvSpPr>
          <p:cNvPr id="11269" name="Rectangle 1">
            <a:extLst>
              <a:ext uri="{FF2B5EF4-FFF2-40B4-BE49-F238E27FC236}">
                <a16:creationId xmlns:a16="http://schemas.microsoft.com/office/drawing/2014/main" xmlns="" id="{A76EA603-CC1E-CC41-BF67-B435F62BE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23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4000"/>
              </a:lnSpc>
            </a:pPr>
            <a:r>
              <a:rPr lang="es-ES_tradnl" altLang="en-US" sz="1800">
                <a:solidFill>
                  <a:srgbClr val="B3B3B3"/>
                </a:solidFill>
              </a:rPr>
              <a:t>  </a:t>
            </a:r>
            <a:r>
              <a:rPr lang="en-US" altLang="en-US" sz="1800">
                <a:solidFill>
                  <a:srgbClr val="B3B3B3"/>
                </a:solidFill>
              </a:rPr>
              <a:t>Tema 3. Cromatina y Epigenética</a:t>
            </a:r>
            <a:r>
              <a:rPr lang="en-GB" altLang="en-US" sz="1800">
                <a:solidFill>
                  <a:srgbClr val="B3B3B3"/>
                </a:solidFill>
              </a:rPr>
              <a:t/>
            </a:r>
            <a:br>
              <a:rPr lang="en-GB" altLang="en-US" sz="1800">
                <a:solidFill>
                  <a:srgbClr val="B3B3B3"/>
                </a:solidFill>
              </a:rPr>
            </a:br>
            <a:r>
              <a:rPr lang="en-GB" altLang="en-US" sz="1800">
                <a:solidFill>
                  <a:srgbClr val="B3B3B3"/>
                </a:solidFill>
              </a:rPr>
              <a:t>  </a:t>
            </a:r>
            <a:r>
              <a:rPr lang="en-GB" altLang="en-US" sz="3200">
                <a:solidFill>
                  <a:srgbClr val="B3B3B3"/>
                </a:solidFill>
              </a:rPr>
              <a:t>Nucleosoma</a:t>
            </a:r>
          </a:p>
        </p:txBody>
      </p:sp>
      <p:sp>
        <p:nvSpPr>
          <p:cNvPr id="11270" name="Line 2">
            <a:extLst>
              <a:ext uri="{FF2B5EF4-FFF2-40B4-BE49-F238E27FC236}">
                <a16:creationId xmlns:a16="http://schemas.microsoft.com/office/drawing/2014/main" xmlns="" id="{D454F0F9-B29F-F749-BA9E-23956CD58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B1FABB9-5758-AC45-9E5D-1986C678C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410" y="1236663"/>
            <a:ext cx="4240508" cy="309054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>
            <a:extLst>
              <a:ext uri="{FF2B5EF4-FFF2-40B4-BE49-F238E27FC236}">
                <a16:creationId xmlns:a16="http://schemas.microsoft.com/office/drawing/2014/main" xmlns="" id="{E47FDEAE-196B-F243-A677-A753E0CE3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7" t="4991" r="9999" b="34908"/>
          <a:stretch/>
        </p:blipFill>
        <p:spPr bwMode="auto">
          <a:xfrm>
            <a:off x="4742717" y="3414530"/>
            <a:ext cx="1881138" cy="200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14" name="Text Box 4">
            <a:extLst>
              <a:ext uri="{FF2B5EF4-FFF2-40B4-BE49-F238E27FC236}">
                <a16:creationId xmlns:a16="http://schemas.microsoft.com/office/drawing/2014/main" xmlns="" id="{242C44AE-55BA-EC46-8773-11B115FB3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358900"/>
            <a:ext cx="8694738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71463" indent="-271463" eaLnBrk="0" hangingPunct="0">
              <a:tabLst>
                <a:tab pos="271463" algn="l"/>
                <a:tab pos="719138" algn="l"/>
                <a:tab pos="1168400" algn="l"/>
                <a:tab pos="1617663" algn="l"/>
                <a:tab pos="2066925" algn="l"/>
                <a:tab pos="2516188" algn="l"/>
                <a:tab pos="2965450" algn="l"/>
                <a:tab pos="3414713" algn="l"/>
                <a:tab pos="3863975" algn="l"/>
                <a:tab pos="4313238" algn="l"/>
                <a:tab pos="4762500" algn="l"/>
                <a:tab pos="5211763" algn="l"/>
                <a:tab pos="5661025" algn="l"/>
                <a:tab pos="6110288" algn="l"/>
                <a:tab pos="6559550" algn="l"/>
                <a:tab pos="7008813" algn="l"/>
                <a:tab pos="7458075" algn="l"/>
                <a:tab pos="7907338" algn="l"/>
                <a:tab pos="8356600" algn="l"/>
                <a:tab pos="8805863" algn="l"/>
                <a:tab pos="92551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271463" algn="l"/>
                <a:tab pos="719138" algn="l"/>
                <a:tab pos="1168400" algn="l"/>
                <a:tab pos="1617663" algn="l"/>
                <a:tab pos="2066925" algn="l"/>
                <a:tab pos="2516188" algn="l"/>
                <a:tab pos="2965450" algn="l"/>
                <a:tab pos="3414713" algn="l"/>
                <a:tab pos="3863975" algn="l"/>
                <a:tab pos="4313238" algn="l"/>
                <a:tab pos="4762500" algn="l"/>
                <a:tab pos="5211763" algn="l"/>
                <a:tab pos="5661025" algn="l"/>
                <a:tab pos="6110288" algn="l"/>
                <a:tab pos="6559550" algn="l"/>
                <a:tab pos="7008813" algn="l"/>
                <a:tab pos="7458075" algn="l"/>
                <a:tab pos="7907338" algn="l"/>
                <a:tab pos="8356600" algn="l"/>
                <a:tab pos="8805863" algn="l"/>
                <a:tab pos="92551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271463" algn="l"/>
                <a:tab pos="719138" algn="l"/>
                <a:tab pos="1168400" algn="l"/>
                <a:tab pos="1617663" algn="l"/>
                <a:tab pos="2066925" algn="l"/>
                <a:tab pos="2516188" algn="l"/>
                <a:tab pos="2965450" algn="l"/>
                <a:tab pos="3414713" algn="l"/>
                <a:tab pos="3863975" algn="l"/>
                <a:tab pos="4313238" algn="l"/>
                <a:tab pos="4762500" algn="l"/>
                <a:tab pos="5211763" algn="l"/>
                <a:tab pos="5661025" algn="l"/>
                <a:tab pos="6110288" algn="l"/>
                <a:tab pos="6559550" algn="l"/>
                <a:tab pos="7008813" algn="l"/>
                <a:tab pos="7458075" algn="l"/>
                <a:tab pos="7907338" algn="l"/>
                <a:tab pos="8356600" algn="l"/>
                <a:tab pos="8805863" algn="l"/>
                <a:tab pos="92551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271463" algn="l"/>
                <a:tab pos="719138" algn="l"/>
                <a:tab pos="1168400" algn="l"/>
                <a:tab pos="1617663" algn="l"/>
                <a:tab pos="2066925" algn="l"/>
                <a:tab pos="2516188" algn="l"/>
                <a:tab pos="2965450" algn="l"/>
                <a:tab pos="3414713" algn="l"/>
                <a:tab pos="3863975" algn="l"/>
                <a:tab pos="4313238" algn="l"/>
                <a:tab pos="4762500" algn="l"/>
                <a:tab pos="5211763" algn="l"/>
                <a:tab pos="5661025" algn="l"/>
                <a:tab pos="6110288" algn="l"/>
                <a:tab pos="6559550" algn="l"/>
                <a:tab pos="7008813" algn="l"/>
                <a:tab pos="7458075" algn="l"/>
                <a:tab pos="7907338" algn="l"/>
                <a:tab pos="8356600" algn="l"/>
                <a:tab pos="8805863" algn="l"/>
                <a:tab pos="92551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271463" algn="l"/>
                <a:tab pos="719138" algn="l"/>
                <a:tab pos="1168400" algn="l"/>
                <a:tab pos="1617663" algn="l"/>
                <a:tab pos="2066925" algn="l"/>
                <a:tab pos="2516188" algn="l"/>
                <a:tab pos="2965450" algn="l"/>
                <a:tab pos="3414713" algn="l"/>
                <a:tab pos="3863975" algn="l"/>
                <a:tab pos="4313238" algn="l"/>
                <a:tab pos="4762500" algn="l"/>
                <a:tab pos="5211763" algn="l"/>
                <a:tab pos="5661025" algn="l"/>
                <a:tab pos="6110288" algn="l"/>
                <a:tab pos="6559550" algn="l"/>
                <a:tab pos="7008813" algn="l"/>
                <a:tab pos="7458075" algn="l"/>
                <a:tab pos="7907338" algn="l"/>
                <a:tab pos="8356600" algn="l"/>
                <a:tab pos="8805863" algn="l"/>
                <a:tab pos="92551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1463" algn="l"/>
                <a:tab pos="719138" algn="l"/>
                <a:tab pos="1168400" algn="l"/>
                <a:tab pos="1617663" algn="l"/>
                <a:tab pos="2066925" algn="l"/>
                <a:tab pos="2516188" algn="l"/>
                <a:tab pos="2965450" algn="l"/>
                <a:tab pos="3414713" algn="l"/>
                <a:tab pos="3863975" algn="l"/>
                <a:tab pos="4313238" algn="l"/>
                <a:tab pos="4762500" algn="l"/>
                <a:tab pos="5211763" algn="l"/>
                <a:tab pos="5661025" algn="l"/>
                <a:tab pos="6110288" algn="l"/>
                <a:tab pos="6559550" algn="l"/>
                <a:tab pos="7008813" algn="l"/>
                <a:tab pos="7458075" algn="l"/>
                <a:tab pos="7907338" algn="l"/>
                <a:tab pos="8356600" algn="l"/>
                <a:tab pos="8805863" algn="l"/>
                <a:tab pos="92551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1463" algn="l"/>
                <a:tab pos="719138" algn="l"/>
                <a:tab pos="1168400" algn="l"/>
                <a:tab pos="1617663" algn="l"/>
                <a:tab pos="2066925" algn="l"/>
                <a:tab pos="2516188" algn="l"/>
                <a:tab pos="2965450" algn="l"/>
                <a:tab pos="3414713" algn="l"/>
                <a:tab pos="3863975" algn="l"/>
                <a:tab pos="4313238" algn="l"/>
                <a:tab pos="4762500" algn="l"/>
                <a:tab pos="5211763" algn="l"/>
                <a:tab pos="5661025" algn="l"/>
                <a:tab pos="6110288" algn="l"/>
                <a:tab pos="6559550" algn="l"/>
                <a:tab pos="7008813" algn="l"/>
                <a:tab pos="7458075" algn="l"/>
                <a:tab pos="7907338" algn="l"/>
                <a:tab pos="8356600" algn="l"/>
                <a:tab pos="8805863" algn="l"/>
                <a:tab pos="92551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1463" algn="l"/>
                <a:tab pos="719138" algn="l"/>
                <a:tab pos="1168400" algn="l"/>
                <a:tab pos="1617663" algn="l"/>
                <a:tab pos="2066925" algn="l"/>
                <a:tab pos="2516188" algn="l"/>
                <a:tab pos="2965450" algn="l"/>
                <a:tab pos="3414713" algn="l"/>
                <a:tab pos="3863975" algn="l"/>
                <a:tab pos="4313238" algn="l"/>
                <a:tab pos="4762500" algn="l"/>
                <a:tab pos="5211763" algn="l"/>
                <a:tab pos="5661025" algn="l"/>
                <a:tab pos="6110288" algn="l"/>
                <a:tab pos="6559550" algn="l"/>
                <a:tab pos="7008813" algn="l"/>
                <a:tab pos="7458075" algn="l"/>
                <a:tab pos="7907338" algn="l"/>
                <a:tab pos="8356600" algn="l"/>
                <a:tab pos="8805863" algn="l"/>
                <a:tab pos="92551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71463" algn="l"/>
                <a:tab pos="719138" algn="l"/>
                <a:tab pos="1168400" algn="l"/>
                <a:tab pos="1617663" algn="l"/>
                <a:tab pos="2066925" algn="l"/>
                <a:tab pos="2516188" algn="l"/>
                <a:tab pos="2965450" algn="l"/>
                <a:tab pos="3414713" algn="l"/>
                <a:tab pos="3863975" algn="l"/>
                <a:tab pos="4313238" algn="l"/>
                <a:tab pos="4762500" algn="l"/>
                <a:tab pos="5211763" algn="l"/>
                <a:tab pos="5661025" algn="l"/>
                <a:tab pos="6110288" algn="l"/>
                <a:tab pos="6559550" algn="l"/>
                <a:tab pos="7008813" algn="l"/>
                <a:tab pos="7458075" algn="l"/>
                <a:tab pos="7907338" algn="l"/>
                <a:tab pos="8356600" algn="l"/>
                <a:tab pos="8805863" algn="l"/>
                <a:tab pos="92551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altLang="en-US" sz="1600">
                <a:solidFill>
                  <a:srgbClr val="000000"/>
                </a:solidFill>
              </a:rPr>
              <a:t>Todas las histonas pueden ser modificadas (Acetilación, metilación, ubiquitinación, SUMOlación.</a:t>
            </a:r>
          </a:p>
          <a:p>
            <a:pPr eaLnBrk="1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altLang="en-US" sz="1600">
                <a:solidFill>
                  <a:srgbClr val="000000"/>
                </a:solidFill>
              </a:rPr>
              <a:t>Small Ubiquitin-related Modifier  (SUMO), estabiliza proteinas, similar a ubiquitina.</a:t>
            </a:r>
          </a:p>
          <a:p>
            <a:pPr eaLnBrk="1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altLang="en-US" sz="1600">
                <a:solidFill>
                  <a:srgbClr val="000000"/>
                </a:solidFill>
              </a:rPr>
              <a:t>Grupos modificantes se agregan en aminoácidos específicos.</a:t>
            </a:r>
          </a:p>
        </p:txBody>
      </p:sp>
      <p:pic>
        <p:nvPicPr>
          <p:cNvPr id="13319" name="Picture 10">
            <a:extLst>
              <a:ext uri="{FF2B5EF4-FFF2-40B4-BE49-F238E27FC236}">
                <a16:creationId xmlns:a16="http://schemas.microsoft.com/office/drawing/2014/main" xmlns="" id="{F698A571-4B37-884C-A953-9697751DA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33" y="2701723"/>
            <a:ext cx="1847850" cy="367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20" name="Rectangle 1">
            <a:extLst>
              <a:ext uri="{FF2B5EF4-FFF2-40B4-BE49-F238E27FC236}">
                <a16:creationId xmlns:a16="http://schemas.microsoft.com/office/drawing/2014/main" xmlns="" id="{19CA1496-59B7-E847-B9AA-5BB5CDD2E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23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4000"/>
              </a:lnSpc>
            </a:pPr>
            <a:r>
              <a:rPr lang="es-ES_tradnl" altLang="en-US" sz="1800">
                <a:solidFill>
                  <a:srgbClr val="B3B3B3"/>
                </a:solidFill>
              </a:rPr>
              <a:t>  </a:t>
            </a:r>
            <a:r>
              <a:rPr lang="en-US" altLang="en-US" sz="1800">
                <a:solidFill>
                  <a:srgbClr val="B3B3B3"/>
                </a:solidFill>
              </a:rPr>
              <a:t>Tema 3. Cromatina y Epigenética</a:t>
            </a:r>
            <a:r>
              <a:rPr lang="en-GB" altLang="en-US" sz="1800">
                <a:solidFill>
                  <a:srgbClr val="B3B3B3"/>
                </a:solidFill>
              </a:rPr>
              <a:t/>
            </a:r>
            <a:br>
              <a:rPr lang="en-GB" altLang="en-US" sz="1800">
                <a:solidFill>
                  <a:srgbClr val="B3B3B3"/>
                </a:solidFill>
              </a:rPr>
            </a:br>
            <a:r>
              <a:rPr lang="en-GB" altLang="en-US" sz="1800">
                <a:solidFill>
                  <a:srgbClr val="B3B3B3"/>
                </a:solidFill>
              </a:rPr>
              <a:t>  </a:t>
            </a:r>
            <a:r>
              <a:rPr lang="en-GB" altLang="en-US" sz="3200">
                <a:solidFill>
                  <a:srgbClr val="B3B3B3"/>
                </a:solidFill>
              </a:rPr>
              <a:t>Nucleosoma</a:t>
            </a:r>
          </a:p>
        </p:txBody>
      </p:sp>
      <p:sp>
        <p:nvSpPr>
          <p:cNvPr id="13321" name="Line 2">
            <a:extLst>
              <a:ext uri="{FF2B5EF4-FFF2-40B4-BE49-F238E27FC236}">
                <a16:creationId xmlns:a16="http://schemas.microsoft.com/office/drawing/2014/main" xmlns="" id="{EBFE1F8B-C6BA-B842-BD88-132A94BC04C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3DD1990-9265-4149-958A-D939CCF37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33" y="2891843"/>
            <a:ext cx="4240508" cy="309054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3">
            <a:extLst>
              <a:ext uri="{FF2B5EF4-FFF2-40B4-BE49-F238E27FC236}">
                <a16:creationId xmlns:a16="http://schemas.microsoft.com/office/drawing/2014/main" xmlns="" id="{D2418A63-B7CC-F640-AB21-1CC1A283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1403350"/>
            <a:ext cx="871855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en-GB" altLang="en-US" sz="1800" dirty="0">
                <a:solidFill>
                  <a:srgbClr val="000000"/>
                </a:solidFill>
              </a:rPr>
              <a:t>El </a:t>
            </a:r>
            <a:r>
              <a:rPr lang="en-GB" altLang="en-US" sz="1800" dirty="0" err="1">
                <a:solidFill>
                  <a:srgbClr val="000000"/>
                </a:solidFill>
              </a:rPr>
              <a:t>grado</a:t>
            </a:r>
            <a:r>
              <a:rPr lang="en-GB" altLang="en-US" sz="1800" dirty="0">
                <a:solidFill>
                  <a:srgbClr val="000000"/>
                </a:solidFill>
              </a:rPr>
              <a:t> de </a:t>
            </a:r>
            <a:r>
              <a:rPr lang="en-GB" altLang="en-US" sz="1800" b="1" dirty="0" err="1">
                <a:solidFill>
                  <a:srgbClr val="000000"/>
                </a:solidFill>
              </a:rPr>
              <a:t>compactación</a:t>
            </a:r>
            <a:r>
              <a:rPr lang="en-GB" altLang="en-US" sz="1800" b="1" dirty="0">
                <a:solidFill>
                  <a:srgbClr val="000000"/>
                </a:solidFill>
              </a:rPr>
              <a:t> del DNA </a:t>
            </a:r>
            <a:r>
              <a:rPr lang="en-GB" altLang="en-US" sz="1800" b="1" dirty="0" err="1">
                <a:solidFill>
                  <a:srgbClr val="000000"/>
                </a:solidFill>
              </a:rPr>
              <a:t>debe</a:t>
            </a:r>
            <a:r>
              <a:rPr lang="en-GB" altLang="en-US" sz="1800" b="1" dirty="0">
                <a:solidFill>
                  <a:srgbClr val="000000"/>
                </a:solidFill>
              </a:rPr>
              <a:t> </a:t>
            </a:r>
            <a:r>
              <a:rPr lang="en-GB" altLang="en-US" sz="1800" b="1" dirty="0" err="1">
                <a:solidFill>
                  <a:srgbClr val="000000"/>
                </a:solidFill>
              </a:rPr>
              <a:t>ser</a:t>
            </a:r>
            <a:r>
              <a:rPr lang="en-GB" altLang="en-US" sz="1800" b="1" dirty="0">
                <a:solidFill>
                  <a:srgbClr val="000000"/>
                </a:solidFill>
              </a:rPr>
              <a:t> </a:t>
            </a:r>
            <a:r>
              <a:rPr lang="en-GB" altLang="en-US" sz="1800" b="1" dirty="0" err="1">
                <a:solidFill>
                  <a:srgbClr val="000000"/>
                </a:solidFill>
              </a:rPr>
              <a:t>dinámico</a:t>
            </a:r>
            <a:r>
              <a:rPr lang="en-GB" altLang="en-US" sz="1800" b="1" dirty="0">
                <a:solidFill>
                  <a:srgbClr val="000000"/>
                </a:solidFill>
              </a:rPr>
              <a:t> </a:t>
            </a:r>
            <a:r>
              <a:rPr lang="en-GB" altLang="en-US" sz="1800" dirty="0">
                <a:solidFill>
                  <a:srgbClr val="000000"/>
                </a:solidFill>
              </a:rPr>
              <a:t>y </a:t>
            </a:r>
            <a:r>
              <a:rPr lang="en-GB" altLang="en-US" sz="1800" dirty="0" err="1">
                <a:solidFill>
                  <a:srgbClr val="000000"/>
                </a:solidFill>
              </a:rPr>
              <a:t>modificable</a:t>
            </a:r>
            <a:r>
              <a:rPr lang="en-GB" altLang="en-US" sz="1800" dirty="0">
                <a:solidFill>
                  <a:srgbClr val="000000"/>
                </a:solidFill>
              </a:rPr>
              <a:t> para </a:t>
            </a:r>
            <a:r>
              <a:rPr lang="en-GB" altLang="en-US" sz="1800" dirty="0" err="1">
                <a:solidFill>
                  <a:srgbClr val="000000"/>
                </a:solidFill>
              </a:rPr>
              <a:t>permitir</a:t>
            </a:r>
            <a:r>
              <a:rPr lang="en-GB" altLang="en-US" sz="1800" dirty="0">
                <a:solidFill>
                  <a:srgbClr val="000000"/>
                </a:solidFill>
              </a:rPr>
              <a:t> la </a:t>
            </a:r>
            <a:r>
              <a:rPr lang="en-GB" altLang="en-US" sz="1800" dirty="0" err="1">
                <a:solidFill>
                  <a:srgbClr val="000000"/>
                </a:solidFill>
              </a:rPr>
              <a:t>función</a:t>
            </a:r>
            <a:r>
              <a:rPr lang="en-GB" altLang="en-US" sz="1800" dirty="0">
                <a:solidFill>
                  <a:srgbClr val="000000"/>
                </a:solidFill>
              </a:rPr>
              <a:t> del </a:t>
            </a:r>
            <a:r>
              <a:rPr lang="en-GB" altLang="en-US" sz="1800" dirty="0" err="1">
                <a:solidFill>
                  <a:srgbClr val="000000"/>
                </a:solidFill>
              </a:rPr>
              <a:t>mismo</a:t>
            </a:r>
            <a:r>
              <a:rPr lang="en-GB" altLang="en-US" sz="1800" dirty="0">
                <a:solidFill>
                  <a:srgbClr val="000000"/>
                </a:solidFill>
              </a:rPr>
              <a:t> (</a:t>
            </a:r>
            <a:r>
              <a:rPr lang="en-GB" altLang="en-US" sz="1800" b="1" dirty="0" err="1">
                <a:solidFill>
                  <a:srgbClr val="000000"/>
                </a:solidFill>
              </a:rPr>
              <a:t>transcripción</a:t>
            </a:r>
            <a:r>
              <a:rPr lang="en-GB" altLang="en-US" sz="1800" b="1" dirty="0">
                <a:solidFill>
                  <a:srgbClr val="000000"/>
                </a:solidFill>
              </a:rPr>
              <a:t> y </a:t>
            </a:r>
            <a:r>
              <a:rPr lang="en-GB" altLang="en-US" sz="1800" b="1" dirty="0" err="1">
                <a:solidFill>
                  <a:srgbClr val="000000"/>
                </a:solidFill>
              </a:rPr>
              <a:t>replicación</a:t>
            </a:r>
            <a:r>
              <a:rPr lang="en-GB" altLang="en-US" sz="1800" dirty="0">
                <a:solidFill>
                  <a:srgbClr val="000000"/>
                </a:solidFill>
              </a:rPr>
              <a:t>).</a:t>
            </a:r>
          </a:p>
          <a:p>
            <a:pPr eaLnBrk="1" hangingPunct="1">
              <a:lnSpc>
                <a:spcPct val="93000"/>
              </a:lnSpc>
            </a:pPr>
            <a:endParaRPr lang="en-GB" altLang="en-US" sz="1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3000"/>
              </a:lnSpc>
            </a:pPr>
            <a:r>
              <a:rPr lang="en-GB" altLang="en-US" sz="1800" dirty="0" err="1">
                <a:solidFill>
                  <a:srgbClr val="000000"/>
                </a:solidFill>
              </a:rPr>
              <a:t>Es</a:t>
            </a: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en-GB" altLang="en-US" sz="1800" dirty="0" err="1">
                <a:solidFill>
                  <a:srgbClr val="000000"/>
                </a:solidFill>
              </a:rPr>
              <a:t>necesario</a:t>
            </a: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en-GB" altLang="en-US" sz="1800" dirty="0" err="1">
                <a:solidFill>
                  <a:srgbClr val="000000"/>
                </a:solidFill>
              </a:rPr>
              <a:t>brindarle</a:t>
            </a:r>
            <a:r>
              <a:rPr lang="en-GB" altLang="en-US" sz="1800" dirty="0">
                <a:solidFill>
                  <a:srgbClr val="000000"/>
                </a:solidFill>
              </a:rPr>
              <a:t> (</a:t>
            </a:r>
            <a:r>
              <a:rPr lang="en-GB" altLang="en-US" sz="1800" dirty="0" err="1">
                <a:solidFill>
                  <a:srgbClr val="000000"/>
                </a:solidFill>
              </a:rPr>
              <a:t>ocasionalmente</a:t>
            </a:r>
            <a:r>
              <a:rPr lang="en-GB" altLang="en-US" sz="1800" dirty="0">
                <a:solidFill>
                  <a:srgbClr val="000000"/>
                </a:solidFill>
              </a:rPr>
              <a:t>) </a:t>
            </a:r>
            <a:r>
              <a:rPr lang="en-GB" altLang="en-US" sz="1800" dirty="0" err="1">
                <a:solidFill>
                  <a:srgbClr val="000000"/>
                </a:solidFill>
              </a:rPr>
              <a:t>acceso</a:t>
            </a:r>
            <a:r>
              <a:rPr lang="en-GB" altLang="en-US" sz="1800" dirty="0">
                <a:solidFill>
                  <a:srgbClr val="000000"/>
                </a:solidFill>
              </a:rPr>
              <a:t> a </a:t>
            </a:r>
            <a:r>
              <a:rPr lang="en-GB" altLang="en-US" sz="1800" dirty="0" err="1">
                <a:solidFill>
                  <a:srgbClr val="000000"/>
                </a:solidFill>
              </a:rPr>
              <a:t>otras</a:t>
            </a: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en-GB" altLang="en-US" sz="1800" dirty="0" err="1">
                <a:solidFill>
                  <a:srgbClr val="000000"/>
                </a:solidFill>
              </a:rPr>
              <a:t>proteinas</a:t>
            </a:r>
            <a:r>
              <a:rPr lang="en-GB" altLang="en-US" sz="1800" dirty="0">
                <a:solidFill>
                  <a:srgbClr val="000000"/>
                </a:solidFill>
              </a:rPr>
              <a:t> al DNA.</a:t>
            </a:r>
          </a:p>
          <a:p>
            <a:pPr eaLnBrk="1" hangingPunct="1">
              <a:lnSpc>
                <a:spcPct val="93000"/>
              </a:lnSpc>
            </a:pPr>
            <a:endParaRPr lang="en-GB" altLang="en-US" sz="1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3000"/>
              </a:lnSpc>
            </a:pPr>
            <a:r>
              <a:rPr lang="en-GB" altLang="en-US" sz="1800" dirty="0" err="1">
                <a:solidFill>
                  <a:srgbClr val="000000"/>
                </a:solidFill>
              </a:rPr>
              <a:t>Adicionalmente</a:t>
            </a:r>
            <a:r>
              <a:rPr lang="en-GB" altLang="en-US" sz="1800" dirty="0">
                <a:solidFill>
                  <a:srgbClr val="000000"/>
                </a:solidFill>
              </a:rPr>
              <a:t>, </a:t>
            </a:r>
            <a:r>
              <a:rPr lang="en-GB" altLang="en-US" sz="1800" b="1" dirty="0">
                <a:solidFill>
                  <a:srgbClr val="000000"/>
                </a:solidFill>
              </a:rPr>
              <a:t>las </a:t>
            </a:r>
            <a:r>
              <a:rPr lang="en-GB" altLang="en-US" sz="1800" b="1" dirty="0" err="1">
                <a:solidFill>
                  <a:srgbClr val="000000"/>
                </a:solidFill>
              </a:rPr>
              <a:t>proteinas</a:t>
            </a:r>
            <a:r>
              <a:rPr lang="en-GB" altLang="en-US" sz="1800" b="1" dirty="0">
                <a:solidFill>
                  <a:srgbClr val="000000"/>
                </a:solidFill>
              </a:rPr>
              <a:t> que se </a:t>
            </a:r>
            <a:r>
              <a:rPr lang="en-GB" altLang="en-US" sz="1800" b="1" dirty="0" err="1">
                <a:solidFill>
                  <a:srgbClr val="000000"/>
                </a:solidFill>
              </a:rPr>
              <a:t>encargan</a:t>
            </a:r>
            <a:r>
              <a:rPr lang="en-GB" altLang="en-US" sz="1800" b="1" dirty="0">
                <a:solidFill>
                  <a:srgbClr val="000000"/>
                </a:solidFill>
              </a:rPr>
              <a:t> de </a:t>
            </a:r>
            <a:r>
              <a:rPr lang="en-GB" altLang="en-US" sz="1800" b="1" dirty="0" err="1">
                <a:solidFill>
                  <a:srgbClr val="000000"/>
                </a:solidFill>
              </a:rPr>
              <a:t>compactar</a:t>
            </a:r>
            <a:r>
              <a:rPr lang="en-GB" altLang="en-US" sz="1800" b="1" dirty="0">
                <a:solidFill>
                  <a:srgbClr val="000000"/>
                </a:solidFill>
              </a:rPr>
              <a:t> </a:t>
            </a:r>
            <a:r>
              <a:rPr lang="en-GB" altLang="en-US" sz="1800" dirty="0">
                <a:solidFill>
                  <a:srgbClr val="000000"/>
                </a:solidFill>
              </a:rPr>
              <a:t>y </a:t>
            </a:r>
            <a:r>
              <a:rPr lang="en-GB" altLang="en-US" sz="1800" dirty="0" err="1">
                <a:solidFill>
                  <a:srgbClr val="000000"/>
                </a:solidFill>
              </a:rPr>
              <a:t>desenrollar</a:t>
            </a:r>
            <a:r>
              <a:rPr lang="en-GB" altLang="en-US" sz="1800" dirty="0">
                <a:solidFill>
                  <a:srgbClr val="000000"/>
                </a:solidFill>
              </a:rPr>
              <a:t> el DNA </a:t>
            </a:r>
            <a:r>
              <a:rPr lang="en-GB" altLang="en-US" sz="1800" dirty="0" err="1">
                <a:solidFill>
                  <a:srgbClr val="000000"/>
                </a:solidFill>
              </a:rPr>
              <a:t>también</a:t>
            </a: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en-GB" altLang="en-US" sz="1800" b="1" dirty="0" err="1">
                <a:solidFill>
                  <a:srgbClr val="000000"/>
                </a:solidFill>
              </a:rPr>
              <a:t>deben</a:t>
            </a:r>
            <a:r>
              <a:rPr lang="en-GB" altLang="en-US" sz="1800" b="1" dirty="0">
                <a:solidFill>
                  <a:srgbClr val="000000"/>
                </a:solidFill>
              </a:rPr>
              <a:t> </a:t>
            </a:r>
            <a:r>
              <a:rPr lang="en-GB" altLang="en-US" sz="1800" b="1" dirty="0" err="1">
                <a:solidFill>
                  <a:srgbClr val="000000"/>
                </a:solidFill>
              </a:rPr>
              <a:t>ser</a:t>
            </a:r>
            <a:r>
              <a:rPr lang="en-GB" altLang="en-US" sz="1800" b="1" dirty="0">
                <a:solidFill>
                  <a:srgbClr val="000000"/>
                </a:solidFill>
              </a:rPr>
              <a:t> </a:t>
            </a:r>
            <a:r>
              <a:rPr lang="ja-JP" altLang="en-GB" sz="1800" b="1">
                <a:solidFill>
                  <a:srgbClr val="000000"/>
                </a:solidFill>
              </a:rPr>
              <a:t>“</a:t>
            </a:r>
            <a:r>
              <a:rPr lang="en-GB" altLang="ja-JP" sz="1800" b="1" dirty="0" err="1">
                <a:solidFill>
                  <a:srgbClr val="000000"/>
                </a:solidFill>
              </a:rPr>
              <a:t>replicadas</a:t>
            </a:r>
            <a:r>
              <a:rPr lang="ja-JP" altLang="en-GB" sz="1800" b="1">
                <a:solidFill>
                  <a:srgbClr val="000000"/>
                </a:solidFill>
              </a:rPr>
              <a:t>”</a:t>
            </a:r>
            <a:r>
              <a:rPr lang="en-GB" altLang="ja-JP" sz="1800" dirty="0">
                <a:solidFill>
                  <a:srgbClr val="000000"/>
                </a:solidFill>
              </a:rPr>
              <a:t> </a:t>
            </a:r>
            <a:r>
              <a:rPr lang="en-GB" altLang="ja-JP" sz="1800" dirty="0" err="1">
                <a:solidFill>
                  <a:srgbClr val="000000"/>
                </a:solidFill>
              </a:rPr>
              <a:t>en</a:t>
            </a:r>
            <a:r>
              <a:rPr lang="en-GB" altLang="ja-JP" sz="1800" dirty="0">
                <a:solidFill>
                  <a:srgbClr val="000000"/>
                </a:solidFill>
              </a:rPr>
              <a:t> la </a:t>
            </a:r>
            <a:r>
              <a:rPr lang="en-GB" altLang="ja-JP" sz="1800" dirty="0" err="1">
                <a:solidFill>
                  <a:srgbClr val="000000"/>
                </a:solidFill>
              </a:rPr>
              <a:t>misma</a:t>
            </a:r>
            <a:r>
              <a:rPr lang="en-GB" altLang="ja-JP" sz="1800" dirty="0">
                <a:solidFill>
                  <a:srgbClr val="000000"/>
                </a:solidFill>
              </a:rPr>
              <a:t> </a:t>
            </a:r>
            <a:r>
              <a:rPr lang="en-GB" altLang="ja-JP" sz="1800" dirty="0" err="1">
                <a:solidFill>
                  <a:srgbClr val="000000"/>
                </a:solidFill>
              </a:rPr>
              <a:t>cantidad</a:t>
            </a:r>
            <a:r>
              <a:rPr lang="en-GB" altLang="ja-JP" sz="1800" dirty="0">
                <a:solidFill>
                  <a:srgbClr val="000000"/>
                </a:solidFill>
              </a:rPr>
              <a:t> </a:t>
            </a:r>
            <a:r>
              <a:rPr lang="en-GB" altLang="ja-JP" sz="1800" dirty="0" err="1">
                <a:solidFill>
                  <a:srgbClr val="000000"/>
                </a:solidFill>
              </a:rPr>
              <a:t>duante</a:t>
            </a:r>
            <a:r>
              <a:rPr lang="en-GB" altLang="ja-JP" sz="1800" dirty="0">
                <a:solidFill>
                  <a:srgbClr val="000000"/>
                </a:solidFill>
              </a:rPr>
              <a:t> la </a:t>
            </a:r>
            <a:r>
              <a:rPr lang="en-GB" altLang="ja-JP" sz="1800" dirty="0" err="1">
                <a:solidFill>
                  <a:srgbClr val="000000"/>
                </a:solidFill>
              </a:rPr>
              <a:t>replicación</a:t>
            </a:r>
            <a:r>
              <a:rPr lang="en-GB" altLang="ja-JP" sz="18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93000"/>
              </a:lnSpc>
            </a:pPr>
            <a:endParaRPr lang="en-GB" altLang="en-US" sz="1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3000"/>
              </a:lnSpc>
            </a:pPr>
            <a:endParaRPr lang="en-GB" altLang="en-US" sz="1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3000"/>
              </a:lnSpc>
            </a:pPr>
            <a:endParaRPr lang="en-GB" altLang="en-US" sz="1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3000"/>
              </a:lnSpc>
            </a:pPr>
            <a:r>
              <a:rPr lang="en-GB" altLang="en-US" sz="1800" b="1" dirty="0">
                <a:solidFill>
                  <a:srgbClr val="000000"/>
                </a:solidFill>
              </a:rPr>
              <a:t>Masa de </a:t>
            </a:r>
            <a:r>
              <a:rPr lang="en-GB" altLang="en-US" sz="1800" b="1" dirty="0" err="1">
                <a:solidFill>
                  <a:srgbClr val="000000"/>
                </a:solidFill>
              </a:rPr>
              <a:t>cromatina</a:t>
            </a:r>
            <a:r>
              <a:rPr lang="en-GB" altLang="en-US" sz="1800" dirty="0">
                <a:solidFill>
                  <a:srgbClr val="000000"/>
                </a:solidFill>
              </a:rPr>
              <a:t>:  ca 30% </a:t>
            </a:r>
            <a:r>
              <a:rPr lang="en-GB" altLang="en-US" sz="1800" dirty="0" err="1">
                <a:solidFill>
                  <a:srgbClr val="000000"/>
                </a:solidFill>
              </a:rPr>
              <a:t>nucleosomas</a:t>
            </a:r>
            <a:r>
              <a:rPr lang="en-GB" altLang="en-US" sz="1800" dirty="0">
                <a:solidFill>
                  <a:srgbClr val="000000"/>
                </a:solidFill>
              </a:rPr>
              <a:t> (</a:t>
            </a:r>
            <a:r>
              <a:rPr lang="en-GB" altLang="en-US" sz="1800" dirty="0" err="1">
                <a:solidFill>
                  <a:srgbClr val="000000"/>
                </a:solidFill>
              </a:rPr>
              <a:t>histonas</a:t>
            </a:r>
            <a:r>
              <a:rPr lang="en-GB" altLang="en-US" sz="1800" dirty="0">
                <a:solidFill>
                  <a:srgbClr val="000000"/>
                </a:solidFill>
              </a:rPr>
              <a:t>)</a:t>
            </a:r>
          </a:p>
          <a:p>
            <a:pPr eaLnBrk="1" hangingPunct="1">
              <a:lnSpc>
                <a:spcPct val="93000"/>
              </a:lnSpc>
            </a:pPr>
            <a:r>
              <a:rPr lang="en-GB" altLang="en-US" sz="1800" dirty="0">
                <a:solidFill>
                  <a:srgbClr val="000000"/>
                </a:solidFill>
              </a:rPr>
              <a:t>						ca 30% no-</a:t>
            </a:r>
            <a:r>
              <a:rPr lang="en-GB" altLang="en-US" sz="1800" dirty="0" err="1">
                <a:solidFill>
                  <a:srgbClr val="000000"/>
                </a:solidFill>
              </a:rPr>
              <a:t>histonas</a:t>
            </a:r>
            <a:endParaRPr lang="en-GB" altLang="en-US" sz="1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3000"/>
              </a:lnSpc>
            </a:pPr>
            <a:r>
              <a:rPr lang="en-GB" altLang="en-US" sz="1800" dirty="0">
                <a:solidFill>
                  <a:srgbClr val="000000"/>
                </a:solidFill>
              </a:rPr>
              <a:t>						ca 30% DNA </a:t>
            </a:r>
          </a:p>
          <a:p>
            <a:pPr eaLnBrk="1" hangingPunct="1">
              <a:lnSpc>
                <a:spcPct val="93000"/>
              </a:lnSpc>
            </a:pPr>
            <a:r>
              <a:rPr lang="en-GB" altLang="en-US" sz="1800" dirty="0">
                <a:solidFill>
                  <a:srgbClr val="000000"/>
                </a:solidFill>
              </a:rPr>
              <a:t>						&lt;3% RNA</a:t>
            </a:r>
          </a:p>
        </p:txBody>
      </p:sp>
      <p:sp>
        <p:nvSpPr>
          <p:cNvPr id="15362" name="Text Box 4">
            <a:extLst>
              <a:ext uri="{FF2B5EF4-FFF2-40B4-BE49-F238E27FC236}">
                <a16:creationId xmlns:a16="http://schemas.microsoft.com/office/drawing/2014/main" xmlns="" id="{89486C53-C0A1-014C-BD38-243F2A493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888" y="3581400"/>
            <a:ext cx="2281237" cy="2967038"/>
          </a:xfrm>
          <a:prstGeom prst="rect">
            <a:avLst/>
          </a:prstGeom>
          <a:noFill/>
          <a:ln w="936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400">
                <a:solidFill>
                  <a:srgbClr val="000000"/>
                </a:solidFill>
              </a:rPr>
              <a:t>Todas las proteinas asociadas a la cromatina que no son histonas.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4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400">
                <a:solidFill>
                  <a:srgbClr val="000000"/>
                </a:solidFill>
              </a:rPr>
              <a:t>Grupo mucho más variable y diverso de proteinas.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4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400">
                <a:solidFill>
                  <a:srgbClr val="000000"/>
                </a:solidFill>
              </a:rPr>
              <a:t>Involucradas en el control de la expresión génica y mantenimiento de compactación superior.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1400">
                <a:solidFill>
                  <a:srgbClr val="000000"/>
                </a:solidFill>
              </a:rPr>
              <a:t>P.Ej. RNA Pol</a:t>
            </a:r>
          </a:p>
        </p:txBody>
      </p:sp>
      <p:sp>
        <p:nvSpPr>
          <p:cNvPr id="15363" name="AutoShape 5">
            <a:extLst>
              <a:ext uri="{FF2B5EF4-FFF2-40B4-BE49-F238E27FC236}">
                <a16:creationId xmlns:a16="http://schemas.microsoft.com/office/drawing/2014/main" xmlns="" id="{70F3EC8A-192C-5248-8FCE-FCDB71177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4267200"/>
            <a:ext cx="1676400" cy="228600"/>
          </a:xfrm>
          <a:prstGeom prst="rightArrow">
            <a:avLst>
              <a:gd name="adj1" fmla="val 53880"/>
              <a:gd name="adj2" fmla="val 78426"/>
            </a:avLst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5364" name="Rectangle 1">
            <a:extLst>
              <a:ext uri="{FF2B5EF4-FFF2-40B4-BE49-F238E27FC236}">
                <a16:creationId xmlns:a16="http://schemas.microsoft.com/office/drawing/2014/main" xmlns="" id="{19A8D0F1-17FB-FF46-9034-69FA22ECF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23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4000"/>
              </a:lnSpc>
            </a:pPr>
            <a:r>
              <a:rPr lang="es-ES_tradnl" altLang="en-US" sz="1800">
                <a:solidFill>
                  <a:srgbClr val="B3B3B3"/>
                </a:solidFill>
              </a:rPr>
              <a:t>  </a:t>
            </a:r>
            <a:r>
              <a:rPr lang="en-US" altLang="en-US" sz="1800">
                <a:solidFill>
                  <a:srgbClr val="B3B3B3"/>
                </a:solidFill>
              </a:rPr>
              <a:t>Tema 3. Cromatina y Epigenética</a:t>
            </a:r>
            <a:r>
              <a:rPr lang="en-GB" altLang="en-US" sz="1800">
                <a:solidFill>
                  <a:srgbClr val="B3B3B3"/>
                </a:solidFill>
              </a:rPr>
              <a:t/>
            </a:r>
            <a:br>
              <a:rPr lang="en-GB" altLang="en-US" sz="1800">
                <a:solidFill>
                  <a:srgbClr val="B3B3B3"/>
                </a:solidFill>
              </a:rPr>
            </a:br>
            <a:r>
              <a:rPr lang="en-GB" altLang="en-US" sz="1800">
                <a:solidFill>
                  <a:srgbClr val="B3B3B3"/>
                </a:solidFill>
              </a:rPr>
              <a:t>  </a:t>
            </a:r>
            <a:r>
              <a:rPr lang="en-GB" altLang="en-US" sz="3200">
                <a:solidFill>
                  <a:srgbClr val="B3B3B3"/>
                </a:solidFill>
              </a:rPr>
              <a:t>Cromatina</a:t>
            </a:r>
          </a:p>
        </p:txBody>
      </p:sp>
      <p:sp>
        <p:nvSpPr>
          <p:cNvPr id="15365" name="Line 2">
            <a:extLst>
              <a:ext uri="{FF2B5EF4-FFF2-40B4-BE49-F238E27FC236}">
                <a16:creationId xmlns:a16="http://schemas.microsoft.com/office/drawing/2014/main" xmlns="" id="{00468066-E9A0-A643-802E-C376DD68B7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3">
            <a:extLst>
              <a:ext uri="{FF2B5EF4-FFF2-40B4-BE49-F238E27FC236}">
                <a16:creationId xmlns:a16="http://schemas.microsoft.com/office/drawing/2014/main" xmlns="" id="{455D399A-0B32-4849-9AF3-3D4DB5310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0"/>
            <a:ext cx="4706938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n-US" sz="1800" b="1">
                <a:solidFill>
                  <a:srgbClr val="000000"/>
                </a:solidFill>
              </a:rPr>
              <a:t>Eucromatina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800">
                <a:solidFill>
                  <a:srgbClr val="000000"/>
                </a:solidFill>
              </a:rPr>
              <a:t>	Baja captación de tinción de Feulgen.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800">
                <a:solidFill>
                  <a:srgbClr val="000000"/>
                </a:solidFill>
              </a:rPr>
              <a:t>	Material genético activo (genes 	expresados).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800" b="1">
                <a:solidFill>
                  <a:srgbClr val="000000"/>
                </a:solidFill>
              </a:rPr>
              <a:t>Heterocromatina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800">
                <a:solidFill>
                  <a:srgbClr val="000000"/>
                </a:solidFill>
              </a:rPr>
              <a:t>	Alta captación de tinción de Feulgen.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800">
                <a:solidFill>
                  <a:srgbClr val="000000"/>
                </a:solidFill>
              </a:rPr>
              <a:t>	Geneticamente inactiva (p.ej., Cuerpo 	de Barr).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800">
                <a:solidFill>
                  <a:srgbClr val="000000"/>
                </a:solidFill>
              </a:rPr>
              <a:t>	</a:t>
            </a:r>
            <a:r>
              <a:rPr lang="en-GB" altLang="en-US" sz="1800" b="1">
                <a:solidFill>
                  <a:srgbClr val="000000"/>
                </a:solidFill>
              </a:rPr>
              <a:t>Heterocromatina constitutiva</a:t>
            </a:r>
            <a:r>
              <a:rPr lang="en-GB" altLang="en-US" sz="1800">
                <a:solidFill>
                  <a:srgbClr val="000000"/>
                </a:solidFill>
              </a:rPr>
              <a:t> 			  (a nivel orgánico).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800">
                <a:solidFill>
                  <a:srgbClr val="000000"/>
                </a:solidFill>
              </a:rPr>
              <a:t>	</a:t>
            </a:r>
            <a:r>
              <a:rPr lang="en-GB" altLang="en-US" sz="1800" b="1">
                <a:solidFill>
                  <a:srgbClr val="000000"/>
                </a:solidFill>
              </a:rPr>
              <a:t>Heterocromatina facultativa</a:t>
            </a:r>
            <a:r>
              <a:rPr lang="en-GB" altLang="en-US" sz="1800">
                <a:solidFill>
                  <a:srgbClr val="000000"/>
                </a:solidFill>
              </a:rPr>
              <a:t>   	 		   	 (tejido-específica).</a:t>
            </a:r>
          </a:p>
        </p:txBody>
      </p:sp>
      <p:pic>
        <p:nvPicPr>
          <p:cNvPr id="17410" name="Picture 3">
            <a:extLst>
              <a:ext uri="{FF2B5EF4-FFF2-40B4-BE49-F238E27FC236}">
                <a16:creationId xmlns:a16="http://schemas.microsoft.com/office/drawing/2014/main" xmlns="" id="{EF093A0E-8625-8B47-96B3-FCD078AA5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3" y="1263650"/>
            <a:ext cx="3798887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411" name="Picture 3">
            <a:extLst>
              <a:ext uri="{FF2B5EF4-FFF2-40B4-BE49-F238E27FC236}">
                <a16:creationId xmlns:a16="http://schemas.microsoft.com/office/drawing/2014/main" xmlns="" id="{4C25F212-D03C-E64C-A0BE-1BFB93B4A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86200"/>
            <a:ext cx="3762375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12" name="Rectangle 1">
            <a:extLst>
              <a:ext uri="{FF2B5EF4-FFF2-40B4-BE49-F238E27FC236}">
                <a16:creationId xmlns:a16="http://schemas.microsoft.com/office/drawing/2014/main" xmlns="" id="{8CB03C42-48A2-0748-A403-42839060F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23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4000"/>
              </a:lnSpc>
            </a:pPr>
            <a:r>
              <a:rPr lang="es-ES_tradnl" altLang="en-US" sz="1800">
                <a:solidFill>
                  <a:srgbClr val="B3B3B3"/>
                </a:solidFill>
              </a:rPr>
              <a:t>  </a:t>
            </a:r>
            <a:r>
              <a:rPr lang="en-US" altLang="en-US" sz="1800">
                <a:solidFill>
                  <a:srgbClr val="B3B3B3"/>
                </a:solidFill>
              </a:rPr>
              <a:t>Tema 3. Cromatina y Epigenética</a:t>
            </a:r>
            <a:r>
              <a:rPr lang="en-GB" altLang="en-US" sz="1800">
                <a:solidFill>
                  <a:srgbClr val="B3B3B3"/>
                </a:solidFill>
              </a:rPr>
              <a:t/>
            </a:r>
            <a:br>
              <a:rPr lang="en-GB" altLang="en-US" sz="1800">
                <a:solidFill>
                  <a:srgbClr val="B3B3B3"/>
                </a:solidFill>
              </a:rPr>
            </a:br>
            <a:r>
              <a:rPr lang="en-GB" altLang="en-US" sz="1800">
                <a:solidFill>
                  <a:srgbClr val="B3B3B3"/>
                </a:solidFill>
              </a:rPr>
              <a:t>  </a:t>
            </a:r>
            <a:r>
              <a:rPr lang="en-GB" altLang="en-US" sz="3200">
                <a:solidFill>
                  <a:srgbClr val="B3B3B3"/>
                </a:solidFill>
              </a:rPr>
              <a:t>Cromatina</a:t>
            </a:r>
          </a:p>
        </p:txBody>
      </p:sp>
      <p:sp>
        <p:nvSpPr>
          <p:cNvPr id="17413" name="Line 2">
            <a:extLst>
              <a:ext uri="{FF2B5EF4-FFF2-40B4-BE49-F238E27FC236}">
                <a16:creationId xmlns:a16="http://schemas.microsoft.com/office/drawing/2014/main" xmlns="" id="{C49F368C-28C7-264E-8608-63E6A9C2FFE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>
            <a:extLst>
              <a:ext uri="{FF2B5EF4-FFF2-40B4-BE49-F238E27FC236}">
                <a16:creationId xmlns:a16="http://schemas.microsoft.com/office/drawing/2014/main" xmlns="" id="{6375DBF2-AE2B-EC41-9582-83113F06F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3950"/>
            <a:ext cx="8505825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458" name="Text Box 4">
            <a:extLst>
              <a:ext uri="{FF2B5EF4-FFF2-40B4-BE49-F238E27FC236}">
                <a16:creationId xmlns:a16="http://schemas.microsoft.com/office/drawing/2014/main" xmlns="" id="{B5BE8AF4-6033-4245-BF9D-EAB5AFC22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1192213"/>
            <a:ext cx="5181600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n-US" sz="1800">
                <a:solidFill>
                  <a:srgbClr val="000000"/>
                </a:solidFill>
              </a:rPr>
              <a:t>Este proceso </a:t>
            </a:r>
            <a:r>
              <a:rPr lang="en-GB" altLang="en-US" sz="1800" b="1">
                <a:solidFill>
                  <a:srgbClr val="FF0000"/>
                </a:solidFill>
              </a:rPr>
              <a:t>desacetila a los nucleosomas </a:t>
            </a:r>
            <a:r>
              <a:rPr lang="en-GB" altLang="en-US" sz="1800">
                <a:solidFill>
                  <a:srgbClr val="000000"/>
                </a:solidFill>
              </a:rPr>
              <a:t>condensados (mediado por </a:t>
            </a:r>
            <a:r>
              <a:rPr lang="en-GB" altLang="en-US" sz="1800" b="1">
                <a:solidFill>
                  <a:srgbClr val="FF0000"/>
                </a:solidFill>
              </a:rPr>
              <a:t>SIR2</a:t>
            </a:r>
            <a:r>
              <a:rPr lang="en-GB" altLang="en-US" sz="1800">
                <a:solidFill>
                  <a:srgbClr val="000000"/>
                </a:solidFill>
              </a:rPr>
              <a:t>).</a:t>
            </a:r>
            <a:br>
              <a:rPr lang="en-GB" altLang="en-US" sz="1800">
                <a:solidFill>
                  <a:srgbClr val="000000"/>
                </a:solidFill>
              </a:rPr>
            </a:br>
            <a:r>
              <a:rPr lang="en-GB" altLang="en-US" sz="1800">
                <a:solidFill>
                  <a:srgbClr val="000000"/>
                </a:solidFill>
              </a:rPr>
              <a:t/>
            </a:r>
            <a:br>
              <a:rPr lang="en-GB" altLang="en-US" sz="1800">
                <a:solidFill>
                  <a:srgbClr val="000000"/>
                </a:solidFill>
              </a:rPr>
            </a:br>
            <a:r>
              <a:rPr lang="en-GB" altLang="en-US" sz="1800">
                <a:solidFill>
                  <a:srgbClr val="000000"/>
                </a:solidFill>
              </a:rPr>
              <a:t>Acetilación=eucromatina=actividad</a:t>
            </a:r>
            <a:br>
              <a:rPr lang="en-GB" altLang="en-US" sz="1800">
                <a:solidFill>
                  <a:srgbClr val="000000"/>
                </a:solidFill>
              </a:rPr>
            </a:b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800" b="1">
                <a:solidFill>
                  <a:srgbClr val="FF0000"/>
                </a:solidFill>
              </a:rPr>
              <a:t>Desacetilación </a:t>
            </a:r>
            <a:r>
              <a:rPr lang="en-GB" altLang="en-US" sz="1800">
                <a:solidFill>
                  <a:srgbClr val="000000"/>
                </a:solidFill>
              </a:rPr>
              <a:t>(o Metilación)=</a:t>
            </a:r>
            <a:r>
              <a:rPr lang="en-GB" altLang="en-US" sz="1800" b="1">
                <a:solidFill>
                  <a:srgbClr val="FF0000"/>
                </a:solidFill>
              </a:rPr>
              <a:t>silenciamiento</a:t>
            </a:r>
          </a:p>
          <a:p>
            <a:pPr eaLnBrk="1" hangingPunct="1">
              <a:lnSpc>
                <a:spcPct val="100000"/>
              </a:lnSpc>
            </a:pPr>
            <a:endParaRPr lang="en-GB" altLang="en-US" sz="1800">
              <a:solidFill>
                <a:srgbClr val="000000"/>
              </a:solidFill>
            </a:endParaRPr>
          </a:p>
        </p:txBody>
      </p:sp>
      <p:grpSp>
        <p:nvGrpSpPr>
          <p:cNvPr id="2" name="Agrupar 12">
            <a:extLst>
              <a:ext uri="{FF2B5EF4-FFF2-40B4-BE49-F238E27FC236}">
                <a16:creationId xmlns:a16="http://schemas.microsoft.com/office/drawing/2014/main" xmlns="" id="{DFF2A3DB-9DE9-9843-B66D-F71A422BA605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1438275"/>
            <a:ext cx="393700" cy="1001713"/>
            <a:chOff x="914400" y="1437989"/>
            <a:chExt cx="394230" cy="1001781"/>
          </a:xfrm>
        </p:grpSpPr>
        <p:sp>
          <p:nvSpPr>
            <p:cNvPr id="19462" name="Elipse 5">
              <a:extLst>
                <a:ext uri="{FF2B5EF4-FFF2-40B4-BE49-F238E27FC236}">
                  <a16:creationId xmlns:a16="http://schemas.microsoft.com/office/drawing/2014/main" xmlns="" id="{41AE523E-BA7D-E248-8AA5-190154E9E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400" y="1437989"/>
              <a:ext cx="209906" cy="38836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_tradnl" altLang="en-US"/>
            </a:p>
          </p:txBody>
        </p:sp>
        <p:sp>
          <p:nvSpPr>
            <p:cNvPr id="19463" name="Elipse 6">
              <a:extLst>
                <a:ext uri="{FF2B5EF4-FFF2-40B4-BE49-F238E27FC236}">
                  <a16:creationId xmlns:a16="http://schemas.microsoft.com/office/drawing/2014/main" xmlns="" id="{47658EFE-7F39-634C-A913-B96B4B6B1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493" y="2230792"/>
              <a:ext cx="182137" cy="20897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_tradnl" altLang="en-US"/>
            </a:p>
          </p:txBody>
        </p:sp>
        <p:sp>
          <p:nvSpPr>
            <p:cNvPr id="19464" name="Forma libre 11">
              <a:extLst>
                <a:ext uri="{FF2B5EF4-FFF2-40B4-BE49-F238E27FC236}">
                  <a16:creationId xmlns:a16="http://schemas.microsoft.com/office/drawing/2014/main" xmlns="" id="{7E432FAD-8139-274B-A1A9-63A90C0E6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5653" y="1776073"/>
              <a:ext cx="136438" cy="440844"/>
            </a:xfrm>
            <a:custGeom>
              <a:avLst/>
              <a:gdLst>
                <a:gd name="T0" fmla="*/ 0 w 136438"/>
                <a:gd name="T1" fmla="*/ 0 h 440844"/>
                <a:gd name="T2" fmla="*/ 115448 w 136438"/>
                <a:gd name="T3" fmla="*/ 178437 h 440844"/>
                <a:gd name="T4" fmla="*/ 125943 w 136438"/>
                <a:gd name="T5" fmla="*/ 440844 h 440844"/>
                <a:gd name="T6" fmla="*/ 0 60000 65536"/>
                <a:gd name="T7" fmla="*/ 0 60000 65536"/>
                <a:gd name="T8" fmla="*/ 0 60000 65536"/>
                <a:gd name="T9" fmla="*/ 0 w 136438"/>
                <a:gd name="T10" fmla="*/ 0 h 440844"/>
                <a:gd name="T11" fmla="*/ 136438 w 136438"/>
                <a:gd name="T12" fmla="*/ 440844 h 4408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6438" h="440844">
                  <a:moveTo>
                    <a:pt x="0" y="0"/>
                  </a:moveTo>
                  <a:cubicBezTo>
                    <a:pt x="47229" y="52481"/>
                    <a:pt x="94458" y="104963"/>
                    <a:pt x="115448" y="178437"/>
                  </a:cubicBezTo>
                  <a:cubicBezTo>
                    <a:pt x="136438" y="251911"/>
                    <a:pt x="125943" y="440844"/>
                    <a:pt x="125943" y="440844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0" name="Rectangle 1">
            <a:extLst>
              <a:ext uri="{FF2B5EF4-FFF2-40B4-BE49-F238E27FC236}">
                <a16:creationId xmlns:a16="http://schemas.microsoft.com/office/drawing/2014/main" xmlns="" id="{35AEA50A-E5C3-8B4D-B167-8B300E383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23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4000"/>
              </a:lnSpc>
            </a:pPr>
            <a:r>
              <a:rPr lang="es-ES_tradnl" altLang="en-US" sz="1800">
                <a:solidFill>
                  <a:srgbClr val="B3B3B3"/>
                </a:solidFill>
              </a:rPr>
              <a:t>  </a:t>
            </a:r>
            <a:r>
              <a:rPr lang="en-US" altLang="en-US" sz="1800">
                <a:solidFill>
                  <a:srgbClr val="B3B3B3"/>
                </a:solidFill>
              </a:rPr>
              <a:t>Tema 3. Cromatina y Epigenética</a:t>
            </a:r>
            <a:r>
              <a:rPr lang="en-GB" altLang="en-US" sz="1800">
                <a:solidFill>
                  <a:srgbClr val="B3B3B3"/>
                </a:solidFill>
              </a:rPr>
              <a:t/>
            </a:r>
            <a:br>
              <a:rPr lang="en-GB" altLang="en-US" sz="1800">
                <a:solidFill>
                  <a:srgbClr val="B3B3B3"/>
                </a:solidFill>
              </a:rPr>
            </a:br>
            <a:r>
              <a:rPr lang="en-GB" altLang="en-US" sz="1800">
                <a:solidFill>
                  <a:srgbClr val="B3B3B3"/>
                </a:solidFill>
              </a:rPr>
              <a:t>  </a:t>
            </a:r>
            <a:r>
              <a:rPr lang="en-GB" altLang="en-US" sz="3200">
                <a:solidFill>
                  <a:srgbClr val="B3B3B3"/>
                </a:solidFill>
              </a:rPr>
              <a:t>Heterocromatina</a:t>
            </a:r>
          </a:p>
        </p:txBody>
      </p:sp>
      <p:sp>
        <p:nvSpPr>
          <p:cNvPr id="19461" name="Line 2">
            <a:extLst>
              <a:ext uri="{FF2B5EF4-FFF2-40B4-BE49-F238E27FC236}">
                <a16:creationId xmlns:a16="http://schemas.microsoft.com/office/drawing/2014/main" xmlns="" id="{DB4E9E03-2B8C-5746-967C-E2DF5CF4033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9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9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1343</Words>
  <Application>Microsoft Macintosh PowerPoint</Application>
  <PresentationFormat>On-screen Show (4:3)</PresentationFormat>
  <Paragraphs>242</Paragraphs>
  <Slides>22</Slides>
  <Notes>22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.</dc:creator>
  <cp:lastModifiedBy>CA Garcia-Sepulveda</cp:lastModifiedBy>
  <cp:revision>110</cp:revision>
  <cp:lastPrinted>2009-04-22T19:24:48Z</cp:lastPrinted>
  <dcterms:created xsi:type="dcterms:W3CDTF">2012-08-14T17:34:31Z</dcterms:created>
  <dcterms:modified xsi:type="dcterms:W3CDTF">2019-01-28T15:44:24Z</dcterms:modified>
</cp:coreProperties>
</file>