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353" r:id="rId2"/>
    <p:sldId id="258" r:id="rId3"/>
    <p:sldId id="354" r:id="rId4"/>
    <p:sldId id="259" r:id="rId5"/>
    <p:sldId id="261" r:id="rId6"/>
    <p:sldId id="260" r:id="rId7"/>
    <p:sldId id="408" r:id="rId8"/>
    <p:sldId id="264" r:id="rId9"/>
    <p:sldId id="265" r:id="rId10"/>
    <p:sldId id="268" r:id="rId11"/>
    <p:sldId id="280" r:id="rId12"/>
    <p:sldId id="282" r:id="rId13"/>
    <p:sldId id="295" r:id="rId14"/>
    <p:sldId id="299" r:id="rId15"/>
    <p:sldId id="355" r:id="rId16"/>
    <p:sldId id="356" r:id="rId17"/>
    <p:sldId id="357" r:id="rId18"/>
    <p:sldId id="358" r:id="rId19"/>
    <p:sldId id="412" r:id="rId20"/>
    <p:sldId id="411" r:id="rId21"/>
    <p:sldId id="359" r:id="rId22"/>
    <p:sldId id="410" r:id="rId23"/>
    <p:sldId id="380" r:id="rId24"/>
    <p:sldId id="384" r:id="rId25"/>
    <p:sldId id="385" r:id="rId26"/>
    <p:sldId id="388" r:id="rId27"/>
    <p:sldId id="394" r:id="rId28"/>
    <p:sldId id="395" r:id="rId29"/>
    <p:sldId id="407" r:id="rId30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2"/>
    <p:restoredTop sz="91605" autoAdjust="0"/>
  </p:normalViewPr>
  <p:slideViewPr>
    <p:cSldViewPr>
      <p:cViewPr varScale="1">
        <p:scale>
          <a:sx n="123" d="100"/>
          <a:sy n="123" d="100"/>
        </p:scale>
        <p:origin x="824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DA6BF172-FE15-6B46-A9EB-89D804445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0137480D-40E8-DB46-88B7-6FC0852E7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EE757DF0-57E6-8F4B-9908-8B5D05141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DD1501CB-87AF-4C4A-AC45-6F3279E0A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576ACB25-FD1D-7347-BAF9-729A37C10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1019F2BF-35A6-9C44-AF3C-4B9C1328C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6" name="AutoShape 7">
            <a:extLst>
              <a:ext uri="{FF2B5EF4-FFF2-40B4-BE49-F238E27FC236}">
                <a16:creationId xmlns:a16="http://schemas.microsoft.com/office/drawing/2014/main" id="{8C709272-5B35-944A-A307-52D36104A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id="{F23D4AFA-DEC1-FB47-B607-210F0631C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8" name="AutoShape 9">
            <a:extLst>
              <a:ext uri="{FF2B5EF4-FFF2-40B4-BE49-F238E27FC236}">
                <a16:creationId xmlns:a16="http://schemas.microsoft.com/office/drawing/2014/main" id="{FB5E34C3-F791-004D-A605-040482DD5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9" name="AutoShape 10">
            <a:extLst>
              <a:ext uri="{FF2B5EF4-FFF2-40B4-BE49-F238E27FC236}">
                <a16:creationId xmlns:a16="http://schemas.microsoft.com/office/drawing/2014/main" id="{7E0A2267-B4A4-874C-8352-F2B894BD9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0" name="AutoShape 11">
            <a:extLst>
              <a:ext uri="{FF2B5EF4-FFF2-40B4-BE49-F238E27FC236}">
                <a16:creationId xmlns:a16="http://schemas.microsoft.com/office/drawing/2014/main" id="{245B662E-1F5D-474F-8F96-0558A9127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1" name="AutoShape 12">
            <a:extLst>
              <a:ext uri="{FF2B5EF4-FFF2-40B4-BE49-F238E27FC236}">
                <a16:creationId xmlns:a16="http://schemas.microsoft.com/office/drawing/2014/main" id="{C01F715C-E725-7449-A850-4D82197E2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2" name="AutoShape 13">
            <a:extLst>
              <a:ext uri="{FF2B5EF4-FFF2-40B4-BE49-F238E27FC236}">
                <a16:creationId xmlns:a16="http://schemas.microsoft.com/office/drawing/2014/main" id="{9ED51195-B501-904C-87F7-C2DC7733C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3" name="AutoShape 14">
            <a:extLst>
              <a:ext uri="{FF2B5EF4-FFF2-40B4-BE49-F238E27FC236}">
                <a16:creationId xmlns:a16="http://schemas.microsoft.com/office/drawing/2014/main" id="{DC61BA02-C187-0842-AE1C-10C28F6D6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4" name="AutoShape 15">
            <a:extLst>
              <a:ext uri="{FF2B5EF4-FFF2-40B4-BE49-F238E27FC236}">
                <a16:creationId xmlns:a16="http://schemas.microsoft.com/office/drawing/2014/main" id="{AAF264BE-6746-8B42-915E-F8F30F8C6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5" name="AutoShape 16">
            <a:extLst>
              <a:ext uri="{FF2B5EF4-FFF2-40B4-BE49-F238E27FC236}">
                <a16:creationId xmlns:a16="http://schemas.microsoft.com/office/drawing/2014/main" id="{CF6C53B1-9C9F-8047-9A90-E983B6751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6" name="AutoShape 17">
            <a:extLst>
              <a:ext uri="{FF2B5EF4-FFF2-40B4-BE49-F238E27FC236}">
                <a16:creationId xmlns:a16="http://schemas.microsoft.com/office/drawing/2014/main" id="{54F7CA59-32F4-C348-8047-567EB6F6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7" name="AutoShape 18">
            <a:extLst>
              <a:ext uri="{FF2B5EF4-FFF2-40B4-BE49-F238E27FC236}">
                <a16:creationId xmlns:a16="http://schemas.microsoft.com/office/drawing/2014/main" id="{7804F9A9-B7D8-C847-B46B-94A625A73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8" name="AutoShape 19">
            <a:extLst>
              <a:ext uri="{FF2B5EF4-FFF2-40B4-BE49-F238E27FC236}">
                <a16:creationId xmlns:a16="http://schemas.microsoft.com/office/drawing/2014/main" id="{D1E8C949-BDE8-254A-9B83-A31422A43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9" name="AutoShape 20">
            <a:extLst>
              <a:ext uri="{FF2B5EF4-FFF2-40B4-BE49-F238E27FC236}">
                <a16:creationId xmlns:a16="http://schemas.microsoft.com/office/drawing/2014/main" id="{51395B56-A90A-D947-A188-2D2600626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0" name="AutoShape 21">
            <a:extLst>
              <a:ext uri="{FF2B5EF4-FFF2-40B4-BE49-F238E27FC236}">
                <a16:creationId xmlns:a16="http://schemas.microsoft.com/office/drawing/2014/main" id="{359D89BE-5B11-A148-BACB-9C05B6CE4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1" name="AutoShape 22">
            <a:extLst>
              <a:ext uri="{FF2B5EF4-FFF2-40B4-BE49-F238E27FC236}">
                <a16:creationId xmlns:a16="http://schemas.microsoft.com/office/drawing/2014/main" id="{47E689CE-D221-A342-A808-E8C2148F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2" name="AutoShape 23">
            <a:extLst>
              <a:ext uri="{FF2B5EF4-FFF2-40B4-BE49-F238E27FC236}">
                <a16:creationId xmlns:a16="http://schemas.microsoft.com/office/drawing/2014/main" id="{FEA92459-A340-8C4C-AD54-47F397C90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3" name="AutoShape 24">
            <a:extLst>
              <a:ext uri="{FF2B5EF4-FFF2-40B4-BE49-F238E27FC236}">
                <a16:creationId xmlns:a16="http://schemas.microsoft.com/office/drawing/2014/main" id="{473BD5CD-4141-5E45-B3CC-7D4459271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4BBEDF0B-EFC1-2540-9BD3-B3059E296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5" name="AutoShape 26">
            <a:extLst>
              <a:ext uri="{FF2B5EF4-FFF2-40B4-BE49-F238E27FC236}">
                <a16:creationId xmlns:a16="http://schemas.microsoft.com/office/drawing/2014/main" id="{E32ACF66-6F7D-B744-9571-31A042077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6" name="AutoShape 27">
            <a:extLst>
              <a:ext uri="{FF2B5EF4-FFF2-40B4-BE49-F238E27FC236}">
                <a16:creationId xmlns:a16="http://schemas.microsoft.com/office/drawing/2014/main" id="{C2D9FE2B-8924-AC4E-BF6E-CF24FBB88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7" name="AutoShape 28">
            <a:extLst>
              <a:ext uri="{FF2B5EF4-FFF2-40B4-BE49-F238E27FC236}">
                <a16:creationId xmlns:a16="http://schemas.microsoft.com/office/drawing/2014/main" id="{CB76DA20-D191-9B4C-BDBC-3414B3CCB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8" name="AutoShape 29">
            <a:extLst>
              <a:ext uri="{FF2B5EF4-FFF2-40B4-BE49-F238E27FC236}">
                <a16:creationId xmlns:a16="http://schemas.microsoft.com/office/drawing/2014/main" id="{737A12B4-A9DF-9C43-8A10-144C6D09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9" name="AutoShape 30">
            <a:extLst>
              <a:ext uri="{FF2B5EF4-FFF2-40B4-BE49-F238E27FC236}">
                <a16:creationId xmlns:a16="http://schemas.microsoft.com/office/drawing/2014/main" id="{2EC15100-F91E-1546-A691-87F8421E5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0" name="AutoShape 31">
            <a:extLst>
              <a:ext uri="{FF2B5EF4-FFF2-40B4-BE49-F238E27FC236}">
                <a16:creationId xmlns:a16="http://schemas.microsoft.com/office/drawing/2014/main" id="{BC265E29-E094-5744-B6C0-A8D0473D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1" name="AutoShape 32">
            <a:extLst>
              <a:ext uri="{FF2B5EF4-FFF2-40B4-BE49-F238E27FC236}">
                <a16:creationId xmlns:a16="http://schemas.microsoft.com/office/drawing/2014/main" id="{339578DD-B1C3-2540-BE23-9E2E0B37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2" name="AutoShape 33">
            <a:extLst>
              <a:ext uri="{FF2B5EF4-FFF2-40B4-BE49-F238E27FC236}">
                <a16:creationId xmlns:a16="http://schemas.microsoft.com/office/drawing/2014/main" id="{BA8934F0-251B-5746-AD3C-76E11A22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3" name="AutoShape 34">
            <a:extLst>
              <a:ext uri="{FF2B5EF4-FFF2-40B4-BE49-F238E27FC236}">
                <a16:creationId xmlns:a16="http://schemas.microsoft.com/office/drawing/2014/main" id="{8424F5AA-493A-F040-84CB-C286435E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4" name="AutoShape 35">
            <a:extLst>
              <a:ext uri="{FF2B5EF4-FFF2-40B4-BE49-F238E27FC236}">
                <a16:creationId xmlns:a16="http://schemas.microsoft.com/office/drawing/2014/main" id="{8601B8AD-7E72-3540-9D99-859FBB408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5" name="AutoShape 36">
            <a:extLst>
              <a:ext uri="{FF2B5EF4-FFF2-40B4-BE49-F238E27FC236}">
                <a16:creationId xmlns:a16="http://schemas.microsoft.com/office/drawing/2014/main" id="{7A36A5BD-D1AF-9345-8742-D17820247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6" name="AutoShape 37">
            <a:extLst>
              <a:ext uri="{FF2B5EF4-FFF2-40B4-BE49-F238E27FC236}">
                <a16:creationId xmlns:a16="http://schemas.microsoft.com/office/drawing/2014/main" id="{C4F392BA-FAA5-1945-A41E-8F0C1D5CC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7" name="AutoShape 38">
            <a:extLst>
              <a:ext uri="{FF2B5EF4-FFF2-40B4-BE49-F238E27FC236}">
                <a16:creationId xmlns:a16="http://schemas.microsoft.com/office/drawing/2014/main" id="{FAD68F61-D031-7548-9EE0-210503C34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8" name="AutoShape 39">
            <a:extLst>
              <a:ext uri="{FF2B5EF4-FFF2-40B4-BE49-F238E27FC236}">
                <a16:creationId xmlns:a16="http://schemas.microsoft.com/office/drawing/2014/main" id="{83DF1CC8-8D90-F443-AB8F-1B9419D53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9" name="AutoShape 40">
            <a:extLst>
              <a:ext uri="{FF2B5EF4-FFF2-40B4-BE49-F238E27FC236}">
                <a16:creationId xmlns:a16="http://schemas.microsoft.com/office/drawing/2014/main" id="{8F881D28-7F67-B74C-A80B-8EE6969B9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0" name="AutoShape 41">
            <a:extLst>
              <a:ext uri="{FF2B5EF4-FFF2-40B4-BE49-F238E27FC236}">
                <a16:creationId xmlns:a16="http://schemas.microsoft.com/office/drawing/2014/main" id="{80C115D9-644A-A948-953D-CBCE087E4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1" name="AutoShape 42">
            <a:extLst>
              <a:ext uri="{FF2B5EF4-FFF2-40B4-BE49-F238E27FC236}">
                <a16:creationId xmlns:a16="http://schemas.microsoft.com/office/drawing/2014/main" id="{D28850A2-9E84-2742-AD75-DBD3D5FED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" name="Rectangle 43">
            <a:extLst>
              <a:ext uri="{FF2B5EF4-FFF2-40B4-BE49-F238E27FC236}">
                <a16:creationId xmlns:a16="http://schemas.microsoft.com/office/drawing/2014/main" id="{F839C82B-6371-754D-9CE5-0104AD9342C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05125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2" name="Rectangle 44">
            <a:extLst>
              <a:ext uri="{FF2B5EF4-FFF2-40B4-BE49-F238E27FC236}">
                <a16:creationId xmlns:a16="http://schemas.microsoft.com/office/drawing/2014/main" id="{55E5CC59-3C3B-F341-8ECA-BD49621BC79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05125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4" name="Rectangle 45">
            <a:extLst>
              <a:ext uri="{FF2B5EF4-FFF2-40B4-BE49-F238E27FC236}">
                <a16:creationId xmlns:a16="http://schemas.microsoft.com/office/drawing/2014/main" id="{802957BB-9746-A241-8170-05F435FADEE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05325" cy="34226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46">
            <a:extLst>
              <a:ext uri="{FF2B5EF4-FFF2-40B4-BE49-F238E27FC236}">
                <a16:creationId xmlns:a16="http://schemas.microsoft.com/office/drawing/2014/main" id="{43D74590-6E46-A840-A8AF-0720CF99EE5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19725" cy="410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noProof="0"/>
          </a:p>
        </p:txBody>
      </p:sp>
      <p:sp>
        <p:nvSpPr>
          <p:cNvPr id="2095" name="Rectangle 47">
            <a:extLst>
              <a:ext uri="{FF2B5EF4-FFF2-40B4-BE49-F238E27FC236}">
                <a16:creationId xmlns:a16="http://schemas.microsoft.com/office/drawing/2014/main" id="{FF288B87-A41E-7046-966B-D899D17D2EE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05125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6" name="Rectangle 48">
            <a:extLst>
              <a:ext uri="{FF2B5EF4-FFF2-40B4-BE49-F238E27FC236}">
                <a16:creationId xmlns:a16="http://schemas.microsoft.com/office/drawing/2014/main" id="{80113BA0-3B8D-F945-9EBE-2DD2A84F44A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05125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EC8D9AD0-DDF6-A348-B6DF-6DCB30771C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8053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8">
            <a:extLst>
              <a:ext uri="{FF2B5EF4-FFF2-40B4-BE49-F238E27FC236}">
                <a16:creationId xmlns:a16="http://schemas.microsoft.com/office/drawing/2014/main" id="{A625DDCD-91BB-ED47-BA4C-96FC9DA4EF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A803B5-B466-164D-8903-1C74DFD6A19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BBD98EA3-A7DC-0640-A87D-043613CEF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7AB87885-2032-7946-A027-0ED3C49BE81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8">
            <a:extLst>
              <a:ext uri="{FF2B5EF4-FFF2-40B4-BE49-F238E27FC236}">
                <a16:creationId xmlns:a16="http://schemas.microsoft.com/office/drawing/2014/main" id="{B2622BF1-03E4-4E40-9ED6-625E0D5DC7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85908C4-3276-2E49-ADB9-0FC0BCE153C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26395817-10E7-FD46-9DB1-9096D0B2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164F5BD8-C8F8-F34F-8B9A-D63E4758FBA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8">
            <a:extLst>
              <a:ext uri="{FF2B5EF4-FFF2-40B4-BE49-F238E27FC236}">
                <a16:creationId xmlns:a16="http://schemas.microsoft.com/office/drawing/2014/main" id="{5C40D76D-FA66-B445-8C47-3E5F02EA1E9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186B9E-2DF7-9D41-9C19-FEAA12FC803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34B72F72-A738-1848-AA51-A197B4A19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0400E0E2-F589-4C46-832C-F7405656582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8">
            <a:extLst>
              <a:ext uri="{FF2B5EF4-FFF2-40B4-BE49-F238E27FC236}">
                <a16:creationId xmlns:a16="http://schemas.microsoft.com/office/drawing/2014/main" id="{184FCF0E-C3C7-1F41-B0D0-931D043E4B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8B42F09-4B5E-D948-B9D6-E2BB0CD1558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7ECB15BC-8BB6-1343-BC8D-FD9F78681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id="{B126DEA1-15AA-4B4F-B9FF-44C8272519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8">
            <a:extLst>
              <a:ext uri="{FF2B5EF4-FFF2-40B4-BE49-F238E27FC236}">
                <a16:creationId xmlns:a16="http://schemas.microsoft.com/office/drawing/2014/main" id="{90EEF8E4-2C5A-6946-BC8E-AA2F26B410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7978638-C9DA-2449-83C6-57478CF8CAD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2A9D2E01-9755-EB4C-81CE-97C510057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id="{615883A1-E95E-E543-8C65-D7516662CEA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8">
            <a:extLst>
              <a:ext uri="{FF2B5EF4-FFF2-40B4-BE49-F238E27FC236}">
                <a16:creationId xmlns:a16="http://schemas.microsoft.com/office/drawing/2014/main" id="{463E1896-A83E-0747-AD25-7C75D0F2F9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FBCAF3-A918-CC4A-A2B2-1A4008E9C2F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0829EDED-A973-D04A-933F-B338F906C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0724" name="Text Box 2">
            <a:extLst>
              <a:ext uri="{FF2B5EF4-FFF2-40B4-BE49-F238E27FC236}">
                <a16:creationId xmlns:a16="http://schemas.microsoft.com/office/drawing/2014/main" id="{8E885FF6-DD36-3E4E-A423-ADECE24CA54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2">
            <a:extLst>
              <a:ext uri="{FF2B5EF4-FFF2-40B4-BE49-F238E27FC236}">
                <a16:creationId xmlns:a16="http://schemas.microsoft.com/office/drawing/2014/main" id="{649C8686-B364-9E48-899D-61BF51D4A5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FC2E68-AF8C-3B41-AB90-FC9DC47FF2F9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215664FB-7D72-924C-BE35-2E52F419B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2" name="Text Box 2">
            <a:extLst>
              <a:ext uri="{FF2B5EF4-FFF2-40B4-BE49-F238E27FC236}">
                <a16:creationId xmlns:a16="http://schemas.microsoft.com/office/drawing/2014/main" id="{547CE7E6-0F05-7549-ACA5-E46698FD85B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2">
            <a:extLst>
              <a:ext uri="{FF2B5EF4-FFF2-40B4-BE49-F238E27FC236}">
                <a16:creationId xmlns:a16="http://schemas.microsoft.com/office/drawing/2014/main" id="{75CB4B15-83AE-EC48-80B6-B96C075934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6ACD553-E0C0-3F43-9E45-4B7F75991E8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FD9590C3-704D-544B-AE04-B21801147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98932720-4157-5848-B62E-BB99CCDC200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2">
            <a:extLst>
              <a:ext uri="{FF2B5EF4-FFF2-40B4-BE49-F238E27FC236}">
                <a16:creationId xmlns:a16="http://schemas.microsoft.com/office/drawing/2014/main" id="{571267FC-FCD4-D647-B24E-CBFC6F39C7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E9FB6A0-696D-7347-9320-21EFCB6D8C9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0D293A9A-CC3F-AE4C-9646-25CE0D11D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8916" name="Text Box 2">
            <a:extLst>
              <a:ext uri="{FF2B5EF4-FFF2-40B4-BE49-F238E27FC236}">
                <a16:creationId xmlns:a16="http://schemas.microsoft.com/office/drawing/2014/main" id="{F40E9F4E-4D30-0545-80D1-22A5AC009C5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2">
            <a:extLst>
              <a:ext uri="{FF2B5EF4-FFF2-40B4-BE49-F238E27FC236}">
                <a16:creationId xmlns:a16="http://schemas.microsoft.com/office/drawing/2014/main" id="{AE6A375D-A6C1-924E-AC8F-611EA7AE85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71D005-5CEF-3949-9BD0-67AC39827DD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08E464F6-5F50-0242-9D7E-B08AEA77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0964" name="Text Box 2">
            <a:extLst>
              <a:ext uri="{FF2B5EF4-FFF2-40B4-BE49-F238E27FC236}">
                <a16:creationId xmlns:a16="http://schemas.microsoft.com/office/drawing/2014/main" id="{2D7573CC-A250-D742-B695-858FFBD7F8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2">
            <a:extLst>
              <a:ext uri="{FF2B5EF4-FFF2-40B4-BE49-F238E27FC236}">
                <a16:creationId xmlns:a16="http://schemas.microsoft.com/office/drawing/2014/main" id="{AE6A375D-A6C1-924E-AC8F-611EA7AE85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71D005-5CEF-3949-9BD0-67AC39827DD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08E464F6-5F50-0242-9D7E-B08AEA77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0964" name="Text Box 2">
            <a:extLst>
              <a:ext uri="{FF2B5EF4-FFF2-40B4-BE49-F238E27FC236}">
                <a16:creationId xmlns:a16="http://schemas.microsoft.com/office/drawing/2014/main" id="{2D7573CC-A250-D742-B695-858FFBD7F8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8">
            <a:extLst>
              <a:ext uri="{FF2B5EF4-FFF2-40B4-BE49-F238E27FC236}">
                <a16:creationId xmlns:a16="http://schemas.microsoft.com/office/drawing/2014/main" id="{0ACBC7B8-03A8-344E-A9DD-D5357E6F44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7D1472-AE8A-2A45-ACC7-A58DD2ADB3B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147" name="Text Box 1025">
            <a:extLst>
              <a:ext uri="{FF2B5EF4-FFF2-40B4-BE49-F238E27FC236}">
                <a16:creationId xmlns:a16="http://schemas.microsoft.com/office/drawing/2014/main" id="{FC26CE53-1CA4-8648-8CF6-96253166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148" name="Text Box 1026">
            <a:extLst>
              <a:ext uri="{FF2B5EF4-FFF2-40B4-BE49-F238E27FC236}">
                <a16:creationId xmlns:a16="http://schemas.microsoft.com/office/drawing/2014/main" id="{3985396C-ACCF-3441-9F62-E228E16783B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2">
            <a:extLst>
              <a:ext uri="{FF2B5EF4-FFF2-40B4-BE49-F238E27FC236}">
                <a16:creationId xmlns:a16="http://schemas.microsoft.com/office/drawing/2014/main" id="{AE6A375D-A6C1-924E-AC8F-611EA7AE85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71D005-5CEF-3949-9BD0-67AC39827DD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08E464F6-5F50-0242-9D7E-B08AEA770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0964" name="Text Box 2">
            <a:extLst>
              <a:ext uri="{FF2B5EF4-FFF2-40B4-BE49-F238E27FC236}">
                <a16:creationId xmlns:a16="http://schemas.microsoft.com/office/drawing/2014/main" id="{2D7573CC-A250-D742-B695-858FFBD7F8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2">
            <a:extLst>
              <a:ext uri="{FF2B5EF4-FFF2-40B4-BE49-F238E27FC236}">
                <a16:creationId xmlns:a16="http://schemas.microsoft.com/office/drawing/2014/main" id="{1D9A6002-6C20-9B40-B3C1-A9874D11B2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240CC91-67CA-8C4A-9C5D-442301830E9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0DF3D596-F73A-AC48-92F2-AA202AFE0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3012" name="Text Box 2">
            <a:extLst>
              <a:ext uri="{FF2B5EF4-FFF2-40B4-BE49-F238E27FC236}">
                <a16:creationId xmlns:a16="http://schemas.microsoft.com/office/drawing/2014/main" id="{521116B7-B828-C544-9CB4-69B237397D8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2">
            <a:extLst>
              <a:ext uri="{FF2B5EF4-FFF2-40B4-BE49-F238E27FC236}">
                <a16:creationId xmlns:a16="http://schemas.microsoft.com/office/drawing/2014/main" id="{F35DDD51-1BFA-B640-BA48-F4972FE776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311A6BA-B51C-3847-96D7-7A7C0CDB1BF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25A7B2DB-77B3-4148-A664-64E3B0917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676DB150-CDCE-5B45-88C7-912D494388D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2">
            <a:extLst>
              <a:ext uri="{FF2B5EF4-FFF2-40B4-BE49-F238E27FC236}">
                <a16:creationId xmlns:a16="http://schemas.microsoft.com/office/drawing/2014/main" id="{0B251336-3580-9B46-AFA0-53F1B0558D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DF5678E-F91F-5047-8A61-33C1DE41DF6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8F32A9A8-9EAE-1E4F-949E-80BE82D16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2E68BDBD-D4FF-4347-BB5D-3782BF712C0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2">
            <a:extLst>
              <a:ext uri="{FF2B5EF4-FFF2-40B4-BE49-F238E27FC236}">
                <a16:creationId xmlns:a16="http://schemas.microsoft.com/office/drawing/2014/main" id="{337FA308-AEA0-8343-8813-31FC7749C2B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A5A1957-702B-9341-9076-1FF3AEEE659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5EC118DB-6B1E-D649-8B47-023254015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9156" name="Text Box 2">
            <a:extLst>
              <a:ext uri="{FF2B5EF4-FFF2-40B4-BE49-F238E27FC236}">
                <a16:creationId xmlns:a16="http://schemas.microsoft.com/office/drawing/2014/main" id="{93797346-2B29-BA45-A405-267CD642A29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2">
            <a:extLst>
              <a:ext uri="{FF2B5EF4-FFF2-40B4-BE49-F238E27FC236}">
                <a16:creationId xmlns:a16="http://schemas.microsoft.com/office/drawing/2014/main" id="{D30FA587-ADA5-484B-960C-ED07314BD8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91712C7-6B50-AA46-96A0-09183B005F9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BE95E4E2-9410-0847-BEB7-2EE80192B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1204" name="Text Box 2">
            <a:extLst>
              <a:ext uri="{FF2B5EF4-FFF2-40B4-BE49-F238E27FC236}">
                <a16:creationId xmlns:a16="http://schemas.microsoft.com/office/drawing/2014/main" id="{34B04B44-C886-FE41-992D-64AFFB08425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2">
            <a:extLst>
              <a:ext uri="{FF2B5EF4-FFF2-40B4-BE49-F238E27FC236}">
                <a16:creationId xmlns:a16="http://schemas.microsoft.com/office/drawing/2014/main" id="{754ADC3E-81A2-E646-AF1A-F9F0D73E7C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0E111B3-60C8-1A47-A0B0-AE9A9FB2866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094DD71E-FDB9-E842-B2A4-6E70663F0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F7255AC4-D706-7B49-84DB-2500817FB0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2">
            <a:extLst>
              <a:ext uri="{FF2B5EF4-FFF2-40B4-BE49-F238E27FC236}">
                <a16:creationId xmlns:a16="http://schemas.microsoft.com/office/drawing/2014/main" id="{4A95EE6A-2ECD-B542-A759-D60379897D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16E6CE5-290F-F542-B506-63EA9DA45A2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EB21932E-D028-2C4B-847D-BE1CBC6C9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9396" name="Text Box 2">
            <a:extLst>
              <a:ext uri="{FF2B5EF4-FFF2-40B4-BE49-F238E27FC236}">
                <a16:creationId xmlns:a16="http://schemas.microsoft.com/office/drawing/2014/main" id="{44B32CC9-F7DE-7941-A169-6B9E5F797A6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2">
            <a:extLst>
              <a:ext uri="{FF2B5EF4-FFF2-40B4-BE49-F238E27FC236}">
                <a16:creationId xmlns:a16="http://schemas.microsoft.com/office/drawing/2014/main" id="{25D5F169-1C47-FD4D-BE18-64F19FAC81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CC45FB4-D346-7046-B19F-7AB27B1FB01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E08D5828-1760-EE46-87AA-579CAC86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1444" name="Text Box 2">
            <a:extLst>
              <a:ext uri="{FF2B5EF4-FFF2-40B4-BE49-F238E27FC236}">
                <a16:creationId xmlns:a16="http://schemas.microsoft.com/office/drawing/2014/main" id="{F3415B92-FE00-CB49-89A3-16008391511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2">
            <a:extLst>
              <a:ext uri="{FF2B5EF4-FFF2-40B4-BE49-F238E27FC236}">
                <a16:creationId xmlns:a16="http://schemas.microsoft.com/office/drawing/2014/main" id="{AC1F29DE-0D25-6B45-8F94-E35AFA49B1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CEFD75-D2F1-5E45-9D41-E8309759628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5539" name="Text Box 1">
            <a:extLst>
              <a:ext uri="{FF2B5EF4-FFF2-40B4-BE49-F238E27FC236}">
                <a16:creationId xmlns:a16="http://schemas.microsoft.com/office/drawing/2014/main" id="{40173CF5-C8CF-334F-ACD5-5198E9D42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5540" name="Text Box 2">
            <a:extLst>
              <a:ext uri="{FF2B5EF4-FFF2-40B4-BE49-F238E27FC236}">
                <a16:creationId xmlns:a16="http://schemas.microsoft.com/office/drawing/2014/main" id="{C262F2B2-4DA5-4C48-AB9F-E130A9E4CCC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2">
            <a:extLst>
              <a:ext uri="{FF2B5EF4-FFF2-40B4-BE49-F238E27FC236}">
                <a16:creationId xmlns:a16="http://schemas.microsoft.com/office/drawing/2014/main" id="{51CAFCBC-9760-1849-9FD9-03020164DD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241D8D-0DE5-9F44-B553-FAE3F265BEB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FC82E872-7C82-5042-9778-6C76C6093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196" name="Text Box 2">
            <a:extLst>
              <a:ext uri="{FF2B5EF4-FFF2-40B4-BE49-F238E27FC236}">
                <a16:creationId xmlns:a16="http://schemas.microsoft.com/office/drawing/2014/main" id="{B11D57FF-0DCF-584E-B0DA-036B361C787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8">
            <a:extLst>
              <a:ext uri="{FF2B5EF4-FFF2-40B4-BE49-F238E27FC236}">
                <a16:creationId xmlns:a16="http://schemas.microsoft.com/office/drawing/2014/main" id="{96A20713-479E-7547-8618-700021E37D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8404E25-14AD-CF4D-A5FE-B96A028C990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3" name="Text Box 1025">
            <a:extLst>
              <a:ext uri="{FF2B5EF4-FFF2-40B4-BE49-F238E27FC236}">
                <a16:creationId xmlns:a16="http://schemas.microsoft.com/office/drawing/2014/main" id="{8D485F7F-00A2-424D-B8CE-D9520D4E1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4" name="Text Box 1026">
            <a:extLst>
              <a:ext uri="{FF2B5EF4-FFF2-40B4-BE49-F238E27FC236}">
                <a16:creationId xmlns:a16="http://schemas.microsoft.com/office/drawing/2014/main" id="{D877CA82-C568-4E4A-A7D5-BF2CE3EE3AC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8">
            <a:extLst>
              <a:ext uri="{FF2B5EF4-FFF2-40B4-BE49-F238E27FC236}">
                <a16:creationId xmlns:a16="http://schemas.microsoft.com/office/drawing/2014/main" id="{CF9AFA0F-8FED-9449-B43C-E20602B513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3DB967F-930E-3044-A4C4-0332AE8808E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291" name="Text Box 1025">
            <a:extLst>
              <a:ext uri="{FF2B5EF4-FFF2-40B4-BE49-F238E27FC236}">
                <a16:creationId xmlns:a16="http://schemas.microsoft.com/office/drawing/2014/main" id="{F986D34F-FB64-B943-B1CC-E65B6BC3F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292" name="Text Box 1026">
            <a:extLst>
              <a:ext uri="{FF2B5EF4-FFF2-40B4-BE49-F238E27FC236}">
                <a16:creationId xmlns:a16="http://schemas.microsoft.com/office/drawing/2014/main" id="{1AE11857-B705-1246-8E69-263B8CC6A1F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8">
            <a:extLst>
              <a:ext uri="{FF2B5EF4-FFF2-40B4-BE49-F238E27FC236}">
                <a16:creationId xmlns:a16="http://schemas.microsoft.com/office/drawing/2014/main" id="{FE047C2E-5C9D-FA47-8579-0754335B987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895393D-F2AE-254A-BDEF-1419BF53DFF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4339" name="Text Box 1025">
            <a:extLst>
              <a:ext uri="{FF2B5EF4-FFF2-40B4-BE49-F238E27FC236}">
                <a16:creationId xmlns:a16="http://schemas.microsoft.com/office/drawing/2014/main" id="{B966FE5E-ADE5-C340-800E-DF8C5B88E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4340" name="Text Box 1026">
            <a:extLst>
              <a:ext uri="{FF2B5EF4-FFF2-40B4-BE49-F238E27FC236}">
                <a16:creationId xmlns:a16="http://schemas.microsoft.com/office/drawing/2014/main" id="{1B1650C7-3D17-8E48-9189-8D48233216D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8">
            <a:extLst>
              <a:ext uri="{FF2B5EF4-FFF2-40B4-BE49-F238E27FC236}">
                <a16:creationId xmlns:a16="http://schemas.microsoft.com/office/drawing/2014/main" id="{1F9C85C8-96D9-124E-8D6E-1E2EBF5BE8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84DC08-3706-5A49-88C2-28118726985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6387" name="Text Box 1025">
            <a:extLst>
              <a:ext uri="{FF2B5EF4-FFF2-40B4-BE49-F238E27FC236}">
                <a16:creationId xmlns:a16="http://schemas.microsoft.com/office/drawing/2014/main" id="{620F81C2-4E46-2447-9849-65DA6ED80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6388" name="Text Box 1026">
            <a:extLst>
              <a:ext uri="{FF2B5EF4-FFF2-40B4-BE49-F238E27FC236}">
                <a16:creationId xmlns:a16="http://schemas.microsoft.com/office/drawing/2014/main" id="{CD64E48A-6EE6-8B40-B254-0B3DCB466A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8">
            <a:extLst>
              <a:ext uri="{FF2B5EF4-FFF2-40B4-BE49-F238E27FC236}">
                <a16:creationId xmlns:a16="http://schemas.microsoft.com/office/drawing/2014/main" id="{16E02D1E-7BA3-7D42-828D-7F9F7B1839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31EB460-FEF8-6E4B-A007-3A2B57436FD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8435" name="Text Box 1025">
            <a:extLst>
              <a:ext uri="{FF2B5EF4-FFF2-40B4-BE49-F238E27FC236}">
                <a16:creationId xmlns:a16="http://schemas.microsoft.com/office/drawing/2014/main" id="{54B85CA7-92F8-9C4C-8848-7D7BF6971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8436" name="Text Box 1026">
            <a:extLst>
              <a:ext uri="{FF2B5EF4-FFF2-40B4-BE49-F238E27FC236}">
                <a16:creationId xmlns:a16="http://schemas.microsoft.com/office/drawing/2014/main" id="{0343FEF5-239C-7846-9140-B1B13FE94AE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8">
            <a:extLst>
              <a:ext uri="{FF2B5EF4-FFF2-40B4-BE49-F238E27FC236}">
                <a16:creationId xmlns:a16="http://schemas.microsoft.com/office/drawing/2014/main" id="{F698B9BD-CF4B-3A4E-8506-4FE48EF2B7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A05A4AE-53B7-354B-91E0-5065AB75962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0483" name="Text Box 1025">
            <a:extLst>
              <a:ext uri="{FF2B5EF4-FFF2-40B4-BE49-F238E27FC236}">
                <a16:creationId xmlns:a16="http://schemas.microsoft.com/office/drawing/2014/main" id="{A2462258-ED6C-E54C-95A5-D9F5873D0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484" name="Text Box 1026">
            <a:extLst>
              <a:ext uri="{FF2B5EF4-FFF2-40B4-BE49-F238E27FC236}">
                <a16:creationId xmlns:a16="http://schemas.microsoft.com/office/drawing/2014/main" id="{F2D7D571-12E9-5443-A43C-FD64A5E161C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21313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5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7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93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5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9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46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57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73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3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89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52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D9E8E522-F891-2141-81EE-A35A42B43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A6BFB7D5-DF3B-5E40-AD86-77FCFE11D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6384925"/>
            <a:ext cx="212883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814AB726-E219-434F-A1B0-E33F49C72D23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GB" alt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2pPr>
      <a:lvl3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3pPr>
      <a:lvl4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4pPr>
      <a:lvl5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5pPr>
      <a:lvl6pPr marL="25146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6pPr>
      <a:lvl7pPr marL="29718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7pPr>
      <a:lvl8pPr marL="34290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8pPr>
      <a:lvl9pPr marL="38862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ts val="6375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ts val="5613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ts val="4575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Rommel/OneDrive%20-%20Universidad%20Autonoma%20de%20San%20Luis%20Potosi%20-%20UASLP/MolBio/Data%20Bases/Multimedia/MolBIo%20Course/Mitosis.mp4" TargetMode="External"/><Relationship Id="rId1" Type="http://schemas.microsoft.com/office/2007/relationships/media" Target="file://localhost/Users/Rommel/OneDrive%20-%20Universidad%20Autonoma%20de%20San%20Luis%20Potosi%20-%20UASLP/MolBio/Data%20Bases/Multimedia/MolBIo%20Course/Mitosis.mp4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5">
            <a:extLst>
              <a:ext uri="{FF2B5EF4-FFF2-40B4-BE49-F238E27FC236}">
                <a16:creationId xmlns:a16="http://schemas.microsoft.com/office/drawing/2014/main" id="{D97DBD8D-320F-D448-95C3-04CC0F59E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17650"/>
            <a:ext cx="86106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5000">
                <a:solidFill>
                  <a:schemeClr val="tx1"/>
                </a:solidFill>
                <a:latin typeface="Optima" panose="02000503060000020004" pitchFamily="2" charset="0"/>
              </a:rPr>
              <a:t>Tema 4</a:t>
            </a:r>
          </a:p>
          <a:p>
            <a:pPr eaLnBrk="1" hangingPunct="1">
              <a:lnSpc>
                <a:spcPct val="93000"/>
              </a:lnSpc>
            </a:pPr>
            <a:r>
              <a:rPr lang="en-GB" altLang="en-US" sz="5000">
                <a:solidFill>
                  <a:schemeClr val="tx1"/>
                </a:solidFill>
                <a:latin typeface="Optima" panose="02000503060000020004" pitchFamily="2" charset="0"/>
              </a:rPr>
              <a:t>Replicación del DNA</a:t>
            </a:r>
          </a:p>
        </p:txBody>
      </p:sp>
      <p:grpSp>
        <p:nvGrpSpPr>
          <p:cNvPr id="3074" name="Group 32">
            <a:extLst>
              <a:ext uri="{FF2B5EF4-FFF2-40B4-BE49-F238E27FC236}">
                <a16:creationId xmlns:a16="http://schemas.microsoft.com/office/drawing/2014/main" id="{EA964D14-4871-A140-B0C5-76616498A2D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130550"/>
            <a:ext cx="5257800" cy="3194050"/>
            <a:chOff x="304800" y="3130550"/>
            <a:chExt cx="5257800" cy="3194050"/>
          </a:xfrm>
        </p:grpSpPr>
        <p:sp>
          <p:nvSpPr>
            <p:cNvPr id="3075" name="Text Box 4">
              <a:extLst>
                <a:ext uri="{FF2B5EF4-FFF2-40B4-BE49-F238E27FC236}">
                  <a16:creationId xmlns:a16="http://schemas.microsoft.com/office/drawing/2014/main" id="{D074FCE5-3583-534C-B622-AF4590F9A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130550"/>
              <a:ext cx="3657600" cy="4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504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3000"/>
                </a:lnSpc>
              </a:pPr>
              <a:r>
                <a:rPr lang="en-US" altLang="en-US" sz="1400" i="1">
                  <a:solidFill>
                    <a:srgbClr val="000000"/>
                  </a:solidFill>
                  <a:latin typeface="Optima" panose="02000503060000020004" pitchFamily="2" charset="0"/>
                </a:rPr>
                <a:t>CA García Sepúlveda MD PhD</a:t>
              </a:r>
            </a:p>
            <a:p>
              <a:pPr eaLnBrk="1" hangingPunct="1">
                <a:lnSpc>
                  <a:spcPct val="93000"/>
                </a:lnSpc>
              </a:pPr>
              <a:r>
                <a:rPr lang="en-US" altLang="en-US" sz="1400" i="1">
                  <a:solidFill>
                    <a:srgbClr val="000000"/>
                  </a:solidFill>
                  <a:latin typeface="Optima" panose="02000503060000020004" pitchFamily="2" charset="0"/>
                </a:rPr>
                <a:t>Last updated Jan 2019</a:t>
              </a:r>
              <a:endParaRPr lang="en-GB" altLang="en-US" sz="1400" i="1">
                <a:solidFill>
                  <a:srgbClr val="000000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076" name="Título 1">
              <a:extLst>
                <a:ext uri="{FF2B5EF4-FFF2-40B4-BE49-F238E27FC236}">
                  <a16:creationId xmlns:a16="http://schemas.microsoft.com/office/drawing/2014/main" id="{F76AD140-A0F8-5645-9F14-A7F0EB0E15D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4800" y="5505450"/>
              <a:ext cx="525780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s-ES_tradnl" altLang="en-US" sz="2000">
                  <a:solidFill>
                    <a:schemeClr val="tx1"/>
                  </a:solidFill>
                  <a:latin typeface="Optima" panose="02000503060000020004" pitchFamily="2" charset="0"/>
                </a:rPr>
                <a:t>Laboratorio de Genómica Viral y Humana</a:t>
              </a:r>
              <a:br>
                <a:rPr lang="es-ES_tradnl" altLang="en-US" sz="3200">
                  <a:solidFill>
                    <a:schemeClr val="tx1"/>
                  </a:solidFill>
                  <a:latin typeface="Optima" panose="02000503060000020004" pitchFamily="2" charset="0"/>
                </a:rPr>
              </a:br>
              <a:r>
                <a:rPr lang="es-ES_tradnl" altLang="en-US" sz="1400">
                  <a:solidFill>
                    <a:schemeClr val="tx1"/>
                  </a:solidFill>
                  <a:latin typeface="Optima" panose="02000503060000020004" pitchFamily="2" charset="0"/>
                </a:rPr>
                <a:t>Facultad de Medicina, Universidad Autónoma de San Luis Potosí</a:t>
              </a:r>
            </a:p>
          </p:txBody>
        </p:sp>
        <p:grpSp>
          <p:nvGrpSpPr>
            <p:cNvPr id="3077" name="Agrupar 17">
              <a:extLst>
                <a:ext uri="{FF2B5EF4-FFF2-40B4-BE49-F238E27FC236}">
                  <a16:creationId xmlns:a16="http://schemas.microsoft.com/office/drawing/2014/main" id="{973D5D1A-B5DC-D044-A5BA-01D9FB575DA6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01638" y="6191250"/>
              <a:ext cx="4921250" cy="133350"/>
              <a:chOff x="1414188" y="971925"/>
              <a:chExt cx="7583018" cy="205494"/>
            </a:xfrm>
          </p:grpSpPr>
          <p:grpSp>
            <p:nvGrpSpPr>
              <p:cNvPr id="3080" name="Agrupar 17">
                <a:extLst>
                  <a:ext uri="{FF2B5EF4-FFF2-40B4-BE49-F238E27FC236}">
                    <a16:creationId xmlns:a16="http://schemas.microsoft.com/office/drawing/2014/main" id="{E2625857-A5B6-7B4C-904D-12671DC2F9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188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3092" name="Agrupar 13">
                  <a:extLst>
                    <a:ext uri="{FF2B5EF4-FFF2-40B4-BE49-F238E27FC236}">
                      <a16:creationId xmlns:a16="http://schemas.microsoft.com/office/drawing/2014/main" id="{7716FE95-D1B0-484D-B993-01C8680252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3096" name="Agrupar 9">
                    <a:extLst>
                      <a:ext uri="{FF2B5EF4-FFF2-40B4-BE49-F238E27FC236}">
                        <a16:creationId xmlns:a16="http://schemas.microsoft.com/office/drawing/2014/main" id="{2DCBB8D0-0FD7-1042-84FF-6816AC0CAA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3100" name="Imagen 7" descr="DNA header2.jpg">
                      <a:extLst>
                        <a:ext uri="{FF2B5EF4-FFF2-40B4-BE49-F238E27FC236}">
                          <a16:creationId xmlns:a16="http://schemas.microsoft.com/office/drawing/2014/main" id="{418C159B-CE77-F446-A9A7-4DA44CE514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101" name="Imagen 8" descr="DNA header2.jpg">
                      <a:extLst>
                        <a:ext uri="{FF2B5EF4-FFF2-40B4-BE49-F238E27FC236}">
                          <a16:creationId xmlns:a16="http://schemas.microsoft.com/office/drawing/2014/main" id="{34459097-0952-4446-B7F5-1D0F847FF9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3097" name="Agrupar 10">
                    <a:extLst>
                      <a:ext uri="{FF2B5EF4-FFF2-40B4-BE49-F238E27FC236}">
                        <a16:creationId xmlns:a16="http://schemas.microsoft.com/office/drawing/2014/main" id="{E2F75F14-F748-0C41-961D-2E36E8FE50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3098" name="Imagen 11" descr="DNA header2.jpg">
                      <a:extLst>
                        <a:ext uri="{FF2B5EF4-FFF2-40B4-BE49-F238E27FC236}">
                          <a16:creationId xmlns:a16="http://schemas.microsoft.com/office/drawing/2014/main" id="{0D5F5EE9-C89D-1D43-95EC-A3E3361619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099" name="Imagen 37" descr="DNA header2.jpg">
                      <a:extLst>
                        <a:ext uri="{FF2B5EF4-FFF2-40B4-BE49-F238E27FC236}">
                          <a16:creationId xmlns:a16="http://schemas.microsoft.com/office/drawing/2014/main" id="{DD30BCE6-930C-1B4A-8E63-25E930E31E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093" name="Agrupar 14">
                  <a:extLst>
                    <a:ext uri="{FF2B5EF4-FFF2-40B4-BE49-F238E27FC236}">
                      <a16:creationId xmlns:a16="http://schemas.microsoft.com/office/drawing/2014/main" id="{24DCE517-C9B7-C14E-9A0A-8F8D200E7E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94" name="Imagen 32" descr="DNA header2.jpg">
                    <a:extLst>
                      <a:ext uri="{FF2B5EF4-FFF2-40B4-BE49-F238E27FC236}">
                        <a16:creationId xmlns:a16="http://schemas.microsoft.com/office/drawing/2014/main" id="{1CFD9977-548B-3B4A-BADE-6B2598E807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95" name="Imagen 16" descr="DNA header2.jpg">
                    <a:extLst>
                      <a:ext uri="{FF2B5EF4-FFF2-40B4-BE49-F238E27FC236}">
                        <a16:creationId xmlns:a16="http://schemas.microsoft.com/office/drawing/2014/main" id="{DC5D8127-71F9-D242-B94A-D850223B53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3081" name="Agrupar 29">
                <a:extLst>
                  <a:ext uri="{FF2B5EF4-FFF2-40B4-BE49-F238E27FC236}">
                    <a16:creationId xmlns:a16="http://schemas.microsoft.com/office/drawing/2014/main" id="{420FFEC1-AC39-B94C-BA24-8D0738AAC6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95775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3082" name="Agrupar 13">
                  <a:extLst>
                    <a:ext uri="{FF2B5EF4-FFF2-40B4-BE49-F238E27FC236}">
                      <a16:creationId xmlns:a16="http://schemas.microsoft.com/office/drawing/2014/main" id="{9FB590E3-E97A-B640-BCCD-651A7049BA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3086" name="Agrupar 9">
                    <a:extLst>
                      <a:ext uri="{FF2B5EF4-FFF2-40B4-BE49-F238E27FC236}">
                        <a16:creationId xmlns:a16="http://schemas.microsoft.com/office/drawing/2014/main" id="{9C15E2CD-42F0-0C44-9511-9B1AEF476AA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3090" name="Imagen 7" descr="DNA header2.jpg">
                      <a:extLst>
                        <a:ext uri="{FF2B5EF4-FFF2-40B4-BE49-F238E27FC236}">
                          <a16:creationId xmlns:a16="http://schemas.microsoft.com/office/drawing/2014/main" id="{08828E08-4626-5D48-B877-0FCA5D74F7F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091" name="Imagen 29" descr="DNA header2.jpg">
                      <a:extLst>
                        <a:ext uri="{FF2B5EF4-FFF2-40B4-BE49-F238E27FC236}">
                          <a16:creationId xmlns:a16="http://schemas.microsoft.com/office/drawing/2014/main" id="{55D69022-A9B9-D746-ABD3-7B69261FF7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3087" name="Agrupar 10">
                    <a:extLst>
                      <a:ext uri="{FF2B5EF4-FFF2-40B4-BE49-F238E27FC236}">
                        <a16:creationId xmlns:a16="http://schemas.microsoft.com/office/drawing/2014/main" id="{1DD71AC4-8098-C546-83D0-90D8774624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3088" name="Imagen 26" descr="DNA header2.jpg">
                      <a:extLst>
                        <a:ext uri="{FF2B5EF4-FFF2-40B4-BE49-F238E27FC236}">
                          <a16:creationId xmlns:a16="http://schemas.microsoft.com/office/drawing/2014/main" id="{6420A254-CDEC-774B-8D4D-26173D1054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089" name="Imagen 27" descr="DNA header2.jpg">
                      <a:extLst>
                        <a:ext uri="{FF2B5EF4-FFF2-40B4-BE49-F238E27FC236}">
                          <a16:creationId xmlns:a16="http://schemas.microsoft.com/office/drawing/2014/main" id="{BC9CAF9C-A237-EC47-A6E8-0DDDABF248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083" name="Agrupar 14">
                  <a:extLst>
                    <a:ext uri="{FF2B5EF4-FFF2-40B4-BE49-F238E27FC236}">
                      <a16:creationId xmlns:a16="http://schemas.microsoft.com/office/drawing/2014/main" id="{792BDC6B-B8B8-A046-ADF1-974497CB63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84" name="Imagen 22" descr="DNA header2.jpg">
                    <a:extLst>
                      <a:ext uri="{FF2B5EF4-FFF2-40B4-BE49-F238E27FC236}">
                        <a16:creationId xmlns:a16="http://schemas.microsoft.com/office/drawing/2014/main" id="{35037B8E-448D-5E47-8424-C447EEEBBE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85" name="Imagen 23" descr="DNA header2.jpg">
                    <a:extLst>
                      <a:ext uri="{FF2B5EF4-FFF2-40B4-BE49-F238E27FC236}">
                        <a16:creationId xmlns:a16="http://schemas.microsoft.com/office/drawing/2014/main" id="{3B208FBA-E45A-324E-8F7B-77BCFEF8B3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078" name="Picture 36">
              <a:extLst>
                <a:ext uri="{FF2B5EF4-FFF2-40B4-BE49-F238E27FC236}">
                  <a16:creationId xmlns:a16="http://schemas.microsoft.com/office/drawing/2014/main" id="{78E6F832-511D-CE45-A53D-60106D4F7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07" y="3776914"/>
              <a:ext cx="928419" cy="15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37">
              <a:extLst>
                <a:ext uri="{FF2B5EF4-FFF2-40B4-BE49-F238E27FC236}">
                  <a16:creationId xmlns:a16="http://schemas.microsoft.com/office/drawing/2014/main" id="{1A35D212-E208-CA44-84DC-A7AABA951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746" y="3806490"/>
              <a:ext cx="1221959" cy="1308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>
            <a:extLst>
              <a:ext uri="{FF2B5EF4-FFF2-40B4-BE49-F238E27FC236}">
                <a16:creationId xmlns:a16="http://schemas.microsoft.com/office/drawing/2014/main" id="{C85C1B67-27ED-4141-B8D5-809E40D6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497013"/>
            <a:ext cx="306387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6" name="Rectangle 7">
            <a:extLst>
              <a:ext uri="{FF2B5EF4-FFF2-40B4-BE49-F238E27FC236}">
                <a16:creationId xmlns:a16="http://schemas.microsoft.com/office/drawing/2014/main" id="{C7C5CFAB-DAD1-2C4F-A526-7D5AB2C04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19200"/>
            <a:ext cx="54864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en-US" sz="1600">
                <a:solidFill>
                  <a:srgbClr val="000000"/>
                </a:solidFill>
              </a:rPr>
              <a:t>El ojo replicativo puede moverse en uno o ambos sentidos (</a:t>
            </a:r>
            <a:r>
              <a:rPr lang="en-US" altLang="en-US" sz="1600" b="1">
                <a:solidFill>
                  <a:srgbClr val="000000"/>
                </a:solidFill>
              </a:rPr>
              <a:t>UNIDIRECCIONAL y BIDIRECCIONAL</a:t>
            </a:r>
            <a:r>
              <a:rPr lang="en-US" altLang="en-US" sz="1600">
                <a:solidFill>
                  <a:srgbClr val="000000"/>
                </a:solidFill>
              </a:rPr>
              <a:t>).</a:t>
            </a:r>
            <a:br>
              <a:rPr lang="en-US" altLang="en-US" sz="1600">
                <a:solidFill>
                  <a:srgbClr val="000000"/>
                </a:solidFill>
              </a:rPr>
            </a:br>
            <a:endParaRPr lang="en-US" altLang="en-US" sz="1600">
              <a:solidFill>
                <a:srgbClr val="000000"/>
              </a:solidFill>
            </a:endParaRPr>
          </a:p>
          <a:p>
            <a:pPr>
              <a:lnSpc>
                <a:spcPts val="2200"/>
              </a:lnSpc>
            </a:pPr>
            <a:r>
              <a:rPr lang="en-US" altLang="en-US" sz="1600" b="1">
                <a:solidFill>
                  <a:srgbClr val="000000"/>
                </a:solidFill>
              </a:rPr>
              <a:t>Unidireccional</a:t>
            </a:r>
            <a:r>
              <a:rPr lang="en-US" altLang="en-US" sz="1600">
                <a:solidFill>
                  <a:srgbClr val="000000"/>
                </a:solidFill>
              </a:rPr>
              <a:t> = </a:t>
            </a:r>
            <a:r>
              <a:rPr lang="en-US" altLang="en-US" sz="1600" b="1">
                <a:solidFill>
                  <a:srgbClr val="EB0002"/>
                </a:solidFill>
              </a:rPr>
              <a:t>una sola horquilla de replicación hace uso del sitio de origen</a:t>
            </a:r>
            <a:r>
              <a:rPr lang="en-US" altLang="en-US" sz="1600">
                <a:solidFill>
                  <a:srgbClr val="000000"/>
                </a:solidFill>
              </a:rPr>
              <a:t> hasta que llega a un término (o se cae de la cadena de DNA si está muy cerca del extremo cromosómico).</a:t>
            </a:r>
          </a:p>
          <a:p>
            <a:pPr>
              <a:lnSpc>
                <a:spcPts val="2200"/>
              </a:lnSpc>
            </a:pPr>
            <a:endParaRPr lang="en-US" altLang="en-US" sz="1600">
              <a:solidFill>
                <a:srgbClr val="000000"/>
              </a:solidFill>
            </a:endParaRPr>
          </a:p>
          <a:p>
            <a:pPr>
              <a:lnSpc>
                <a:spcPts val="2200"/>
              </a:lnSpc>
            </a:pPr>
            <a:r>
              <a:rPr lang="en-US" altLang="en-US" sz="1600" b="1">
                <a:solidFill>
                  <a:srgbClr val="000000"/>
                </a:solidFill>
              </a:rPr>
              <a:t>Bidireccional</a:t>
            </a:r>
            <a:r>
              <a:rPr lang="en-US" altLang="en-US" sz="1600">
                <a:solidFill>
                  <a:srgbClr val="000000"/>
                </a:solidFill>
              </a:rPr>
              <a:t> = </a:t>
            </a:r>
            <a:r>
              <a:rPr lang="en-US" altLang="en-US" sz="1600" b="1">
                <a:solidFill>
                  <a:srgbClr val="EB0002"/>
                </a:solidFill>
              </a:rPr>
              <a:t>Dos horquillas de replicación hacen uso del mismo origen</a:t>
            </a:r>
            <a:r>
              <a:rPr lang="en-US" altLang="en-US" sz="1600">
                <a:solidFill>
                  <a:srgbClr val="000000"/>
                </a:solidFill>
              </a:rPr>
              <a:t> extendiendo el DNA en sentidos opuestos, </a:t>
            </a:r>
            <a:r>
              <a:rPr lang="en-US" altLang="en-US" sz="1600" b="1">
                <a:solidFill>
                  <a:srgbClr val="000000"/>
                </a:solidFill>
              </a:rPr>
              <a:t>EL MÁS COMÚN EN LOS EUCARIOTAS</a:t>
            </a:r>
            <a:r>
              <a:rPr lang="en-US" altLang="en-US" sz="1600">
                <a:solidFill>
                  <a:srgbClr val="000000"/>
                </a:solidFill>
              </a:rPr>
              <a:t>.</a:t>
            </a:r>
          </a:p>
          <a:p>
            <a:pPr>
              <a:lnSpc>
                <a:spcPts val="2200"/>
              </a:lnSpc>
            </a:pPr>
            <a:endParaRPr lang="en-US" altLang="en-US" sz="1600">
              <a:solidFill>
                <a:srgbClr val="000000"/>
              </a:solidFill>
            </a:endParaRPr>
          </a:p>
          <a:p>
            <a:pPr>
              <a:lnSpc>
                <a:spcPts val="2200"/>
              </a:lnSpc>
            </a:pPr>
            <a:r>
              <a:rPr lang="en-US" altLang="en-US" sz="1600">
                <a:solidFill>
                  <a:srgbClr val="000000"/>
                </a:solidFill>
              </a:rPr>
              <a:t>En cualquier caso, las comisuras de los ojos replicativos se extienden hasta abracar a todo el replicón (o todo el cromosoma).</a:t>
            </a:r>
          </a:p>
        </p:txBody>
      </p:sp>
      <p:grpSp>
        <p:nvGrpSpPr>
          <p:cNvPr id="21507" name="Group 5">
            <a:extLst>
              <a:ext uri="{FF2B5EF4-FFF2-40B4-BE49-F238E27FC236}">
                <a16:creationId xmlns:a16="http://schemas.microsoft.com/office/drawing/2014/main" id="{ADAF3DC1-0824-3845-9C84-456225AE84E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1508" name="Rectangle 1">
              <a:extLst>
                <a:ext uri="{FF2B5EF4-FFF2-40B4-BE49-F238E27FC236}">
                  <a16:creationId xmlns:a16="http://schemas.microsoft.com/office/drawing/2014/main" id="{F1BF1A04-EDC9-394A-A74A-7847D507D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Horquilla de replicación</a:t>
              </a:r>
            </a:p>
          </p:txBody>
        </p:sp>
        <p:sp>
          <p:nvSpPr>
            <p:cNvPr id="21509" name="Line 2">
              <a:extLst>
                <a:ext uri="{FF2B5EF4-FFF2-40B4-BE49-F238E27FC236}">
                  <a16:creationId xmlns:a16="http://schemas.microsoft.com/office/drawing/2014/main" id="{B20A066F-4249-E04E-ACB5-3EB32B78E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3">
            <a:extLst>
              <a:ext uri="{FF2B5EF4-FFF2-40B4-BE49-F238E27FC236}">
                <a16:creationId xmlns:a16="http://schemas.microsoft.com/office/drawing/2014/main" id="{0E7CDB1C-A666-FB40-8DA7-0BDE19BC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8736013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chemeClr val="tx1"/>
                </a:solidFill>
              </a:rPr>
              <a:t>En los eucariotas la replicación del DNA se restringe a la fase S del ciclo celular.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chemeClr val="tx1"/>
                </a:solidFill>
              </a:rPr>
              <a:t>Velocidad de las horquillas de replicación </a:t>
            </a:r>
            <a:r>
              <a:rPr lang="en-GB" altLang="en-US" sz="1800">
                <a:solidFill>
                  <a:srgbClr val="FF0000"/>
                </a:solidFill>
              </a:rPr>
              <a:t>procariotas</a:t>
            </a:r>
            <a:r>
              <a:rPr lang="en-GB" altLang="en-US" sz="1800">
                <a:solidFill>
                  <a:schemeClr val="tx1"/>
                </a:solidFill>
              </a:rPr>
              <a:t>: </a:t>
            </a:r>
            <a:r>
              <a:rPr lang="en-GB" altLang="en-US" sz="1800">
                <a:solidFill>
                  <a:srgbClr val="FF0000"/>
                </a:solidFill>
              </a:rPr>
              <a:t>800 b/seg (50,000 b/min)</a:t>
            </a:r>
            <a:r>
              <a:rPr lang="en-GB" altLang="en-US" sz="180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chemeClr val="tx1"/>
                </a:solidFill>
              </a:rPr>
              <a:t>Velocidad de las </a:t>
            </a:r>
            <a:r>
              <a:rPr lang="en-GB" altLang="en-US" sz="1800">
                <a:solidFill>
                  <a:srgbClr val="FF0000"/>
                </a:solidFill>
              </a:rPr>
              <a:t>eucariotas </a:t>
            </a:r>
            <a:r>
              <a:rPr lang="en-GB" altLang="en-US" sz="1800">
                <a:solidFill>
                  <a:schemeClr val="tx1"/>
                </a:solidFill>
              </a:rPr>
              <a:t>es de </a:t>
            </a:r>
            <a:r>
              <a:rPr lang="en-GB" altLang="en-US" sz="1800">
                <a:solidFill>
                  <a:srgbClr val="FF0000"/>
                </a:solidFill>
              </a:rPr>
              <a:t>30 b/seg (2000 b/min).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chemeClr val="tx1"/>
                </a:solidFill>
              </a:rPr>
              <a:t>3x10</a:t>
            </a:r>
            <a:r>
              <a:rPr lang="en-GB" altLang="en-US" sz="1800" baseline="30000">
                <a:solidFill>
                  <a:schemeClr val="tx1"/>
                </a:solidFill>
              </a:rPr>
              <a:t>9</a:t>
            </a:r>
            <a:r>
              <a:rPr lang="en-GB" altLang="en-US" sz="1800">
                <a:solidFill>
                  <a:schemeClr val="tx1"/>
                </a:solidFill>
              </a:rPr>
              <a:t> bases/2000 = 1'500,000 minutos = 25,000 horas = 1,041 días = </a:t>
            </a:r>
            <a:r>
              <a:rPr lang="en-GB" altLang="en-US" sz="1800">
                <a:solidFill>
                  <a:srgbClr val="FF0000"/>
                </a:solidFill>
              </a:rPr>
              <a:t>2.8</a:t>
            </a:r>
            <a:r>
              <a:rPr lang="en-GB" altLang="en-US" sz="1800">
                <a:solidFill>
                  <a:schemeClr val="tx1"/>
                </a:solidFill>
              </a:rPr>
              <a:t> </a:t>
            </a:r>
            <a:r>
              <a:rPr lang="en-GB" altLang="en-US" sz="1800">
                <a:solidFill>
                  <a:srgbClr val="FF0000"/>
                </a:solidFill>
              </a:rPr>
              <a:t>años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chemeClr val="tx1"/>
                </a:solidFill>
              </a:rPr>
              <a:t>HoSa utiliza de 30,000 - 90,000 replicones lo que debería permitir lograr la replicación total en menos de </a:t>
            </a:r>
            <a:r>
              <a:rPr lang="en-GB" altLang="en-US" sz="1800">
                <a:solidFill>
                  <a:srgbClr val="FF0000"/>
                </a:solidFill>
              </a:rPr>
              <a:t>45 minutos!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chemeClr val="tx1"/>
                </a:solidFill>
              </a:rPr>
              <a:t>En realidad, solamente el 15% de los replicones están encendidos a la vez...con lo cual </a:t>
            </a:r>
            <a:r>
              <a:rPr lang="en-GB" altLang="en-US" sz="1800">
                <a:solidFill>
                  <a:srgbClr val="FF0000"/>
                </a:solidFill>
              </a:rPr>
              <a:t>la fase S ocupa un poco más de 6 horas (paa disminuir entropia)</a:t>
            </a:r>
            <a:r>
              <a:rPr lang="en-GB" altLang="en-US" sz="180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Existen </a:t>
            </a:r>
            <a:r>
              <a:rPr lang="en-GB" altLang="en-US" sz="1800">
                <a:solidFill>
                  <a:srgbClr val="FF0000"/>
                </a:solidFill>
              </a:rPr>
              <a:t>entre 100 y 300 foci replicativos </a:t>
            </a:r>
            <a:r>
              <a:rPr lang="en-GB" altLang="en-US" sz="1800">
                <a:solidFill>
                  <a:srgbClr val="000000"/>
                </a:solidFill>
              </a:rPr>
              <a:t>en los eucariotas, </a:t>
            </a:r>
            <a:r>
              <a:rPr lang="en-GB" altLang="en-US" sz="1800">
                <a:solidFill>
                  <a:srgbClr val="FF0000"/>
                </a:solidFill>
              </a:rPr>
              <a:t>cada 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FF0000"/>
                </a:solidFill>
              </a:rPr>
              <a:t>foco posee &gt;300 horquillas</a:t>
            </a:r>
            <a:r>
              <a:rPr lang="en-GB" altLang="en-US" sz="1800">
                <a:solidFill>
                  <a:srgbClr val="000000"/>
                </a:solidFill>
              </a:rPr>
              <a:t> de replicación.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chemeClr val="tx1"/>
              </a:solidFill>
            </a:endParaRPr>
          </a:p>
        </p:txBody>
      </p:sp>
      <p:pic>
        <p:nvPicPr>
          <p:cNvPr id="23554" name="Picture 3">
            <a:extLst>
              <a:ext uri="{FF2B5EF4-FFF2-40B4-BE49-F238E27FC236}">
                <a16:creationId xmlns:a16="http://schemas.microsoft.com/office/drawing/2014/main" id="{BF95DF0B-3502-F644-AA02-2437E922F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 b="7545"/>
          <a:stretch>
            <a:fillRect/>
          </a:stretch>
        </p:blipFill>
        <p:spPr bwMode="auto">
          <a:xfrm>
            <a:off x="7086600" y="4953000"/>
            <a:ext cx="1711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3555" name="Group 5">
            <a:extLst>
              <a:ext uri="{FF2B5EF4-FFF2-40B4-BE49-F238E27FC236}">
                <a16:creationId xmlns:a16="http://schemas.microsoft.com/office/drawing/2014/main" id="{5E80EB31-1F02-C748-AA71-4D2FBEA27E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3556" name="Rectangle 1">
              <a:extLst>
                <a:ext uri="{FF2B5EF4-FFF2-40B4-BE49-F238E27FC236}">
                  <a16:creationId xmlns:a16="http://schemas.microsoft.com/office/drawing/2014/main" id="{29807DC6-A947-0A43-8452-4C9691594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Replicón eucariota</a:t>
              </a:r>
            </a:p>
          </p:txBody>
        </p:sp>
        <p:sp>
          <p:nvSpPr>
            <p:cNvPr id="23557" name="Line 2">
              <a:extLst>
                <a:ext uri="{FF2B5EF4-FFF2-40B4-BE49-F238E27FC236}">
                  <a16:creationId xmlns:a16="http://schemas.microsoft.com/office/drawing/2014/main" id="{68159106-D01A-7E4B-93EF-9BA861986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>
            <a:extLst>
              <a:ext uri="{FF2B5EF4-FFF2-40B4-BE49-F238E27FC236}">
                <a16:creationId xmlns:a16="http://schemas.microsoft.com/office/drawing/2014/main" id="{F11071A6-1B38-1C4D-9F4D-73AF5BBD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1" b="29721"/>
          <a:stretch>
            <a:fillRect/>
          </a:stretch>
        </p:blipFill>
        <p:spPr bwMode="auto">
          <a:xfrm>
            <a:off x="2895600" y="4648200"/>
            <a:ext cx="42576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2" name="Oval 6">
            <a:extLst>
              <a:ext uri="{FF2B5EF4-FFF2-40B4-BE49-F238E27FC236}">
                <a16:creationId xmlns:a16="http://schemas.microsoft.com/office/drawing/2014/main" id="{55A47965-2A5E-9E47-8162-B14CCB9C5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0" y="4949825"/>
            <a:ext cx="228600" cy="228600"/>
          </a:xfrm>
          <a:prstGeom prst="ellipse">
            <a:avLst/>
          </a:prstGeom>
          <a:solidFill>
            <a:srgbClr val="EB000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5603" name="Oval 7">
            <a:extLst>
              <a:ext uri="{FF2B5EF4-FFF2-40B4-BE49-F238E27FC236}">
                <a16:creationId xmlns:a16="http://schemas.microsoft.com/office/drawing/2014/main" id="{FFF00947-22A5-104C-ACF0-F06B33BEC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0" y="4949825"/>
            <a:ext cx="228600" cy="228600"/>
          </a:xfrm>
          <a:prstGeom prst="ellipse">
            <a:avLst/>
          </a:prstGeom>
          <a:solidFill>
            <a:srgbClr val="EB000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5604" name="Oval 8">
            <a:extLst>
              <a:ext uri="{FF2B5EF4-FFF2-40B4-BE49-F238E27FC236}">
                <a16:creationId xmlns:a16="http://schemas.microsoft.com/office/drawing/2014/main" id="{3A21888C-DA9C-3C4D-A825-1C5DD303A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938713"/>
            <a:ext cx="228600" cy="228600"/>
          </a:xfrm>
          <a:prstGeom prst="ellipse">
            <a:avLst/>
          </a:prstGeom>
          <a:solidFill>
            <a:srgbClr val="EB000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5605" name="Freeform 10">
            <a:extLst>
              <a:ext uri="{FF2B5EF4-FFF2-40B4-BE49-F238E27FC236}">
                <a16:creationId xmlns:a16="http://schemas.microsoft.com/office/drawing/2014/main" id="{F0D87A19-2D62-EE4E-B409-BE0A10CE65B4}"/>
              </a:ext>
            </a:extLst>
          </p:cNvPr>
          <p:cNvSpPr>
            <a:spLocks/>
          </p:cNvSpPr>
          <p:nvPr/>
        </p:nvSpPr>
        <p:spPr bwMode="auto">
          <a:xfrm>
            <a:off x="1905000" y="5003800"/>
            <a:ext cx="1371600" cy="177800"/>
          </a:xfrm>
          <a:custGeom>
            <a:avLst/>
            <a:gdLst>
              <a:gd name="T0" fmla="*/ 0 w 864"/>
              <a:gd name="T1" fmla="*/ 2147483647 h 112"/>
              <a:gd name="T2" fmla="*/ 2147483647 w 864"/>
              <a:gd name="T3" fmla="*/ 2147483647 h 112"/>
              <a:gd name="T4" fmla="*/ 2147483647 w 864"/>
              <a:gd name="T5" fmla="*/ 2147483647 h 112"/>
              <a:gd name="T6" fmla="*/ 2147483647 w 864"/>
              <a:gd name="T7" fmla="*/ 2147483647 h 112"/>
              <a:gd name="T8" fmla="*/ 2147483647 w 864"/>
              <a:gd name="T9" fmla="*/ 2147483647 h 112"/>
              <a:gd name="T10" fmla="*/ 2147483647 w 864"/>
              <a:gd name="T11" fmla="*/ 2147483647 h 112"/>
              <a:gd name="T12" fmla="*/ 2147483647 w 864"/>
              <a:gd name="T13" fmla="*/ 2147483647 h 112"/>
              <a:gd name="T14" fmla="*/ 2147483647 w 864"/>
              <a:gd name="T15" fmla="*/ 2147483647 h 112"/>
              <a:gd name="T16" fmla="*/ 2147483647 w 864"/>
              <a:gd name="T17" fmla="*/ 2147483647 h 112"/>
              <a:gd name="T18" fmla="*/ 2147483647 w 864"/>
              <a:gd name="T19" fmla="*/ 2147483647 h 112"/>
              <a:gd name="T20" fmla="*/ 2147483647 w 864"/>
              <a:gd name="T21" fmla="*/ 2147483647 h 1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64"/>
              <a:gd name="T34" fmla="*/ 0 h 112"/>
              <a:gd name="T35" fmla="*/ 864 w 864"/>
              <a:gd name="T36" fmla="*/ 112 h 1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64" h="112">
                <a:moveTo>
                  <a:pt x="0" y="8"/>
                </a:moveTo>
                <a:cubicBezTo>
                  <a:pt x="16" y="32"/>
                  <a:pt x="32" y="56"/>
                  <a:pt x="48" y="56"/>
                </a:cubicBezTo>
                <a:cubicBezTo>
                  <a:pt x="64" y="56"/>
                  <a:pt x="80" y="8"/>
                  <a:pt x="96" y="8"/>
                </a:cubicBezTo>
                <a:cubicBezTo>
                  <a:pt x="112" y="8"/>
                  <a:pt x="128" y="56"/>
                  <a:pt x="144" y="56"/>
                </a:cubicBezTo>
                <a:cubicBezTo>
                  <a:pt x="160" y="56"/>
                  <a:pt x="168" y="8"/>
                  <a:pt x="192" y="8"/>
                </a:cubicBezTo>
                <a:cubicBezTo>
                  <a:pt x="216" y="8"/>
                  <a:pt x="256" y="56"/>
                  <a:pt x="288" y="56"/>
                </a:cubicBezTo>
                <a:cubicBezTo>
                  <a:pt x="320" y="56"/>
                  <a:pt x="352" y="8"/>
                  <a:pt x="384" y="8"/>
                </a:cubicBezTo>
                <a:cubicBezTo>
                  <a:pt x="416" y="8"/>
                  <a:pt x="440" y="56"/>
                  <a:pt x="480" y="56"/>
                </a:cubicBezTo>
                <a:cubicBezTo>
                  <a:pt x="520" y="56"/>
                  <a:pt x="576" y="0"/>
                  <a:pt x="624" y="8"/>
                </a:cubicBezTo>
                <a:cubicBezTo>
                  <a:pt x="672" y="16"/>
                  <a:pt x="728" y="96"/>
                  <a:pt x="768" y="104"/>
                </a:cubicBezTo>
                <a:cubicBezTo>
                  <a:pt x="808" y="112"/>
                  <a:pt x="848" y="64"/>
                  <a:pt x="864" y="56"/>
                </a:cubicBezTo>
              </a:path>
            </a:pathLst>
          </a:custGeom>
          <a:noFill/>
          <a:ln w="19050">
            <a:solidFill>
              <a:srgbClr val="EB000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Rectangle 10">
            <a:extLst>
              <a:ext uri="{FF2B5EF4-FFF2-40B4-BE49-F238E27FC236}">
                <a16:creationId xmlns:a16="http://schemas.microsoft.com/office/drawing/2014/main" id="{052CBB97-EF41-3340-8028-743CDDCB2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95400"/>
            <a:ext cx="8839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>
                <a:solidFill>
                  <a:schemeClr val="tx1"/>
                </a:solidFill>
              </a:rPr>
              <a:t>Los replicones procartioas son gradnes (entre 4 y 10 millones de bp).</a:t>
            </a:r>
          </a:p>
          <a:p>
            <a:pPr>
              <a:lnSpc>
                <a:spcPct val="100000"/>
              </a:lnSpc>
            </a:pPr>
            <a:endParaRPr lang="en-US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en-US">
                <a:solidFill>
                  <a:schemeClr val="tx1"/>
                </a:solidFill>
              </a:rPr>
              <a:t>Los eucariotas son más pequeños y variables  (promedio de </a:t>
            </a:r>
            <a:r>
              <a:rPr lang="en-US" altLang="en-US">
                <a:solidFill>
                  <a:srgbClr val="FF0000"/>
                </a:solidFill>
              </a:rPr>
              <a:t>40,000, desde 4000 hasta 100,000 bp</a:t>
            </a:r>
            <a:r>
              <a:rPr lang="en-US" altLang="en-US">
                <a:solidFill>
                  <a:schemeClr val="tx1"/>
                </a:solidFill>
              </a:rPr>
              <a:t>).</a:t>
            </a:r>
          </a:p>
          <a:p>
            <a:pPr>
              <a:lnSpc>
                <a:spcPct val="100000"/>
              </a:lnSpc>
            </a:pPr>
            <a:endParaRPr lang="en-US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en-US">
                <a:solidFill>
                  <a:schemeClr val="tx1"/>
                </a:solidFill>
              </a:rPr>
              <a:t>A diferencia de los replicones circulares procariotas </a:t>
            </a:r>
            <a:r>
              <a:rPr lang="en-US" altLang="en-US">
                <a:solidFill>
                  <a:srgbClr val="FF0000"/>
                </a:solidFill>
              </a:rPr>
              <a:t>los replicones eucariotas no tienen secuencias </a:t>
            </a:r>
            <a:r>
              <a:rPr lang="en-US" altLang="en-US" i="1">
                <a:solidFill>
                  <a:srgbClr val="FF0000"/>
                </a:solidFill>
              </a:rPr>
              <a:t>ter</a:t>
            </a:r>
            <a:r>
              <a:rPr lang="en-US" altLang="en-US">
                <a:solidFill>
                  <a:schemeClr val="tx1"/>
                </a:solidFill>
              </a:rPr>
              <a:t>, la DNA polimerasa simplemente extiende la cadena hasta toparse con una DNA pol en la drección opuesta, tras lo cual se desprende...</a:t>
            </a:r>
          </a:p>
          <a:p>
            <a:pPr>
              <a:lnSpc>
                <a:spcPct val="100000"/>
              </a:lnSpc>
            </a:pPr>
            <a:endParaRPr lang="en-US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en-US">
                <a:solidFill>
                  <a:schemeClr val="tx1"/>
                </a:solidFill>
              </a:rPr>
              <a:t>...o se “cae” del cromosoma una vez ha alcanzado su extremo terminal.</a:t>
            </a:r>
          </a:p>
        </p:txBody>
      </p:sp>
      <p:grpSp>
        <p:nvGrpSpPr>
          <p:cNvPr id="25607" name="Group 9">
            <a:extLst>
              <a:ext uri="{FF2B5EF4-FFF2-40B4-BE49-F238E27FC236}">
                <a16:creationId xmlns:a16="http://schemas.microsoft.com/office/drawing/2014/main" id="{061F7515-36CB-9547-B102-2318060CFB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5608" name="Rectangle 1">
              <a:extLst>
                <a:ext uri="{FF2B5EF4-FFF2-40B4-BE49-F238E27FC236}">
                  <a16:creationId xmlns:a16="http://schemas.microsoft.com/office/drawing/2014/main" id="{ED667830-5B8A-2E49-93B6-73B32D58D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Replicón eucariota</a:t>
              </a:r>
            </a:p>
          </p:txBody>
        </p:sp>
        <p:sp>
          <p:nvSpPr>
            <p:cNvPr id="25609" name="Line 2">
              <a:extLst>
                <a:ext uri="{FF2B5EF4-FFF2-40B4-BE49-F238E27FC236}">
                  <a16:creationId xmlns:a16="http://schemas.microsoft.com/office/drawing/2014/main" id="{5053A30A-DB40-E849-A13C-9DF502453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0C91C657-2EE9-2148-B755-5F0761D3A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7"/>
          <a:stretch>
            <a:fillRect/>
          </a:stretch>
        </p:blipFill>
        <p:spPr bwMode="auto">
          <a:xfrm>
            <a:off x="2052638" y="2667000"/>
            <a:ext cx="50403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0" name="Text Box 4">
            <a:extLst>
              <a:ext uri="{FF2B5EF4-FFF2-40B4-BE49-F238E27FC236}">
                <a16:creationId xmlns:a16="http://schemas.microsoft.com/office/drawing/2014/main" id="{193F9F98-B8C8-5E4B-86C9-4B8F66979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71600"/>
            <a:ext cx="87772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Los </a:t>
            </a:r>
            <a:r>
              <a:rPr lang="en-GB" altLang="en-US" sz="1800" b="1">
                <a:solidFill>
                  <a:srgbClr val="000000"/>
                </a:solidFill>
              </a:rPr>
              <a:t>primers de RNA son retirados </a:t>
            </a:r>
            <a:r>
              <a:rPr lang="en-GB" altLang="en-US" sz="1800">
                <a:solidFill>
                  <a:srgbClr val="000000"/>
                </a:solidFill>
              </a:rPr>
              <a:t>después de servir su función.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De alli el </a:t>
            </a:r>
            <a:r>
              <a:rPr lang="en-GB" altLang="en-US" sz="1800" b="1">
                <a:solidFill>
                  <a:srgbClr val="000000"/>
                </a:solidFill>
              </a:rPr>
              <a:t>paradigma de la replicación</a:t>
            </a:r>
            <a:r>
              <a:rPr lang="en-GB" altLang="en-US" sz="1800">
                <a:solidFill>
                  <a:srgbClr val="000000"/>
                </a:solidFill>
              </a:rPr>
              <a:t> de un fragmento linear de DNA (lleva necesariamente al acortamiento gradual del mismo.</a:t>
            </a:r>
          </a:p>
        </p:txBody>
      </p:sp>
      <p:grpSp>
        <p:nvGrpSpPr>
          <p:cNvPr id="27651" name="Group 5">
            <a:extLst>
              <a:ext uri="{FF2B5EF4-FFF2-40B4-BE49-F238E27FC236}">
                <a16:creationId xmlns:a16="http://schemas.microsoft.com/office/drawing/2014/main" id="{B56FDFA8-2A19-4B4A-86BE-A6297119DF5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7652" name="Rectangle 1">
              <a:extLst>
                <a:ext uri="{FF2B5EF4-FFF2-40B4-BE49-F238E27FC236}">
                  <a16:creationId xmlns:a16="http://schemas.microsoft.com/office/drawing/2014/main" id="{C2318773-3C38-4546-9931-8C6EEAFD9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</a:t>
              </a:r>
              <a:r>
                <a:rPr lang="en-US" altLang="en-US" sz="3200">
                  <a:solidFill>
                    <a:srgbClr val="B3B3B3"/>
                  </a:solidFill>
                </a:rPr>
                <a:t>a</a:t>
              </a:r>
              <a:r>
                <a:rPr lang="en-GB" altLang="en-US" sz="3200">
                  <a:solidFill>
                    <a:srgbClr val="B3B3B3"/>
                  </a:solidFill>
                </a:rPr>
                <a:t>radigma de la replicación terminal</a:t>
              </a:r>
            </a:p>
          </p:txBody>
        </p:sp>
        <p:sp>
          <p:nvSpPr>
            <p:cNvPr id="27653" name="Line 2">
              <a:extLst>
                <a:ext uri="{FF2B5EF4-FFF2-40B4-BE49-F238E27FC236}">
                  <a16:creationId xmlns:a16="http://schemas.microsoft.com/office/drawing/2014/main" id="{2187FB25-245C-884C-B76E-493C1FD14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>
            <a:extLst>
              <a:ext uri="{FF2B5EF4-FFF2-40B4-BE49-F238E27FC236}">
                <a16:creationId xmlns:a16="http://schemas.microsoft.com/office/drawing/2014/main" id="{64C78954-F834-7A4F-8B5E-F74CECAE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686394" cy="263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698" name="Text Box 9">
            <a:extLst>
              <a:ext uri="{FF2B5EF4-FFF2-40B4-BE49-F238E27FC236}">
                <a16:creationId xmlns:a16="http://schemas.microsoft.com/office/drawing/2014/main" id="{79836E70-8BB6-DD4F-9351-AE204695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9" y="1287463"/>
            <a:ext cx="3930848" cy="458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marL="342900" indent="-342900" eaLnBrk="0" hangingPunct="0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28600" indent="-228600" eaLnBrk="0" hangingPunct="0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altLang="en-US" sz="1600" dirty="0">
                <a:solidFill>
                  <a:schemeClr val="tx1"/>
                </a:solidFill>
              </a:rPr>
              <a:t>1.- </a:t>
            </a:r>
            <a:r>
              <a:rPr lang="es-ES_tradnl" altLang="en-US" sz="1600" b="1" dirty="0" err="1">
                <a:solidFill>
                  <a:schemeClr val="tx1"/>
                </a:solidFill>
              </a:rPr>
              <a:t>Circularizar</a:t>
            </a:r>
            <a:r>
              <a:rPr lang="es-ES_tradnl" altLang="en-US" sz="1600" b="1" dirty="0">
                <a:solidFill>
                  <a:schemeClr val="tx1"/>
                </a:solidFill>
              </a:rPr>
              <a:t> genoma</a:t>
            </a:r>
            <a:r>
              <a:rPr lang="es-ES_tradnl" altLang="en-US" sz="1600" dirty="0">
                <a:solidFill>
                  <a:schemeClr val="tx1"/>
                </a:solidFill>
              </a:rPr>
              <a:t> (como lo hacen las bacterias y fagos T4 o </a:t>
            </a:r>
            <a:r>
              <a:rPr lang="es-ES_tradnl" altLang="en-US" sz="1600" dirty="0">
                <a:solidFill>
                  <a:schemeClr val="tx1"/>
                </a:solidFill>
                <a:sym typeface="Symbol" pitchFamily="2" charset="2"/>
              </a:rPr>
              <a:t></a:t>
            </a:r>
            <a:r>
              <a:rPr lang="es-ES_tradnl" altLang="en-US" sz="1600" dirty="0">
                <a:solidFill>
                  <a:schemeClr val="tx1"/>
                </a:solidFill>
              </a:rPr>
              <a:t>).</a:t>
            </a:r>
            <a:br>
              <a:rPr lang="es-ES_tradnl" altLang="en-US" sz="1600" dirty="0">
                <a:solidFill>
                  <a:schemeClr val="tx1"/>
                </a:solidFill>
              </a:rPr>
            </a:br>
            <a:endParaRPr lang="es-ES_tradnl" altLang="en-US" sz="16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altLang="en-US" sz="1600" dirty="0">
                <a:solidFill>
                  <a:schemeClr val="tx1"/>
                </a:solidFill>
              </a:rPr>
              <a:t>2.- Formación de</a:t>
            </a:r>
            <a:r>
              <a:rPr lang="es-ES_tradnl" altLang="en-US" sz="1600" b="1" dirty="0">
                <a:solidFill>
                  <a:schemeClr val="tx1"/>
                </a:solidFill>
              </a:rPr>
              <a:t> asas terminales</a:t>
            </a:r>
            <a:r>
              <a:rPr lang="es-ES_tradnl" altLang="en-US" sz="1600" dirty="0">
                <a:solidFill>
                  <a:schemeClr val="tx1"/>
                </a:solidFill>
              </a:rPr>
              <a:t> (variante de la primera), usado en el genoma mitocondrial de </a:t>
            </a:r>
            <a:r>
              <a:rPr lang="es-ES_tradnl" altLang="en-US" sz="1600" dirty="0" err="1">
                <a:solidFill>
                  <a:schemeClr val="tx1"/>
                </a:solidFill>
              </a:rPr>
              <a:t>Paramecium</a:t>
            </a:r>
            <a:r>
              <a:rPr lang="es-ES_tradnl" altLang="en-US" sz="1600" dirty="0">
                <a:solidFill>
                  <a:schemeClr val="tx1"/>
                </a:solidFill>
              </a:rPr>
              <a:t> y nuestros </a:t>
            </a:r>
            <a:r>
              <a:rPr lang="es-ES_tradnl" altLang="en-US" sz="1600" dirty="0" err="1">
                <a:solidFill>
                  <a:schemeClr val="tx1"/>
                </a:solidFill>
              </a:rPr>
              <a:t>telomeros</a:t>
            </a:r>
            <a:r>
              <a:rPr lang="es-ES_tradnl" altLang="en-US" sz="1600" dirty="0">
                <a:solidFill>
                  <a:schemeClr val="tx1"/>
                </a:solidFill>
              </a:rPr>
              <a:t>.</a:t>
            </a:r>
            <a:br>
              <a:rPr lang="es-ES_tradnl" altLang="en-US" sz="1600" dirty="0">
                <a:solidFill>
                  <a:schemeClr val="tx1"/>
                </a:solidFill>
              </a:rPr>
            </a:br>
            <a:endParaRPr lang="es-ES_tradnl" altLang="en-US" sz="16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altLang="en-US" sz="1600" dirty="0">
                <a:solidFill>
                  <a:schemeClr val="tx1"/>
                </a:solidFill>
              </a:rPr>
              <a:t>3.- Empleo de una </a:t>
            </a:r>
            <a:r>
              <a:rPr lang="es-ES_tradnl" altLang="en-US" sz="1600" b="1" dirty="0">
                <a:solidFill>
                  <a:schemeClr val="tx1"/>
                </a:solidFill>
              </a:rPr>
              <a:t>proteína termina</a:t>
            </a:r>
            <a:r>
              <a:rPr lang="es-ES_tradnl" altLang="en-US" sz="1600" dirty="0">
                <a:solidFill>
                  <a:schemeClr val="tx1"/>
                </a:solidFill>
              </a:rPr>
              <a:t>l que brinde un OH-3</a:t>
            </a:r>
            <a:r>
              <a:rPr lang="es-ES_tradnl" altLang="ja-JP" sz="1600" dirty="0">
                <a:solidFill>
                  <a:schemeClr val="tx1"/>
                </a:solidFill>
              </a:rPr>
              <a:t>’ no </a:t>
            </a:r>
            <a:r>
              <a:rPr lang="es-ES_tradnl" altLang="ja-JP" sz="1600" dirty="0" err="1">
                <a:solidFill>
                  <a:schemeClr val="tx1"/>
                </a:solidFill>
              </a:rPr>
              <a:t>nuceotídico</a:t>
            </a:r>
            <a:r>
              <a:rPr lang="es-ES_tradnl" altLang="ja-JP" sz="1600" dirty="0">
                <a:solidFill>
                  <a:schemeClr val="tx1"/>
                </a:solidFill>
              </a:rPr>
              <a:t> libre, tal cual lo hacen los Adenovirus y </a:t>
            </a:r>
            <a:r>
              <a:rPr lang="es-ES_tradnl" altLang="ja-JP" sz="1600" dirty="0" err="1">
                <a:solidFill>
                  <a:schemeClr val="tx1"/>
                </a:solidFill>
              </a:rPr>
              <a:t>poliovirus</a:t>
            </a:r>
            <a:r>
              <a:rPr lang="es-ES_tradnl" altLang="ja-JP" sz="1600" dirty="0">
                <a:solidFill>
                  <a:schemeClr val="tx1"/>
                </a:solidFill>
              </a:rPr>
              <a:t>.</a:t>
            </a:r>
          </a:p>
          <a:p>
            <a:pPr lvl="1"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altLang="en-US" sz="1600" dirty="0">
                <a:solidFill>
                  <a:schemeClr val="tx1"/>
                </a:solidFill>
              </a:rPr>
              <a:t>4.- Secuencias repetitivas y </a:t>
            </a:r>
            <a:r>
              <a:rPr lang="es-ES_tradnl" altLang="en-US" sz="1600" dirty="0" err="1">
                <a:solidFill>
                  <a:schemeClr val="tx1"/>
                </a:solidFill>
              </a:rPr>
              <a:t>telomerasas</a:t>
            </a:r>
            <a:r>
              <a:rPr lang="es-ES_tradnl" altLang="en-US" sz="1600" dirty="0">
                <a:solidFill>
                  <a:schemeClr val="tx1"/>
                </a:solidFill>
              </a:rPr>
              <a:t> para extender los extremos: </a:t>
            </a:r>
            <a:r>
              <a:rPr lang="es-ES_tradnl" altLang="en-US" sz="1600" b="1" dirty="0" err="1">
                <a:solidFill>
                  <a:schemeClr val="tx1"/>
                </a:solidFill>
              </a:rPr>
              <a:t>telómeros</a:t>
            </a:r>
            <a:r>
              <a:rPr lang="es-ES_tradnl" altLang="en-US" sz="1600" b="1" dirty="0">
                <a:solidFill>
                  <a:schemeClr val="tx1"/>
                </a:solidFill>
              </a:rPr>
              <a:t> eucariotas</a:t>
            </a:r>
            <a:r>
              <a:rPr lang="es-ES_tradnl" altLang="en-US" sz="16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9699" name="Group 8">
            <a:extLst>
              <a:ext uri="{FF2B5EF4-FFF2-40B4-BE49-F238E27FC236}">
                <a16:creationId xmlns:a16="http://schemas.microsoft.com/office/drawing/2014/main" id="{AFBF2ED1-7C35-8C46-9DD7-9B7FE68BC0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9700" name="Rectangle 1">
              <a:extLst>
                <a:ext uri="{FF2B5EF4-FFF2-40B4-BE49-F238E27FC236}">
                  <a16:creationId xmlns:a16="http://schemas.microsoft.com/office/drawing/2014/main" id="{CDD25C5C-97B9-0846-8D78-E45F9B0AC1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</a:t>
              </a:r>
              <a:r>
                <a:rPr lang="en-US" altLang="en-US" sz="3200">
                  <a:solidFill>
                    <a:srgbClr val="B3B3B3"/>
                  </a:solidFill>
                </a:rPr>
                <a:t>a</a:t>
              </a:r>
              <a:r>
                <a:rPr lang="en-GB" altLang="en-US" sz="3200">
                  <a:solidFill>
                    <a:srgbClr val="B3B3B3"/>
                  </a:solidFill>
                </a:rPr>
                <a:t>radigma de la replicación terminal</a:t>
              </a:r>
            </a:p>
          </p:txBody>
        </p:sp>
        <p:sp>
          <p:nvSpPr>
            <p:cNvPr id="29701" name="Line 2">
              <a:extLst>
                <a:ext uri="{FF2B5EF4-FFF2-40B4-BE49-F238E27FC236}">
                  <a16:creationId xmlns:a16="http://schemas.microsoft.com/office/drawing/2014/main" id="{971F51F6-9B3B-9B4D-903A-CAE1FA81C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Telomere Replication">
            <a:hlinkClick r:id="" action="ppaction://media"/>
            <a:extLst>
              <a:ext uri="{FF2B5EF4-FFF2-40B4-BE49-F238E27FC236}">
                <a16:creationId xmlns:a16="http://schemas.microsoft.com/office/drawing/2014/main" id="{E4094CCD-68D9-384F-A030-CFC4E07FD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0072" y="3933056"/>
            <a:ext cx="3528392" cy="26462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>
            <a:extLst>
              <a:ext uri="{FF2B5EF4-FFF2-40B4-BE49-F238E27FC236}">
                <a16:creationId xmlns:a16="http://schemas.microsoft.com/office/drawing/2014/main" id="{15B46FF0-57C6-4D4B-922D-9AB4FACEA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5867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 replicación del DNA constituye un proceso complejo que requiere de la actividad de más de una enzima.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Tiene tres etapas: </a:t>
            </a:r>
            <a:r>
              <a:rPr lang="en-GB" altLang="en-US" sz="1600" b="1">
                <a:solidFill>
                  <a:srgbClr val="000000"/>
                </a:solidFill>
              </a:rPr>
              <a:t>Iniciación</a:t>
            </a:r>
            <a:r>
              <a:rPr lang="en-GB" altLang="en-US" sz="1600">
                <a:solidFill>
                  <a:srgbClr val="000000"/>
                </a:solidFill>
              </a:rPr>
              <a:t>, </a:t>
            </a:r>
            <a:r>
              <a:rPr lang="en-GB" altLang="en-US" sz="1600" b="1">
                <a:solidFill>
                  <a:srgbClr val="000000"/>
                </a:solidFill>
              </a:rPr>
              <a:t>elongación</a:t>
            </a:r>
            <a:r>
              <a:rPr lang="en-GB" altLang="en-US" sz="1600">
                <a:solidFill>
                  <a:srgbClr val="000000"/>
                </a:solidFill>
              </a:rPr>
              <a:t> y</a:t>
            </a:r>
            <a:r>
              <a:rPr lang="en-GB" altLang="en-US" sz="1600" b="1">
                <a:solidFill>
                  <a:srgbClr val="000000"/>
                </a:solidFill>
              </a:rPr>
              <a:t> terminación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1746" name="Picture 3">
            <a:extLst>
              <a:ext uri="{FF2B5EF4-FFF2-40B4-BE49-F238E27FC236}">
                <a16:creationId xmlns:a16="http://schemas.microsoft.com/office/drawing/2014/main" id="{CFBEBDE4-63A9-634F-8A82-819EA6AE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64039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1747" name="Group 8">
            <a:extLst>
              <a:ext uri="{FF2B5EF4-FFF2-40B4-BE49-F238E27FC236}">
                <a16:creationId xmlns:a16="http://schemas.microsoft.com/office/drawing/2014/main" id="{E42562C1-3A2B-F14F-8285-08C6896EAEC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1748" name="Rectangle 1">
              <a:extLst>
                <a:ext uri="{FF2B5EF4-FFF2-40B4-BE49-F238E27FC236}">
                  <a16:creationId xmlns:a16="http://schemas.microsoft.com/office/drawing/2014/main" id="{FC18AE86-F885-A84B-AF13-5B953B721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Fases de la replicación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1749" name="Line 2">
              <a:extLst>
                <a:ext uri="{FF2B5EF4-FFF2-40B4-BE49-F238E27FC236}">
                  <a16:creationId xmlns:a16="http://schemas.microsoft.com/office/drawing/2014/main" id="{C886038D-8079-AC4B-9CA8-FB4FECCBC3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>
            <a:extLst>
              <a:ext uri="{FF2B5EF4-FFF2-40B4-BE49-F238E27FC236}">
                <a16:creationId xmlns:a16="http://schemas.microsoft.com/office/drawing/2014/main" id="{A9F39E1C-2114-AF48-877D-346670E8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1476375"/>
            <a:ext cx="4253359" cy="43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err="1">
                <a:solidFill>
                  <a:srgbClr val="000000"/>
                </a:solidFill>
              </a:rPr>
              <a:t>Ciclina</a:t>
            </a:r>
            <a:r>
              <a:rPr lang="es-ES_tradnl" altLang="en-US" sz="1600" dirty="0">
                <a:solidFill>
                  <a:srgbClr val="000000"/>
                </a:solidFill>
              </a:rPr>
              <a:t> Cdc6 y el factor de licenciamiento </a:t>
            </a:r>
            <a:r>
              <a:rPr lang="es-ES_tradnl" altLang="en-US" sz="1600" dirty="0" err="1">
                <a:solidFill>
                  <a:srgbClr val="000000"/>
                </a:solidFill>
              </a:rPr>
              <a:t>replicativo</a:t>
            </a:r>
            <a:r>
              <a:rPr lang="es-ES_tradnl" altLang="en-US" sz="1600" dirty="0">
                <a:solidFill>
                  <a:srgbClr val="000000"/>
                </a:solidFill>
              </a:rPr>
              <a:t> Cdt1 reclutan a complejos MCM hacia el ORC durante G1.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200" dirty="0">
                <a:solidFill>
                  <a:srgbClr val="000000"/>
                </a:solidFill>
              </a:rPr>
              <a:t>MCM: </a:t>
            </a:r>
            <a:r>
              <a:rPr lang="es-ES_tradnl" altLang="en-US" sz="1200" dirty="0" err="1">
                <a:solidFill>
                  <a:srgbClr val="000000"/>
                </a:solidFill>
              </a:rPr>
              <a:t>Minichromosome</a:t>
            </a:r>
            <a:r>
              <a:rPr lang="es-ES_tradnl" altLang="en-US" sz="1200" dirty="0">
                <a:solidFill>
                  <a:srgbClr val="000000"/>
                </a:solidFill>
              </a:rPr>
              <a:t> </a:t>
            </a:r>
            <a:r>
              <a:rPr lang="es-ES_tradnl" altLang="en-US" sz="1200" dirty="0" err="1">
                <a:solidFill>
                  <a:srgbClr val="000000"/>
                </a:solidFill>
              </a:rPr>
              <a:t>maintenance</a:t>
            </a:r>
            <a:r>
              <a:rPr lang="es-ES_tradnl" altLang="en-US" sz="1200" dirty="0">
                <a:solidFill>
                  <a:srgbClr val="000000"/>
                </a:solidFill>
              </a:rPr>
              <a:t> </a:t>
            </a:r>
            <a:r>
              <a:rPr lang="es-ES_tradnl" altLang="en-US" sz="1200" dirty="0" err="1">
                <a:solidFill>
                  <a:srgbClr val="000000"/>
                </a:solidFill>
              </a:rPr>
              <a:t>protein</a:t>
            </a:r>
            <a:r>
              <a:rPr lang="es-ES_tradnl" altLang="en-US" sz="1200" dirty="0">
                <a:solidFill>
                  <a:srgbClr val="000000"/>
                </a:solidFill>
              </a:rPr>
              <a:t> </a:t>
            </a:r>
            <a:r>
              <a:rPr lang="es-ES_tradnl" altLang="en-US" sz="1200" dirty="0" err="1">
                <a:solidFill>
                  <a:srgbClr val="000000"/>
                </a:solidFill>
              </a:rPr>
              <a:t>complex</a:t>
            </a:r>
            <a:r>
              <a:rPr lang="es-ES_tradnl" altLang="en-US" sz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Complejo </a:t>
            </a:r>
            <a:r>
              <a:rPr lang="es-ES_tradnl" altLang="en-US" sz="1600" dirty="0" err="1">
                <a:solidFill>
                  <a:srgbClr val="000000"/>
                </a:solidFill>
              </a:rPr>
              <a:t>Mcm</a:t>
            </a:r>
            <a:r>
              <a:rPr lang="es-ES_tradnl" altLang="en-US" sz="1600" dirty="0">
                <a:solidFill>
                  <a:srgbClr val="000000"/>
                </a:solidFill>
              </a:rPr>
              <a:t> 2-7 desnaturaliza el DNA para permitir ingreso de DNA Polimerasas.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err="1">
                <a:solidFill>
                  <a:srgbClr val="000000"/>
                </a:solidFill>
              </a:rPr>
              <a:t>Kinasas</a:t>
            </a:r>
            <a:r>
              <a:rPr lang="es-ES_tradnl" altLang="en-US" sz="1600" dirty="0">
                <a:solidFill>
                  <a:srgbClr val="000000"/>
                </a:solidFill>
              </a:rPr>
              <a:t> </a:t>
            </a:r>
            <a:r>
              <a:rPr lang="es-ES_tradnl" altLang="en-US" sz="1600" dirty="0" err="1">
                <a:solidFill>
                  <a:srgbClr val="000000"/>
                </a:solidFill>
              </a:rPr>
              <a:t>ciclina</a:t>
            </a:r>
            <a:r>
              <a:rPr lang="es-ES_tradnl" altLang="en-US" sz="1600" dirty="0">
                <a:solidFill>
                  <a:srgbClr val="000000"/>
                </a:solidFill>
              </a:rPr>
              <a:t>-dependiente </a:t>
            </a:r>
            <a:r>
              <a:rPr lang="es-ES_tradnl" altLang="en-US" sz="1600" dirty="0" err="1">
                <a:solidFill>
                  <a:srgbClr val="000000"/>
                </a:solidFill>
              </a:rPr>
              <a:t>CDKs</a:t>
            </a:r>
            <a:r>
              <a:rPr lang="es-ES_tradnl" altLang="en-US" sz="1600" dirty="0">
                <a:solidFill>
                  <a:srgbClr val="000000"/>
                </a:solidFill>
              </a:rPr>
              <a:t>/</a:t>
            </a:r>
            <a:r>
              <a:rPr lang="es-ES_tradnl" altLang="en-US" sz="1600" dirty="0" err="1">
                <a:solidFill>
                  <a:srgbClr val="000000"/>
                </a:solidFill>
              </a:rPr>
              <a:t>DDKs</a:t>
            </a:r>
            <a:r>
              <a:rPr lang="es-ES_tradnl" altLang="en-US" sz="1600" dirty="0">
                <a:solidFill>
                  <a:srgbClr val="000000"/>
                </a:solidFill>
              </a:rPr>
              <a:t> activan a complejo pre-</a:t>
            </a:r>
            <a:r>
              <a:rPr lang="es-ES_tradnl" altLang="en-US" sz="1600" dirty="0" err="1">
                <a:solidFill>
                  <a:srgbClr val="000000"/>
                </a:solidFill>
              </a:rPr>
              <a:t>replisomal</a:t>
            </a:r>
            <a:r>
              <a:rPr lang="es-ES_tradnl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err="1">
                <a:solidFill>
                  <a:srgbClr val="000000"/>
                </a:solidFill>
              </a:rPr>
              <a:t>Mcms</a:t>
            </a:r>
            <a:r>
              <a:rPr lang="es-ES_tradnl" altLang="en-US" sz="1600" dirty="0">
                <a:solidFill>
                  <a:srgbClr val="000000"/>
                </a:solidFill>
              </a:rPr>
              <a:t>, GINS y Cdc45 desnaturalizan mas el DNA y formalizan la iniciación de la replicación.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b="1" dirty="0" err="1">
                <a:solidFill>
                  <a:srgbClr val="000000"/>
                </a:solidFill>
              </a:rPr>
              <a:t>Replisoma</a:t>
            </a:r>
            <a:r>
              <a:rPr lang="es-ES_tradnl" altLang="en-US" sz="1600" dirty="0">
                <a:solidFill>
                  <a:srgbClr val="000000"/>
                </a:solidFill>
              </a:rPr>
              <a:t> activo.</a:t>
            </a:r>
          </a:p>
        </p:txBody>
      </p:sp>
      <p:grpSp>
        <p:nvGrpSpPr>
          <p:cNvPr id="35847" name="Group 9">
            <a:extLst>
              <a:ext uri="{FF2B5EF4-FFF2-40B4-BE49-F238E27FC236}">
                <a16:creationId xmlns:a16="http://schemas.microsoft.com/office/drawing/2014/main" id="{9CAE3B7A-A74C-2743-BA5E-EC61D5104FA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5848" name="Rectangle 1">
              <a:extLst>
                <a:ext uri="{FF2B5EF4-FFF2-40B4-BE49-F238E27FC236}">
                  <a16:creationId xmlns:a16="http://schemas.microsoft.com/office/drawing/2014/main" id="{FD89E547-E418-0E48-A74A-5C6F635E5F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Iniciaciación de la replicación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5849" name="Line 2">
              <a:extLst>
                <a:ext uri="{FF2B5EF4-FFF2-40B4-BE49-F238E27FC236}">
                  <a16:creationId xmlns:a16="http://schemas.microsoft.com/office/drawing/2014/main" id="{E35C1806-1DF2-394E-B058-B604B5587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1A184EF-CF12-C440-8DAC-E35FE65D1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66" y="1484783"/>
            <a:ext cx="4369026" cy="38884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61AE86-FA23-CB4B-A6FD-AECE66CBAD0A}"/>
              </a:ext>
            </a:extLst>
          </p:cNvPr>
          <p:cNvSpPr/>
          <p:nvPr/>
        </p:nvSpPr>
        <p:spPr>
          <a:xfrm>
            <a:off x="179512" y="6021288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_tradnl" sz="1600">
                <a:solidFill>
                  <a:schemeClr val="tx1"/>
                </a:solidFill>
              </a:rPr>
              <a:t>GINS: acrónimo en japones de proteinas Sld5, Psf1, Psf2, and Psf3 5-1-2-3 (go-ichi-ni-san)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3">
            <a:extLst>
              <a:ext uri="{FF2B5EF4-FFF2-40B4-BE49-F238E27FC236}">
                <a16:creationId xmlns:a16="http://schemas.microsoft.com/office/drawing/2014/main" id="{BA37437F-6D3F-7146-AD26-CAB912ABE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22400"/>
            <a:ext cx="84328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endParaRPr lang="en-GB" altLang="en-US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Polimerización</a:t>
            </a:r>
            <a:r>
              <a:rPr lang="en-GB" altLang="en-US" sz="1600">
                <a:solidFill>
                  <a:srgbClr val="000000"/>
                </a:solidFill>
              </a:rPr>
              <a:t> de cadenas hijas.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 cargo de otro </a:t>
            </a:r>
            <a:r>
              <a:rPr lang="en-GB" altLang="en-US" sz="1600" b="1">
                <a:solidFill>
                  <a:srgbClr val="000000"/>
                </a:solidFill>
              </a:rPr>
              <a:t>complejo proteico llamado el </a:t>
            </a:r>
            <a:r>
              <a:rPr lang="en-GB" altLang="en-US" sz="1600" b="1">
                <a:solidFill>
                  <a:srgbClr val="FF0000"/>
                </a:solidFill>
              </a:rPr>
              <a:t>replisoma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replisoma </a:t>
            </a:r>
            <a:r>
              <a:rPr lang="en-GB" altLang="en-US" sz="1600" b="1">
                <a:solidFill>
                  <a:srgbClr val="000000"/>
                </a:solidFill>
              </a:rPr>
              <a:t>no constituye un complejo proteico aislado</a:t>
            </a:r>
            <a:r>
              <a:rPr lang="en-GB" altLang="en-US" sz="1600">
                <a:solidFill>
                  <a:srgbClr val="000000"/>
                </a:solidFill>
              </a:rPr>
              <a:t> (como los </a:t>
            </a:r>
            <a:r>
              <a:rPr lang="en-GB" altLang="en-US" sz="1600" b="1">
                <a:solidFill>
                  <a:srgbClr val="000000"/>
                </a:solidFill>
              </a:rPr>
              <a:t>ribosomas</a:t>
            </a:r>
            <a:r>
              <a:rPr lang="en-GB" altLang="en-US" sz="1600">
                <a:solidFill>
                  <a:srgbClr val="000000"/>
                </a:solidFill>
              </a:rPr>
              <a:t>) sino que resulta de la </a:t>
            </a:r>
            <a:r>
              <a:rPr lang="en-GB" altLang="en-US" sz="1600" b="1">
                <a:solidFill>
                  <a:srgbClr val="000000"/>
                </a:solidFill>
              </a:rPr>
              <a:t>agregación de varias proteínas</a:t>
            </a:r>
            <a:r>
              <a:rPr lang="en-GB" altLang="en-US" sz="1600">
                <a:solidFill>
                  <a:srgbClr val="000000"/>
                </a:solidFill>
              </a:rPr>
              <a:t> a nivel de las horquilla de replicación e incluye no solo a las proteínas sino también al DNA que sirve de referencia.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Durante esta fase las hebras de DNA parental son desenrolladas y las cadenas hijas son sintetizadas.</a:t>
            </a:r>
          </a:p>
        </p:txBody>
      </p:sp>
      <p:grpSp>
        <p:nvGrpSpPr>
          <p:cNvPr id="37890" name="Group 7">
            <a:extLst>
              <a:ext uri="{FF2B5EF4-FFF2-40B4-BE49-F238E27FC236}">
                <a16:creationId xmlns:a16="http://schemas.microsoft.com/office/drawing/2014/main" id="{361847AD-13E1-A84F-81A8-5F4F24774CB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7891" name="Rectangle 1">
              <a:extLst>
                <a:ext uri="{FF2B5EF4-FFF2-40B4-BE49-F238E27FC236}">
                  <a16:creationId xmlns:a16="http://schemas.microsoft.com/office/drawing/2014/main" id="{B19AC801-DA4D-E947-8A67-99DB34D14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Elongación de la replicación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7892" name="Line 2">
              <a:extLst>
                <a:ext uri="{FF2B5EF4-FFF2-40B4-BE49-F238E27FC236}">
                  <a16:creationId xmlns:a16="http://schemas.microsoft.com/office/drawing/2014/main" id="{B52B6320-EFF5-0448-9E7A-C51F52AA65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3">
            <a:extLst>
              <a:ext uri="{FF2B5EF4-FFF2-40B4-BE49-F238E27FC236}">
                <a16:creationId xmlns:a16="http://schemas.microsoft.com/office/drawing/2014/main" id="{227DDC3E-B359-1045-962F-91411FAAE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1484313"/>
            <a:ext cx="87995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endParaRPr lang="en-GB" altLang="en-US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Todos aquellos </a:t>
            </a:r>
            <a:r>
              <a:rPr lang="en-GB" altLang="en-US" sz="1600" b="1">
                <a:solidFill>
                  <a:srgbClr val="FF0000"/>
                </a:solidFill>
              </a:rPr>
              <a:t>eventos que suceden desde que se termina de sintetizar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la nueva molécula hija </a:t>
            </a:r>
            <a:r>
              <a:rPr lang="en-GB" altLang="en-US" sz="1600" b="1">
                <a:solidFill>
                  <a:srgbClr val="FF0000"/>
                </a:solidFill>
              </a:rPr>
              <a:t>hasta la segregación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cromosómica.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Unión de fragmentos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pertenecientes a replicones contiguos. 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Disolución de complejos  proteicos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involucrados en la iniciación y elongación de la replicación.</a:t>
            </a:r>
          </a:p>
        </p:txBody>
      </p:sp>
      <p:grpSp>
        <p:nvGrpSpPr>
          <p:cNvPr id="39938" name="Group 4">
            <a:extLst>
              <a:ext uri="{FF2B5EF4-FFF2-40B4-BE49-F238E27FC236}">
                <a16:creationId xmlns:a16="http://schemas.microsoft.com/office/drawing/2014/main" id="{72E83240-256F-F941-8626-E3C2599F95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9939" name="Rectangle 1">
              <a:extLst>
                <a:ext uri="{FF2B5EF4-FFF2-40B4-BE49-F238E27FC236}">
                  <a16:creationId xmlns:a16="http://schemas.microsoft.com/office/drawing/2014/main" id="{918EC842-E1FB-A143-AC81-CFAC71A99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Terminación de la replicación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9940" name="Line 2">
              <a:extLst>
                <a:ext uri="{FF2B5EF4-FFF2-40B4-BE49-F238E27FC236}">
                  <a16:creationId xmlns:a16="http://schemas.microsoft.com/office/drawing/2014/main" id="{C49336A7-CA58-B74B-8700-1B6016E98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4">
            <a:extLst>
              <a:ext uri="{FF2B5EF4-FFF2-40B4-BE49-F238E27FC236}">
                <a16:creationId xmlns:a16="http://schemas.microsoft.com/office/drawing/2014/main" id="{72E83240-256F-F941-8626-E3C2599F95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9939" name="Rectangle 1">
              <a:extLst>
                <a:ext uri="{FF2B5EF4-FFF2-40B4-BE49-F238E27FC236}">
                  <a16:creationId xmlns:a16="http://schemas.microsoft.com/office/drawing/2014/main" id="{918EC842-E1FB-A143-AC81-CFAC71A99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 dirty="0">
                  <a:solidFill>
                    <a:srgbClr val="B3B3B3"/>
                  </a:solidFill>
                </a:rPr>
                <a:t>  </a:t>
              </a:r>
              <a:r>
                <a:rPr lang="en-US" altLang="en-US" sz="1800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sz="1800" dirty="0">
                  <a:solidFill>
                    <a:srgbClr val="B3B3B3"/>
                  </a:solidFill>
                </a:rPr>
                <a:t> 3. </a:t>
              </a:r>
              <a:r>
                <a:rPr lang="en-US" altLang="en-US" sz="1800" dirty="0" err="1">
                  <a:solidFill>
                    <a:srgbClr val="B3B3B3"/>
                  </a:solidFill>
                </a:rPr>
                <a:t>Replicación</a:t>
              </a:r>
              <a:r>
                <a:rPr lang="en-US" altLang="en-US" sz="1800" dirty="0">
                  <a:solidFill>
                    <a:srgbClr val="B3B3B3"/>
                  </a:solidFill>
                </a:rPr>
                <a:t> del DNA</a:t>
              </a:r>
              <a:br>
                <a:rPr lang="en-GB" altLang="en-US" sz="1800" dirty="0">
                  <a:solidFill>
                    <a:srgbClr val="B3B3B3"/>
                  </a:solidFill>
                </a:rPr>
              </a:br>
              <a:r>
                <a:rPr lang="en-GB" altLang="en-US" sz="1800" dirty="0">
                  <a:solidFill>
                    <a:srgbClr val="B3B3B3"/>
                  </a:solidFill>
                </a:rPr>
                <a:t>  </a:t>
              </a:r>
              <a:r>
                <a:rPr lang="es-ES_tradnl" altLang="en-US" sz="3200" dirty="0">
                  <a:solidFill>
                    <a:srgbClr val="B3B3B3"/>
                  </a:solidFill>
                </a:rPr>
                <a:t>Resumen de eventos</a:t>
              </a:r>
              <a:endParaRPr lang="en-GB" altLang="en-US" sz="3200" dirty="0">
                <a:solidFill>
                  <a:srgbClr val="B3B3B3"/>
                </a:solidFill>
              </a:endParaRPr>
            </a:p>
          </p:txBody>
        </p:sp>
        <p:sp>
          <p:nvSpPr>
            <p:cNvPr id="39940" name="Line 2">
              <a:extLst>
                <a:ext uri="{FF2B5EF4-FFF2-40B4-BE49-F238E27FC236}">
                  <a16:creationId xmlns:a16="http://schemas.microsoft.com/office/drawing/2014/main" id="{C49336A7-CA58-B74B-8700-1B6016E98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Screenshot 2019-01-28 at 09.50.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524328" cy="427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289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2F2E013A-4B47-E847-B3E8-95E9DAB724D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1438" y="1301750"/>
            <a:ext cx="5724525" cy="40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Sin importar el número de cromosomas que posea una célula (1 en una bacteria o 1400 en Ophioglossum) el genoma completo debe ser duplicado (replicado) un sola vez y de una manera fiel con cada división celular.</a:t>
            </a: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La iniciación de la replicación del DNA obliga a la célula (procariota o eucariota) a dividirse.</a:t>
            </a: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La replicación se controla UNICAMENTE durante la iniciación, una vez iniciada no se puede ni regular ni apagar, continua hasta copiar todo el genoma.</a:t>
            </a: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</p:txBody>
      </p:sp>
      <p:pic>
        <p:nvPicPr>
          <p:cNvPr id="5122" name="Picture 5">
            <a:extLst>
              <a:ext uri="{FF2B5EF4-FFF2-40B4-BE49-F238E27FC236}">
                <a16:creationId xmlns:a16="http://schemas.microsoft.com/office/drawing/2014/main" id="{FD5C6CFC-DA83-384C-AA15-372EF4A5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43400"/>
            <a:ext cx="15446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123" name="Group 7">
            <a:extLst>
              <a:ext uri="{FF2B5EF4-FFF2-40B4-BE49-F238E27FC236}">
                <a16:creationId xmlns:a16="http://schemas.microsoft.com/office/drawing/2014/main" id="{52B6D710-70DA-B246-96F0-83AF5C6DE50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125" name="Rectangle 1">
              <a:extLst>
                <a:ext uri="{FF2B5EF4-FFF2-40B4-BE49-F238E27FC236}">
                  <a16:creationId xmlns:a16="http://schemas.microsoft.com/office/drawing/2014/main" id="{8F58DBF6-CA29-1D47-8FBC-AB1B7BBF0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Introducción</a:t>
              </a:r>
            </a:p>
          </p:txBody>
        </p:sp>
        <p:sp>
          <p:nvSpPr>
            <p:cNvPr id="5126" name="Line 2">
              <a:extLst>
                <a:ext uri="{FF2B5EF4-FFF2-40B4-BE49-F238E27FC236}">
                  <a16:creationId xmlns:a16="http://schemas.microsoft.com/office/drawing/2014/main" id="{98DCCFA0-6BB2-9940-96BC-71706F754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4" name="Picture 1">
            <a:extLst>
              <a:ext uri="{FF2B5EF4-FFF2-40B4-BE49-F238E27FC236}">
                <a16:creationId xmlns:a16="http://schemas.microsoft.com/office/drawing/2014/main" id="{1CA5EAE7-9D2E-B347-8196-0ED564005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6"/>
          <a:stretch>
            <a:fillRect/>
          </a:stretch>
        </p:blipFill>
        <p:spPr bwMode="auto">
          <a:xfrm flipH="1">
            <a:off x="5940425" y="1196975"/>
            <a:ext cx="30480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4">
            <a:extLst>
              <a:ext uri="{FF2B5EF4-FFF2-40B4-BE49-F238E27FC236}">
                <a16:creationId xmlns:a16="http://schemas.microsoft.com/office/drawing/2014/main" id="{72E83240-256F-F941-8626-E3C2599F95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9939" name="Rectangle 1">
              <a:extLst>
                <a:ext uri="{FF2B5EF4-FFF2-40B4-BE49-F238E27FC236}">
                  <a16:creationId xmlns:a16="http://schemas.microsoft.com/office/drawing/2014/main" id="{918EC842-E1FB-A143-AC81-CFAC71A99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 dirty="0">
                  <a:solidFill>
                    <a:srgbClr val="B3B3B3"/>
                  </a:solidFill>
                </a:rPr>
                <a:t>  </a:t>
              </a:r>
              <a:r>
                <a:rPr lang="en-US" altLang="en-US" sz="1800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sz="1800" dirty="0">
                  <a:solidFill>
                    <a:srgbClr val="B3B3B3"/>
                  </a:solidFill>
                </a:rPr>
                <a:t> 3. </a:t>
              </a:r>
              <a:r>
                <a:rPr lang="en-US" altLang="en-US" sz="1800" dirty="0" err="1">
                  <a:solidFill>
                    <a:srgbClr val="B3B3B3"/>
                  </a:solidFill>
                </a:rPr>
                <a:t>Replicación</a:t>
              </a:r>
              <a:r>
                <a:rPr lang="en-US" altLang="en-US" sz="1800" dirty="0">
                  <a:solidFill>
                    <a:srgbClr val="B3B3B3"/>
                  </a:solidFill>
                </a:rPr>
                <a:t> del DNA</a:t>
              </a:r>
              <a:br>
                <a:rPr lang="en-GB" altLang="en-US" sz="1800" dirty="0">
                  <a:solidFill>
                    <a:srgbClr val="B3B3B3"/>
                  </a:solidFill>
                </a:rPr>
              </a:br>
              <a:r>
                <a:rPr lang="en-GB" altLang="en-US" sz="1800" dirty="0">
                  <a:solidFill>
                    <a:srgbClr val="B3B3B3"/>
                  </a:solidFill>
                </a:rPr>
                <a:t>  </a:t>
              </a:r>
              <a:r>
                <a:rPr lang="es-ES_tradnl" altLang="en-US" sz="3200" dirty="0">
                  <a:solidFill>
                    <a:srgbClr val="B3B3B3"/>
                  </a:solidFill>
                </a:rPr>
                <a:t>Resumen de eventos</a:t>
              </a:r>
              <a:endParaRPr lang="en-GB" altLang="en-US" sz="3200" dirty="0">
                <a:solidFill>
                  <a:srgbClr val="B3B3B3"/>
                </a:solidFill>
              </a:endParaRPr>
            </a:p>
          </p:txBody>
        </p:sp>
        <p:sp>
          <p:nvSpPr>
            <p:cNvPr id="39940" name="Line 2">
              <a:extLst>
                <a:ext uri="{FF2B5EF4-FFF2-40B4-BE49-F238E27FC236}">
                  <a16:creationId xmlns:a16="http://schemas.microsoft.com/office/drawing/2014/main" id="{C49336A7-CA58-B74B-8700-1B6016E98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DNA Replic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412776"/>
            <a:ext cx="8222898" cy="46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53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3">
            <a:extLst>
              <a:ext uri="{FF2B5EF4-FFF2-40B4-BE49-F238E27FC236}">
                <a16:creationId xmlns:a16="http://schemas.microsoft.com/office/drawing/2014/main" id="{878CD168-0DC5-334D-AEF0-990DFE75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33513"/>
            <a:ext cx="3763144" cy="493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FF0000"/>
                </a:solidFill>
              </a:rPr>
              <a:t>Enzimas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que </a:t>
            </a:r>
            <a:r>
              <a:rPr lang="en-GB" altLang="en-US" sz="1600" dirty="0" err="1">
                <a:solidFill>
                  <a:srgbClr val="000000"/>
                </a:solidFill>
              </a:rPr>
              <a:t>pueden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sintetizar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nueva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cadena</a:t>
            </a:r>
            <a:r>
              <a:rPr lang="en-GB" altLang="en-US" sz="1600" dirty="0">
                <a:solidFill>
                  <a:srgbClr val="000000"/>
                </a:solidFill>
              </a:rPr>
              <a:t> de DNA a </a:t>
            </a:r>
            <a:r>
              <a:rPr lang="en-GB" altLang="en-US" sz="1600" dirty="0" err="1">
                <a:solidFill>
                  <a:srgbClr val="000000"/>
                </a:solidFill>
              </a:rPr>
              <a:t>partir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otra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referencia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Solamente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FF0000"/>
                </a:solidFill>
              </a:rPr>
              <a:t>pocas</a:t>
            </a:r>
            <a:r>
              <a:rPr lang="en-GB" altLang="en-US" sz="1600" b="1" dirty="0">
                <a:solidFill>
                  <a:srgbClr val="FF0000"/>
                </a:solidFill>
              </a:rPr>
              <a:t> DNA </a:t>
            </a:r>
            <a:r>
              <a:rPr lang="en-GB" altLang="en-US" sz="1600" b="1" dirty="0" err="1">
                <a:solidFill>
                  <a:srgbClr val="FF0000"/>
                </a:solidFill>
              </a:rPr>
              <a:t>polimerasas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participan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replicación</a:t>
            </a:r>
            <a:r>
              <a:rPr lang="en-GB" altLang="en-US" sz="1600" dirty="0">
                <a:solidFill>
                  <a:srgbClr val="000000"/>
                </a:solidFill>
              </a:rPr>
              <a:t> del DNA: </a:t>
            </a:r>
            <a:r>
              <a:rPr lang="en-GB" altLang="en-US" sz="1600" b="1" dirty="0" err="1">
                <a:solidFill>
                  <a:srgbClr val="FF0000"/>
                </a:solidFill>
              </a:rPr>
              <a:t>Replicasas</a:t>
            </a:r>
            <a:endParaRPr lang="en-GB" altLang="en-US" sz="1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>
                <a:solidFill>
                  <a:srgbClr val="FF0000"/>
                </a:solidFill>
              </a:rPr>
              <a:t>La mayor </a:t>
            </a:r>
            <a:r>
              <a:rPr lang="en-GB" altLang="en-US" sz="1600" b="1" dirty="0" err="1">
                <a:solidFill>
                  <a:srgbClr val="FF0000"/>
                </a:solidFill>
              </a:rPr>
              <a:t>parte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de las DNA </a:t>
            </a:r>
            <a:r>
              <a:rPr lang="en-GB" altLang="en-US" sz="1600" dirty="0" err="1">
                <a:solidFill>
                  <a:srgbClr val="000000"/>
                </a:solidFill>
              </a:rPr>
              <a:t>polimerasas</a:t>
            </a:r>
            <a:r>
              <a:rPr lang="en-GB" altLang="en-US" sz="1600" dirty="0">
                <a:solidFill>
                  <a:srgbClr val="000000"/>
                </a:solidFill>
              </a:rPr>
              <a:t> se </a:t>
            </a:r>
            <a:r>
              <a:rPr lang="en-GB" altLang="en-US" sz="1600" dirty="0" err="1">
                <a:solidFill>
                  <a:srgbClr val="000000"/>
                </a:solidFill>
              </a:rPr>
              <a:t>ven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FF0000"/>
                </a:solidFill>
              </a:rPr>
              <a:t>involucradas</a:t>
            </a:r>
            <a:r>
              <a:rPr lang="en-GB" altLang="en-US" sz="1600" b="1" dirty="0">
                <a:solidFill>
                  <a:srgbClr val="FF0000"/>
                </a:solidFill>
              </a:rPr>
              <a:t> </a:t>
            </a:r>
            <a:r>
              <a:rPr lang="en-GB" altLang="en-US" sz="1600" b="1" dirty="0" err="1">
                <a:solidFill>
                  <a:srgbClr val="FF0000"/>
                </a:solidFill>
              </a:rPr>
              <a:t>en</a:t>
            </a:r>
            <a:r>
              <a:rPr lang="en-GB" altLang="en-US" sz="1600" b="1" dirty="0">
                <a:solidFill>
                  <a:srgbClr val="FF0000"/>
                </a:solidFill>
              </a:rPr>
              <a:t> la </a:t>
            </a:r>
            <a:r>
              <a:rPr lang="en-GB" altLang="en-US" sz="1600" b="1" dirty="0" err="1">
                <a:solidFill>
                  <a:srgbClr val="FF0000"/>
                </a:solidFill>
              </a:rPr>
              <a:t>reparación</a:t>
            </a:r>
            <a:r>
              <a:rPr lang="en-GB" altLang="en-US" sz="1600" b="1" dirty="0">
                <a:solidFill>
                  <a:srgbClr val="FF0000"/>
                </a:solidFill>
              </a:rPr>
              <a:t> de DNA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>
                <a:solidFill>
                  <a:srgbClr val="000000"/>
                </a:solidFill>
              </a:rPr>
              <a:t>La </a:t>
            </a:r>
            <a:r>
              <a:rPr lang="en-GB" altLang="en-US" sz="1600" b="1" dirty="0" err="1">
                <a:solidFill>
                  <a:srgbClr val="000000"/>
                </a:solidFill>
              </a:rPr>
              <a:t>síntesis</a:t>
            </a:r>
            <a:r>
              <a:rPr lang="en-GB" altLang="en-US" sz="1600" b="1" dirty="0">
                <a:solidFill>
                  <a:srgbClr val="000000"/>
                </a:solidFill>
              </a:rPr>
              <a:t> de DNA no </a:t>
            </a:r>
            <a:r>
              <a:rPr lang="en-GB" altLang="en-US" sz="1600" b="1" dirty="0" err="1">
                <a:solidFill>
                  <a:srgbClr val="000000"/>
                </a:solidFill>
              </a:rPr>
              <a:t>depende</a:t>
            </a:r>
            <a:r>
              <a:rPr lang="en-GB" altLang="en-US" sz="1600" b="1" dirty="0">
                <a:solidFill>
                  <a:srgbClr val="000000"/>
                </a:solidFill>
              </a:rPr>
              <a:t> de </a:t>
            </a:r>
            <a:r>
              <a:rPr lang="en-GB" altLang="en-US" sz="1600" b="1" dirty="0" err="1">
                <a:solidFill>
                  <a:srgbClr val="000000"/>
                </a:solidFill>
              </a:rPr>
              <a:t>una</a:t>
            </a:r>
            <a:r>
              <a:rPr lang="en-GB" altLang="en-US" sz="1600" b="1" dirty="0">
                <a:solidFill>
                  <a:srgbClr val="000000"/>
                </a:solidFill>
              </a:rPr>
              <a:t> sola </a:t>
            </a:r>
            <a:r>
              <a:rPr lang="en-GB" altLang="en-US" sz="1600" b="1" dirty="0" err="1">
                <a:solidFill>
                  <a:srgbClr val="000000"/>
                </a:solidFill>
              </a:rPr>
              <a:t>enzima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sino</a:t>
            </a:r>
            <a:r>
              <a:rPr lang="en-GB" altLang="en-US" sz="1600" b="1" dirty="0">
                <a:solidFill>
                  <a:srgbClr val="000000"/>
                </a:solidFill>
              </a:rPr>
              <a:t> de un </a:t>
            </a:r>
            <a:r>
              <a:rPr lang="en-GB" altLang="en-US" sz="1600" b="1" dirty="0" err="1">
                <a:solidFill>
                  <a:srgbClr val="000000"/>
                </a:solidFill>
              </a:rPr>
              <a:t>complejo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enzimático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multimérico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 </a:t>
            </a:r>
            <a:r>
              <a:rPr lang="en-GB" altLang="en-US" sz="1600" b="1" dirty="0" err="1">
                <a:solidFill>
                  <a:srgbClr val="FF0000"/>
                </a:solidFill>
              </a:rPr>
              <a:t>actividad</a:t>
            </a:r>
            <a:r>
              <a:rPr lang="en-GB" altLang="en-US" sz="1600" b="1" dirty="0">
                <a:solidFill>
                  <a:srgbClr val="FF0000"/>
                </a:solidFill>
              </a:rPr>
              <a:t> </a:t>
            </a:r>
            <a:r>
              <a:rPr lang="en-GB" altLang="en-US" sz="1600" b="1" dirty="0" err="1">
                <a:solidFill>
                  <a:srgbClr val="FF0000"/>
                </a:solidFill>
              </a:rPr>
              <a:t>replicativa</a:t>
            </a:r>
            <a:r>
              <a:rPr lang="en-GB" altLang="en-US" sz="1600" b="1" dirty="0">
                <a:solidFill>
                  <a:srgbClr val="FF0000"/>
                </a:solidFill>
              </a:rPr>
              <a:t> </a:t>
            </a:r>
            <a:r>
              <a:rPr lang="en-GB" altLang="en-US" sz="1600" b="1" dirty="0" err="1">
                <a:solidFill>
                  <a:srgbClr val="FF0000"/>
                </a:solidFill>
              </a:rPr>
              <a:t>es</a:t>
            </a:r>
            <a:r>
              <a:rPr lang="en-GB" altLang="en-US" sz="1600" b="1" dirty="0">
                <a:solidFill>
                  <a:srgbClr val="FF0000"/>
                </a:solidFill>
              </a:rPr>
              <a:t> tan solo </a:t>
            </a:r>
            <a:r>
              <a:rPr lang="en-GB" altLang="en-US" sz="1600" b="1" dirty="0" err="1">
                <a:solidFill>
                  <a:srgbClr val="FF0000"/>
                </a:solidFill>
              </a:rPr>
              <a:t>una</a:t>
            </a:r>
            <a:r>
              <a:rPr lang="en-GB" altLang="en-US" sz="1600" b="1" dirty="0">
                <a:solidFill>
                  <a:srgbClr val="FF0000"/>
                </a:solidFill>
              </a:rPr>
              <a:t> de las </a:t>
            </a:r>
            <a:r>
              <a:rPr lang="en-GB" altLang="en-US" sz="1600" b="1" dirty="0" err="1">
                <a:solidFill>
                  <a:srgbClr val="FF0000"/>
                </a:solidFill>
              </a:rPr>
              <a:t>funciones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asociadas</a:t>
            </a:r>
            <a:r>
              <a:rPr lang="en-GB" altLang="en-US" sz="1600" dirty="0">
                <a:solidFill>
                  <a:srgbClr val="000000"/>
                </a:solidFill>
              </a:rPr>
              <a:t> al </a:t>
            </a:r>
            <a:r>
              <a:rPr lang="en-GB" altLang="en-US" sz="1600" dirty="0" err="1">
                <a:solidFill>
                  <a:srgbClr val="000000"/>
                </a:solidFill>
              </a:rPr>
              <a:t>replisoma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41987" name="Group 5">
            <a:extLst>
              <a:ext uri="{FF2B5EF4-FFF2-40B4-BE49-F238E27FC236}">
                <a16:creationId xmlns:a16="http://schemas.microsoft.com/office/drawing/2014/main" id="{07954A06-D34F-484E-99FB-9D5650E993F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1988" name="Rectangle 1">
              <a:extLst>
                <a:ext uri="{FF2B5EF4-FFF2-40B4-BE49-F238E27FC236}">
                  <a16:creationId xmlns:a16="http://schemas.microsoft.com/office/drawing/2014/main" id="{AF8963CE-433E-C44D-A496-40A4940F7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DNA polimerasas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1989" name="Line 2">
              <a:extLst>
                <a:ext uri="{FF2B5EF4-FFF2-40B4-BE49-F238E27FC236}">
                  <a16:creationId xmlns:a16="http://schemas.microsoft.com/office/drawing/2014/main" id="{4A0BA30B-8C78-7B46-A13F-F81B4734A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93F1690-1A12-CD4D-AE61-859AB76B1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196752"/>
            <a:ext cx="4259494" cy="2448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8DCE1-66E8-3B43-9A7B-236C9C0C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717032"/>
            <a:ext cx="4677420" cy="278444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5">
            <a:extLst>
              <a:ext uri="{FF2B5EF4-FFF2-40B4-BE49-F238E27FC236}">
                <a16:creationId xmlns:a16="http://schemas.microsoft.com/office/drawing/2014/main" id="{D24C90D1-9B83-C44D-9508-7E5E9671DC8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4037" name="Rectangle 1">
              <a:extLst>
                <a:ext uri="{FF2B5EF4-FFF2-40B4-BE49-F238E27FC236}">
                  <a16:creationId xmlns:a16="http://schemas.microsoft.com/office/drawing/2014/main" id="{0939B271-DDB3-E14D-B3AC-3A157D67B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DNA polimerasas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4038" name="Line 2">
              <a:extLst>
                <a:ext uri="{FF2B5EF4-FFF2-40B4-BE49-F238E27FC236}">
                  <a16:creationId xmlns:a16="http://schemas.microsoft.com/office/drawing/2014/main" id="{140A1C76-51D2-0F43-8848-7E58419AE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6" name="Rectangle 2">
            <a:extLst>
              <a:ext uri="{FF2B5EF4-FFF2-40B4-BE49-F238E27FC236}">
                <a16:creationId xmlns:a16="http://schemas.microsoft.com/office/drawing/2014/main" id="{5B8A6014-741B-A544-901A-73D06FE10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763" y="5589445"/>
            <a:ext cx="4572300" cy="47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1100" dirty="0">
              <a:solidFill>
                <a:srgbClr val="FF0000"/>
              </a:solidFill>
            </a:endParaRPr>
          </a:p>
        </p:txBody>
      </p:sp>
      <p:pic>
        <p:nvPicPr>
          <p:cNvPr id="2" name="DNA Replication [HD animation]">
            <a:hlinkClick r:id="" action="ppaction://media"/>
            <a:extLst>
              <a:ext uri="{FF2B5EF4-FFF2-40B4-BE49-F238E27FC236}">
                <a16:creationId xmlns:a16="http://schemas.microsoft.com/office/drawing/2014/main" id="{7B524140-3C4A-2743-A8EA-6CF9B9908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556792"/>
            <a:ext cx="7380312" cy="43987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3">
            <a:extLst>
              <a:ext uri="{FF2B5EF4-FFF2-40B4-BE49-F238E27FC236}">
                <a16:creationId xmlns:a16="http://schemas.microsoft.com/office/drawing/2014/main" id="{A9E40429-EC30-6D45-AF1B-D1B44798D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66800"/>
            <a:ext cx="5508104" cy="52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La </a:t>
            </a:r>
            <a:r>
              <a:rPr lang="es-ES_tradnl" altLang="en-US" sz="1600" dirty="0" err="1">
                <a:solidFill>
                  <a:srgbClr val="000000"/>
                </a:solidFill>
              </a:rPr>
              <a:t>holoenzima</a:t>
            </a:r>
            <a:r>
              <a:rPr lang="es-ES_tradnl" altLang="en-US" sz="1600" dirty="0">
                <a:solidFill>
                  <a:srgbClr val="000000"/>
                </a:solidFill>
              </a:rPr>
              <a:t> es un complejo de </a:t>
            </a:r>
            <a:r>
              <a:rPr lang="es-ES_tradnl" altLang="en-US" sz="1600" b="1" dirty="0">
                <a:solidFill>
                  <a:srgbClr val="000000"/>
                </a:solidFill>
              </a:rPr>
              <a:t>900 </a:t>
            </a:r>
            <a:r>
              <a:rPr lang="es-ES_tradnl" altLang="en-US" sz="1600" b="1" dirty="0" err="1">
                <a:solidFill>
                  <a:srgbClr val="000000"/>
                </a:solidFill>
              </a:rPr>
              <a:t>kD</a:t>
            </a:r>
            <a:r>
              <a:rPr lang="es-ES_tradnl" altLang="en-US" sz="1600" dirty="0">
                <a:solidFill>
                  <a:srgbClr val="000000"/>
                </a:solidFill>
              </a:rPr>
              <a:t> con varias subunidades: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21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b="1" dirty="0">
                <a:solidFill>
                  <a:srgbClr val="000000"/>
                </a:solidFill>
              </a:rPr>
              <a:t>Coro catalítico</a:t>
            </a:r>
            <a:r>
              <a:rPr lang="es-ES_tradnl" altLang="en-US" sz="16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a</a:t>
            </a:r>
            <a:r>
              <a:rPr lang="es-ES_tradnl" altLang="en-US" sz="1600" dirty="0">
                <a:solidFill>
                  <a:srgbClr val="000000"/>
                </a:solidFill>
                <a:latin typeface="OpenSymbol;Arial Unicode MS" charset="2"/>
              </a:rPr>
              <a:t> (</a:t>
            </a:r>
            <a:r>
              <a:rPr lang="es-ES_tradnl" altLang="en-US" sz="1600" dirty="0">
                <a:solidFill>
                  <a:srgbClr val="00B0F0"/>
                </a:solidFill>
              </a:rPr>
              <a:t>actividad sintética</a:t>
            </a:r>
            <a:r>
              <a:rPr lang="es-ES_tradnl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e</a:t>
            </a:r>
            <a:r>
              <a:rPr lang="es-ES_tradnl" altLang="en-US" sz="1600" dirty="0">
                <a:solidFill>
                  <a:srgbClr val="000000"/>
                </a:solidFill>
              </a:rPr>
              <a:t> (</a:t>
            </a:r>
            <a:r>
              <a:rPr lang="es-ES_tradnl" altLang="en-US" sz="1600" dirty="0">
                <a:solidFill>
                  <a:srgbClr val="7030A0"/>
                </a:solidFill>
              </a:rPr>
              <a:t>actividad de </a:t>
            </a:r>
            <a:r>
              <a:rPr lang="es-ES_tradnl" altLang="en-US" sz="1600" dirty="0" err="1">
                <a:solidFill>
                  <a:srgbClr val="7030A0"/>
                </a:solidFill>
              </a:rPr>
              <a:t>exonucleasa</a:t>
            </a:r>
            <a:r>
              <a:rPr lang="es-ES_tradnl" altLang="en-US" sz="1600" dirty="0">
                <a:solidFill>
                  <a:srgbClr val="7030A0"/>
                </a:solidFill>
              </a:rPr>
              <a:t> 3' </a:t>
            </a:r>
            <a:r>
              <a:rPr lang="es-ES_tradnl" altLang="en-US" sz="1600" dirty="0">
                <a:solidFill>
                  <a:srgbClr val="7030A0"/>
                </a:solidFill>
                <a:sym typeface="Wingdings 3" pitchFamily="2" charset="2"/>
              </a:rPr>
              <a:t></a:t>
            </a:r>
            <a:r>
              <a:rPr lang="es-ES_tradnl" altLang="en-US" sz="1600" dirty="0">
                <a:solidFill>
                  <a:srgbClr val="7030A0"/>
                </a:solidFill>
              </a:rPr>
              <a:t> 5’).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>
                <a:solidFill>
                  <a:srgbClr val="000000"/>
                </a:solidFill>
              </a:rPr>
              <a:t>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q</a:t>
            </a:r>
            <a:r>
              <a:rPr lang="es-ES_tradnl" altLang="en-US" sz="1600" dirty="0">
                <a:solidFill>
                  <a:srgbClr val="000000"/>
                </a:solidFill>
              </a:rPr>
              <a:t> (</a:t>
            </a:r>
            <a:r>
              <a:rPr lang="es-ES_tradnl" altLang="en-US" sz="1600" dirty="0">
                <a:solidFill>
                  <a:srgbClr val="00B050"/>
                </a:solidFill>
              </a:rPr>
              <a:t>estabilizador de complejo</a:t>
            </a:r>
            <a:r>
              <a:rPr lang="es-ES_tradnl" altLang="en-US" sz="1600" dirty="0">
                <a:solidFill>
                  <a:srgbClr val="000000"/>
                </a:solidFill>
              </a:rPr>
              <a:t>) y de función de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e.</a:t>
            </a: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b="1" dirty="0">
                <a:solidFill>
                  <a:srgbClr val="000000"/>
                </a:solidFill>
              </a:rPr>
              <a:t>Componente de </a:t>
            </a:r>
            <a:r>
              <a:rPr lang="es-ES_tradnl" altLang="en-US" sz="1600" b="1" dirty="0" err="1">
                <a:solidFill>
                  <a:srgbClr val="000000"/>
                </a:solidFill>
              </a:rPr>
              <a:t>procesividad</a:t>
            </a:r>
            <a:r>
              <a:rPr lang="es-ES_tradnl" altLang="en-US" sz="1600" dirty="0">
                <a:solidFill>
                  <a:srgbClr val="000000"/>
                </a:solidFill>
              </a:rPr>
              <a:t> (</a:t>
            </a:r>
            <a:r>
              <a:rPr lang="es-ES_tradnl" altLang="en-US" sz="1600" b="1" dirty="0" err="1">
                <a:solidFill>
                  <a:srgbClr val="FF0000"/>
                </a:solidFill>
              </a:rPr>
              <a:t>Clamp</a:t>
            </a:r>
            <a:r>
              <a:rPr lang="es-ES_tradnl" altLang="en-US" sz="1600" b="1" dirty="0">
                <a:solidFill>
                  <a:srgbClr val="FF0000"/>
                </a:solidFill>
              </a:rPr>
              <a:t> </a:t>
            </a:r>
            <a:r>
              <a:rPr lang="es-ES_tradnl" altLang="en-US" sz="1600" b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s-ES_tradnl" altLang="en-US" sz="1600" dirty="0">
                <a:solidFill>
                  <a:srgbClr val="000000"/>
                </a:solidFill>
              </a:rPr>
              <a:t>)</a:t>
            </a:r>
            <a:br>
              <a:rPr lang="es-ES_tradnl" altLang="en-US" sz="1600" dirty="0">
                <a:solidFill>
                  <a:srgbClr val="000000"/>
                </a:solidFill>
              </a:rPr>
            </a:b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b="1" dirty="0">
                <a:solidFill>
                  <a:srgbClr val="000000"/>
                </a:solidFill>
              </a:rPr>
              <a:t>Cargador del Componente de </a:t>
            </a:r>
            <a:r>
              <a:rPr lang="es-ES_tradnl" altLang="en-US" sz="1600" b="1" dirty="0" err="1">
                <a:solidFill>
                  <a:srgbClr val="000000"/>
                </a:solidFill>
              </a:rPr>
              <a:t>procesividad</a:t>
            </a:r>
            <a:r>
              <a:rPr lang="es-ES_tradnl" altLang="en-US" sz="1600" dirty="0">
                <a:solidFill>
                  <a:srgbClr val="000000"/>
                </a:solidFill>
              </a:rPr>
              <a:t> (</a:t>
            </a:r>
            <a:r>
              <a:rPr lang="es-ES_tradnl" altLang="en-US" sz="1600" dirty="0" err="1">
                <a:solidFill>
                  <a:srgbClr val="000000"/>
                </a:solidFill>
              </a:rPr>
              <a:t>Clamp</a:t>
            </a:r>
            <a:r>
              <a:rPr lang="es-ES_tradnl" altLang="en-US" sz="1600" dirty="0">
                <a:solidFill>
                  <a:srgbClr val="000000"/>
                </a:solidFill>
              </a:rPr>
              <a:t> </a:t>
            </a:r>
            <a:r>
              <a:rPr lang="es-ES_tradnl" altLang="en-US" sz="1600" dirty="0" err="1">
                <a:solidFill>
                  <a:srgbClr val="000000"/>
                </a:solidFill>
              </a:rPr>
              <a:t>loader</a:t>
            </a:r>
            <a:r>
              <a:rPr lang="es-ES_tradnl" altLang="en-US" sz="1600" dirty="0">
                <a:solidFill>
                  <a:srgbClr val="000000"/>
                </a:solidFill>
              </a:rPr>
              <a:t>, </a:t>
            </a:r>
            <a:r>
              <a:rPr lang="es-ES_tradnl" altLang="en-US" sz="1600" b="1" dirty="0" err="1">
                <a:solidFill>
                  <a:srgbClr val="000000"/>
                </a:solidFill>
              </a:rPr>
              <a:t>Subuniad</a:t>
            </a:r>
            <a:r>
              <a:rPr lang="es-ES_tradnl" altLang="en-US" sz="1600" b="1" dirty="0">
                <a:solidFill>
                  <a:srgbClr val="000000"/>
                </a:solidFill>
              </a:rPr>
              <a:t> </a:t>
            </a:r>
            <a:r>
              <a:rPr lang="es-ES_tradnl" altLang="en-US" sz="1600" b="1" dirty="0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s-ES_tradnl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s-ES_tradnl" altLang="en-US" sz="1600" dirty="0">
                <a:solidFill>
                  <a:srgbClr val="000000"/>
                </a:solidFill>
              </a:rPr>
              <a:t>, 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	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d</a:t>
            </a:r>
            <a:r>
              <a:rPr lang="es-ES_tradnl" altLang="en-US" sz="1600" dirty="0">
                <a:solidFill>
                  <a:srgbClr val="000000"/>
                </a:solidFill>
              </a:rPr>
              <a:t>,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d</a:t>
            </a:r>
            <a:r>
              <a:rPr lang="es-ES_tradnl" altLang="en-US" sz="1600" baseline="310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s-ES_tradnl" altLang="en-US" sz="1600" dirty="0">
                <a:solidFill>
                  <a:srgbClr val="000000"/>
                </a:solidFill>
              </a:rPr>
              <a:t>,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c</a:t>
            </a:r>
            <a:r>
              <a:rPr lang="es-ES_tradnl" altLang="en-US" sz="1600" dirty="0">
                <a:solidFill>
                  <a:srgbClr val="000000"/>
                </a:solidFill>
              </a:rPr>
              <a:t>,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	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y</a:t>
            </a:r>
            <a:r>
              <a:rPr lang="es-ES_tradnl" altLang="en-US" sz="1600" dirty="0">
                <a:solidFill>
                  <a:srgbClr val="000000"/>
                </a:solidFill>
              </a:rPr>
              <a:t>,</a:t>
            </a:r>
            <a:br>
              <a:rPr lang="es-ES_tradnl" altLang="en-US" sz="1600" dirty="0">
                <a:solidFill>
                  <a:srgbClr val="000000"/>
                </a:solidFill>
              </a:rPr>
            </a:b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b="1" dirty="0">
                <a:solidFill>
                  <a:srgbClr val="000000"/>
                </a:solidFill>
              </a:rPr>
              <a:t>Componente </a:t>
            </a:r>
            <a:r>
              <a:rPr lang="es-ES_tradnl" altLang="en-US" sz="1600" b="1" dirty="0" err="1">
                <a:solidFill>
                  <a:srgbClr val="000000"/>
                </a:solidFill>
              </a:rPr>
              <a:t>dimerizante</a:t>
            </a:r>
            <a:endParaRPr lang="es-ES_tradnl" altLang="en-US" sz="16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Subunidad </a:t>
            </a:r>
            <a:r>
              <a:rPr lang="es-ES_tradnl" altLang="en-US" sz="1600" dirty="0">
                <a:solidFill>
                  <a:srgbClr val="000000"/>
                </a:solidFill>
                <a:latin typeface="Symbol" pitchFamily="2" charset="2"/>
              </a:rPr>
              <a:t>t</a:t>
            </a:r>
            <a:r>
              <a:rPr lang="es-ES_tradnl" altLang="en-US" sz="1600" dirty="0">
                <a:solidFill>
                  <a:srgbClr val="000000"/>
                </a:solidFill>
              </a:rPr>
              <a:t>, (</a:t>
            </a:r>
            <a:r>
              <a:rPr lang="es-ES_tradnl" altLang="en-US" sz="1600" dirty="0">
                <a:solidFill>
                  <a:schemeClr val="accent2">
                    <a:lumMod val="75000"/>
                  </a:schemeClr>
                </a:solidFill>
              </a:rPr>
              <a:t>dimerización de coros</a:t>
            </a:r>
            <a:r>
              <a:rPr lang="es-ES_tradnl" altLang="en-US" sz="1600" dirty="0">
                <a:solidFill>
                  <a:srgbClr val="000000"/>
                </a:solidFill>
              </a:rPr>
              <a:t>).</a:t>
            </a:r>
          </a:p>
        </p:txBody>
      </p:sp>
      <p:grpSp>
        <p:nvGrpSpPr>
          <p:cNvPr id="46082" name="Group 4">
            <a:extLst>
              <a:ext uri="{FF2B5EF4-FFF2-40B4-BE49-F238E27FC236}">
                <a16:creationId xmlns:a16="http://schemas.microsoft.com/office/drawing/2014/main" id="{9AFC1295-6085-6F4D-981D-4E70A46838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6084" name="Rectangle 1">
              <a:extLst>
                <a:ext uri="{FF2B5EF4-FFF2-40B4-BE49-F238E27FC236}">
                  <a16:creationId xmlns:a16="http://schemas.microsoft.com/office/drawing/2014/main" id="{80580F89-2192-5B41-93B5-B2FC6E104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DNA polimerasa III (replicasa procariota)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6085" name="Line 2">
              <a:extLst>
                <a:ext uri="{FF2B5EF4-FFF2-40B4-BE49-F238E27FC236}">
                  <a16:creationId xmlns:a16="http://schemas.microsoft.com/office/drawing/2014/main" id="{8300E355-45C9-B642-AB02-A96AF101F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780CD4-8E50-7E49-8C6C-499E81D5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005" y="1340768"/>
            <a:ext cx="3062423" cy="446449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6">
            <a:extLst>
              <a:ext uri="{FF2B5EF4-FFF2-40B4-BE49-F238E27FC236}">
                <a16:creationId xmlns:a16="http://schemas.microsoft.com/office/drawing/2014/main" id="{317149ED-B919-D84E-8381-DACFC8B0C5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8132" name="Rectangle 1">
              <a:extLst>
                <a:ext uri="{FF2B5EF4-FFF2-40B4-BE49-F238E27FC236}">
                  <a16:creationId xmlns:a16="http://schemas.microsoft.com/office/drawing/2014/main" id="{8C68C96D-3F08-964A-9C4C-EE6545268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DNA polimerasa III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8133" name="Line 2">
              <a:extLst>
                <a:ext uri="{FF2B5EF4-FFF2-40B4-BE49-F238E27FC236}">
                  <a16:creationId xmlns:a16="http://schemas.microsoft.com/office/drawing/2014/main" id="{4AC8E74E-A3EA-3C40-9B1E-D96485903C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30" name="Text Box 3">
            <a:extLst>
              <a:ext uri="{FF2B5EF4-FFF2-40B4-BE49-F238E27FC236}">
                <a16:creationId xmlns:a16="http://schemas.microsoft.com/office/drawing/2014/main" id="{2BB38882-B1E0-8149-AD51-FB1756C1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216025"/>
            <a:ext cx="58547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DNA polimerasa en la horquilla de replicación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Tres componentes esenciales en el replisoma de la figura: 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1.- </a:t>
            </a:r>
            <a:r>
              <a:rPr lang="en-GB" altLang="en-US" sz="1600" b="1">
                <a:solidFill>
                  <a:srgbClr val="000000"/>
                </a:solidFill>
              </a:rPr>
              <a:t>Helicasa</a:t>
            </a:r>
            <a:r>
              <a:rPr lang="en-GB" altLang="en-US" sz="1600">
                <a:solidFill>
                  <a:srgbClr val="000000"/>
                </a:solidFill>
              </a:rPr>
              <a:t> (DnaB)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2.- </a:t>
            </a:r>
            <a:r>
              <a:rPr lang="en-GB" altLang="en-US" sz="1600" b="1">
                <a:solidFill>
                  <a:srgbClr val="000000"/>
                </a:solidFill>
              </a:rPr>
              <a:t>Primasa</a:t>
            </a:r>
            <a:r>
              <a:rPr lang="en-GB" altLang="en-US" sz="1600">
                <a:solidFill>
                  <a:srgbClr val="000000"/>
                </a:solidFill>
              </a:rPr>
              <a:t> (DnaG)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3.- Dímero de </a:t>
            </a:r>
            <a:r>
              <a:rPr lang="en-GB" altLang="en-US" sz="1600" b="1">
                <a:solidFill>
                  <a:srgbClr val="000000"/>
                </a:solidFill>
              </a:rPr>
              <a:t>DNA polimerasa III</a:t>
            </a: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Helicasa avanza </a:t>
            </a:r>
            <a:r>
              <a:rPr lang="en-GB" altLang="en-US" sz="1600" b="1">
                <a:solidFill>
                  <a:srgbClr val="000000"/>
                </a:solidFill>
              </a:rPr>
              <a:t>por delante de la horquilla de replicación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n-GB" altLang="en-US" sz="1600" b="1">
                <a:solidFill>
                  <a:srgbClr val="000000"/>
                </a:solidFill>
              </a:rPr>
              <a:t>agarrada de una cadena de ssDNA</a:t>
            </a:r>
            <a:r>
              <a:rPr lang="en-GB" altLang="en-US" sz="1600">
                <a:solidFill>
                  <a:srgbClr val="000000"/>
                </a:solidFill>
              </a:rPr>
              <a:t> abriendo el dúplex de DNA localizado por delante de ella.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Girasa</a:t>
            </a:r>
            <a:r>
              <a:rPr lang="en-GB" altLang="en-US" sz="1600">
                <a:solidFill>
                  <a:srgbClr val="000000"/>
                </a:solidFill>
              </a:rPr>
              <a:t> para aliviar super-embobinamiento por delante de helicasa (no mostrada en esta figura).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 </a:t>
            </a:r>
            <a:r>
              <a:rPr lang="en-GB" altLang="en-US" sz="1600" b="1">
                <a:solidFill>
                  <a:srgbClr val="000000"/>
                </a:solidFill>
              </a:rPr>
              <a:t>Helicasa </a:t>
            </a:r>
            <a:r>
              <a:rPr lang="ja-JP" altLang="en-GB" sz="1600" b="1">
                <a:solidFill>
                  <a:srgbClr val="000000"/>
                </a:solidFill>
              </a:rPr>
              <a:t>“</a:t>
            </a:r>
            <a:r>
              <a:rPr lang="en-GB" altLang="ja-JP" sz="1600" b="1">
                <a:solidFill>
                  <a:srgbClr val="000000"/>
                </a:solidFill>
              </a:rPr>
              <a:t>jala</a:t>
            </a:r>
            <a:r>
              <a:rPr lang="ja-JP" altLang="en-GB" sz="1600" b="1">
                <a:solidFill>
                  <a:srgbClr val="000000"/>
                </a:solidFill>
              </a:rPr>
              <a:t>”</a:t>
            </a:r>
            <a:r>
              <a:rPr lang="en-GB" altLang="ja-JP" sz="1600">
                <a:solidFill>
                  <a:srgbClr val="000000"/>
                </a:solidFill>
              </a:rPr>
              <a:t> a dímero de DNA polimerasa III en sentido 5' </a:t>
            </a:r>
            <a:r>
              <a:rPr lang="en-GB" altLang="ja-JP" sz="1600">
                <a:solidFill>
                  <a:srgbClr val="000000"/>
                </a:solidFill>
                <a:sym typeface="Wingdings 3" pitchFamily="2" charset="2"/>
              </a:rPr>
              <a:t></a:t>
            </a:r>
            <a:r>
              <a:rPr lang="en-GB" altLang="ja-JP" sz="1600">
                <a:solidFill>
                  <a:srgbClr val="000000"/>
                </a:solidFill>
              </a:rPr>
              <a:t> 3'.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En el sitio de origen, la </a:t>
            </a:r>
            <a:r>
              <a:rPr lang="en-GB" altLang="en-US" sz="1600" b="1">
                <a:solidFill>
                  <a:srgbClr val="000000"/>
                </a:solidFill>
              </a:rPr>
              <a:t>primasa coloca el oligonucleótido</a:t>
            </a:r>
            <a:r>
              <a:rPr lang="en-GB" altLang="en-US" sz="1600">
                <a:solidFill>
                  <a:srgbClr val="000000"/>
                </a:solidFill>
              </a:rPr>
              <a:t> cebador sobre referencia líder, conforme avanza la horquilla de replicación la DNA polimerasa de la cadena líder la extiende sin problemas.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FA144BA3-A754-2241-8F65-4CF4ADF8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107950"/>
            <a:ext cx="3030537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2A913F1E-0D1E-EE42-83E9-309871EDB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250950"/>
            <a:ext cx="5491163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 extensión de la cadena líder ocasiona una </a:t>
            </a:r>
            <a:r>
              <a:rPr lang="en-GB" altLang="en-US" sz="1600" b="1">
                <a:solidFill>
                  <a:srgbClr val="000000"/>
                </a:solidFill>
              </a:rPr>
              <a:t>asa</a:t>
            </a:r>
            <a:r>
              <a:rPr lang="en-GB" altLang="en-US" sz="1600">
                <a:solidFill>
                  <a:srgbClr val="000000"/>
                </a:solidFill>
              </a:rPr>
              <a:t> por delante de la DNA polimerasa </a:t>
            </a:r>
            <a:r>
              <a:rPr lang="en-GB" altLang="en-US" sz="1600" b="1">
                <a:solidFill>
                  <a:srgbClr val="000000"/>
                </a:solidFill>
              </a:rPr>
              <a:t>correspondiente a la cadena retardada.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De manera periódica, la </a:t>
            </a:r>
            <a:r>
              <a:rPr lang="en-GB" altLang="en-US" sz="1600" b="1">
                <a:solidFill>
                  <a:srgbClr val="000000"/>
                </a:solidFill>
              </a:rPr>
              <a:t>DnaB (helicasa) recluta a la DnaG (primasa)</a:t>
            </a:r>
            <a:r>
              <a:rPr lang="en-GB" altLang="en-US" sz="1600">
                <a:solidFill>
                  <a:srgbClr val="000000"/>
                </a:solidFill>
              </a:rPr>
              <a:t> para cebar el siguiente fragmento de Okazaki.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Una vez cebado el fragmento de Okazaki, </a:t>
            </a:r>
            <a:r>
              <a:rPr lang="en-GB" altLang="en-US" sz="1600" b="1">
                <a:solidFill>
                  <a:srgbClr val="000000"/>
                </a:solidFill>
              </a:rPr>
              <a:t>se desprende la primasa</a:t>
            </a:r>
            <a:r>
              <a:rPr lang="en-GB" altLang="en-US" sz="1600">
                <a:solidFill>
                  <a:srgbClr val="000000"/>
                </a:solidFill>
              </a:rPr>
              <a:t> y la DNA polimerasa correspondiente extiende el fragmento de Okazaki hasta topar con el anteriormente sintetizado...este proceso </a:t>
            </a:r>
            <a:r>
              <a:rPr lang="en-GB" altLang="en-US" sz="1600" b="1">
                <a:solidFill>
                  <a:srgbClr val="000000"/>
                </a:solidFill>
              </a:rPr>
              <a:t>incrementa incluso más el tamaño de la asa de ssDNA</a:t>
            </a:r>
            <a:r>
              <a:rPr lang="en-GB" altLang="en-US" sz="1600">
                <a:solidFill>
                  <a:srgbClr val="000000"/>
                </a:solidFill>
              </a:rPr>
              <a:t> por delante del complejo ipsilateral.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Una vez que la DNA polimerasa ha terminado el fragmento de Okazaki, </a:t>
            </a:r>
            <a:r>
              <a:rPr lang="en-GB" altLang="en-US" sz="1600" b="1">
                <a:solidFill>
                  <a:srgbClr val="000000"/>
                </a:solidFill>
              </a:rPr>
              <a:t>se disocia el Clamp </a:t>
            </a:r>
            <a:r>
              <a:rPr lang="en-GB" altLang="en-US" sz="1600" b="1">
                <a:solidFill>
                  <a:srgbClr val="000000"/>
                </a:solidFill>
                <a:sym typeface="Symbol" pitchFamily="2" charset="2"/>
              </a:rPr>
              <a:t></a:t>
            </a:r>
            <a:r>
              <a:rPr lang="en-GB" altLang="en-US" sz="1600">
                <a:solidFill>
                  <a:srgbClr val="000000"/>
                </a:solidFill>
              </a:rPr>
              <a:t> para volverse a formar en un lugar próximo a la horquilla de replicación (a donde la DnaG primasa ha sido nuevamente reclutada por DnaB (helicasa).</a:t>
            </a:r>
          </a:p>
        </p:txBody>
      </p:sp>
      <p:grpSp>
        <p:nvGrpSpPr>
          <p:cNvPr id="50178" name="Group 8">
            <a:extLst>
              <a:ext uri="{FF2B5EF4-FFF2-40B4-BE49-F238E27FC236}">
                <a16:creationId xmlns:a16="http://schemas.microsoft.com/office/drawing/2014/main" id="{0EBC3E52-2AB7-AF40-B010-5A814BF9172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0180" name="Rectangle 1">
              <a:extLst>
                <a:ext uri="{FF2B5EF4-FFF2-40B4-BE49-F238E27FC236}">
                  <a16:creationId xmlns:a16="http://schemas.microsoft.com/office/drawing/2014/main" id="{2DB8BE80-B06B-3B49-9AB7-27CEDF7B7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DNA polimerasa III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50181" name="Line 2">
              <a:extLst>
                <a:ext uri="{FF2B5EF4-FFF2-40B4-BE49-F238E27FC236}">
                  <a16:creationId xmlns:a16="http://schemas.microsoft.com/office/drawing/2014/main" id="{3259F380-90EF-3647-BEC1-1ECBFAB4A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179" name="Picture 4">
            <a:extLst>
              <a:ext uri="{FF2B5EF4-FFF2-40B4-BE49-F238E27FC236}">
                <a16:creationId xmlns:a16="http://schemas.microsoft.com/office/drawing/2014/main" id="{429BAA0A-D314-8D42-BE67-51848371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07950"/>
            <a:ext cx="30305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3">
            <a:extLst>
              <a:ext uri="{FF2B5EF4-FFF2-40B4-BE49-F238E27FC236}">
                <a16:creationId xmlns:a16="http://schemas.microsoft.com/office/drawing/2014/main" id="{D89466B9-FFCF-6344-A62A-7DE8B97B7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250950"/>
            <a:ext cx="8551863" cy="212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Cadenas son </a:t>
            </a:r>
            <a:r>
              <a:rPr lang="es-ES_tradnl" altLang="en-US" sz="1600" dirty="0" err="1">
                <a:solidFill>
                  <a:srgbClr val="000000"/>
                </a:solidFill>
              </a:rPr>
              <a:t>antiparalelas</a:t>
            </a:r>
            <a:r>
              <a:rPr lang="es-ES_tradnl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Durante la replicación ambas cadenas deben ser replicadas al mismo tiempo.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No hay problema con cadena líder, movimiento en mismo sentido que replicón.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Problema con cadena retrasada, movimiento “paradójico” al del replicón.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52226" name="Picture 6">
            <a:extLst>
              <a:ext uri="{FF2B5EF4-FFF2-40B4-BE49-F238E27FC236}">
                <a16:creationId xmlns:a16="http://schemas.microsoft.com/office/drawing/2014/main" id="{04A6D061-AD28-2B49-9D50-F21C3F66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1450"/>
            <a:ext cx="426010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2227" name="Group 5">
            <a:extLst>
              <a:ext uri="{FF2B5EF4-FFF2-40B4-BE49-F238E27FC236}">
                <a16:creationId xmlns:a16="http://schemas.microsoft.com/office/drawing/2014/main" id="{23952A76-75D7-4944-B26F-2F88A9D5A2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2228" name="Rectangle 1">
              <a:extLst>
                <a:ext uri="{FF2B5EF4-FFF2-40B4-BE49-F238E27FC236}">
                  <a16:creationId xmlns:a16="http://schemas.microsoft.com/office/drawing/2014/main" id="{7E25CBA4-B5A6-3F47-8C9A-B1A74936F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Replicación semi-discontinua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52229" name="Line 2">
              <a:extLst>
                <a:ext uri="{FF2B5EF4-FFF2-40B4-BE49-F238E27FC236}">
                  <a16:creationId xmlns:a16="http://schemas.microsoft.com/office/drawing/2014/main" id="{CBE6829E-929E-5B45-AFCC-388F91A30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4EB247-698E-314C-B8EF-9D1C3968D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647433"/>
            <a:ext cx="4379811" cy="25650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3">
            <a:extLst>
              <a:ext uri="{FF2B5EF4-FFF2-40B4-BE49-F238E27FC236}">
                <a16:creationId xmlns:a16="http://schemas.microsoft.com/office/drawing/2014/main" id="{A13E96F2-4AE7-4B4C-B764-1150721C0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250950"/>
            <a:ext cx="53975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proceso de remoción de oligos en procariotas es </a:t>
            </a:r>
            <a:r>
              <a:rPr lang="en-GB" altLang="en-US" sz="1600" b="1">
                <a:solidFill>
                  <a:srgbClr val="000000"/>
                </a:solidFill>
              </a:rPr>
              <a:t>muy semejante a nick-translation</a:t>
            </a:r>
            <a:r>
              <a:rPr lang="en-GB" altLang="en-US" sz="1600">
                <a:solidFill>
                  <a:srgbClr val="000000"/>
                </a:solidFill>
              </a:rPr>
              <a:t> solo que en vez de reemplazar DNA por DNA, se </a:t>
            </a:r>
            <a:r>
              <a:rPr lang="en-GB" altLang="en-US" sz="1600" b="1">
                <a:solidFill>
                  <a:srgbClr val="000000"/>
                </a:solidFill>
              </a:rPr>
              <a:t>reemplaza RNA por DNA.</a:t>
            </a: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En los mamíferos</a:t>
            </a:r>
            <a:r>
              <a:rPr lang="en-GB" altLang="en-US" sz="1600">
                <a:solidFill>
                  <a:srgbClr val="000000"/>
                </a:solidFill>
              </a:rPr>
              <a:t> (cuyas DNA pol carecen de la actividad de exonucleasa en sentido 5' </a:t>
            </a:r>
            <a:r>
              <a:rPr lang="en-GB" altLang="en-US" sz="1600">
                <a:solidFill>
                  <a:srgbClr val="000000"/>
                </a:solidFill>
                <a:sym typeface="Wingdings 3" pitchFamily="2" charset="2"/>
              </a:rPr>
              <a:t></a:t>
            </a:r>
            <a:r>
              <a:rPr lang="en-GB" altLang="en-US" sz="1600">
                <a:solidFill>
                  <a:srgbClr val="000000"/>
                </a:solidFill>
              </a:rPr>
              <a:t> 3') este </a:t>
            </a:r>
            <a:r>
              <a:rPr lang="en-GB" altLang="en-US" sz="1600" b="1">
                <a:solidFill>
                  <a:srgbClr val="000000"/>
                </a:solidFill>
              </a:rPr>
              <a:t>proceso</a:t>
            </a:r>
            <a:r>
              <a:rPr lang="en-GB" altLang="en-US" sz="1600">
                <a:solidFill>
                  <a:srgbClr val="000000"/>
                </a:solidFill>
              </a:rPr>
              <a:t> es más complejo: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1.- Una enzima llamada </a:t>
            </a:r>
            <a:r>
              <a:rPr lang="en-GB" altLang="en-US" sz="1600" b="1">
                <a:solidFill>
                  <a:srgbClr val="FF0000"/>
                </a:solidFill>
              </a:rPr>
              <a:t>RNAsa H1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(específica para híbridos DNA:RNA) con actividad de endonucleasa </a:t>
            </a:r>
            <a:r>
              <a:rPr lang="en-GB" altLang="en-US" sz="1600" b="1">
                <a:solidFill>
                  <a:srgbClr val="000000"/>
                </a:solidFill>
              </a:rPr>
              <a:t>corta el extremo polimerizado del oligo de RNA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2.- Una </a:t>
            </a:r>
            <a:r>
              <a:rPr lang="en-GB" altLang="en-US" sz="1600" b="1">
                <a:solidFill>
                  <a:srgbClr val="FF0000"/>
                </a:solidFill>
              </a:rPr>
              <a:t>exonucleasa </a:t>
            </a:r>
            <a:r>
              <a:rPr lang="en-GB" altLang="en-US" sz="1600" b="1">
                <a:solidFill>
                  <a:srgbClr val="000000"/>
                </a:solidFill>
              </a:rPr>
              <a:t>con capacidad 5' </a:t>
            </a:r>
            <a:r>
              <a:rPr lang="en-GB" altLang="en-US" sz="1600" b="1">
                <a:solidFill>
                  <a:srgbClr val="000000"/>
                </a:solidFill>
                <a:sym typeface="Wingdings 3" pitchFamily="2" charset="2"/>
              </a:rPr>
              <a:t></a:t>
            </a:r>
            <a:r>
              <a:rPr lang="en-GB" altLang="en-US" sz="1600" b="1">
                <a:solidFill>
                  <a:srgbClr val="000000"/>
                </a:solidFill>
              </a:rPr>
              <a:t> 3'</a:t>
            </a:r>
            <a:r>
              <a:rPr lang="en-GB" altLang="en-US" sz="1600">
                <a:solidFill>
                  <a:srgbClr val="000000"/>
                </a:solidFill>
              </a:rPr>
              <a:t> llamada </a:t>
            </a:r>
            <a:r>
              <a:rPr lang="en-GB" altLang="en-US" sz="1600" b="1">
                <a:solidFill>
                  <a:srgbClr val="FF0000"/>
                </a:solidFill>
              </a:rPr>
              <a:t>FEN1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n-GB" altLang="en-US" sz="1600" b="1">
                <a:solidFill>
                  <a:srgbClr val="000000"/>
                </a:solidFill>
              </a:rPr>
              <a:t>elimina los fragmentos de RNA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8370" name="Picture 5">
            <a:extLst>
              <a:ext uri="{FF2B5EF4-FFF2-40B4-BE49-F238E27FC236}">
                <a16:creationId xmlns:a16="http://schemas.microsoft.com/office/drawing/2014/main" id="{67BA2804-31A0-8045-9A01-4AFEE752F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19200"/>
            <a:ext cx="3067894" cy="4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5">
            <a:extLst>
              <a:ext uri="{FF2B5EF4-FFF2-40B4-BE49-F238E27FC236}">
                <a16:creationId xmlns:a16="http://schemas.microsoft.com/office/drawing/2014/main" id="{23A211A9-111B-8742-859C-087BE521A7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8372" name="Rectangle 1">
              <a:extLst>
                <a:ext uri="{FF2B5EF4-FFF2-40B4-BE49-F238E27FC236}">
                  <a16:creationId xmlns:a16="http://schemas.microsoft.com/office/drawing/2014/main" id="{EBB1F992-FE50-D34E-B6F1-FE51B323D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Replicación semi-discontinua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58373" name="Line 2">
              <a:extLst>
                <a:ext uri="{FF2B5EF4-FFF2-40B4-BE49-F238E27FC236}">
                  <a16:creationId xmlns:a16="http://schemas.microsoft.com/office/drawing/2014/main" id="{E657059F-AB81-C848-8DE4-02EA7F170E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3">
            <a:extLst>
              <a:ext uri="{FF2B5EF4-FFF2-40B4-BE49-F238E27FC236}">
                <a16:creationId xmlns:a16="http://schemas.microsoft.com/office/drawing/2014/main" id="{83A3FB6B-3A44-0C43-98C5-1FD5E0C89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250950"/>
            <a:ext cx="58515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Unión de fragmentos de Okazaki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Una vez logrado esto (tanto en los pro- como en los eucariotas), los fragmentos de Okazaki deben ser unidos.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Esta responsabilidad recae en una enzima llamada </a:t>
            </a:r>
            <a:r>
              <a:rPr lang="en-GB" altLang="en-US" sz="1600" b="1">
                <a:solidFill>
                  <a:srgbClr val="FF0000"/>
                </a:solidFill>
              </a:rPr>
              <a:t>ligasa</a:t>
            </a:r>
            <a:r>
              <a:rPr lang="en-GB" altLang="en-US" sz="1600">
                <a:solidFill>
                  <a:srgbClr val="000000"/>
                </a:solidFill>
              </a:rPr>
              <a:t>, la cual une al hidroxilo 3' terminal de un fragmento de Okazaki al Fosfato 5' del fragmento contiguo.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60418" name="Picture 5">
            <a:extLst>
              <a:ext uri="{FF2B5EF4-FFF2-40B4-BE49-F238E27FC236}">
                <a16:creationId xmlns:a16="http://schemas.microsoft.com/office/drawing/2014/main" id="{0FDA8B95-80E9-1341-B932-56E84B721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973388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6">
            <a:extLst>
              <a:ext uri="{FF2B5EF4-FFF2-40B4-BE49-F238E27FC236}">
                <a16:creationId xmlns:a16="http://schemas.microsoft.com/office/drawing/2014/main" id="{CB407071-3836-8742-A0C2-986CDC8CE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05200"/>
            <a:ext cx="32766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7">
            <a:extLst>
              <a:ext uri="{FF2B5EF4-FFF2-40B4-BE49-F238E27FC236}">
                <a16:creationId xmlns:a16="http://schemas.microsoft.com/office/drawing/2014/main" id="{219D24AF-3436-7F4F-9EC8-5F655C425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019800"/>
            <a:ext cx="325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000">
                <a:solidFill>
                  <a:schemeClr val="tx1"/>
                </a:solidFill>
              </a:rPr>
              <a:t>PCNA: Proliferating Cell Nuclear Antigen (DNA clamp)</a:t>
            </a:r>
          </a:p>
          <a:p>
            <a:pPr>
              <a:lnSpc>
                <a:spcPct val="100000"/>
              </a:lnSpc>
            </a:pPr>
            <a:r>
              <a:rPr lang="en-US" altLang="en-US" sz="1000">
                <a:solidFill>
                  <a:schemeClr val="tx1"/>
                </a:solidFill>
              </a:rPr>
              <a:t>RPA: Replication Protein A (SSB)</a:t>
            </a:r>
          </a:p>
        </p:txBody>
      </p:sp>
      <p:grpSp>
        <p:nvGrpSpPr>
          <p:cNvPr id="60421" name="Group 7">
            <a:extLst>
              <a:ext uri="{FF2B5EF4-FFF2-40B4-BE49-F238E27FC236}">
                <a16:creationId xmlns:a16="http://schemas.microsoft.com/office/drawing/2014/main" id="{49734CC1-5586-1D44-8B99-DF2AFB1B67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0422" name="Rectangle 1">
              <a:extLst>
                <a:ext uri="{FF2B5EF4-FFF2-40B4-BE49-F238E27FC236}">
                  <a16:creationId xmlns:a16="http://schemas.microsoft.com/office/drawing/2014/main" id="{D76AFAD2-0704-384E-80E4-F3B847E8B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Replicación semi-discontinua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60423" name="Line 2">
              <a:extLst>
                <a:ext uri="{FF2B5EF4-FFF2-40B4-BE49-F238E27FC236}">
                  <a16:creationId xmlns:a16="http://schemas.microsoft.com/office/drawing/2014/main" id="{8C43192C-EB20-8C4B-81CD-50722837C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3" name="Group 4">
            <a:extLst>
              <a:ext uri="{FF2B5EF4-FFF2-40B4-BE49-F238E27FC236}">
                <a16:creationId xmlns:a16="http://schemas.microsoft.com/office/drawing/2014/main" id="{995BE6CE-4DEE-3A48-AF96-B8C7CFA4AE9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4517" name="Rectangle 1">
              <a:extLst>
                <a:ext uri="{FF2B5EF4-FFF2-40B4-BE49-F238E27FC236}">
                  <a16:creationId xmlns:a16="http://schemas.microsoft.com/office/drawing/2014/main" id="{4A5EB94B-8E86-D24D-A30F-F1FC0FB3C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Modelo global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64518" name="Line 2">
              <a:extLst>
                <a:ext uri="{FF2B5EF4-FFF2-40B4-BE49-F238E27FC236}">
                  <a16:creationId xmlns:a16="http://schemas.microsoft.com/office/drawing/2014/main" id="{73D97670-3EE1-CC43-B05B-B50641F46A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Molecular Visualizations of DNA - Original High Quality Version">
            <a:hlinkClick r:id="" action="ppaction://media"/>
            <a:extLst>
              <a:ext uri="{FF2B5EF4-FFF2-40B4-BE49-F238E27FC236}">
                <a16:creationId xmlns:a16="http://schemas.microsoft.com/office/drawing/2014/main" id="{BCF0A124-1406-A343-921A-3C4EB8327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556792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3">
            <a:extLst>
              <a:ext uri="{FF2B5EF4-FFF2-40B4-BE49-F238E27FC236}">
                <a16:creationId xmlns:a16="http://schemas.microsoft.com/office/drawing/2014/main" id="{59EB9B85-934C-D044-BD8F-E3689D94F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738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Tres hipótesis de replicación del DNA propuestas.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grpSp>
        <p:nvGrpSpPr>
          <p:cNvPr id="7170" name="Group 6">
            <a:extLst>
              <a:ext uri="{FF2B5EF4-FFF2-40B4-BE49-F238E27FC236}">
                <a16:creationId xmlns:a16="http://schemas.microsoft.com/office/drawing/2014/main" id="{84C261EA-1DC2-D249-A552-ACC043F4DA2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172" name="Rectangle 1">
              <a:extLst>
                <a:ext uri="{FF2B5EF4-FFF2-40B4-BE49-F238E27FC236}">
                  <a16:creationId xmlns:a16="http://schemas.microsoft.com/office/drawing/2014/main" id="{85A4E6B4-41D3-4B49-910F-50FCCE1C2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Teorías propuestas</a:t>
              </a:r>
            </a:p>
          </p:txBody>
        </p:sp>
        <p:sp>
          <p:nvSpPr>
            <p:cNvPr id="7173" name="Line 2">
              <a:extLst>
                <a:ext uri="{FF2B5EF4-FFF2-40B4-BE49-F238E27FC236}">
                  <a16:creationId xmlns:a16="http://schemas.microsoft.com/office/drawing/2014/main" id="{274535D8-615D-2E4D-9183-442076751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171" name="Picture 1">
            <a:extLst>
              <a:ext uri="{FF2B5EF4-FFF2-40B4-BE49-F238E27FC236}">
                <a16:creationId xmlns:a16="http://schemas.microsoft.com/office/drawing/2014/main" id="{57D66868-18CD-AC43-A615-2A7C449D7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37418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E691D7BD-9E07-F54E-8D49-E12F44D448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1438" y="1301750"/>
            <a:ext cx="8749034" cy="39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s-ES_tradnl" altLang="en-US" sz="1600" dirty="0">
                <a:ea typeface="ＭＳ Ｐゴシック" panose="020B0600070205080204" pitchFamily="34" charset="-128"/>
              </a:rPr>
              <a:t>Mitosis versus Meiosis</a:t>
            </a:r>
          </a:p>
        </p:txBody>
      </p:sp>
      <p:grpSp>
        <p:nvGrpSpPr>
          <p:cNvPr id="9218" name="Group 5">
            <a:extLst>
              <a:ext uri="{FF2B5EF4-FFF2-40B4-BE49-F238E27FC236}">
                <a16:creationId xmlns:a16="http://schemas.microsoft.com/office/drawing/2014/main" id="{F1BE565F-7289-BE4D-83CC-1C22EF9D432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9220" name="Rectangle 1">
              <a:extLst>
                <a:ext uri="{FF2B5EF4-FFF2-40B4-BE49-F238E27FC236}">
                  <a16:creationId xmlns:a16="http://schemas.microsoft.com/office/drawing/2014/main" id="{82E638A7-A152-8240-AE41-DCB4464D0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 dirty="0">
                  <a:solidFill>
                    <a:srgbClr val="B3B3B3"/>
                  </a:solidFill>
                </a:rPr>
                <a:t>  </a:t>
              </a:r>
              <a:r>
                <a:rPr lang="en-US" altLang="en-US" sz="1800" dirty="0" err="1">
                  <a:solidFill>
                    <a:srgbClr val="B3B3B3"/>
                  </a:solidFill>
                </a:rPr>
                <a:t>Tema</a:t>
              </a:r>
              <a:r>
                <a:rPr lang="en-US" altLang="en-US" sz="1800" dirty="0">
                  <a:solidFill>
                    <a:srgbClr val="B3B3B3"/>
                  </a:solidFill>
                </a:rPr>
                <a:t> 3. </a:t>
              </a:r>
              <a:r>
                <a:rPr lang="en-US" altLang="en-US" sz="1800" dirty="0" err="1">
                  <a:solidFill>
                    <a:srgbClr val="B3B3B3"/>
                  </a:solidFill>
                </a:rPr>
                <a:t>Replicación</a:t>
              </a:r>
              <a:r>
                <a:rPr lang="en-US" altLang="en-US" sz="1800" dirty="0">
                  <a:solidFill>
                    <a:srgbClr val="B3B3B3"/>
                  </a:solidFill>
                </a:rPr>
                <a:t> del DNA</a:t>
              </a:r>
              <a:br>
                <a:rPr lang="en-GB" altLang="en-US" sz="1800" dirty="0">
                  <a:solidFill>
                    <a:srgbClr val="B3B3B3"/>
                  </a:solidFill>
                </a:rPr>
              </a:br>
              <a:r>
                <a:rPr lang="en-GB" altLang="en-US" sz="1800" dirty="0">
                  <a:solidFill>
                    <a:srgbClr val="B3B3B3"/>
                  </a:solidFill>
                </a:rPr>
                <a:t>  </a:t>
              </a:r>
              <a:r>
                <a:rPr lang="en-GB" altLang="en-US" sz="3200" dirty="0">
                  <a:solidFill>
                    <a:srgbClr val="B3B3B3"/>
                  </a:solidFill>
                </a:rPr>
                <a:t>Meiosis y mitosis</a:t>
              </a:r>
            </a:p>
          </p:txBody>
        </p:sp>
        <p:sp>
          <p:nvSpPr>
            <p:cNvPr id="9221" name="Line 2">
              <a:extLst>
                <a:ext uri="{FF2B5EF4-FFF2-40B4-BE49-F238E27FC236}">
                  <a16:creationId xmlns:a16="http://schemas.microsoft.com/office/drawing/2014/main" id="{2A5AB5D1-4BB1-4A49-BE05-5D0AB2163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5046F46-9552-4244-8C1E-22C5C584B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72816"/>
            <a:ext cx="7560840" cy="43381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C063285C-A343-9547-AC3B-ABE62DEEEC0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4213" y="1412875"/>
            <a:ext cx="7669212" cy="41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57175" indent="-257175" algn="just" eaLnBrk="1" hangingPunct="1">
              <a:lnSpc>
                <a:spcPct val="100000"/>
              </a:lnSpc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</a:pPr>
            <a:r>
              <a:rPr lang="en-GB" altLang="en-US" sz="1600" b="1">
                <a:solidFill>
                  <a:srgbClr val="EB0002"/>
                </a:solidFill>
                <a:ea typeface="ＭＳ Ｐゴシック" panose="020B0600070205080204" pitchFamily="34" charset="-128"/>
              </a:rPr>
              <a:t>Definición de trabajo</a:t>
            </a:r>
            <a:r>
              <a:rPr lang="en-GB" altLang="en-US" sz="1600">
                <a:ea typeface="ＭＳ Ｐゴシック" panose="020B0600070205080204" pitchFamily="34" charset="-128"/>
              </a:rPr>
              <a:t>: Cualquier secuencia de DNA flanqueada por un sitio de origen y un sitio de terminación de la replicación. </a:t>
            </a: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8763" algn="l"/>
                <a:tab pos="363538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El </a:t>
            </a:r>
            <a:r>
              <a:rPr lang="en-GB" altLang="en-US" sz="1600" b="1">
                <a:ea typeface="ＭＳ Ｐゴシック" panose="020B0600070205080204" pitchFamily="34" charset="-128"/>
              </a:rPr>
              <a:t>origen</a:t>
            </a:r>
            <a:r>
              <a:rPr lang="en-GB" altLang="en-US" sz="1600">
                <a:ea typeface="ＭＳ Ｐゴシック" panose="020B0600070205080204" pitchFamily="34" charset="-128"/>
              </a:rPr>
              <a:t> y el </a:t>
            </a:r>
            <a:r>
              <a:rPr lang="en-GB" altLang="en-US" sz="1600" b="1">
                <a:ea typeface="ＭＳ Ｐゴシック" panose="020B0600070205080204" pitchFamily="34" charset="-128"/>
              </a:rPr>
              <a:t>término</a:t>
            </a:r>
            <a:r>
              <a:rPr lang="en-GB" altLang="en-US" sz="1600">
                <a:ea typeface="ＭＳ Ｐゴシック" panose="020B0600070205080204" pitchFamily="34" charset="-128"/>
              </a:rPr>
              <a:t> constituyen secuencias de DNA con efectos </a:t>
            </a:r>
            <a:r>
              <a:rPr lang="en-GB" altLang="en-US" sz="1600" b="1" i="1">
                <a:solidFill>
                  <a:srgbClr val="EB0002"/>
                </a:solidFill>
                <a:ea typeface="ＭＳ Ｐゴシック" panose="020B0600070205080204" pitchFamily="34" charset="-128"/>
              </a:rPr>
              <a:t>cis</a:t>
            </a:r>
            <a:r>
              <a:rPr lang="en-GB" altLang="en-US" sz="1600">
                <a:ea typeface="ＭＳ Ｐゴシック" panose="020B0600070205080204" pitchFamily="34" charset="-128"/>
              </a:rPr>
              <a:t> (sobre la misma cadena de DNA) que permiten la iniciación y terminación de la replicación.</a:t>
            </a:r>
          </a:p>
        </p:txBody>
      </p:sp>
      <p:grpSp>
        <p:nvGrpSpPr>
          <p:cNvPr id="11266" name="Group 3">
            <a:extLst>
              <a:ext uri="{FF2B5EF4-FFF2-40B4-BE49-F238E27FC236}">
                <a16:creationId xmlns:a16="http://schemas.microsoft.com/office/drawing/2014/main" id="{EA428D20-DA16-F843-BF94-EBCC2A17BF9E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2349500"/>
            <a:ext cx="7754937" cy="1366838"/>
            <a:chOff x="899592" y="2348880"/>
            <a:chExt cx="7754937" cy="1368152"/>
          </a:xfrm>
        </p:grpSpPr>
        <p:grpSp>
          <p:nvGrpSpPr>
            <p:cNvPr id="11271" name="Group 2">
              <a:extLst>
                <a:ext uri="{FF2B5EF4-FFF2-40B4-BE49-F238E27FC236}">
                  <a16:creationId xmlns:a16="http://schemas.microsoft.com/office/drawing/2014/main" id="{011415E5-966C-754E-8FF2-C7B45E3ED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4052" y="3212976"/>
              <a:ext cx="7418388" cy="135955"/>
              <a:chOff x="1079500" y="4140200"/>
              <a:chExt cx="7418388" cy="207963"/>
            </a:xfrm>
          </p:grpSpPr>
          <p:sp>
            <p:nvSpPr>
              <p:cNvPr id="11278" name="Line 5">
                <a:extLst>
                  <a:ext uri="{FF2B5EF4-FFF2-40B4-BE49-F238E27FC236}">
                    <a16:creationId xmlns:a16="http://schemas.microsoft.com/office/drawing/2014/main" id="{8264A33A-8312-944B-9F9E-4D7A1724F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9500" y="4140200"/>
                <a:ext cx="1588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" name="Line 6">
                <a:extLst>
                  <a:ext uri="{FF2B5EF4-FFF2-40B4-BE49-F238E27FC236}">
                    <a16:creationId xmlns:a16="http://schemas.microsoft.com/office/drawing/2014/main" id="{8652F68A-6F82-A84D-828A-0CD8A7FA6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425" y="4140200"/>
                <a:ext cx="1588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Line 7">
                <a:extLst>
                  <a:ext uri="{FF2B5EF4-FFF2-40B4-BE49-F238E27FC236}">
                    <a16:creationId xmlns:a16="http://schemas.microsoft.com/office/drawing/2014/main" id="{F78C7379-D5A6-CA47-8304-F4D7978FC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1350" y="4140200"/>
                <a:ext cx="1588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Line 8">
                <a:extLst>
                  <a:ext uri="{FF2B5EF4-FFF2-40B4-BE49-F238E27FC236}">
                    <a16:creationId xmlns:a16="http://schemas.microsoft.com/office/drawing/2014/main" id="{7B993183-D081-C645-A118-D9B90EF1C2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8863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9">
                <a:extLst>
                  <a:ext uri="{FF2B5EF4-FFF2-40B4-BE49-F238E27FC236}">
                    <a16:creationId xmlns:a16="http://schemas.microsoft.com/office/drawing/2014/main" id="{A7DAD569-7E44-4E4F-85B8-50E3AA3A46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3200" y="4140200"/>
                <a:ext cx="1588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10">
                <a:extLst>
                  <a:ext uri="{FF2B5EF4-FFF2-40B4-BE49-F238E27FC236}">
                    <a16:creationId xmlns:a16="http://schemas.microsoft.com/office/drawing/2014/main" id="{599D6202-59EC-724A-A180-70F873D7A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0713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11">
                <a:extLst>
                  <a:ext uri="{FF2B5EF4-FFF2-40B4-BE49-F238E27FC236}">
                    <a16:creationId xmlns:a16="http://schemas.microsoft.com/office/drawing/2014/main" id="{B6B76621-9E31-7444-9983-CE74D4D29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6638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12">
                <a:extLst>
                  <a:ext uri="{FF2B5EF4-FFF2-40B4-BE49-F238E27FC236}">
                    <a16:creationId xmlns:a16="http://schemas.microsoft.com/office/drawing/2014/main" id="{A4FEA886-765E-5045-B230-5D505F493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2563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13">
                <a:extLst>
                  <a:ext uri="{FF2B5EF4-FFF2-40B4-BE49-F238E27FC236}">
                    <a16:creationId xmlns:a16="http://schemas.microsoft.com/office/drawing/2014/main" id="{B2A604D0-DCBF-D54E-A9CC-F57BAC077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8488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Line 14">
                <a:extLst>
                  <a:ext uri="{FF2B5EF4-FFF2-40B4-BE49-F238E27FC236}">
                    <a16:creationId xmlns:a16="http://schemas.microsoft.com/office/drawing/2014/main" id="{8D51720E-F14A-5641-A9F0-0DA41A710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4413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Line 15">
                <a:extLst>
                  <a:ext uri="{FF2B5EF4-FFF2-40B4-BE49-F238E27FC236}">
                    <a16:creationId xmlns:a16="http://schemas.microsoft.com/office/drawing/2014/main" id="{D3B7C5AD-D07C-434F-81B3-32ABD6CE9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0338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Line 16">
                <a:extLst>
                  <a:ext uri="{FF2B5EF4-FFF2-40B4-BE49-F238E27FC236}">
                    <a16:creationId xmlns:a16="http://schemas.microsoft.com/office/drawing/2014/main" id="{1D6481FE-D807-504D-A246-63725F69E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6263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>
                <a:extLst>
                  <a:ext uri="{FF2B5EF4-FFF2-40B4-BE49-F238E27FC236}">
                    <a16:creationId xmlns:a16="http://schemas.microsoft.com/office/drawing/2014/main" id="{7BED86CE-D94D-3F40-9BBA-401F812D6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2188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1" name="Line 18">
                <a:extLst>
                  <a:ext uri="{FF2B5EF4-FFF2-40B4-BE49-F238E27FC236}">
                    <a16:creationId xmlns:a16="http://schemas.microsoft.com/office/drawing/2014/main" id="{1164DBB8-CCFD-A543-BA87-E0CAD516D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8113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9">
                <a:extLst>
                  <a:ext uri="{FF2B5EF4-FFF2-40B4-BE49-F238E27FC236}">
                    <a16:creationId xmlns:a16="http://schemas.microsoft.com/office/drawing/2014/main" id="{8FE492C8-87A3-6145-94F6-B05884FCED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04038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Line 20">
                <a:extLst>
                  <a:ext uri="{FF2B5EF4-FFF2-40B4-BE49-F238E27FC236}">
                    <a16:creationId xmlns:a16="http://schemas.microsoft.com/office/drawing/2014/main" id="{F2C94D66-77C0-3E4A-9917-D7F57B6D7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9963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Line 21">
                <a:extLst>
                  <a:ext uri="{FF2B5EF4-FFF2-40B4-BE49-F238E27FC236}">
                    <a16:creationId xmlns:a16="http://schemas.microsoft.com/office/drawing/2014/main" id="{2F18F567-2FD6-9541-8980-AA6AFCB51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5888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Line 22">
                <a:extLst>
                  <a:ext uri="{FF2B5EF4-FFF2-40B4-BE49-F238E27FC236}">
                    <a16:creationId xmlns:a16="http://schemas.microsoft.com/office/drawing/2014/main" id="{316143D6-134C-4043-9013-BBDA0BFD0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51813" y="4140200"/>
                <a:ext cx="1587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Line 23">
                <a:extLst>
                  <a:ext uri="{FF2B5EF4-FFF2-40B4-BE49-F238E27FC236}">
                    <a16:creationId xmlns:a16="http://schemas.microsoft.com/office/drawing/2014/main" id="{D0E96EF2-E641-1445-AE03-2E0C5380B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96300" y="4140200"/>
                <a:ext cx="1588" cy="20796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2" name="Group 1">
              <a:extLst>
                <a:ext uri="{FF2B5EF4-FFF2-40B4-BE49-F238E27FC236}">
                  <a16:creationId xmlns:a16="http://schemas.microsoft.com/office/drawing/2014/main" id="{34FB15DA-CB75-4E44-8DEF-836A4F132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592" y="2348880"/>
              <a:ext cx="7754937" cy="1368152"/>
              <a:chOff x="900113" y="3384550"/>
              <a:chExt cx="7754937" cy="1368152"/>
            </a:xfrm>
          </p:grpSpPr>
          <p:sp>
            <p:nvSpPr>
              <p:cNvPr id="11273" name="AutoShape 4">
                <a:extLst>
                  <a:ext uri="{FF2B5EF4-FFF2-40B4-BE49-F238E27FC236}">
                    <a16:creationId xmlns:a16="http://schemas.microsoft.com/office/drawing/2014/main" id="{A9F173D7-BDB0-8044-9BB5-906266ABB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113" y="4348163"/>
                <a:ext cx="7740650" cy="80962"/>
              </a:xfrm>
              <a:prstGeom prst="roundRect">
                <a:avLst>
                  <a:gd name="adj" fmla="val 2000"/>
                </a:avLst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en-US"/>
              </a:p>
            </p:txBody>
          </p:sp>
          <p:pic>
            <p:nvPicPr>
              <p:cNvPr id="11274" name="Picture 24">
                <a:extLst>
                  <a:ext uri="{FF2B5EF4-FFF2-40B4-BE49-F238E27FC236}">
                    <a16:creationId xmlns:a16="http://schemas.microsoft.com/office/drawing/2014/main" id="{9E60BD13-DEBD-9743-8738-D4682C4EBC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900" y="3384550"/>
                <a:ext cx="627063" cy="720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1275" name="Picture 25">
                <a:extLst>
                  <a:ext uri="{FF2B5EF4-FFF2-40B4-BE49-F238E27FC236}">
                    <a16:creationId xmlns:a16="http://schemas.microsoft.com/office/drawing/2014/main" id="{B0DB5068-C685-834D-8869-B53B29853E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7988" y="3384550"/>
                <a:ext cx="627062" cy="720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1276" name="Line 27">
                <a:extLst>
                  <a:ext uri="{FF2B5EF4-FFF2-40B4-BE49-F238E27FC236}">
                    <a16:creationId xmlns:a16="http://schemas.microsoft.com/office/drawing/2014/main" id="{F98992B8-CAEE-874F-A7A3-B25F07FED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60153" y="4464670"/>
                <a:ext cx="216024" cy="2880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7" name="Line 28">
                <a:extLst>
                  <a:ext uri="{FF2B5EF4-FFF2-40B4-BE49-F238E27FC236}">
                    <a16:creationId xmlns:a16="http://schemas.microsoft.com/office/drawing/2014/main" id="{7603F916-4B8A-C246-BA7D-1BE1B87BA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4329" y="4572000"/>
                <a:ext cx="5385271" cy="1807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267" name="Group 28">
            <a:extLst>
              <a:ext uri="{FF2B5EF4-FFF2-40B4-BE49-F238E27FC236}">
                <a16:creationId xmlns:a16="http://schemas.microsoft.com/office/drawing/2014/main" id="{FE4FC716-336D-F642-85C9-2010F312988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1269" name="Rectangle 1">
              <a:extLst>
                <a:ext uri="{FF2B5EF4-FFF2-40B4-BE49-F238E27FC236}">
                  <a16:creationId xmlns:a16="http://schemas.microsoft.com/office/drawing/2014/main" id="{A814F0C6-4488-6043-AAF1-E1C406E06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Replicón</a:t>
              </a:r>
            </a:p>
          </p:txBody>
        </p:sp>
        <p:sp>
          <p:nvSpPr>
            <p:cNvPr id="11270" name="Line 2">
              <a:extLst>
                <a:ext uri="{FF2B5EF4-FFF2-40B4-BE49-F238E27FC236}">
                  <a16:creationId xmlns:a16="http://schemas.microsoft.com/office/drawing/2014/main" id="{3C6576D0-5048-A744-B5C1-F204FF266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8" name="Rectangle 12">
            <a:extLst>
              <a:ext uri="{FF2B5EF4-FFF2-40B4-BE49-F238E27FC236}">
                <a16:creationId xmlns:a16="http://schemas.microsoft.com/office/drawing/2014/main" id="{9AC0E7B1-2370-4049-950C-A7E924DCC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4581525"/>
            <a:ext cx="68405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800"/>
              </a:spcBef>
              <a:buFont typeface="Times" pitchFamily="2" charset="0"/>
              <a:buAutoNum type="arabicPeriod"/>
            </a:pPr>
            <a:r>
              <a:rPr lang="en-GB" altLang="en-US" sz="1600">
                <a:solidFill>
                  <a:srgbClr val="000000"/>
                </a:solidFill>
              </a:rPr>
              <a:t>La unidad de DNA en la cual se lleva a cabo la replicación. </a:t>
            </a:r>
          </a:p>
          <a:p>
            <a:pPr algn="just" eaLnBrk="1" hangingPunct="1">
              <a:lnSpc>
                <a:spcPct val="100000"/>
              </a:lnSpc>
              <a:spcBef>
                <a:spcPts val="800"/>
              </a:spcBef>
              <a:buFont typeface="Times" pitchFamily="2" charset="0"/>
              <a:buAutoNum type="arabicPeriod"/>
            </a:pPr>
            <a:r>
              <a:rPr lang="en-GB" altLang="en-US" sz="1600">
                <a:solidFill>
                  <a:srgbClr val="000000"/>
                </a:solidFill>
              </a:rPr>
              <a:t>Una porción de DNA que es replicada por un solo origen y que posee los elementos necesarios para iniciar la replicación (origen y termino).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680EE767-58EF-D04B-9B3E-766B6AE7DF0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1438" y="1301750"/>
            <a:ext cx="5508625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En los </a:t>
            </a:r>
            <a:r>
              <a:rPr lang="en-GB" altLang="en-US" sz="1600" b="1">
                <a:solidFill>
                  <a:srgbClr val="EB0002"/>
                </a:solidFill>
                <a:ea typeface="ＭＳ Ｐゴシック" panose="020B0600070205080204" pitchFamily="34" charset="-128"/>
              </a:rPr>
              <a:t>procariotas</a:t>
            </a:r>
            <a:r>
              <a:rPr lang="en-GB" altLang="en-US" sz="1600">
                <a:ea typeface="ＭＳ Ｐゴシック" panose="020B0600070205080204" pitchFamily="34" charset="-128"/>
              </a:rPr>
              <a:t> la replicación involucra solamente a </a:t>
            </a:r>
            <a:r>
              <a:rPr lang="en-GB" altLang="en-US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un cromosoma y un solo sitio de iniciación</a:t>
            </a:r>
            <a:r>
              <a:rPr lang="en-GB" altLang="en-US" sz="1600">
                <a:ea typeface="ＭＳ Ｐゴシック" panose="020B0600070205080204" pitchFamily="34" charset="-128"/>
              </a:rPr>
              <a:t>, el proceso de división celular se caracteriza por la formación de un </a:t>
            </a:r>
            <a:r>
              <a:rPr lang="en-GB" altLang="en-US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septum</a:t>
            </a:r>
            <a:r>
              <a:rPr lang="en-GB" altLang="en-US" sz="16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1600">
                <a:ea typeface="ＭＳ Ｐゴシック" panose="020B0600070205080204" pitchFamily="34" charset="-128"/>
              </a:rPr>
              <a:t>(pared) a la mitad de la célula).</a:t>
            </a: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</p:txBody>
      </p:sp>
      <p:grpSp>
        <p:nvGrpSpPr>
          <p:cNvPr id="13315" name="Group 10">
            <a:extLst>
              <a:ext uri="{FF2B5EF4-FFF2-40B4-BE49-F238E27FC236}">
                <a16:creationId xmlns:a16="http://schemas.microsoft.com/office/drawing/2014/main" id="{FC110AFA-F277-2F4E-AE25-9E0BCDA94B7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3320" name="Rectangle 1">
              <a:extLst>
                <a:ext uri="{FF2B5EF4-FFF2-40B4-BE49-F238E27FC236}">
                  <a16:creationId xmlns:a16="http://schemas.microsoft.com/office/drawing/2014/main" id="{E7A4EA8B-B5F7-8648-B66B-AFA8BFFE5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Replicación procariota</a:t>
              </a:r>
            </a:p>
          </p:txBody>
        </p:sp>
        <p:sp>
          <p:nvSpPr>
            <p:cNvPr id="13321" name="Line 2">
              <a:extLst>
                <a:ext uri="{FF2B5EF4-FFF2-40B4-BE49-F238E27FC236}">
                  <a16:creationId xmlns:a16="http://schemas.microsoft.com/office/drawing/2014/main" id="{B4F60546-2A70-1249-826F-3012B4ECFE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17" name="Picture 3">
            <a:extLst>
              <a:ext uri="{FF2B5EF4-FFF2-40B4-BE49-F238E27FC236}">
                <a16:creationId xmlns:a16="http://schemas.microsoft.com/office/drawing/2014/main" id="{DF088AC8-DE33-1D40-ABF8-C4B0D5DBD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11633" b="4475"/>
          <a:stretch>
            <a:fillRect/>
          </a:stretch>
        </p:blipFill>
        <p:spPr bwMode="auto">
          <a:xfrm>
            <a:off x="5684838" y="1341438"/>
            <a:ext cx="32924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C4F6922B-0297-0F43-8418-9D344803CBA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1438" y="1301750"/>
            <a:ext cx="5508625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En los </a:t>
            </a:r>
            <a:r>
              <a:rPr lang="en-GB" altLang="en-US" sz="1600" b="1">
                <a:solidFill>
                  <a:srgbClr val="EB0002"/>
                </a:solidFill>
                <a:ea typeface="ＭＳ Ｐゴシック" panose="020B0600070205080204" pitchFamily="34" charset="-128"/>
              </a:rPr>
              <a:t>eucariotas</a:t>
            </a:r>
            <a:r>
              <a:rPr lang="en-GB" altLang="en-US" sz="1600">
                <a:ea typeface="ＭＳ Ｐゴシック" panose="020B0600070205080204" pitchFamily="34" charset="-128"/>
              </a:rPr>
              <a:t>, la replicación se realiza durante la fase S del ciclo celular (</a:t>
            </a:r>
            <a:r>
              <a:rPr lang="en-GB" altLang="en-US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sintesis</a:t>
            </a:r>
            <a:r>
              <a:rPr lang="en-GB" altLang="en-US" sz="1600">
                <a:ea typeface="ＭＳ Ｐゴシック" panose="020B0600070205080204" pitchFamily="34" charset="-128"/>
              </a:rPr>
              <a:t>) a través de </a:t>
            </a:r>
            <a:r>
              <a:rPr lang="en-GB" altLang="en-US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multiples sitios de iniciación</a:t>
            </a:r>
            <a:r>
              <a:rPr lang="en-GB" altLang="en-US" sz="1600">
                <a:ea typeface="ＭＳ Ｐゴシック" panose="020B0600070205080204" pitchFamily="34" charset="-128"/>
              </a:rPr>
              <a:t>, la división celular requiere de la </a:t>
            </a:r>
            <a:r>
              <a:rPr lang="en-GB" altLang="en-US" sz="1600" b="1">
                <a:solidFill>
                  <a:srgbClr val="FF0000"/>
                </a:solidFill>
                <a:ea typeface="ＭＳ Ｐゴシック" panose="020B0600070205080204" pitchFamily="34" charset="-128"/>
              </a:rPr>
              <a:t>reorganización mitótica </a:t>
            </a:r>
            <a:r>
              <a:rPr lang="en-GB" altLang="en-US" sz="1600">
                <a:ea typeface="ＭＳ Ｐゴシック" panose="020B0600070205080204" pitchFamily="34" charset="-128"/>
              </a:rPr>
              <a:t>de la célula (MTOCs, etc).</a:t>
            </a: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</p:txBody>
      </p:sp>
      <p:pic>
        <p:nvPicPr>
          <p:cNvPr id="15362" name="Picture 5">
            <a:extLst>
              <a:ext uri="{FF2B5EF4-FFF2-40B4-BE49-F238E27FC236}">
                <a16:creationId xmlns:a16="http://schemas.microsoft.com/office/drawing/2014/main" id="{DE7E0D2F-B1C1-C94F-92AF-237409E7F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3329954" cy="331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5363" name="Group 10">
            <a:extLst>
              <a:ext uri="{FF2B5EF4-FFF2-40B4-BE49-F238E27FC236}">
                <a16:creationId xmlns:a16="http://schemas.microsoft.com/office/drawing/2014/main" id="{ACA2F714-A0FE-9D42-91D2-AD4450B9412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5367" name="Rectangle 1">
              <a:extLst>
                <a:ext uri="{FF2B5EF4-FFF2-40B4-BE49-F238E27FC236}">
                  <a16:creationId xmlns:a16="http://schemas.microsoft.com/office/drawing/2014/main" id="{8F920412-8F01-3645-86CE-4420E77D5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Replicación procariota</a:t>
              </a:r>
            </a:p>
          </p:txBody>
        </p:sp>
        <p:sp>
          <p:nvSpPr>
            <p:cNvPr id="15368" name="Line 2">
              <a:extLst>
                <a:ext uri="{FF2B5EF4-FFF2-40B4-BE49-F238E27FC236}">
                  <a16:creationId xmlns:a16="http://schemas.microsoft.com/office/drawing/2014/main" id="{6C5AE49B-48CD-A942-B40B-DD7126376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Mitosis">
            <a:hlinkClick r:id="" action="ppaction://media"/>
            <a:extLst>
              <a:ext uri="{FF2B5EF4-FFF2-40B4-BE49-F238E27FC236}">
                <a16:creationId xmlns:a16="http://schemas.microsoft.com/office/drawing/2014/main" id="{9826496B-AF4A-014E-AB6D-D34FCE5089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2708920"/>
            <a:ext cx="5040560" cy="37804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E50F0AAC-A4FD-D644-AB9E-4AEFA264C8F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1438" y="1260475"/>
            <a:ext cx="45624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Una de las diferencias que nos distinguen de los procariotas es que nosotros </a:t>
            </a:r>
            <a:r>
              <a:rPr lang="en-GB" altLang="en-US" sz="1600" b="1">
                <a:ea typeface="ＭＳ Ｐゴシック" panose="020B0600070205080204" pitchFamily="34" charset="-128"/>
              </a:rPr>
              <a:t>POSEEMOS MULTIPLES REPLICONES</a:t>
            </a:r>
            <a:r>
              <a:rPr lang="en-GB" altLang="en-US" sz="1600">
                <a:ea typeface="ＭＳ Ｐゴシック" panose="020B0600070205080204" pitchFamily="34" charset="-128"/>
              </a:rPr>
              <a:t>.</a:t>
            </a: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 b="1">
                <a:ea typeface="ＭＳ Ｐゴシック" panose="020B0600070205080204" pitchFamily="34" charset="-128"/>
              </a:rPr>
              <a:t>La unidad de segregación (cromosoma) posee multiples unidades replicativas (replicones).</a:t>
            </a: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Multiples replicones por cada cromosoma, cada uno de los cuales es </a:t>
            </a:r>
            <a:r>
              <a:rPr lang="ja-JP" altLang="en-GB" sz="1600" b="1">
                <a:ea typeface="ＭＳ Ｐゴシック" panose="020B0600070205080204" pitchFamily="34" charset="-128"/>
              </a:rPr>
              <a:t>“</a:t>
            </a:r>
            <a:r>
              <a:rPr lang="en-GB" altLang="ja-JP" sz="1600" b="1">
                <a:ea typeface="ＭＳ Ｐゴシック" panose="020B0600070205080204" pitchFamily="34" charset="-128"/>
              </a:rPr>
              <a:t>disparado</a:t>
            </a:r>
            <a:r>
              <a:rPr lang="ja-JP" altLang="en-GB" sz="1600" b="1">
                <a:ea typeface="ＭＳ Ｐゴシック" panose="020B0600070205080204" pitchFamily="34" charset="-128"/>
              </a:rPr>
              <a:t>”</a:t>
            </a:r>
            <a:r>
              <a:rPr lang="en-GB" altLang="ja-JP" sz="1600" b="1">
                <a:ea typeface="ＭＳ Ｐゴシック" panose="020B0600070205080204" pitchFamily="34" charset="-128"/>
              </a:rPr>
              <a:t> una sola vez durante el ciclo celular</a:t>
            </a:r>
            <a:r>
              <a:rPr lang="en-GB" altLang="ja-JP" sz="1600">
                <a:ea typeface="ＭＳ Ｐゴシック" panose="020B0600070205080204" pitchFamily="34" charset="-128"/>
              </a:rPr>
              <a:t> aunque </a:t>
            </a:r>
            <a:r>
              <a:rPr lang="en-GB" altLang="ja-JP" sz="1600" b="1">
                <a:ea typeface="ＭＳ Ｐゴシック" panose="020B0600070205080204" pitchFamily="34" charset="-128"/>
              </a:rPr>
              <a:t>no de manera simultánea.</a:t>
            </a:r>
          </a:p>
          <a:p>
            <a:pPr marL="257175" indent="-257175" algn="just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</p:txBody>
      </p:sp>
      <p:pic>
        <p:nvPicPr>
          <p:cNvPr id="17410" name="Picture 4">
            <a:extLst>
              <a:ext uri="{FF2B5EF4-FFF2-40B4-BE49-F238E27FC236}">
                <a16:creationId xmlns:a16="http://schemas.microsoft.com/office/drawing/2014/main" id="{22391328-43BA-FE40-8A30-AEED8A47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260475"/>
            <a:ext cx="42576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1" name="Rectangle 9">
            <a:extLst>
              <a:ext uri="{FF2B5EF4-FFF2-40B4-BE49-F238E27FC236}">
                <a16:creationId xmlns:a16="http://schemas.microsoft.com/office/drawing/2014/main" id="{623A051B-6D14-3844-BD90-130691818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029200"/>
            <a:ext cx="87630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en-US" sz="1600">
                <a:solidFill>
                  <a:srgbClr val="000000"/>
                </a:solidFill>
              </a:rPr>
              <a:t>Algún tipo de señal debe </a:t>
            </a:r>
            <a:r>
              <a:rPr lang="en-US" altLang="en-US" sz="1600" b="1">
                <a:solidFill>
                  <a:srgbClr val="000000"/>
                </a:solidFill>
              </a:rPr>
              <a:t>distinguir</a:t>
            </a:r>
            <a:r>
              <a:rPr lang="en-US" altLang="en-US" sz="1600">
                <a:solidFill>
                  <a:srgbClr val="000000"/>
                </a:solidFill>
              </a:rPr>
              <a:t> a los replicones “</a:t>
            </a:r>
            <a:r>
              <a:rPr lang="en-US" altLang="ja-JP" sz="1600" b="1">
                <a:solidFill>
                  <a:srgbClr val="000000"/>
                </a:solidFill>
              </a:rPr>
              <a:t>disparados</a:t>
            </a:r>
            <a:r>
              <a:rPr lang="en-US" altLang="en-US" sz="1600">
                <a:solidFill>
                  <a:srgbClr val="000000"/>
                </a:solidFill>
              </a:rPr>
              <a:t>”</a:t>
            </a:r>
            <a:r>
              <a:rPr lang="en-US" altLang="ja-JP" sz="1600">
                <a:solidFill>
                  <a:srgbClr val="000000"/>
                </a:solidFill>
              </a:rPr>
              <a:t> de los </a:t>
            </a:r>
            <a:r>
              <a:rPr lang="en-US" altLang="en-US" sz="1600">
                <a:solidFill>
                  <a:srgbClr val="000000"/>
                </a:solidFill>
              </a:rPr>
              <a:t>“</a:t>
            </a:r>
            <a:r>
              <a:rPr lang="en-US" altLang="ja-JP" sz="1600" b="1">
                <a:solidFill>
                  <a:srgbClr val="000000"/>
                </a:solidFill>
              </a:rPr>
              <a:t>no-disparados</a:t>
            </a:r>
            <a:r>
              <a:rPr lang="en-US" altLang="en-US" sz="1600">
                <a:solidFill>
                  <a:srgbClr val="000000"/>
                </a:solidFill>
              </a:rPr>
              <a:t>”</a:t>
            </a:r>
            <a:r>
              <a:rPr lang="en-US" altLang="ja-JP" sz="1600">
                <a:solidFill>
                  <a:srgbClr val="000000"/>
                </a:solidFill>
              </a:rPr>
              <a:t>.</a:t>
            </a:r>
          </a:p>
          <a:p>
            <a:pPr>
              <a:lnSpc>
                <a:spcPts val="2500"/>
              </a:lnSpc>
            </a:pPr>
            <a:br>
              <a:rPr lang="en-US" altLang="en-US" sz="1600">
                <a:solidFill>
                  <a:srgbClr val="000000"/>
                </a:solidFill>
              </a:rPr>
            </a:br>
            <a:r>
              <a:rPr lang="en-US" altLang="en-US" sz="1600">
                <a:solidFill>
                  <a:srgbClr val="000000"/>
                </a:solidFill>
              </a:rPr>
              <a:t>Algún tipo de señal debe </a:t>
            </a:r>
            <a:r>
              <a:rPr lang="en-US" altLang="en-US" sz="1600" b="1">
                <a:solidFill>
                  <a:srgbClr val="000000"/>
                </a:solidFill>
              </a:rPr>
              <a:t>indicarle</a:t>
            </a:r>
            <a:r>
              <a:rPr lang="en-US" altLang="en-US" sz="1600">
                <a:solidFill>
                  <a:srgbClr val="000000"/>
                </a:solidFill>
              </a:rPr>
              <a:t> a la célula que todos los </a:t>
            </a:r>
            <a:r>
              <a:rPr lang="en-US" altLang="en-US" sz="1600" b="1">
                <a:solidFill>
                  <a:srgbClr val="000000"/>
                </a:solidFill>
              </a:rPr>
              <a:t>replicones han sido disparados</a:t>
            </a:r>
            <a:r>
              <a:rPr lang="en-US" altLang="en-US" sz="1600">
                <a:solidFill>
                  <a:srgbClr val="000000"/>
                </a:solidFill>
              </a:rPr>
              <a:t> y que puede continuar con la división celular.</a:t>
            </a:r>
          </a:p>
        </p:txBody>
      </p:sp>
      <p:grpSp>
        <p:nvGrpSpPr>
          <p:cNvPr id="17412" name="Group 6">
            <a:extLst>
              <a:ext uri="{FF2B5EF4-FFF2-40B4-BE49-F238E27FC236}">
                <a16:creationId xmlns:a16="http://schemas.microsoft.com/office/drawing/2014/main" id="{2FF75E8D-C98C-D24D-9EBE-566E119564E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7413" name="Rectangle 1">
              <a:extLst>
                <a:ext uri="{FF2B5EF4-FFF2-40B4-BE49-F238E27FC236}">
                  <a16:creationId xmlns:a16="http://schemas.microsoft.com/office/drawing/2014/main" id="{F9DFD611-7AA2-6444-BAC8-EE43AD43E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Replicones eucariotas</a:t>
              </a:r>
            </a:p>
          </p:txBody>
        </p:sp>
        <p:sp>
          <p:nvSpPr>
            <p:cNvPr id="17414" name="Line 2">
              <a:extLst>
                <a:ext uri="{FF2B5EF4-FFF2-40B4-BE49-F238E27FC236}">
                  <a16:creationId xmlns:a16="http://schemas.microsoft.com/office/drawing/2014/main" id="{868310DE-EBA5-6241-80A8-F66CA383A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3661A31-BC01-EE46-8BCF-1DCA809A1CD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04800" y="1481138"/>
            <a:ext cx="86233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Es el </a:t>
            </a:r>
            <a:r>
              <a:rPr lang="en-GB" altLang="en-US" sz="1600" b="1">
                <a:ea typeface="ＭＳ Ｐゴシック" panose="020B0600070205080204" pitchFamily="34" charset="-128"/>
              </a:rPr>
              <a:t>sitio en que ocurre la replicación</a:t>
            </a:r>
            <a:r>
              <a:rPr lang="en-GB" altLang="en-US" sz="1600">
                <a:ea typeface="ＭＳ Ｐゴシック" panose="020B0600070205080204" pitchFamily="34" charset="-128"/>
              </a:rPr>
              <a:t>.</a:t>
            </a: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La imagen clásica de los </a:t>
            </a:r>
            <a:r>
              <a:rPr lang="en-GB" altLang="en-US" sz="1600" b="1">
                <a:ea typeface="ＭＳ Ｐゴシック" panose="020B0600070205080204" pitchFamily="34" charset="-128"/>
              </a:rPr>
              <a:t>flancos del replicón</a:t>
            </a:r>
            <a:r>
              <a:rPr lang="en-GB" altLang="en-US" sz="1600">
                <a:ea typeface="ＭＳ Ｐゴシック" panose="020B0600070205080204" pitchFamily="34" charset="-128"/>
              </a:rPr>
              <a:t> es la de la horquilla de replicación.</a:t>
            </a: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>
                <a:ea typeface="ＭＳ Ｐゴシック" panose="020B0600070205080204" pitchFamily="34" charset="-128"/>
              </a:rPr>
              <a:t>Pérdida de las </a:t>
            </a:r>
            <a:r>
              <a:rPr lang="en-GB" altLang="en-US" sz="1600" b="1">
                <a:ea typeface="ＭＳ Ｐゴシック" panose="020B0600070205080204" pitchFamily="34" charset="-128"/>
              </a:rPr>
              <a:t>jerarquias </a:t>
            </a:r>
            <a:r>
              <a:rPr lang="en-GB" altLang="en-US" sz="1600">
                <a:ea typeface="ＭＳ Ｐゴシック" panose="020B0600070205080204" pitchFamily="34" charset="-128"/>
              </a:rPr>
              <a:t>superiores</a:t>
            </a:r>
            <a:r>
              <a:rPr lang="en-GB" altLang="en-US" sz="1600" b="1">
                <a:ea typeface="ＭＳ Ｐゴシック" panose="020B0600070205080204" pitchFamily="34" charset="-128"/>
              </a:rPr>
              <a:t> de compactación</a:t>
            </a:r>
            <a:r>
              <a:rPr lang="en-GB" altLang="en-US" sz="1600">
                <a:ea typeface="ＭＳ Ｐゴシック" panose="020B0600070205080204" pitchFamily="34" charset="-128"/>
              </a:rPr>
              <a:t>.</a:t>
            </a:r>
          </a:p>
          <a:p>
            <a:pPr marL="257175" indent="-257175"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57175" algn="l"/>
                <a:tab pos="361950" algn="l"/>
                <a:tab pos="811213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</a:tabLst>
            </a:pPr>
            <a:r>
              <a:rPr lang="en-GB" altLang="en-US" sz="1600" b="1">
                <a:ea typeface="ＭＳ Ｐゴシック" panose="020B0600070205080204" pitchFamily="34" charset="-128"/>
              </a:rPr>
              <a:t>Desnaturalización</a:t>
            </a:r>
            <a:r>
              <a:rPr lang="en-GB" altLang="en-US" sz="1600">
                <a:ea typeface="ＭＳ Ｐゴシック" panose="020B0600070205080204" pitchFamily="34" charset="-128"/>
              </a:rPr>
              <a:t> de duplex de DNA para dar acceso al complejo replicativo</a:t>
            </a:r>
          </a:p>
        </p:txBody>
      </p:sp>
      <p:pic>
        <p:nvPicPr>
          <p:cNvPr id="19458" name="Picture 4">
            <a:extLst>
              <a:ext uri="{FF2B5EF4-FFF2-40B4-BE49-F238E27FC236}">
                <a16:creationId xmlns:a16="http://schemas.microsoft.com/office/drawing/2014/main" id="{5B421A8C-A056-A646-9024-875E4C2CA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200"/>
            <a:ext cx="499586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768CB20C-4C85-1947-B908-B07AB28B9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8" t="51187" r="1901" b="28300"/>
          <a:stretch>
            <a:fillRect/>
          </a:stretch>
        </p:blipFill>
        <p:spPr bwMode="auto">
          <a:xfrm>
            <a:off x="6324600" y="32004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F92376B-9A67-3447-A160-90B750316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3886200"/>
            <a:ext cx="499586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9461" name="Group 9">
            <a:extLst>
              <a:ext uri="{FF2B5EF4-FFF2-40B4-BE49-F238E27FC236}">
                <a16:creationId xmlns:a16="http://schemas.microsoft.com/office/drawing/2014/main" id="{1DCB566F-C93D-604F-875F-04431B292E2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9462" name="Rectangle 1">
              <a:extLst>
                <a:ext uri="{FF2B5EF4-FFF2-40B4-BE49-F238E27FC236}">
                  <a16:creationId xmlns:a16="http://schemas.microsoft.com/office/drawing/2014/main" id="{298E4B8B-B43F-3946-A75D-F8E3E4DD1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3. Replicación del DNA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Horquilla de replicación</a:t>
              </a:r>
            </a:p>
          </p:txBody>
        </p:sp>
        <p:sp>
          <p:nvSpPr>
            <p:cNvPr id="19463" name="Line 2">
              <a:extLst>
                <a:ext uri="{FF2B5EF4-FFF2-40B4-BE49-F238E27FC236}">
                  <a16:creationId xmlns:a16="http://schemas.microsoft.com/office/drawing/2014/main" id="{5ADD10FE-73FE-CE44-9DF7-49BB8A8DF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35231</TotalTime>
  <Words>1781</Words>
  <Application>Microsoft Macintosh PowerPoint</Application>
  <PresentationFormat>On-screen Show (4:3)</PresentationFormat>
  <Paragraphs>224</Paragraphs>
  <Slides>29</Slides>
  <Notes>29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OpenSymbol;Arial Unicode MS</vt:lpstr>
      <vt:lpstr>Optima</vt:lpstr>
      <vt:lpstr>Symbol</vt:lpstr>
      <vt:lpstr>Times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CHRISTIAN ALBERTO GARCIA SEPULVEDA</cp:lastModifiedBy>
  <cp:revision>185</cp:revision>
  <cp:lastPrinted>2009-04-22T19:24:48Z</cp:lastPrinted>
  <dcterms:created xsi:type="dcterms:W3CDTF">2012-08-14T18:10:05Z</dcterms:created>
  <dcterms:modified xsi:type="dcterms:W3CDTF">2019-01-29T15:24:58Z</dcterms:modified>
</cp:coreProperties>
</file>