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353" r:id="rId2"/>
    <p:sldId id="362" r:id="rId3"/>
    <p:sldId id="385" r:id="rId4"/>
    <p:sldId id="382" r:id="rId5"/>
    <p:sldId id="383" r:id="rId6"/>
    <p:sldId id="366" r:id="rId7"/>
    <p:sldId id="384" r:id="rId8"/>
    <p:sldId id="368" r:id="rId9"/>
    <p:sldId id="369" r:id="rId10"/>
    <p:sldId id="371" r:id="rId11"/>
    <p:sldId id="372" r:id="rId12"/>
    <p:sldId id="373" r:id="rId13"/>
    <p:sldId id="374" r:id="rId14"/>
    <p:sldId id="376" r:id="rId15"/>
    <p:sldId id="377" r:id="rId16"/>
    <p:sldId id="378" r:id="rId17"/>
    <p:sldId id="379" r:id="rId18"/>
    <p:sldId id="380" r:id="rId19"/>
    <p:sldId id="381" r:id="rId2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>
      <p:cViewPr varScale="1">
        <p:scale>
          <a:sx n="103" d="100"/>
          <a:sy n="103" d="100"/>
        </p:scale>
        <p:origin x="134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D050C314-A492-DC45-9620-49FBB1612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9F01814F-2412-CD47-8591-BF3E109A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FDDF1973-5E0E-164C-85E3-908A7F0F0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E10FDE25-3F7F-0945-BC20-1DAE9DDD9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6FED7A7D-0754-DF44-B121-3D723375E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E2A6728A-CBCB-9E43-93BC-4B29BF6A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C58B844C-13DD-964C-9EB4-C0D657B0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7" name="AutoShape 8">
            <a:extLst>
              <a:ext uri="{FF2B5EF4-FFF2-40B4-BE49-F238E27FC236}">
                <a16:creationId xmlns:a16="http://schemas.microsoft.com/office/drawing/2014/main" id="{C45011B9-3D49-174C-BD99-741CD922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8" name="AutoShape 9">
            <a:extLst>
              <a:ext uri="{FF2B5EF4-FFF2-40B4-BE49-F238E27FC236}">
                <a16:creationId xmlns:a16="http://schemas.microsoft.com/office/drawing/2014/main" id="{28B9BC62-1A50-594B-807F-5488153D0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59" name="AutoShape 10">
            <a:extLst>
              <a:ext uri="{FF2B5EF4-FFF2-40B4-BE49-F238E27FC236}">
                <a16:creationId xmlns:a16="http://schemas.microsoft.com/office/drawing/2014/main" id="{9E27D88A-F2C3-B542-B928-562EB619B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0" name="AutoShape 11">
            <a:extLst>
              <a:ext uri="{FF2B5EF4-FFF2-40B4-BE49-F238E27FC236}">
                <a16:creationId xmlns:a16="http://schemas.microsoft.com/office/drawing/2014/main" id="{D13F7420-71D9-4C45-9298-DC1A21AA1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1" name="AutoShape 12">
            <a:extLst>
              <a:ext uri="{FF2B5EF4-FFF2-40B4-BE49-F238E27FC236}">
                <a16:creationId xmlns:a16="http://schemas.microsoft.com/office/drawing/2014/main" id="{A2C10953-C410-744E-AF56-E93E57074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2" name="AutoShape 13">
            <a:extLst>
              <a:ext uri="{FF2B5EF4-FFF2-40B4-BE49-F238E27FC236}">
                <a16:creationId xmlns:a16="http://schemas.microsoft.com/office/drawing/2014/main" id="{C4E28B4D-1CB1-B04A-B942-8ED38E2A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3" name="AutoShape 14">
            <a:extLst>
              <a:ext uri="{FF2B5EF4-FFF2-40B4-BE49-F238E27FC236}">
                <a16:creationId xmlns:a16="http://schemas.microsoft.com/office/drawing/2014/main" id="{32F7A85A-0FBF-5F4D-A5B6-7B105E22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4" name="AutoShape 15">
            <a:extLst>
              <a:ext uri="{FF2B5EF4-FFF2-40B4-BE49-F238E27FC236}">
                <a16:creationId xmlns:a16="http://schemas.microsoft.com/office/drawing/2014/main" id="{6C4FCFFA-E451-A743-87A0-B27D48029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5" name="AutoShape 16">
            <a:extLst>
              <a:ext uri="{FF2B5EF4-FFF2-40B4-BE49-F238E27FC236}">
                <a16:creationId xmlns:a16="http://schemas.microsoft.com/office/drawing/2014/main" id="{1F846C01-0C1E-2248-8802-192C35F95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6" name="AutoShape 17">
            <a:extLst>
              <a:ext uri="{FF2B5EF4-FFF2-40B4-BE49-F238E27FC236}">
                <a16:creationId xmlns:a16="http://schemas.microsoft.com/office/drawing/2014/main" id="{C9B51C93-18A1-E748-957F-F6192A2BF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7" name="AutoShape 18">
            <a:extLst>
              <a:ext uri="{FF2B5EF4-FFF2-40B4-BE49-F238E27FC236}">
                <a16:creationId xmlns:a16="http://schemas.microsoft.com/office/drawing/2014/main" id="{CCAFC8D6-15A9-074F-AC49-4A50249BA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8" name="AutoShape 19">
            <a:extLst>
              <a:ext uri="{FF2B5EF4-FFF2-40B4-BE49-F238E27FC236}">
                <a16:creationId xmlns:a16="http://schemas.microsoft.com/office/drawing/2014/main" id="{3FDA2B16-D8BB-2144-A2E0-11B123159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69" name="AutoShape 20">
            <a:extLst>
              <a:ext uri="{FF2B5EF4-FFF2-40B4-BE49-F238E27FC236}">
                <a16:creationId xmlns:a16="http://schemas.microsoft.com/office/drawing/2014/main" id="{F4B7279F-7146-2043-998B-E1B18834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0" name="AutoShape 21">
            <a:extLst>
              <a:ext uri="{FF2B5EF4-FFF2-40B4-BE49-F238E27FC236}">
                <a16:creationId xmlns:a16="http://schemas.microsoft.com/office/drawing/2014/main" id="{CB2EEF86-D4C3-CC4D-811B-155495E02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1" name="AutoShape 22">
            <a:extLst>
              <a:ext uri="{FF2B5EF4-FFF2-40B4-BE49-F238E27FC236}">
                <a16:creationId xmlns:a16="http://schemas.microsoft.com/office/drawing/2014/main" id="{7AF080A1-38F1-BF49-B329-D3513C73F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2" name="AutoShape 23">
            <a:extLst>
              <a:ext uri="{FF2B5EF4-FFF2-40B4-BE49-F238E27FC236}">
                <a16:creationId xmlns:a16="http://schemas.microsoft.com/office/drawing/2014/main" id="{E2DC1C52-1753-7949-B235-435A881D9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3" name="AutoShape 24">
            <a:extLst>
              <a:ext uri="{FF2B5EF4-FFF2-40B4-BE49-F238E27FC236}">
                <a16:creationId xmlns:a16="http://schemas.microsoft.com/office/drawing/2014/main" id="{E2C1CB05-8788-9F41-A228-4C4C0DA6B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4" name="AutoShape 25">
            <a:extLst>
              <a:ext uri="{FF2B5EF4-FFF2-40B4-BE49-F238E27FC236}">
                <a16:creationId xmlns:a16="http://schemas.microsoft.com/office/drawing/2014/main" id="{71336EA7-9E12-3746-891C-29C065DF6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5" name="AutoShape 26">
            <a:extLst>
              <a:ext uri="{FF2B5EF4-FFF2-40B4-BE49-F238E27FC236}">
                <a16:creationId xmlns:a16="http://schemas.microsoft.com/office/drawing/2014/main" id="{28854E8B-0706-4544-8EFB-EC40F08BE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6" name="AutoShape 27">
            <a:extLst>
              <a:ext uri="{FF2B5EF4-FFF2-40B4-BE49-F238E27FC236}">
                <a16:creationId xmlns:a16="http://schemas.microsoft.com/office/drawing/2014/main" id="{E9D9F7F5-747D-A345-8CBE-1AF10B4AD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7" name="AutoShape 28">
            <a:extLst>
              <a:ext uri="{FF2B5EF4-FFF2-40B4-BE49-F238E27FC236}">
                <a16:creationId xmlns:a16="http://schemas.microsoft.com/office/drawing/2014/main" id="{81CD230C-F1F5-6A4E-99CE-A8134D1B2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8" name="AutoShape 29">
            <a:extLst>
              <a:ext uri="{FF2B5EF4-FFF2-40B4-BE49-F238E27FC236}">
                <a16:creationId xmlns:a16="http://schemas.microsoft.com/office/drawing/2014/main" id="{CEDCFC9E-253A-8E45-8CB0-FFEF34ED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79" name="AutoShape 30">
            <a:extLst>
              <a:ext uri="{FF2B5EF4-FFF2-40B4-BE49-F238E27FC236}">
                <a16:creationId xmlns:a16="http://schemas.microsoft.com/office/drawing/2014/main" id="{F876CE51-6832-7645-A593-7DB2C7359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0" name="AutoShape 31">
            <a:extLst>
              <a:ext uri="{FF2B5EF4-FFF2-40B4-BE49-F238E27FC236}">
                <a16:creationId xmlns:a16="http://schemas.microsoft.com/office/drawing/2014/main" id="{58F50303-11ED-F349-A4C9-39E37DE06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1" name="AutoShape 32">
            <a:extLst>
              <a:ext uri="{FF2B5EF4-FFF2-40B4-BE49-F238E27FC236}">
                <a16:creationId xmlns:a16="http://schemas.microsoft.com/office/drawing/2014/main" id="{02C455EB-B12E-8546-86D5-F85976C17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2" name="AutoShape 33">
            <a:extLst>
              <a:ext uri="{FF2B5EF4-FFF2-40B4-BE49-F238E27FC236}">
                <a16:creationId xmlns:a16="http://schemas.microsoft.com/office/drawing/2014/main" id="{C81905CC-C728-6349-8B93-EE806E7B2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3" name="AutoShape 34">
            <a:extLst>
              <a:ext uri="{FF2B5EF4-FFF2-40B4-BE49-F238E27FC236}">
                <a16:creationId xmlns:a16="http://schemas.microsoft.com/office/drawing/2014/main" id="{D71DE7E0-51AF-5A43-881C-71E4C131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4" name="AutoShape 35">
            <a:extLst>
              <a:ext uri="{FF2B5EF4-FFF2-40B4-BE49-F238E27FC236}">
                <a16:creationId xmlns:a16="http://schemas.microsoft.com/office/drawing/2014/main" id="{3D1E5701-FD94-C841-969F-DCFDAA98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5" name="AutoShape 36">
            <a:extLst>
              <a:ext uri="{FF2B5EF4-FFF2-40B4-BE49-F238E27FC236}">
                <a16:creationId xmlns:a16="http://schemas.microsoft.com/office/drawing/2014/main" id="{1545DA4C-77B5-E24C-B38C-8968AB9A7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6" name="AutoShape 37">
            <a:extLst>
              <a:ext uri="{FF2B5EF4-FFF2-40B4-BE49-F238E27FC236}">
                <a16:creationId xmlns:a16="http://schemas.microsoft.com/office/drawing/2014/main" id="{7F245BC4-08E9-9D48-A571-BE4B06D6A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7" name="AutoShape 38">
            <a:extLst>
              <a:ext uri="{FF2B5EF4-FFF2-40B4-BE49-F238E27FC236}">
                <a16:creationId xmlns:a16="http://schemas.microsoft.com/office/drawing/2014/main" id="{D6EF328F-1E43-044D-A5CA-4CCA66CA8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8" name="AutoShape 39">
            <a:extLst>
              <a:ext uri="{FF2B5EF4-FFF2-40B4-BE49-F238E27FC236}">
                <a16:creationId xmlns:a16="http://schemas.microsoft.com/office/drawing/2014/main" id="{A042A919-5834-D048-9E22-71BE3CAF7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89" name="AutoShape 40">
            <a:extLst>
              <a:ext uri="{FF2B5EF4-FFF2-40B4-BE49-F238E27FC236}">
                <a16:creationId xmlns:a16="http://schemas.microsoft.com/office/drawing/2014/main" id="{DC97EC74-8240-0344-95DF-967CEAA66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90" name="AutoShape 41">
            <a:extLst>
              <a:ext uri="{FF2B5EF4-FFF2-40B4-BE49-F238E27FC236}">
                <a16:creationId xmlns:a16="http://schemas.microsoft.com/office/drawing/2014/main" id="{6DA0A1EE-AF8A-F640-8D84-1E50B335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91" name="AutoShape 42">
            <a:extLst>
              <a:ext uri="{FF2B5EF4-FFF2-40B4-BE49-F238E27FC236}">
                <a16:creationId xmlns:a16="http://schemas.microsoft.com/office/drawing/2014/main" id="{4811E423-8C4D-D341-B927-6733A663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7BD2E419-D173-A640-9AAC-61C9EFDB190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051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2" name="Rectangle 44">
            <a:extLst>
              <a:ext uri="{FF2B5EF4-FFF2-40B4-BE49-F238E27FC236}">
                <a16:creationId xmlns:a16="http://schemas.microsoft.com/office/drawing/2014/main" id="{A24F40E5-9EB8-8645-AEFD-FFDC0DB9264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051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4" name="Rectangle 45">
            <a:extLst>
              <a:ext uri="{FF2B5EF4-FFF2-40B4-BE49-F238E27FC236}">
                <a16:creationId xmlns:a16="http://schemas.microsoft.com/office/drawing/2014/main" id="{4E2CF577-D36C-9F4A-8549-66874F392D5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05325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9A192347-00B2-0E4D-8030-4192BB5005C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19725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/>
          </a:p>
        </p:txBody>
      </p:sp>
      <p:sp>
        <p:nvSpPr>
          <p:cNvPr id="2095" name="Rectangle 47">
            <a:extLst>
              <a:ext uri="{FF2B5EF4-FFF2-40B4-BE49-F238E27FC236}">
                <a16:creationId xmlns:a16="http://schemas.microsoft.com/office/drawing/2014/main" id="{21BA2748-2C38-434C-B0A4-3767A844445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0512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6" name="Rectangle 48">
            <a:extLst>
              <a:ext uri="{FF2B5EF4-FFF2-40B4-BE49-F238E27FC236}">
                <a16:creationId xmlns:a16="http://schemas.microsoft.com/office/drawing/2014/main" id="{32B2E4FB-7636-DA44-AF81-9F60500854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05125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97AC57B-D840-8D49-ABF1-72C2B6E669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11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>
            <a:extLst>
              <a:ext uri="{FF2B5EF4-FFF2-40B4-BE49-F238E27FC236}">
                <a16:creationId xmlns:a16="http://schemas.microsoft.com/office/drawing/2014/main" id="{9DF69995-D861-AC45-ABD6-4D2BF1F081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85D350-2D79-3247-9193-C9F47025D65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8553F98E-36F2-AC42-8172-F95D81152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0A403EA2-DF7A-0A49-B5B6-E241577492A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7188" cy="410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">
            <a:extLst>
              <a:ext uri="{FF2B5EF4-FFF2-40B4-BE49-F238E27FC236}">
                <a16:creationId xmlns:a16="http://schemas.microsoft.com/office/drawing/2014/main" id="{D47BDE76-0BBF-7F4F-A8D0-C3D819E47F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CA1B06-CD7F-6A4F-90AF-996103C4002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C9B4CCFD-7D4F-A746-A81B-D51DD521D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C9F216B1-ACB4-8A47-83E6-B41932BB4C1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2">
            <a:extLst>
              <a:ext uri="{FF2B5EF4-FFF2-40B4-BE49-F238E27FC236}">
                <a16:creationId xmlns:a16="http://schemas.microsoft.com/office/drawing/2014/main" id="{4500CDE5-B626-2E40-9B5C-0133A426E1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5B1376-16ED-0042-9AC9-E425033325D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E1E35C31-CD07-1E4F-825A-AF34AE175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B4DBED35-5763-D541-9F52-55DB601A1B3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2">
            <a:extLst>
              <a:ext uri="{FF2B5EF4-FFF2-40B4-BE49-F238E27FC236}">
                <a16:creationId xmlns:a16="http://schemas.microsoft.com/office/drawing/2014/main" id="{C1191DC5-3330-494D-84EE-24077417E1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6823FE-583C-F742-B959-624D3969D5E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76EE81B4-52C5-9E4B-A7D6-6B7C5527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14725B2E-6103-E546-A118-B9CBDED9B2F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2">
            <a:extLst>
              <a:ext uri="{FF2B5EF4-FFF2-40B4-BE49-F238E27FC236}">
                <a16:creationId xmlns:a16="http://schemas.microsoft.com/office/drawing/2014/main" id="{7C20DD93-3618-854C-A0B1-5285F7362D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744781-0EF1-B448-871B-1AE156FD08C5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10E445B7-1A68-204B-BC69-5D1AA24B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30EE9F73-B1E4-1A40-BAE4-3351623DBC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2">
            <a:extLst>
              <a:ext uri="{FF2B5EF4-FFF2-40B4-BE49-F238E27FC236}">
                <a16:creationId xmlns:a16="http://schemas.microsoft.com/office/drawing/2014/main" id="{B615FB05-88EB-8642-A34B-6AC037D0E1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94CDEF7-E48C-8647-BCBE-D9A45E5E67A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DE771837-2A11-344A-BC95-099B022D3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D82504D3-601F-0342-AFA5-D2E10C7746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2">
            <a:extLst>
              <a:ext uri="{FF2B5EF4-FFF2-40B4-BE49-F238E27FC236}">
                <a16:creationId xmlns:a16="http://schemas.microsoft.com/office/drawing/2014/main" id="{EAC83426-966D-4344-A366-182B7BB451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71CCBB-5A6B-F242-821B-69C8546E75E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E9FA190B-0AD9-3447-9238-678FC730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2D6C6FE0-4229-FD47-9728-1473235FF54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2">
            <a:extLst>
              <a:ext uri="{FF2B5EF4-FFF2-40B4-BE49-F238E27FC236}">
                <a16:creationId xmlns:a16="http://schemas.microsoft.com/office/drawing/2014/main" id="{956639C0-6F09-824F-96C9-622FB06077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CCE9D1-1278-4342-9436-2CA62623D1C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7FD1DED9-736B-374F-8F56-0D44E39AF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F725CE9B-608E-7145-BE53-30F52AD91C5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2">
            <a:extLst>
              <a:ext uri="{FF2B5EF4-FFF2-40B4-BE49-F238E27FC236}">
                <a16:creationId xmlns:a16="http://schemas.microsoft.com/office/drawing/2014/main" id="{71245530-6639-2847-A676-4D3E6E65AA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889BBC-C812-D742-B145-7D2653572BF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D8A9088A-933C-E346-8B75-C564F6B39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247E6E23-B8FB-0948-AD50-CAF131CD133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2">
            <a:extLst>
              <a:ext uri="{FF2B5EF4-FFF2-40B4-BE49-F238E27FC236}">
                <a16:creationId xmlns:a16="http://schemas.microsoft.com/office/drawing/2014/main" id="{E16D61C3-2969-6343-AE4E-EB01E1939E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2797CE-109B-D64A-9453-20B07915EA2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E80DB3B5-1E74-C545-9D91-2F017B966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FE9CBDB8-FD7A-6C4C-BEF5-B9D976F0B97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2">
            <a:extLst>
              <a:ext uri="{FF2B5EF4-FFF2-40B4-BE49-F238E27FC236}">
                <a16:creationId xmlns:a16="http://schemas.microsoft.com/office/drawing/2014/main" id="{EAEE751D-4D4C-8F48-8FD3-89F2A8E30D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6692B2-CB14-E14E-B06C-3A54422835E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EC30CCFE-C5C7-6342-B3C6-0608F455A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1EFCFC20-BFE2-084A-98B3-2AC2FA2884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2">
            <a:extLst>
              <a:ext uri="{FF2B5EF4-FFF2-40B4-BE49-F238E27FC236}">
                <a16:creationId xmlns:a16="http://schemas.microsoft.com/office/drawing/2014/main" id="{3753A96B-2814-6449-A0A2-5453A5F3E0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9DF22C-8C73-2C4F-9494-7A156DD2C7E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94D0436C-21DB-FD49-B53B-638B4F87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F099F464-EB3C-354E-B50E-0E233F51CB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2">
            <a:extLst>
              <a:ext uri="{FF2B5EF4-FFF2-40B4-BE49-F238E27FC236}">
                <a16:creationId xmlns:a16="http://schemas.microsoft.com/office/drawing/2014/main" id="{3753A96B-2814-6449-A0A2-5453A5F3E0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9DF22C-8C73-2C4F-9494-7A156DD2C7E0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94D0436C-21DB-FD49-B53B-638B4F87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0244" name="Text Box 2">
            <a:extLst>
              <a:ext uri="{FF2B5EF4-FFF2-40B4-BE49-F238E27FC236}">
                <a16:creationId xmlns:a16="http://schemas.microsoft.com/office/drawing/2014/main" id="{F099F464-EB3C-354E-B50E-0E233F51CB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49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2">
            <a:extLst>
              <a:ext uri="{FF2B5EF4-FFF2-40B4-BE49-F238E27FC236}">
                <a16:creationId xmlns:a16="http://schemas.microsoft.com/office/drawing/2014/main" id="{A2B40ADA-7946-4C46-86BD-EB0AFE5C8F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22995D-4A01-A047-9782-DC10E9E0918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8128C654-ABC2-EB47-9169-383C8FB6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2C7F4171-7A2F-0A41-80B8-2C7F84A8686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2">
            <a:extLst>
              <a:ext uri="{FF2B5EF4-FFF2-40B4-BE49-F238E27FC236}">
                <a16:creationId xmlns:a16="http://schemas.microsoft.com/office/drawing/2014/main" id="{7D04F84D-7B9B-A341-9792-351BD90DFA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EBDC63-7E28-AC49-816E-B92B0E323E2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7035BE9B-1E96-D840-B14C-AD021D06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CAF1160B-B512-3042-9294-D6CCDF19321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2">
            <a:extLst>
              <a:ext uri="{FF2B5EF4-FFF2-40B4-BE49-F238E27FC236}">
                <a16:creationId xmlns:a16="http://schemas.microsoft.com/office/drawing/2014/main" id="{E2858881-38A2-4049-B021-E99A3DD451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721696-CFA6-314D-8AA7-4ED7EE31117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F3F3859D-9636-EB4F-A86F-54F769DD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2CB78DBA-0937-A840-8486-7138F26C51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">
            <a:extLst>
              <a:ext uri="{FF2B5EF4-FFF2-40B4-BE49-F238E27FC236}">
                <a16:creationId xmlns:a16="http://schemas.microsoft.com/office/drawing/2014/main" id="{81C32269-9654-2E44-875B-6DF0C6FD0B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0B0D54-1112-9640-9AB3-F5DD8161018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CC59FDE6-0C5E-CB41-AAB5-DAC9D54C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BD9EE264-38DD-EF4B-97FF-26CA00DFDC0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2">
            <a:extLst>
              <a:ext uri="{FF2B5EF4-FFF2-40B4-BE49-F238E27FC236}">
                <a16:creationId xmlns:a16="http://schemas.microsoft.com/office/drawing/2014/main" id="{64E722CB-6681-2245-9E57-A81A019E77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2730C3-192A-9342-A000-828C1743719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B5E56A5B-E3E3-794C-91CB-9C83548C4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D9A3FB48-420C-C843-B07F-00C5B2E61AE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2">
            <a:extLst>
              <a:ext uri="{FF2B5EF4-FFF2-40B4-BE49-F238E27FC236}">
                <a16:creationId xmlns:a16="http://schemas.microsoft.com/office/drawing/2014/main" id="{B3A8B3DB-39B2-E249-8A84-7A3AD8ED65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5C9C97-2CDE-6B4D-908A-9DC4FC1BCE4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041357DE-AF6C-E046-8CA1-572B1E61A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4AFB2239-3F29-A14A-AFD6-5840952E9B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14963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39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21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87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62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06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53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61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78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4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62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A5768B28-77C9-A443-B8D8-7F2F41E5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1AC6677F-D7CA-0C47-B87B-4D16757E7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6384925"/>
            <a:ext cx="212883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620803BF-359B-2642-863A-2184BDF42814}" type="slidenum">
              <a:rPr lang="en-GB" altLang="en-US" sz="1400" smtClean="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t>‹#›</a:t>
            </a:fld>
            <a:endParaRPr lang="en-GB" alt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2pPr>
      <a:lvl3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3pPr>
      <a:lvl4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4pPr>
      <a:lvl5pPr algn="ctr" defTabSz="449263" rtl="0" eaLnBrk="0" fontAlgn="base" hangingPunct="0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-111" charset="0"/>
          <a:ea typeface="ＭＳ Ｐゴシック" charset="0"/>
          <a:cs typeface="DejaVu Sans" charset="0"/>
        </a:defRPr>
      </a:lvl5pPr>
      <a:lvl6pPr marL="25146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6pPr>
      <a:lvl7pPr marL="29718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7pPr>
      <a:lvl8pPr marL="34290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8pPr>
      <a:lvl9pPr marL="3886200" indent="-228600" algn="ctr" defTabSz="449263" rtl="0" fontAlgn="base">
        <a:lnSpc>
          <a:spcPts val="8725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4400">
          <a:solidFill>
            <a:srgbClr val="000000"/>
          </a:solidFill>
          <a:latin typeface="Arial" pitchFamily="-111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ts val="6375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ts val="5613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ts val="4575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ts val="3813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1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5">
            <a:extLst>
              <a:ext uri="{FF2B5EF4-FFF2-40B4-BE49-F238E27FC236}">
                <a16:creationId xmlns:a16="http://schemas.microsoft.com/office/drawing/2014/main" id="{5FB56002-866B-8F40-85CE-B1D5EF31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5175"/>
            <a:ext cx="71437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</a:pPr>
            <a:r>
              <a:rPr lang="en-GB" altLang="en-US" sz="5000">
                <a:solidFill>
                  <a:schemeClr val="tx1"/>
                </a:solidFill>
                <a:latin typeface="Optima" panose="02000503060000020004" pitchFamily="2" charset="0"/>
              </a:rPr>
              <a:t>Tema 5</a:t>
            </a:r>
          </a:p>
          <a:p>
            <a:pPr eaLnBrk="1" hangingPunct="1">
              <a:lnSpc>
                <a:spcPct val="93000"/>
              </a:lnSpc>
            </a:pPr>
            <a:r>
              <a:rPr lang="en-GB" altLang="en-US" sz="5000">
                <a:solidFill>
                  <a:schemeClr val="tx1"/>
                </a:solidFill>
                <a:latin typeface="Optima" panose="02000503060000020004" pitchFamily="2" charset="0"/>
              </a:rPr>
              <a:t>Mutación y reparación de DNA</a:t>
            </a:r>
          </a:p>
        </p:txBody>
      </p:sp>
      <p:grpSp>
        <p:nvGrpSpPr>
          <p:cNvPr id="3074" name="Group 32">
            <a:extLst>
              <a:ext uri="{FF2B5EF4-FFF2-40B4-BE49-F238E27FC236}">
                <a16:creationId xmlns:a16="http://schemas.microsoft.com/office/drawing/2014/main" id="{3DB8EC91-A838-0D4E-86C5-713E6EBFAEF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130550"/>
            <a:ext cx="5257800" cy="3194050"/>
            <a:chOff x="304800" y="3130550"/>
            <a:chExt cx="5257800" cy="3194050"/>
          </a:xfrm>
        </p:grpSpPr>
        <p:sp>
          <p:nvSpPr>
            <p:cNvPr id="3075" name="Text Box 4">
              <a:extLst>
                <a:ext uri="{FF2B5EF4-FFF2-40B4-BE49-F238E27FC236}">
                  <a16:creationId xmlns:a16="http://schemas.microsoft.com/office/drawing/2014/main" id="{B02386D4-DED8-484F-8FD3-A8EF3D929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130550"/>
              <a:ext cx="3657600" cy="4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50400" rIns="90000" bIns="45000">
              <a:spAutoFit/>
            </a:bodyPr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3000"/>
                </a:lnSpc>
              </a:pPr>
              <a:r>
                <a:rPr lang="en-US" altLang="en-US" sz="1400" i="1">
                  <a:solidFill>
                    <a:srgbClr val="000000"/>
                  </a:solidFill>
                  <a:latin typeface="Optima" panose="02000503060000020004" pitchFamily="2" charset="0"/>
                </a:rPr>
                <a:t>CA García Sepúlveda MD PhD</a:t>
              </a:r>
            </a:p>
            <a:p>
              <a:pPr eaLnBrk="1" hangingPunct="1">
                <a:lnSpc>
                  <a:spcPct val="93000"/>
                </a:lnSpc>
              </a:pPr>
              <a:r>
                <a:rPr lang="en-US" altLang="en-US" sz="1400" i="1">
                  <a:solidFill>
                    <a:srgbClr val="000000"/>
                  </a:solidFill>
                  <a:latin typeface="Optima" panose="02000503060000020004" pitchFamily="2" charset="0"/>
                </a:rPr>
                <a:t>Last updated Jan 2019</a:t>
              </a:r>
              <a:endParaRPr lang="en-GB" altLang="en-US" sz="1400" i="1">
                <a:solidFill>
                  <a:srgbClr val="000000"/>
                </a:solidFill>
                <a:latin typeface="Optima" panose="02000503060000020004" pitchFamily="2" charset="0"/>
              </a:endParaRPr>
            </a:p>
          </p:txBody>
        </p:sp>
        <p:sp>
          <p:nvSpPr>
            <p:cNvPr id="3076" name="Título 1">
              <a:extLst>
                <a:ext uri="{FF2B5EF4-FFF2-40B4-BE49-F238E27FC236}">
                  <a16:creationId xmlns:a16="http://schemas.microsoft.com/office/drawing/2014/main" id="{7306F872-466A-7C4F-BCCC-03515B9DC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505450"/>
              <a:ext cx="52578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defTabSz="457200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defTabSz="457200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defTabSz="457200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defTabSz="457200"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s-ES_tradnl" altLang="en-US" sz="2000">
                  <a:solidFill>
                    <a:schemeClr val="tx1"/>
                  </a:solidFill>
                  <a:latin typeface="Optima" panose="02000503060000020004" pitchFamily="2" charset="0"/>
                </a:rPr>
                <a:t>Laboratorio de Genómica Viral y Humana</a:t>
              </a:r>
              <a:br>
                <a:rPr lang="es-ES_tradnl" altLang="en-US" sz="3200">
                  <a:solidFill>
                    <a:schemeClr val="tx1"/>
                  </a:solidFill>
                  <a:latin typeface="Optima" panose="02000503060000020004" pitchFamily="2" charset="0"/>
                </a:rPr>
              </a:br>
              <a:r>
                <a:rPr lang="es-ES_tradnl" altLang="en-US" sz="1400">
                  <a:solidFill>
                    <a:schemeClr val="tx1"/>
                  </a:solidFill>
                  <a:latin typeface="Optima" panose="02000503060000020004" pitchFamily="2" charset="0"/>
                </a:rPr>
                <a:t>Facultad de Medicina, Universidad Autónoma de San Luis Potosí</a:t>
              </a:r>
            </a:p>
          </p:txBody>
        </p:sp>
        <p:grpSp>
          <p:nvGrpSpPr>
            <p:cNvPr id="3077" name="Agrupar 17">
              <a:extLst>
                <a:ext uri="{FF2B5EF4-FFF2-40B4-BE49-F238E27FC236}">
                  <a16:creationId xmlns:a16="http://schemas.microsoft.com/office/drawing/2014/main" id="{5D053DC7-F919-0547-A4A5-C7919A9810C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01638" y="6191250"/>
              <a:ext cx="4921250" cy="133350"/>
              <a:chOff x="1414188" y="971925"/>
              <a:chExt cx="7583018" cy="205494"/>
            </a:xfrm>
          </p:grpSpPr>
          <p:grpSp>
            <p:nvGrpSpPr>
              <p:cNvPr id="3080" name="Agrupar 17">
                <a:extLst>
                  <a:ext uri="{FF2B5EF4-FFF2-40B4-BE49-F238E27FC236}">
                    <a16:creationId xmlns:a16="http://schemas.microsoft.com/office/drawing/2014/main" id="{39DECA3B-C025-4A47-98E5-F8DD79360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4188" y="971925"/>
                <a:ext cx="3801430" cy="205494"/>
                <a:chOff x="143341" y="3429001"/>
                <a:chExt cx="9336899" cy="504725"/>
              </a:xfrm>
            </p:grpSpPr>
            <p:grpSp>
              <p:nvGrpSpPr>
                <p:cNvPr id="3092" name="Agrupar 13">
                  <a:extLst>
                    <a:ext uri="{FF2B5EF4-FFF2-40B4-BE49-F238E27FC236}">
                      <a16:creationId xmlns:a16="http://schemas.microsoft.com/office/drawing/2014/main" id="{8F80C311-F732-9745-BB35-DDC92D0AC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3341" y="3429001"/>
                  <a:ext cx="6235183" cy="504725"/>
                  <a:chOff x="143341" y="3429001"/>
                  <a:chExt cx="6235183" cy="504725"/>
                </a:xfrm>
              </p:grpSpPr>
              <p:grpSp>
                <p:nvGrpSpPr>
                  <p:cNvPr id="3096" name="Agrupar 9">
                    <a:extLst>
                      <a:ext uri="{FF2B5EF4-FFF2-40B4-BE49-F238E27FC236}">
                        <a16:creationId xmlns:a16="http://schemas.microsoft.com/office/drawing/2014/main" id="{889983F4-DFF4-8745-8C37-7002C423A1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3341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3100" name="Imagen 7" descr="DNA header2.jpg">
                      <a:extLst>
                        <a:ext uri="{FF2B5EF4-FFF2-40B4-BE49-F238E27FC236}">
                          <a16:creationId xmlns:a16="http://schemas.microsoft.com/office/drawing/2014/main" id="{1955C82B-5E7A-D549-8608-FE5B034D400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101" name="Imagen 8" descr="DNA header2.jpg">
                      <a:extLst>
                        <a:ext uri="{FF2B5EF4-FFF2-40B4-BE49-F238E27FC236}">
                          <a16:creationId xmlns:a16="http://schemas.microsoft.com/office/drawing/2014/main" id="{3163932F-AD0D-C648-A323-23E2DA8D792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3097" name="Agrupar 10">
                    <a:extLst>
                      <a:ext uri="{FF2B5EF4-FFF2-40B4-BE49-F238E27FC236}">
                        <a16:creationId xmlns:a16="http://schemas.microsoft.com/office/drawing/2014/main" id="{D9AA0D5F-B798-174F-AAF0-1326B56A06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5058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3098" name="Imagen 11" descr="DNA header2.jpg">
                      <a:extLst>
                        <a:ext uri="{FF2B5EF4-FFF2-40B4-BE49-F238E27FC236}">
                          <a16:creationId xmlns:a16="http://schemas.microsoft.com/office/drawing/2014/main" id="{5DE075F6-29A2-7241-A4B1-2B8988E2F217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99" name="Imagen 37" descr="DNA header2.jpg">
                      <a:extLst>
                        <a:ext uri="{FF2B5EF4-FFF2-40B4-BE49-F238E27FC236}">
                          <a16:creationId xmlns:a16="http://schemas.microsoft.com/office/drawing/2014/main" id="{89972241-FFA1-764C-86D7-F9D7C8D11FC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3093" name="Agrupar 14">
                  <a:extLst>
                    <a:ext uri="{FF2B5EF4-FFF2-40B4-BE49-F238E27FC236}">
                      <a16:creationId xmlns:a16="http://schemas.microsoft.com/office/drawing/2014/main" id="{BC4533AC-43CF-9147-BCD9-1789147AA9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46774" y="3429001"/>
                  <a:ext cx="3133466" cy="504725"/>
                  <a:chOff x="143341" y="3429001"/>
                  <a:chExt cx="3133466" cy="504725"/>
                </a:xfrm>
              </p:grpSpPr>
              <p:pic>
                <p:nvPicPr>
                  <p:cNvPr id="3094" name="Imagen 32" descr="DNA header2.jpg">
                    <a:extLst>
                      <a:ext uri="{FF2B5EF4-FFF2-40B4-BE49-F238E27FC236}">
                        <a16:creationId xmlns:a16="http://schemas.microsoft.com/office/drawing/2014/main" id="{86D16E59-D9B7-1046-BFAB-1EEF06A591A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682283" y="2890059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95" name="Imagen 16" descr="DNA header2.jpg">
                    <a:extLst>
                      <a:ext uri="{FF2B5EF4-FFF2-40B4-BE49-F238E27FC236}">
                        <a16:creationId xmlns:a16="http://schemas.microsoft.com/office/drawing/2014/main" id="{54FE12BB-340F-5245-90DA-F68D530C676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2233141" y="2890060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3081" name="Agrupar 29">
                <a:extLst>
                  <a:ext uri="{FF2B5EF4-FFF2-40B4-BE49-F238E27FC236}">
                    <a16:creationId xmlns:a16="http://schemas.microsoft.com/office/drawing/2014/main" id="{5E6CBC62-9558-B143-A5E9-11BA8332AA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5775" y="971925"/>
                <a:ext cx="3801430" cy="205494"/>
                <a:chOff x="143341" y="3429001"/>
                <a:chExt cx="9336899" cy="504725"/>
              </a:xfrm>
            </p:grpSpPr>
            <p:grpSp>
              <p:nvGrpSpPr>
                <p:cNvPr id="3082" name="Agrupar 13">
                  <a:extLst>
                    <a:ext uri="{FF2B5EF4-FFF2-40B4-BE49-F238E27FC236}">
                      <a16:creationId xmlns:a16="http://schemas.microsoft.com/office/drawing/2014/main" id="{F5297532-BE3D-2D48-9D30-D8300D5AF5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3341" y="3429001"/>
                  <a:ext cx="6235183" cy="504725"/>
                  <a:chOff x="143341" y="3429001"/>
                  <a:chExt cx="6235183" cy="504725"/>
                </a:xfrm>
              </p:grpSpPr>
              <p:grpSp>
                <p:nvGrpSpPr>
                  <p:cNvPr id="3086" name="Agrupar 9">
                    <a:extLst>
                      <a:ext uri="{FF2B5EF4-FFF2-40B4-BE49-F238E27FC236}">
                        <a16:creationId xmlns:a16="http://schemas.microsoft.com/office/drawing/2014/main" id="{8D550671-3A25-7C4E-95AE-B7F470266A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3341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3090" name="Imagen 7" descr="DNA header2.jpg">
                      <a:extLst>
                        <a:ext uri="{FF2B5EF4-FFF2-40B4-BE49-F238E27FC236}">
                          <a16:creationId xmlns:a16="http://schemas.microsoft.com/office/drawing/2014/main" id="{3B1003EC-9F22-2F4B-B55B-2D43031CF3B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91" name="Imagen 29" descr="DNA header2.jpg">
                      <a:extLst>
                        <a:ext uri="{FF2B5EF4-FFF2-40B4-BE49-F238E27FC236}">
                          <a16:creationId xmlns:a16="http://schemas.microsoft.com/office/drawing/2014/main" id="{762F47AE-33A5-ED44-AEAA-B880608F0CE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3087" name="Agrupar 10">
                    <a:extLst>
                      <a:ext uri="{FF2B5EF4-FFF2-40B4-BE49-F238E27FC236}">
                        <a16:creationId xmlns:a16="http://schemas.microsoft.com/office/drawing/2014/main" id="{17719109-8D60-8E49-A8FF-C75087456F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5058" y="3429001"/>
                    <a:ext cx="3133466" cy="504725"/>
                    <a:chOff x="143341" y="3429001"/>
                    <a:chExt cx="3133466" cy="504725"/>
                  </a:xfrm>
                </p:grpSpPr>
                <p:pic>
                  <p:nvPicPr>
                    <p:cNvPr id="3088" name="Imagen 26" descr="DNA header2.jpg">
                      <a:extLst>
                        <a:ext uri="{FF2B5EF4-FFF2-40B4-BE49-F238E27FC236}">
                          <a16:creationId xmlns:a16="http://schemas.microsoft.com/office/drawing/2014/main" id="{6C429A38-49CA-ED48-B133-ECA6848FDB3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682283" y="2890059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089" name="Imagen 27" descr="DNA header2.jpg">
                      <a:extLst>
                        <a:ext uri="{FF2B5EF4-FFF2-40B4-BE49-F238E27FC236}">
                          <a16:creationId xmlns:a16="http://schemas.microsoft.com/office/drawing/2014/main" id="{10529E99-B457-714B-9A53-EE9EBA0F0B9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-5400000">
                      <a:off x="2233141" y="2890060"/>
                      <a:ext cx="504724" cy="15826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grpSp>
              <p:nvGrpSpPr>
                <p:cNvPr id="3083" name="Agrupar 14">
                  <a:extLst>
                    <a:ext uri="{FF2B5EF4-FFF2-40B4-BE49-F238E27FC236}">
                      <a16:creationId xmlns:a16="http://schemas.microsoft.com/office/drawing/2014/main" id="{CFD90A2C-06E6-5D4C-B9C0-D6A0C98CF7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46774" y="3429001"/>
                  <a:ext cx="3133466" cy="504725"/>
                  <a:chOff x="143341" y="3429001"/>
                  <a:chExt cx="3133466" cy="504725"/>
                </a:xfrm>
              </p:grpSpPr>
              <p:pic>
                <p:nvPicPr>
                  <p:cNvPr id="3084" name="Imagen 22" descr="DNA header2.jpg">
                    <a:extLst>
                      <a:ext uri="{FF2B5EF4-FFF2-40B4-BE49-F238E27FC236}">
                        <a16:creationId xmlns:a16="http://schemas.microsoft.com/office/drawing/2014/main" id="{501BC2B2-4FF4-294C-A093-9C168676FDC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682283" y="2890059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85" name="Imagen 23" descr="DNA header2.jpg">
                    <a:extLst>
                      <a:ext uri="{FF2B5EF4-FFF2-40B4-BE49-F238E27FC236}">
                        <a16:creationId xmlns:a16="http://schemas.microsoft.com/office/drawing/2014/main" id="{69259F4D-5F4F-4A42-8A4F-C300761376D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5400000">
                    <a:off x="2233141" y="2890060"/>
                    <a:ext cx="504724" cy="15826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3078" name="Picture 36">
              <a:extLst>
                <a:ext uri="{FF2B5EF4-FFF2-40B4-BE49-F238E27FC236}">
                  <a16:creationId xmlns:a16="http://schemas.microsoft.com/office/drawing/2014/main" id="{5651B02E-2572-844F-B50E-D2E43BF4D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07" y="3776914"/>
              <a:ext cx="928419" cy="1579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37">
              <a:extLst>
                <a:ext uri="{FF2B5EF4-FFF2-40B4-BE49-F238E27FC236}">
                  <a16:creationId xmlns:a16="http://schemas.microsoft.com/office/drawing/2014/main" id="{522191BB-D7C3-DA44-931C-3F9C3DEE70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746" y="3806490"/>
              <a:ext cx="1221959" cy="130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3">
            <a:extLst>
              <a:ext uri="{FF2B5EF4-FFF2-40B4-BE49-F238E27FC236}">
                <a16:creationId xmlns:a16="http://schemas.microsoft.com/office/drawing/2014/main" id="{65D5ACBF-B1EA-1E44-AD16-ACCA9379D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88265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También conocidos como </a:t>
            </a:r>
            <a:r>
              <a:rPr lang="ja-JP" altLang="en-GB" sz="1600">
                <a:solidFill>
                  <a:srgbClr val="000000"/>
                </a:solidFill>
              </a:rPr>
              <a:t>“</a:t>
            </a:r>
            <a:r>
              <a:rPr lang="en-GB" altLang="ja-JP" sz="1600" b="1" i="1">
                <a:solidFill>
                  <a:srgbClr val="FF0000"/>
                </a:solidFill>
              </a:rPr>
              <a:t>Desordenes por reparación deficiente del DNA</a:t>
            </a:r>
            <a:r>
              <a:rPr lang="ja-JP" altLang="en-GB" sz="1600">
                <a:solidFill>
                  <a:srgbClr val="000000"/>
                </a:solidFill>
              </a:rPr>
              <a:t>”</a:t>
            </a:r>
            <a:r>
              <a:rPr lang="en-GB" altLang="ja-JP" sz="16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La deleción total (knock-out) de genes involucrados en la reparación del DNA son </a:t>
            </a:r>
            <a:r>
              <a:rPr lang="en-GB" altLang="en-US" sz="1600" b="1" i="1">
                <a:solidFill>
                  <a:srgbClr val="FF0000"/>
                </a:solidFill>
              </a:rPr>
              <a:t>embrionarios letales</a:t>
            </a:r>
            <a:r>
              <a:rPr lang="en-GB" altLang="en-US" sz="1600" b="1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La mayor parte de los DRDD muestran grados variables de </a:t>
            </a:r>
            <a:r>
              <a:rPr lang="en-GB" altLang="en-US" sz="1600" b="1" i="1">
                <a:solidFill>
                  <a:srgbClr val="FF0000"/>
                </a:solidFill>
              </a:rPr>
              <a:t>envejecimiento acelardo </a:t>
            </a:r>
            <a:r>
              <a:rPr lang="en-GB" altLang="en-US" sz="1600">
                <a:solidFill>
                  <a:srgbClr val="000000"/>
                </a:solidFill>
              </a:rPr>
              <a:t>o </a:t>
            </a:r>
            <a:r>
              <a:rPr lang="en-GB" altLang="en-US" sz="1600" i="1">
                <a:solidFill>
                  <a:srgbClr val="000000"/>
                </a:solidFill>
              </a:rPr>
              <a:t>predisposición a </a:t>
            </a:r>
            <a:r>
              <a:rPr lang="en-GB" altLang="en-US" sz="1600" b="1" i="1">
                <a:solidFill>
                  <a:srgbClr val="FF0000"/>
                </a:solidFill>
              </a:rPr>
              <a:t>cancer</a:t>
            </a:r>
            <a:r>
              <a:rPr lang="en-GB" altLang="en-US" sz="1600">
                <a:solidFill>
                  <a:srgbClr val="000000"/>
                </a:solidFill>
              </a:rPr>
              <a:t>, en ocasiones ambos.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Se observan defectos en la reparación del DNA en casi todas las </a:t>
            </a:r>
            <a:r>
              <a:rPr lang="ja-JP" altLang="en-GB" sz="1600">
                <a:solidFill>
                  <a:srgbClr val="000000"/>
                </a:solidFill>
              </a:rPr>
              <a:t>“</a:t>
            </a:r>
            <a:r>
              <a:rPr lang="en-GB" altLang="ja-JP" sz="1600" i="1">
                <a:solidFill>
                  <a:srgbClr val="000000"/>
                </a:solidFill>
              </a:rPr>
              <a:t>enfermedades de evenjecimiento acelerado</a:t>
            </a:r>
            <a:r>
              <a:rPr lang="ja-JP" altLang="en-GB" sz="1600">
                <a:solidFill>
                  <a:srgbClr val="000000"/>
                </a:solidFill>
              </a:rPr>
              <a:t>”</a:t>
            </a:r>
            <a:r>
              <a:rPr lang="en-GB" altLang="ja-JP" sz="1600">
                <a:solidFill>
                  <a:srgbClr val="000000"/>
                </a:solidFill>
              </a:rPr>
              <a:t> en las cuales los tejidos, órganos o sistemas envejecen prematuramente.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También conocidas com </a:t>
            </a:r>
            <a:r>
              <a:rPr lang="en-GB" altLang="en-US" sz="1600" i="1">
                <a:solidFill>
                  <a:srgbClr val="000000"/>
                </a:solidFill>
              </a:rPr>
              <a:t>progerias segmentales</a:t>
            </a:r>
            <a:r>
              <a:rPr lang="en-GB" altLang="en-US" sz="16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</p:txBody>
      </p:sp>
      <p:grpSp>
        <p:nvGrpSpPr>
          <p:cNvPr id="23554" name="Group 4">
            <a:extLst>
              <a:ext uri="{FF2B5EF4-FFF2-40B4-BE49-F238E27FC236}">
                <a16:creationId xmlns:a16="http://schemas.microsoft.com/office/drawing/2014/main" id="{2AA1D614-B356-CC40-963D-1E52FE939C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3556" name="Rectangle 1">
              <a:extLst>
                <a:ext uri="{FF2B5EF4-FFF2-40B4-BE49-F238E27FC236}">
                  <a16:creationId xmlns:a16="http://schemas.microsoft.com/office/drawing/2014/main" id="{55D2D84D-09F6-414E-BAEE-C0CDB1901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P</a:t>
              </a:r>
              <a:r>
                <a:rPr lang="en-US" altLang="en-US" sz="3200">
                  <a:solidFill>
                    <a:srgbClr val="B3B3B3"/>
                  </a:solidFill>
                </a:rPr>
                <a:t>a</a:t>
              </a:r>
              <a:r>
                <a:rPr lang="es-ES_tradnl" altLang="en-US" sz="3200">
                  <a:solidFill>
                    <a:srgbClr val="B3B3B3"/>
                  </a:solidFill>
                </a:rPr>
                <a:t>tologías de la reparación de DNA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23557" name="Line 2">
              <a:extLst>
                <a:ext uri="{FF2B5EF4-FFF2-40B4-BE49-F238E27FC236}">
                  <a16:creationId xmlns:a16="http://schemas.microsoft.com/office/drawing/2014/main" id="{FBA5293F-869F-904A-8CC4-A0958A256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5" name="Rectangle 6">
            <a:extLst>
              <a:ext uri="{FF2B5EF4-FFF2-40B4-BE49-F238E27FC236}">
                <a16:creationId xmlns:a16="http://schemas.microsoft.com/office/drawing/2014/main" id="{9E555F8F-0133-EA49-B491-A1FC7F823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73600"/>
            <a:ext cx="3733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Ataxia telangiectasia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Síndrome de Bloom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Síndrome de Cockayne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Anemia Fanconi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Progeria (Síndrome de Hutchinson-Gilford)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Síndrome de Rothmund-Thomson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Tricotiodistrofia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Síndrome de Werner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</a:rPr>
              <a:t>Xeroderma pigmentosum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>
            <a:extLst>
              <a:ext uri="{FF2B5EF4-FFF2-40B4-BE49-F238E27FC236}">
                <a16:creationId xmlns:a16="http://schemas.microsoft.com/office/drawing/2014/main" id="{B9688BEC-B4DE-7C4D-AD5C-9FC4F35F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066800"/>
            <a:ext cx="68453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Síndrome neurodegenerativo raro discapacitante caracterizado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por trastornos motores y dilatación de vasos pequeños.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1:40,000 a 1:100,000 nacimiento vivos.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Defecto del gen ATM responsable de identificar rupturas de doble cadena, de reclutar a DNA reparasas translesionales al sitio y de evitar nuevos ciclos replicativos.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Afecta a cerebelo causando dificultades de movimiento y coordinación.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Condiciona inmunocompromiso que predispone a infecciones (sinusitis, bronquitis y penumonía).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Incrementa riesgo a cancer.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Síntomas evidentes en infancia temprana de (de 4 a 5 años), empeorando hacia la infancia tardia.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Postura flácida de infantes al estar sentados (postura de borracho).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Evoluciona hacia apraxia oculomotora (dificultad para mover ojos de un lado a otro).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Problemas de deglución, habla distorsionada y arrastrada.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Expectativa de vida variable (ca 25 años), muerte por EPOC y Cancer.</a:t>
            </a:r>
          </a:p>
        </p:txBody>
      </p:sp>
      <p:pic>
        <p:nvPicPr>
          <p:cNvPr id="25602" name="Picture 10">
            <a:extLst>
              <a:ext uri="{FF2B5EF4-FFF2-40B4-BE49-F238E27FC236}">
                <a16:creationId xmlns:a16="http://schemas.microsoft.com/office/drawing/2014/main" id="{CD6F2F29-5E77-AB49-A1E9-8AA34E824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9050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1">
            <a:extLst>
              <a:ext uri="{FF2B5EF4-FFF2-40B4-BE49-F238E27FC236}">
                <a16:creationId xmlns:a16="http://schemas.microsoft.com/office/drawing/2014/main" id="{FFF95861-7FC2-264F-818C-7C819B9D2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1898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4">
            <a:extLst>
              <a:ext uri="{FF2B5EF4-FFF2-40B4-BE49-F238E27FC236}">
                <a16:creationId xmlns:a16="http://schemas.microsoft.com/office/drawing/2014/main" id="{9CB8D068-EB6A-9743-94BE-AFC4C35D7E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5606" name="Rectangle 1">
              <a:extLst>
                <a:ext uri="{FF2B5EF4-FFF2-40B4-BE49-F238E27FC236}">
                  <a16:creationId xmlns:a16="http://schemas.microsoft.com/office/drawing/2014/main" id="{F50C7B2F-6E91-B148-A831-4893709C9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Ataxia telangiectasia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25607" name="Line 2">
              <a:extLst>
                <a:ext uri="{FF2B5EF4-FFF2-40B4-BE49-F238E27FC236}">
                  <a16:creationId xmlns:a16="http://schemas.microsoft.com/office/drawing/2014/main" id="{1562C891-0801-B740-A41A-D2CAD03BC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5" name="Picture 15">
            <a:extLst>
              <a:ext uri="{FF2B5EF4-FFF2-40B4-BE49-F238E27FC236}">
                <a16:creationId xmlns:a16="http://schemas.microsoft.com/office/drawing/2014/main" id="{FFDAD90C-D47C-4840-AAB4-0216D0166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0292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0">
            <a:extLst>
              <a:ext uri="{FF2B5EF4-FFF2-40B4-BE49-F238E27FC236}">
                <a16:creationId xmlns:a16="http://schemas.microsoft.com/office/drawing/2014/main" id="{D06829EA-DDDC-DF44-870D-EE2D8BA7E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4"/>
          <a:stretch>
            <a:fillRect/>
          </a:stretch>
        </p:blipFill>
        <p:spPr bwMode="auto">
          <a:xfrm>
            <a:off x="7315200" y="1219200"/>
            <a:ext cx="170815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11">
            <a:extLst>
              <a:ext uri="{FF2B5EF4-FFF2-40B4-BE49-F238E27FC236}">
                <a16:creationId xmlns:a16="http://schemas.microsoft.com/office/drawing/2014/main" id="{509BDD61-10C2-844C-907A-B954F3B72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r="15504"/>
          <a:stretch>
            <a:fillRect/>
          </a:stretch>
        </p:blipFill>
        <p:spPr bwMode="auto">
          <a:xfrm rot="5400000">
            <a:off x="7413625" y="3101975"/>
            <a:ext cx="14382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4">
            <a:extLst>
              <a:ext uri="{FF2B5EF4-FFF2-40B4-BE49-F238E27FC236}">
                <a16:creationId xmlns:a16="http://schemas.microsoft.com/office/drawing/2014/main" id="{C0BF96A3-7AFB-B743-A99A-D4E9A24B993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7654" name="Rectangle 1">
              <a:extLst>
                <a:ext uri="{FF2B5EF4-FFF2-40B4-BE49-F238E27FC236}">
                  <a16:creationId xmlns:a16="http://schemas.microsoft.com/office/drawing/2014/main" id="{0F134A2F-9E4F-3641-9FCA-D7853709F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Síndrome de Bloom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27655" name="Line 2">
              <a:extLst>
                <a:ext uri="{FF2B5EF4-FFF2-40B4-BE49-F238E27FC236}">
                  <a16:creationId xmlns:a16="http://schemas.microsoft.com/office/drawing/2014/main" id="{F672ED4C-873E-0D4E-9559-04D79AD03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Text Box 3">
            <a:extLst>
              <a:ext uri="{FF2B5EF4-FFF2-40B4-BE49-F238E27FC236}">
                <a16:creationId xmlns:a16="http://schemas.microsoft.com/office/drawing/2014/main" id="{FD49999E-9673-294F-8B88-1D02D555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066800"/>
            <a:ext cx="68453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También síndrome de Bloom–Torre–Machacek (descrito en 1954).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Trastorno autosómico recesivo raro con alta inestabilidad genómica y excesivamente elevada recombinación homóloga (ver imagen inferior denotando intercambios de cromátides hermanas).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1:50,000 nacimientos.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Mutación en gen BLM, miembro de la familia de las helicasas RecQ involucrado en la desnaturalización del DNA durante transcripción, replicación y reparación.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Corta estatura, hombros caidos, voz de alto tono, cara delgada y larga, micrognatia y orejas/nariz prominentes.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Rash cutáneo en forma de mariposa eritematoso, telangiectático y escamoso sobre cachetes y nariz.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Inmunodeficiencias moderadas particularmente de ciertas clases de Igs (pneumonía, otitis y EPOC).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Hipogonadismo e infertilidad.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Afecta a varones y mujeres por igual.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Muerte por EPOC o cancer alrededor de los 25 años de edad.</a:t>
            </a:r>
          </a:p>
        </p:txBody>
      </p:sp>
      <p:pic>
        <p:nvPicPr>
          <p:cNvPr id="27653" name="Picture 17">
            <a:extLst>
              <a:ext uri="{FF2B5EF4-FFF2-40B4-BE49-F238E27FC236}">
                <a16:creationId xmlns:a16="http://schemas.microsoft.com/office/drawing/2014/main" id="{3853D053-B132-1142-93DF-7C92470E7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2082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">
            <a:extLst>
              <a:ext uri="{FF2B5EF4-FFF2-40B4-BE49-F238E27FC236}">
                <a16:creationId xmlns:a16="http://schemas.microsoft.com/office/drawing/2014/main" id="{F8320DE0-0D01-D74F-8CC6-6AE4C17A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56388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También Sx. Weber-Cockayne o Neill-Dingwall (descrito en 1936)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Desorden autosómico recesivo congénito raro (1:250,000 nacimientos vivos).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Mutación de genes ERCC6 (70%) y ERCC8 codificantes para proteinas de reparación-acoplada-a-transcripción de genes activos.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Afecta a ambos sexos y se caracteriza por retraso del crecimiento y del desarrollo psicomotor, desarrollo anormal del SNC, dificultades en deglución, cataratas, progeria y fotosensibilidad.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Pérdida de la audición sensoneural moderada. Caries dental moderada a severa.Criptoorquidia e hipoplasia testicular, pubertad retardada.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La muerte generalmente ocurre durante la adolescencia, algunos individuos llegan a edad adulta temprana.</a:t>
            </a:r>
          </a:p>
        </p:txBody>
      </p:sp>
      <p:pic>
        <p:nvPicPr>
          <p:cNvPr id="29698" name="Picture 12">
            <a:extLst>
              <a:ext uri="{FF2B5EF4-FFF2-40B4-BE49-F238E27FC236}">
                <a16:creationId xmlns:a16="http://schemas.microsoft.com/office/drawing/2014/main" id="{41765AEC-5BAC-394F-8B03-FA722005D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18097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3">
            <a:extLst>
              <a:ext uri="{FF2B5EF4-FFF2-40B4-BE49-F238E27FC236}">
                <a16:creationId xmlns:a16="http://schemas.microsoft.com/office/drawing/2014/main" id="{BBF32B7C-4432-4A46-99B0-90E141B5C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295400"/>
            <a:ext cx="14986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4">
            <a:extLst>
              <a:ext uri="{FF2B5EF4-FFF2-40B4-BE49-F238E27FC236}">
                <a16:creationId xmlns:a16="http://schemas.microsoft.com/office/drawing/2014/main" id="{F8210CBF-2116-8347-8C87-CAE41246E94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9702" name="Rectangle 1">
              <a:extLst>
                <a:ext uri="{FF2B5EF4-FFF2-40B4-BE49-F238E27FC236}">
                  <a16:creationId xmlns:a16="http://schemas.microsoft.com/office/drawing/2014/main" id="{B8167D85-D383-F84C-909B-090413768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Síndrome de Cockayne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29703" name="Line 2">
              <a:extLst>
                <a:ext uri="{FF2B5EF4-FFF2-40B4-BE49-F238E27FC236}">
                  <a16:creationId xmlns:a16="http://schemas.microsoft.com/office/drawing/2014/main" id="{B331CE8C-3142-0D46-B979-CEF92CF91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701" name="Picture 18">
            <a:extLst>
              <a:ext uri="{FF2B5EF4-FFF2-40B4-BE49-F238E27FC236}">
                <a16:creationId xmlns:a16="http://schemas.microsoft.com/office/drawing/2014/main" id="{8D18A634-CBA3-4343-859C-0C6935F12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3441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>
            <a:extLst>
              <a:ext uri="{FF2B5EF4-FFF2-40B4-BE49-F238E27FC236}">
                <a16:creationId xmlns:a16="http://schemas.microsoft.com/office/drawing/2014/main" id="{FE585948-6370-2943-8FB6-3CB76C365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65405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Enfermedad autosómica recesiva rara (1:350,000 nacimientos) más frecuente en comunidades endogámicas Afrikaners y Judios Ashkenazi.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Defecto de uno más genes de un cluster de reparación, 15 genes asociados a FA: FANCA, FANCB, FANCC, FANCD1 (BRCA2), FANCD2, FANCE, FANCF, FANCG, FANCI, FANCJ, FANCL, FANCM, FANCN, FANCP y RAD51C.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Caracterizada por predisposición a cancer (Leucemia mieloide aguda) y falla medular (90% antes de los 40 años de edad).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Manchas café au lait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60 a 75% presentan otros defectos como estatura corta, dermopatías, anormalidades en brazos, ojos, cabeza, riñones, oidos, retraso del crecimiento y anormalidades esqueléticas.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75% poseen endocrinopatías.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Sobrevida promedio de 30 años.</a:t>
            </a:r>
          </a:p>
        </p:txBody>
      </p:sp>
      <p:pic>
        <p:nvPicPr>
          <p:cNvPr id="31746" name="Picture 10">
            <a:extLst>
              <a:ext uri="{FF2B5EF4-FFF2-40B4-BE49-F238E27FC236}">
                <a16:creationId xmlns:a16="http://schemas.microsoft.com/office/drawing/2014/main" id="{EEEF8B31-6152-3640-A9D3-9437D2D24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2012" y="3406776"/>
            <a:ext cx="15287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4">
            <a:extLst>
              <a:ext uri="{FF2B5EF4-FFF2-40B4-BE49-F238E27FC236}">
                <a16:creationId xmlns:a16="http://schemas.microsoft.com/office/drawing/2014/main" id="{B6144B6A-53B7-F54D-9131-FC6E1A8212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1750" name="Rectangle 1">
              <a:extLst>
                <a:ext uri="{FF2B5EF4-FFF2-40B4-BE49-F238E27FC236}">
                  <a16:creationId xmlns:a16="http://schemas.microsoft.com/office/drawing/2014/main" id="{B2E388A2-496E-A449-8754-AB0A566F7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Anemia de Fanconi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31751" name="Line 2">
              <a:extLst>
                <a:ext uri="{FF2B5EF4-FFF2-40B4-BE49-F238E27FC236}">
                  <a16:creationId xmlns:a16="http://schemas.microsoft.com/office/drawing/2014/main" id="{7E8415DC-0556-154E-8F9F-7222C0438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748" name="Picture 17">
            <a:extLst>
              <a:ext uri="{FF2B5EF4-FFF2-40B4-BE49-F238E27FC236}">
                <a16:creationId xmlns:a16="http://schemas.microsoft.com/office/drawing/2014/main" id="{AB821304-D31A-1C4C-A410-E904E0FFF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578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8">
            <a:extLst>
              <a:ext uri="{FF2B5EF4-FFF2-40B4-BE49-F238E27FC236}">
                <a16:creationId xmlns:a16="http://schemas.microsoft.com/office/drawing/2014/main" id="{3596B4C2-4018-D144-ACBB-562E056F8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9200"/>
            <a:ext cx="16002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>
            <a:extLst>
              <a:ext uri="{FF2B5EF4-FFF2-40B4-BE49-F238E27FC236}">
                <a16:creationId xmlns:a16="http://schemas.microsoft.com/office/drawing/2014/main" id="{3541992C-5550-7340-978A-A4B381BE1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68453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Enfermedad genética extremadamente rara (1:4 a 8x10</a:t>
            </a:r>
            <a:r>
              <a:rPr lang="en-US" altLang="en-US" sz="1600" baseline="3000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 nacimientos).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Descrita en 1886 Hutchinson y 1897 por Gilford.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Causada por mutación </a:t>
            </a:r>
            <a:r>
              <a:rPr lang="en-US" altLang="en-US" sz="1600" i="1">
                <a:solidFill>
                  <a:srgbClr val="000000"/>
                </a:solidFill>
                <a:cs typeface="Arial" panose="020B0604020202020204" pitchFamily="34" charset="0"/>
              </a:rPr>
              <a:t>de novo 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puntual en posición 1824 de gen LMNA rara vez heredada. LMNA codifica para laminina nuclear que organiza a la cromatina y dá soporte al núcleo.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Mutación ocurre durante desarrollo embrionario.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Caracterizada por envejicimiento precoz acelerado a etapas muy tempranas de la infancia.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Presentan tempranamente esclerodermia, retraso del crecimiento, alopecia, fascies característica.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En etapas tardías presentan piel arrugada, aterosclerosis, falla renal, presbiacusia, pérdida de la visión y problemas cardiovasculares.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Pocos sobreviven a los 13 años de edad.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3794" name="Picture 12">
            <a:extLst>
              <a:ext uri="{FF2B5EF4-FFF2-40B4-BE49-F238E27FC236}">
                <a16:creationId xmlns:a16="http://schemas.microsoft.com/office/drawing/2014/main" id="{495A10F8-3374-B848-872E-AC8AF35DB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1371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4">
            <a:extLst>
              <a:ext uri="{FF2B5EF4-FFF2-40B4-BE49-F238E27FC236}">
                <a16:creationId xmlns:a16="http://schemas.microsoft.com/office/drawing/2014/main" id="{38EB4933-F8FA-654F-800A-88951DFA8E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3798" name="Rectangle 1">
              <a:extLst>
                <a:ext uri="{FF2B5EF4-FFF2-40B4-BE49-F238E27FC236}">
                  <a16:creationId xmlns:a16="http://schemas.microsoft.com/office/drawing/2014/main" id="{2B260C4D-06D2-0D44-AC87-6857233E7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Síndrome de Hutchinson-Gilford (progeria)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33799" name="Line 2">
              <a:extLst>
                <a:ext uri="{FF2B5EF4-FFF2-40B4-BE49-F238E27FC236}">
                  <a16:creationId xmlns:a16="http://schemas.microsoft.com/office/drawing/2014/main" id="{A0E8E6D6-C19C-3245-B7E4-205E1DFAC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796" name="Picture 17" descr="Hutchinson-Gilford_Progeria_Syndrome.png">
            <a:extLst>
              <a:ext uri="{FF2B5EF4-FFF2-40B4-BE49-F238E27FC236}">
                <a16:creationId xmlns:a16="http://schemas.microsoft.com/office/drawing/2014/main" id="{5C39674D-D66B-2647-A48D-DE224069F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581400"/>
            <a:ext cx="1882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8">
            <a:extLst>
              <a:ext uri="{FF2B5EF4-FFF2-40B4-BE49-F238E27FC236}">
                <a16:creationId xmlns:a16="http://schemas.microsoft.com/office/drawing/2014/main" id="{FE4CBAA5-4402-824C-8F45-E7654E3CD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4400"/>
            <a:ext cx="14605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">
            <a:extLst>
              <a:ext uri="{FF2B5EF4-FFF2-40B4-BE49-F238E27FC236}">
                <a16:creationId xmlns:a16="http://schemas.microsoft.com/office/drawing/2014/main" id="{2F459BCE-D5EA-504A-992D-C8416EA73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938338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11">
            <a:extLst>
              <a:ext uri="{FF2B5EF4-FFF2-40B4-BE49-F238E27FC236}">
                <a16:creationId xmlns:a16="http://schemas.microsoft.com/office/drawing/2014/main" id="{5C4FAA6C-D371-A340-8102-6FF70DE4F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1"/>
          <a:stretch>
            <a:fillRect/>
          </a:stretch>
        </p:blipFill>
        <p:spPr bwMode="auto">
          <a:xfrm rot="5400000">
            <a:off x="7376319" y="2347119"/>
            <a:ext cx="13462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Group 4">
            <a:extLst>
              <a:ext uri="{FF2B5EF4-FFF2-40B4-BE49-F238E27FC236}">
                <a16:creationId xmlns:a16="http://schemas.microsoft.com/office/drawing/2014/main" id="{29D94396-9230-2B49-A35D-6CE05CA605A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5847" name="Rectangle 1">
              <a:extLst>
                <a:ext uri="{FF2B5EF4-FFF2-40B4-BE49-F238E27FC236}">
                  <a16:creationId xmlns:a16="http://schemas.microsoft.com/office/drawing/2014/main" id="{66576BB9-CAC8-1145-B1EB-D783BD825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Síndrome de Rothmund-Thomson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35848" name="Line 2">
              <a:extLst>
                <a:ext uri="{FF2B5EF4-FFF2-40B4-BE49-F238E27FC236}">
                  <a16:creationId xmlns:a16="http://schemas.microsoft.com/office/drawing/2014/main" id="{30423EB3-D645-5941-804F-93FA13C26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4" name="Text Box 3">
            <a:extLst>
              <a:ext uri="{FF2B5EF4-FFF2-40B4-BE49-F238E27FC236}">
                <a16:creationId xmlns:a16="http://schemas.microsoft.com/office/drawing/2014/main" id="{DF6F23DC-1BB6-7A43-9F40-78C043A1D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68453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Enfermedad genética autosómica recesiva rara descrita en 1868 (solo 300 casos descritos).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Mutación en gen codificante para helicasa RECQL4 se ha visto implicada.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Fotosensibilidad, poiquiloderma (adelgazamiento, </a:t>
            </a:r>
            <a:r>
              <a:rPr lang="en-US" altLang="en-US" sz="1600">
                <a:solidFill>
                  <a:srgbClr val="000000"/>
                </a:solidFill>
              </a:rPr>
              <a:t>increm/decrem. 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pigmentación, telangiectasias) y cataratas a exposición solar.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Nariz en silla de montar.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Defectos congénitos en huesos, estatura corta y anormalidades de dedos como ausencia de pulgar.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Alopecia o trastornos del crecimiento de vello/cabello.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Hipoodntia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Alta incidencia de osteosarcomas.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En ausencia de malignidades la sobrevida es normal.</a:t>
            </a:r>
          </a:p>
        </p:txBody>
      </p:sp>
      <p:pic>
        <p:nvPicPr>
          <p:cNvPr id="35845" name="Picture 18">
            <a:extLst>
              <a:ext uri="{FF2B5EF4-FFF2-40B4-BE49-F238E27FC236}">
                <a16:creationId xmlns:a16="http://schemas.microsoft.com/office/drawing/2014/main" id="{8AF70794-E8BF-3541-AD43-07C01B796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14700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9">
            <a:extLst>
              <a:ext uri="{FF2B5EF4-FFF2-40B4-BE49-F238E27FC236}">
                <a16:creationId xmlns:a16="http://schemas.microsoft.com/office/drawing/2014/main" id="{629852E6-A0B6-CA49-BBE4-2E458AFE6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/>
          <a:stretch>
            <a:fillRect/>
          </a:stretch>
        </p:blipFill>
        <p:spPr bwMode="auto">
          <a:xfrm>
            <a:off x="6248400" y="4724400"/>
            <a:ext cx="12430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>
            <a:extLst>
              <a:ext uri="{FF2B5EF4-FFF2-40B4-BE49-F238E27FC236}">
                <a16:creationId xmlns:a16="http://schemas.microsoft.com/office/drawing/2014/main" id="{936A441D-CEF5-1945-89E8-9CE26B371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59309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Síndrome de Tay, IBIDS o ictiosis congénitca con tricotiodistrofia descrita en 1971.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Rara (solo 15 casos descritos hasta 1991).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Enfermedad congénita autosómica recesiva caracterizada por eritroderma ictiosiforme, retraso mental y del crecimiento, progeria y cabello delgado fragil.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Asociada a mutaciones de genes ERCC2 y ERCC3 que codifican para proteinas involucradas en la raparación por escisión de bases y que forman parte integral del factor de transcripción BTF2/TFIIH.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7890" name="Picture 12">
            <a:extLst>
              <a:ext uri="{FF2B5EF4-FFF2-40B4-BE49-F238E27FC236}">
                <a16:creationId xmlns:a16="http://schemas.microsoft.com/office/drawing/2014/main" id="{CE428BCC-D00C-3F46-8B96-F6B2AEB29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2286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1" name="Group 4">
            <a:extLst>
              <a:ext uri="{FF2B5EF4-FFF2-40B4-BE49-F238E27FC236}">
                <a16:creationId xmlns:a16="http://schemas.microsoft.com/office/drawing/2014/main" id="{20FED0F4-487B-8947-A41C-451B739BC60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7893" name="Rectangle 1">
              <a:extLst>
                <a:ext uri="{FF2B5EF4-FFF2-40B4-BE49-F238E27FC236}">
                  <a16:creationId xmlns:a16="http://schemas.microsoft.com/office/drawing/2014/main" id="{B6EE82C5-39F5-094C-8864-CC0925FD5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Tricotiodistrofia fotosintética (IBIDS)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37894" name="Line 2">
              <a:extLst>
                <a:ext uri="{FF2B5EF4-FFF2-40B4-BE49-F238E27FC236}">
                  <a16:creationId xmlns:a16="http://schemas.microsoft.com/office/drawing/2014/main" id="{CA68BAAC-2578-4147-8A3A-334958430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892" name="Picture 16">
            <a:extLst>
              <a:ext uri="{FF2B5EF4-FFF2-40B4-BE49-F238E27FC236}">
                <a16:creationId xmlns:a16="http://schemas.microsoft.com/office/drawing/2014/main" id="{AFB03D89-E863-C845-8B40-48119F161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136900"/>
            <a:ext cx="30194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">
            <a:extLst>
              <a:ext uri="{FF2B5EF4-FFF2-40B4-BE49-F238E27FC236}">
                <a16:creationId xmlns:a16="http://schemas.microsoft.com/office/drawing/2014/main" id="{9434FABB-4C93-5444-9EEE-C803132F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143000"/>
            <a:ext cx="66929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También conocido como progeria adulta, enfermedad autosómica recesiva muy rara caracterizada por envejecimiento prematuro descrito en 1904.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Asociado a mutaciones del gen WRN (chromosoma 8) también conocido como RecQL2 codificante para una helicasa 3´-5´que también ejerce la función de escisión de bases en la misma dirección.</a:t>
            </a:r>
          </a:p>
        </p:txBody>
      </p:sp>
      <p:pic>
        <p:nvPicPr>
          <p:cNvPr id="39938" name="Picture 10">
            <a:extLst>
              <a:ext uri="{FF2B5EF4-FFF2-40B4-BE49-F238E27FC236}">
                <a16:creationId xmlns:a16="http://schemas.microsoft.com/office/drawing/2014/main" id="{74ADFA4C-C4E3-5A4C-8C23-3E8F8695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262063"/>
            <a:ext cx="22891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9" name="Group 4">
            <a:extLst>
              <a:ext uri="{FF2B5EF4-FFF2-40B4-BE49-F238E27FC236}">
                <a16:creationId xmlns:a16="http://schemas.microsoft.com/office/drawing/2014/main" id="{63961205-6564-4C4D-ABD1-FCE15D9AEA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39942" name="Rectangle 1">
              <a:extLst>
                <a:ext uri="{FF2B5EF4-FFF2-40B4-BE49-F238E27FC236}">
                  <a16:creationId xmlns:a16="http://schemas.microsoft.com/office/drawing/2014/main" id="{0DE59A90-16BC-014B-A04E-4F7645333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Síndrome de Werner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39943" name="Line 2">
              <a:extLst>
                <a:ext uri="{FF2B5EF4-FFF2-40B4-BE49-F238E27FC236}">
                  <a16:creationId xmlns:a16="http://schemas.microsoft.com/office/drawing/2014/main" id="{02F6E908-FDF3-6A4D-9DA5-CCEA968D4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40" name="Picture 18">
            <a:extLst>
              <a:ext uri="{FF2B5EF4-FFF2-40B4-BE49-F238E27FC236}">
                <a16:creationId xmlns:a16="http://schemas.microsoft.com/office/drawing/2014/main" id="{9CBFE5FA-99D4-F541-8830-49034511B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200400"/>
            <a:ext cx="32956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3">
            <a:extLst>
              <a:ext uri="{FF2B5EF4-FFF2-40B4-BE49-F238E27FC236}">
                <a16:creationId xmlns:a16="http://schemas.microsoft.com/office/drawing/2014/main" id="{58E8D176-B3F0-2845-8F6D-A0CCFC84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21000"/>
            <a:ext cx="5626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Síntomas normalmente se observan tras los 10 años de edad, acelerándose tras la pubertad y siendo extremos a los 40 años de edad.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Ausencia de crecimiento acelerado pubertal, adelgazamiento y decoloración del cabello, cambios de voz, engrosamiento de la piel, diabetes mellitus, cataratas, hipogonadismo, cancer y aterosclerosis.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Caracterizado por acortamiento telomérico acelerado e inestabilidad genómica.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Muerte usualmente por infartos al miocardio ocancer ca 50 años.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3">
            <a:extLst>
              <a:ext uri="{FF2B5EF4-FFF2-40B4-BE49-F238E27FC236}">
                <a16:creationId xmlns:a16="http://schemas.microsoft.com/office/drawing/2014/main" id="{6AA6A713-8054-064E-A5CE-28524479C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64643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Trastorno autosómico recesivo con defectos de la reparación a daño actínico (especialmente UV).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Afecta a 1:250,000 nacimientos vivos, ambos sexos, de todas las razas (más común entre Japoneses).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Mecanismos de reparación por escisión de nucleótidos (NER) se ven afectados llevando a la acumulación de daño por UV y a la activación de proto-oncogenes.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Fotosensibilidad extrema, (“Niños de la obscuridad”), efélides, queratosis solar, fotoconjuntivitis, telangiectasias y ulceras corneales.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Aparición de carcinomas basocelulares, melanomas y de células escamosas.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Deformación facial severa en respuesta a lesiones.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Formación de dimeros de timina por absorción de luz UV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8 tipos o varientes de XP descritos a la fecha, menos del 40% sobreviven a los 20 años de edad.</a:t>
            </a:r>
          </a:p>
        </p:txBody>
      </p:sp>
      <p:pic>
        <p:nvPicPr>
          <p:cNvPr id="41986" name="Picture 11">
            <a:extLst>
              <a:ext uri="{FF2B5EF4-FFF2-40B4-BE49-F238E27FC236}">
                <a16:creationId xmlns:a16="http://schemas.microsoft.com/office/drawing/2014/main" id="{63F9D579-18A9-084A-A26D-98D8CE9F3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1219200"/>
            <a:ext cx="15351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2">
            <a:extLst>
              <a:ext uri="{FF2B5EF4-FFF2-40B4-BE49-F238E27FC236}">
                <a16:creationId xmlns:a16="http://schemas.microsoft.com/office/drawing/2014/main" id="{79B67033-E4AD-5A41-AA01-6307C7232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200400"/>
            <a:ext cx="22764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88" name="Group 4">
            <a:extLst>
              <a:ext uri="{FF2B5EF4-FFF2-40B4-BE49-F238E27FC236}">
                <a16:creationId xmlns:a16="http://schemas.microsoft.com/office/drawing/2014/main" id="{7EC9A42D-54CC-0F4F-B794-510CE5E6E2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41990" name="Rectangle 1">
              <a:extLst>
                <a:ext uri="{FF2B5EF4-FFF2-40B4-BE49-F238E27FC236}">
                  <a16:creationId xmlns:a16="http://schemas.microsoft.com/office/drawing/2014/main" id="{69377C8C-B676-DC47-8E23-965CE2649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Xeroderma pigmentosum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41991" name="Line 2">
              <a:extLst>
                <a:ext uri="{FF2B5EF4-FFF2-40B4-BE49-F238E27FC236}">
                  <a16:creationId xmlns:a16="http://schemas.microsoft.com/office/drawing/2014/main" id="{3A57280B-AF86-3744-B788-6F869F931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989" name="Picture 16">
            <a:extLst>
              <a:ext uri="{FF2B5EF4-FFF2-40B4-BE49-F238E27FC236}">
                <a16:creationId xmlns:a16="http://schemas.microsoft.com/office/drawing/2014/main" id="{0F71BC9F-D4A2-6E4A-B3C5-B99E9C555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813300"/>
            <a:ext cx="25161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3">
            <a:extLst>
              <a:ext uri="{FF2B5EF4-FFF2-40B4-BE49-F238E27FC236}">
                <a16:creationId xmlns:a16="http://schemas.microsoft.com/office/drawing/2014/main" id="{C0D24C32-2940-E949-BEED-4782BAE45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880427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Sabemos que la </a:t>
            </a:r>
            <a:r>
              <a:rPr lang="en-GB" altLang="en-US" sz="1600" b="1">
                <a:solidFill>
                  <a:srgbClr val="FF0000"/>
                </a:solidFill>
              </a:rPr>
              <a:t>tasa de error en bacterias no es tan elevada</a:t>
            </a:r>
            <a:r>
              <a:rPr lang="en-GB" altLang="en-US" sz="1600">
                <a:solidFill>
                  <a:srgbClr val="000000"/>
                </a:solidFill>
              </a:rPr>
              <a:t>, en realidad es </a:t>
            </a: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de 1:100x10</a:t>
            </a:r>
            <a:r>
              <a:rPr lang="en-GB" altLang="en-US" sz="1600" baseline="30000">
                <a:solidFill>
                  <a:srgbClr val="000000"/>
                </a:solidFill>
              </a:rPr>
              <a:t>6</a:t>
            </a:r>
            <a:r>
              <a:rPr lang="en-GB" altLang="en-US" sz="1600">
                <a:solidFill>
                  <a:srgbClr val="000000"/>
                </a:solidFill>
              </a:rPr>
              <a:t> o 1:10x10</a:t>
            </a:r>
            <a:r>
              <a:rPr lang="en-GB" altLang="en-US" sz="1600" baseline="30000">
                <a:solidFill>
                  <a:srgbClr val="000000"/>
                </a:solidFill>
              </a:rPr>
              <a:t>9</a:t>
            </a:r>
            <a:r>
              <a:rPr lang="en-GB" altLang="en-US" sz="16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FF0000"/>
                </a:solidFill>
              </a:rPr>
              <a:t>Equivalente a menos de una 1 base equivocada por cada 10 generaciones bacterianas</a:t>
            </a:r>
            <a:r>
              <a:rPr lang="en-GB" altLang="en-US" sz="16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Esto </a:t>
            </a:r>
            <a:r>
              <a:rPr lang="en-GB" altLang="en-US" sz="1600" b="1">
                <a:solidFill>
                  <a:srgbClr val="FF0000"/>
                </a:solidFill>
              </a:rPr>
              <a:t>sugiere que existe un mecanismo</a:t>
            </a:r>
            <a:r>
              <a:rPr lang="en-GB" altLang="en-US" sz="1600">
                <a:solidFill>
                  <a:srgbClr val="FF0000"/>
                </a:solidFill>
              </a:rPr>
              <a:t> </a:t>
            </a:r>
            <a:r>
              <a:rPr lang="en-GB" altLang="en-US" sz="1600">
                <a:solidFill>
                  <a:srgbClr val="000000"/>
                </a:solidFill>
              </a:rPr>
              <a:t>específicamente </a:t>
            </a:r>
            <a:r>
              <a:rPr lang="en-GB" altLang="en-US" sz="1600" b="1">
                <a:solidFill>
                  <a:srgbClr val="FF0000"/>
                </a:solidFill>
              </a:rPr>
              <a:t>dedicado a monitorear y corregir los errores de escritura de la polimerasa.</a:t>
            </a:r>
          </a:p>
        </p:txBody>
      </p:sp>
      <p:sp>
        <p:nvSpPr>
          <p:cNvPr id="9218" name="Text Box 5">
            <a:extLst>
              <a:ext uri="{FF2B5EF4-FFF2-40B4-BE49-F238E27FC236}">
                <a16:creationId xmlns:a16="http://schemas.microsoft.com/office/drawing/2014/main" id="{BE786F96-FBB5-AD45-8049-430A8DBAD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3429000"/>
            <a:ext cx="85518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indent="190500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en-GB" altLang="en-US" sz="2300" b="1" dirty="0" err="1">
                <a:solidFill>
                  <a:srgbClr val="000000"/>
                </a:solidFill>
              </a:rPr>
              <a:t>Tipos</a:t>
            </a:r>
            <a:r>
              <a:rPr lang="en-GB" altLang="en-US" sz="2300" b="1" dirty="0">
                <a:solidFill>
                  <a:srgbClr val="000000"/>
                </a:solidFill>
              </a:rPr>
              <a:t> de </a:t>
            </a:r>
            <a:r>
              <a:rPr lang="en-GB" altLang="en-US" sz="2300" b="1" dirty="0" err="1">
                <a:solidFill>
                  <a:srgbClr val="000000"/>
                </a:solidFill>
              </a:rPr>
              <a:t>errores</a:t>
            </a:r>
            <a:r>
              <a:rPr lang="en-GB" altLang="en-US" sz="2300" b="1" dirty="0">
                <a:solidFill>
                  <a:srgbClr val="000000"/>
                </a:solidFill>
              </a:rPr>
              <a:t> </a:t>
            </a:r>
            <a:r>
              <a:rPr lang="en-GB" altLang="en-US" sz="2300" b="1" dirty="0" err="1">
                <a:solidFill>
                  <a:srgbClr val="000000"/>
                </a:solidFill>
              </a:rPr>
              <a:t>introducidos</a:t>
            </a:r>
            <a:r>
              <a:rPr lang="en-GB" altLang="en-US" sz="2300" b="1" dirty="0">
                <a:solidFill>
                  <a:srgbClr val="000000"/>
                </a:solidFill>
              </a:rPr>
              <a:t> </a:t>
            </a:r>
            <a:r>
              <a:rPr lang="en-GB" altLang="en-US" sz="2300" b="1" dirty="0" err="1">
                <a:solidFill>
                  <a:srgbClr val="000000"/>
                </a:solidFill>
              </a:rPr>
              <a:t>por</a:t>
            </a:r>
            <a:r>
              <a:rPr lang="en-GB" altLang="en-US" sz="2300" b="1" dirty="0">
                <a:solidFill>
                  <a:srgbClr val="000000"/>
                </a:solidFill>
              </a:rPr>
              <a:t> DNA Pols</a:t>
            </a:r>
          </a:p>
          <a:p>
            <a:pPr eaLnBrk="1" hangingPunct="1">
              <a:lnSpc>
                <a:spcPct val="102000"/>
              </a:lnSpc>
            </a:pPr>
            <a:endParaRPr lang="en-GB" altLang="en-US" sz="16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2000"/>
              </a:lnSpc>
            </a:pPr>
            <a:endParaRPr lang="en-GB" altLang="en-US" sz="16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2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b="1" dirty="0" err="1">
                <a:solidFill>
                  <a:srgbClr val="000000"/>
                </a:solidFill>
              </a:rPr>
              <a:t>Substituciones</a:t>
            </a:r>
            <a:r>
              <a:rPr lang="en-GB" altLang="en-US" sz="1600" dirty="0">
                <a:solidFill>
                  <a:srgbClr val="000000"/>
                </a:solidFill>
              </a:rPr>
              <a:t> = </a:t>
            </a:r>
            <a:r>
              <a:rPr lang="en-GB" altLang="en-US" sz="1600" dirty="0" err="1">
                <a:solidFill>
                  <a:srgbClr val="000000"/>
                </a:solidFill>
              </a:rPr>
              <a:t>introducción</a:t>
            </a:r>
            <a:r>
              <a:rPr lang="en-GB" altLang="en-US" sz="1600" dirty="0">
                <a:solidFill>
                  <a:srgbClr val="000000"/>
                </a:solidFill>
              </a:rPr>
              <a:t> de bases </a:t>
            </a:r>
            <a:r>
              <a:rPr lang="en-GB" altLang="en-US" sz="1600" dirty="0" err="1">
                <a:solidFill>
                  <a:srgbClr val="000000"/>
                </a:solidFill>
              </a:rPr>
              <a:t>nucleotídicas</a:t>
            </a:r>
            <a:r>
              <a:rPr lang="en-GB" altLang="en-US" sz="1600" dirty="0">
                <a:solidFill>
                  <a:srgbClr val="000000"/>
                </a:solidFill>
              </a:rPr>
              <a:t> </a:t>
            </a:r>
            <a:r>
              <a:rPr lang="en-GB" altLang="en-US" sz="1600" dirty="0" err="1">
                <a:solidFill>
                  <a:srgbClr val="000000"/>
                </a:solidFill>
              </a:rPr>
              <a:t>equivocadas</a:t>
            </a:r>
            <a:r>
              <a:rPr lang="en-GB" altLang="en-US" sz="1600" dirty="0">
                <a:solidFill>
                  <a:srgbClr val="000000"/>
                </a:solidFill>
              </a:rPr>
              <a:t> (mal </a:t>
            </a:r>
            <a:r>
              <a:rPr lang="en-GB" altLang="en-US" sz="1600" dirty="0" err="1">
                <a:solidFill>
                  <a:srgbClr val="000000"/>
                </a:solidFill>
              </a:rPr>
              <a:t>apareadas</a:t>
            </a:r>
            <a:r>
              <a:rPr lang="en-GB" altLang="en-US" sz="1600" dirty="0">
                <a:solidFill>
                  <a:srgbClr val="000000"/>
                </a:solidFill>
              </a:rPr>
              <a:t> con la </a:t>
            </a:r>
            <a:r>
              <a:rPr lang="en-GB" altLang="en-US" sz="1600" dirty="0" err="1">
                <a:solidFill>
                  <a:srgbClr val="000000"/>
                </a:solidFill>
              </a:rPr>
              <a:t>referencia</a:t>
            </a:r>
            <a:r>
              <a:rPr lang="en-GB" altLang="en-US" sz="1600" dirty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lnSpc>
                <a:spcPct val="102000"/>
              </a:lnSpc>
              <a:buFont typeface="Times New Roman" panose="02020603050405020304" pitchFamily="18" charset="0"/>
              <a:buChar char="•"/>
            </a:pPr>
            <a:endParaRPr lang="en-GB" altLang="en-US" sz="16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2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b="1" dirty="0" err="1">
                <a:solidFill>
                  <a:srgbClr val="000000"/>
                </a:solidFill>
              </a:rPr>
              <a:t>Corrimiento</a:t>
            </a:r>
            <a:r>
              <a:rPr lang="en-GB" altLang="en-US" sz="1600" b="1" dirty="0">
                <a:solidFill>
                  <a:srgbClr val="000000"/>
                </a:solidFill>
              </a:rPr>
              <a:t> del </a:t>
            </a:r>
            <a:r>
              <a:rPr lang="en-GB" altLang="en-US" sz="1600" b="1" dirty="0" err="1">
                <a:solidFill>
                  <a:srgbClr val="000000"/>
                </a:solidFill>
              </a:rPr>
              <a:t>marco</a:t>
            </a:r>
            <a:r>
              <a:rPr lang="en-GB" altLang="en-US" sz="1600" b="1" dirty="0">
                <a:solidFill>
                  <a:srgbClr val="000000"/>
                </a:solidFill>
              </a:rPr>
              <a:t> de </a:t>
            </a:r>
            <a:r>
              <a:rPr lang="en-GB" altLang="en-US" sz="1600" b="1" dirty="0" err="1">
                <a:solidFill>
                  <a:srgbClr val="000000"/>
                </a:solidFill>
              </a:rPr>
              <a:t>lectura</a:t>
            </a:r>
            <a:r>
              <a:rPr lang="en-GB" altLang="en-US" sz="1600" dirty="0">
                <a:solidFill>
                  <a:srgbClr val="000000"/>
                </a:solidFill>
              </a:rPr>
              <a:t> = </a:t>
            </a:r>
            <a:r>
              <a:rPr lang="en-GB" altLang="en-US" sz="1600" dirty="0" err="1">
                <a:solidFill>
                  <a:srgbClr val="000000"/>
                </a:solidFill>
              </a:rPr>
              <a:t>introducción</a:t>
            </a:r>
            <a:r>
              <a:rPr lang="en-GB" altLang="en-US" sz="1600" dirty="0">
                <a:solidFill>
                  <a:srgbClr val="000000"/>
                </a:solidFill>
              </a:rPr>
              <a:t> o </a:t>
            </a:r>
            <a:r>
              <a:rPr lang="en-GB" altLang="en-US" sz="1600" dirty="0" err="1">
                <a:solidFill>
                  <a:srgbClr val="000000"/>
                </a:solidFill>
              </a:rPr>
              <a:t>deleción</a:t>
            </a:r>
            <a:r>
              <a:rPr lang="en-GB" altLang="en-US" sz="1600" dirty="0">
                <a:solidFill>
                  <a:srgbClr val="000000"/>
                </a:solidFill>
              </a:rPr>
              <a:t> (</a:t>
            </a:r>
            <a:r>
              <a:rPr lang="en-GB" altLang="en-US" sz="1600" b="1" dirty="0">
                <a:solidFill>
                  <a:srgbClr val="000000"/>
                </a:solidFill>
              </a:rPr>
              <a:t>indels</a:t>
            </a:r>
            <a:r>
              <a:rPr lang="en-GB" altLang="en-US" sz="1600" dirty="0">
                <a:solidFill>
                  <a:srgbClr val="000000"/>
                </a:solidFill>
              </a:rPr>
              <a:t>) de </a:t>
            </a:r>
            <a:r>
              <a:rPr lang="en-GB" altLang="en-US" sz="1600" dirty="0" err="1">
                <a:solidFill>
                  <a:srgbClr val="000000"/>
                </a:solidFill>
              </a:rPr>
              <a:t>nucleótidos</a:t>
            </a:r>
            <a:r>
              <a:rPr lang="en-GB" altLang="en-US" sz="1600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9219" name="Group 5">
            <a:extLst>
              <a:ext uri="{FF2B5EF4-FFF2-40B4-BE49-F238E27FC236}">
                <a16:creationId xmlns:a16="http://schemas.microsoft.com/office/drawing/2014/main" id="{DB6AFF07-AE48-B446-8B1B-CE3CDC18362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9220" name="Rectangle 1">
              <a:extLst>
                <a:ext uri="{FF2B5EF4-FFF2-40B4-BE49-F238E27FC236}">
                  <a16:creationId xmlns:a16="http://schemas.microsoft.com/office/drawing/2014/main" id="{74DDEF72-320F-0F40-B1EE-46FB44820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DNA polimerasas procariotas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9221" name="Line 2">
              <a:extLst>
                <a:ext uri="{FF2B5EF4-FFF2-40B4-BE49-F238E27FC236}">
                  <a16:creationId xmlns:a16="http://schemas.microsoft.com/office/drawing/2014/main" id="{D709DE67-6E08-FB45-9AED-AEE4C9B82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5">
            <a:extLst>
              <a:ext uri="{FF2B5EF4-FFF2-40B4-BE49-F238E27FC236}">
                <a16:creationId xmlns:a16="http://schemas.microsoft.com/office/drawing/2014/main" id="{DB6AFF07-AE48-B446-8B1B-CE3CDC18362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9220" name="Rectangle 1">
              <a:extLst>
                <a:ext uri="{FF2B5EF4-FFF2-40B4-BE49-F238E27FC236}">
                  <a16:creationId xmlns:a16="http://schemas.microsoft.com/office/drawing/2014/main" id="{74DDEF72-320F-0F40-B1EE-46FB44820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DNA polimerasas procariotas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9221" name="Line 2">
              <a:extLst>
                <a:ext uri="{FF2B5EF4-FFF2-40B4-BE49-F238E27FC236}">
                  <a16:creationId xmlns:a16="http://schemas.microsoft.com/office/drawing/2014/main" id="{D709DE67-6E08-FB45-9AED-AEE4C9B82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815132D-8CD0-7C40-B912-1170D66E6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848872" cy="46700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23D98C-B171-DA41-84EB-94E685DB79FA}"/>
              </a:ext>
            </a:extLst>
          </p:cNvPr>
          <p:cNvSpPr/>
          <p:nvPr/>
        </p:nvSpPr>
        <p:spPr>
          <a:xfrm>
            <a:off x="4114800" y="6119060"/>
            <a:ext cx="49094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Fijalkowska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IJ, </a:t>
            </a:r>
            <a:r>
              <a:rPr lang="en-US" sz="1200" i="1" dirty="0">
                <a:solidFill>
                  <a:schemeClr val="tx1"/>
                </a:solidFill>
                <a:latin typeface="arial" charset="0"/>
              </a:rPr>
              <a:t>et al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. FEMS </a:t>
            </a: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Microbiol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Rev. 2012 Nov;36(6):1105-21. </a:t>
            </a:r>
            <a:endParaRPr lang="en-US" sz="1200" b="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3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5">
            <a:extLst>
              <a:ext uri="{FF2B5EF4-FFF2-40B4-BE49-F238E27FC236}">
                <a16:creationId xmlns:a16="http://schemas.microsoft.com/office/drawing/2014/main" id="{6BD45B41-1D5E-BB4F-9DDF-4EF1EE544C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1267" name="Rectangle 1">
              <a:extLst>
                <a:ext uri="{FF2B5EF4-FFF2-40B4-BE49-F238E27FC236}">
                  <a16:creationId xmlns:a16="http://schemas.microsoft.com/office/drawing/2014/main" id="{759E64E1-B2C3-8F41-8A94-E61068083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Tipos de mutaciones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11268" name="Line 2">
              <a:extLst>
                <a:ext uri="{FF2B5EF4-FFF2-40B4-BE49-F238E27FC236}">
                  <a16:creationId xmlns:a16="http://schemas.microsoft.com/office/drawing/2014/main" id="{763C2CF2-310C-214A-BBC4-B78395EDA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6FD8854-5CAF-BE4E-8661-BC30CDA8E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6119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5">
            <a:extLst>
              <a:ext uri="{FF2B5EF4-FFF2-40B4-BE49-F238E27FC236}">
                <a16:creationId xmlns:a16="http://schemas.microsoft.com/office/drawing/2014/main" id="{42A976FF-160D-9647-9623-14DBAD4D671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3315" name="Rectangle 1">
              <a:extLst>
                <a:ext uri="{FF2B5EF4-FFF2-40B4-BE49-F238E27FC236}">
                  <a16:creationId xmlns:a16="http://schemas.microsoft.com/office/drawing/2014/main" id="{C259B05E-6FE1-4E44-99D7-D03013942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Tipos de mutaciones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13316" name="Line 2">
              <a:extLst>
                <a:ext uri="{FF2B5EF4-FFF2-40B4-BE49-F238E27FC236}">
                  <a16:creationId xmlns:a16="http://schemas.microsoft.com/office/drawing/2014/main" id="{4283320A-2343-3B42-9670-C54FB0FC5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14" name="Picture 1">
            <a:extLst>
              <a:ext uri="{FF2B5EF4-FFF2-40B4-BE49-F238E27FC236}">
                <a16:creationId xmlns:a16="http://schemas.microsoft.com/office/drawing/2014/main" id="{C93453C9-1D65-CB45-85BC-756EDD4F0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66151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>
            <a:extLst>
              <a:ext uri="{FF2B5EF4-FFF2-40B4-BE49-F238E27FC236}">
                <a16:creationId xmlns:a16="http://schemas.microsoft.com/office/drawing/2014/main" id="{CED10812-9821-2540-A628-59BC13C36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36700"/>
            <a:ext cx="8839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La </a:t>
            </a:r>
            <a:r>
              <a:rPr lang="en-GB" altLang="en-US" sz="1600" b="1">
                <a:solidFill>
                  <a:srgbClr val="FF0000"/>
                </a:solidFill>
              </a:rPr>
              <a:t>introducción de un nucleótido incorrecto</a:t>
            </a:r>
            <a:r>
              <a:rPr lang="en-GB" altLang="en-US" sz="1600">
                <a:solidFill>
                  <a:srgbClr val="FF0000"/>
                </a:solidFill>
              </a:rPr>
              <a:t> </a:t>
            </a:r>
            <a:r>
              <a:rPr lang="en-GB" altLang="en-US" sz="1600">
                <a:solidFill>
                  <a:srgbClr val="000000"/>
                </a:solidFill>
              </a:rPr>
              <a:t>(o de un nucleótido que no se aparee correctamente) lleva a la enzima a retroceder una base y quitar el nucleótido en sentido 3' </a:t>
            </a:r>
            <a:r>
              <a:rPr lang="en-GB" altLang="en-US" sz="1600">
                <a:solidFill>
                  <a:srgbClr val="000000"/>
                </a:solidFill>
                <a:sym typeface="Wingdings 3" pitchFamily="2" charset="2"/>
              </a:rPr>
              <a:t></a:t>
            </a:r>
            <a:r>
              <a:rPr lang="en-GB" altLang="en-US" sz="1600">
                <a:solidFill>
                  <a:srgbClr val="000000"/>
                </a:solidFill>
              </a:rPr>
              <a:t> 5'.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Posteriormente, </a:t>
            </a:r>
            <a:r>
              <a:rPr lang="en-GB" altLang="en-US" sz="1600" b="1">
                <a:solidFill>
                  <a:srgbClr val="FF0000"/>
                </a:solidFill>
              </a:rPr>
              <a:t>la enzima continua</a:t>
            </a:r>
            <a:r>
              <a:rPr lang="en-GB" altLang="en-US" sz="1600">
                <a:solidFill>
                  <a:srgbClr val="FF0000"/>
                </a:solidFill>
              </a:rPr>
              <a:t> </a:t>
            </a:r>
            <a:r>
              <a:rPr lang="en-GB" altLang="en-US" sz="1600">
                <a:solidFill>
                  <a:srgbClr val="000000"/>
                </a:solidFill>
              </a:rPr>
              <a:t>avanzando.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La </a:t>
            </a:r>
            <a:r>
              <a:rPr lang="en-GB" altLang="en-US" sz="1600" b="1">
                <a:solidFill>
                  <a:srgbClr val="FF0000"/>
                </a:solidFill>
              </a:rPr>
              <a:t>actividad de exonucleasa puede residir en la misma subunidad</a:t>
            </a:r>
            <a:r>
              <a:rPr lang="en-GB" altLang="en-US" sz="1600">
                <a:solidFill>
                  <a:srgbClr val="FF0000"/>
                </a:solidFill>
              </a:rPr>
              <a:t> </a:t>
            </a:r>
            <a:r>
              <a:rPr lang="en-GB" altLang="en-US" sz="1600">
                <a:solidFill>
                  <a:srgbClr val="000000"/>
                </a:solidFill>
              </a:rPr>
              <a:t>involucrada en la síntesis de DNA </a:t>
            </a:r>
            <a:r>
              <a:rPr lang="en-GB" altLang="en-US" sz="1600" b="1">
                <a:solidFill>
                  <a:srgbClr val="FF0000"/>
                </a:solidFill>
              </a:rPr>
              <a:t>o en una diferente</a:t>
            </a:r>
            <a:r>
              <a:rPr lang="en-GB" altLang="en-US" sz="16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Las diferentes DNA polimerasas conocidas poseen </a:t>
            </a:r>
            <a:r>
              <a:rPr lang="en-GB" altLang="en-US" sz="1600" b="1">
                <a:solidFill>
                  <a:srgbClr val="FF0000"/>
                </a:solidFill>
              </a:rPr>
              <a:t>diferentes grados de fidelidad</a:t>
            </a:r>
            <a:r>
              <a:rPr lang="en-GB" altLang="en-US" sz="1600">
                <a:solidFill>
                  <a:srgbClr val="FF0000"/>
                </a:solidFill>
              </a:rPr>
              <a:t> </a:t>
            </a:r>
            <a:r>
              <a:rPr lang="en-GB" altLang="en-US" sz="1600">
                <a:solidFill>
                  <a:srgbClr val="000000"/>
                </a:solidFill>
              </a:rPr>
              <a:t>(lo cual depende de su capacidad de </a:t>
            </a:r>
            <a:r>
              <a:rPr lang="ja-JP" altLang="en-GB" sz="1600">
                <a:solidFill>
                  <a:srgbClr val="000000"/>
                </a:solidFill>
              </a:rPr>
              <a:t>“</a:t>
            </a:r>
            <a:r>
              <a:rPr lang="en-GB" altLang="ja-JP" sz="1600">
                <a:solidFill>
                  <a:srgbClr val="000000"/>
                </a:solidFill>
              </a:rPr>
              <a:t>proofreading</a:t>
            </a:r>
            <a:r>
              <a:rPr lang="ja-JP" altLang="en-GB" sz="1600">
                <a:solidFill>
                  <a:srgbClr val="000000"/>
                </a:solidFill>
              </a:rPr>
              <a:t>”</a:t>
            </a:r>
            <a:r>
              <a:rPr lang="en-GB" altLang="ja-JP" sz="16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En general la capacidad de </a:t>
            </a:r>
            <a:r>
              <a:rPr lang="ja-JP" altLang="en-GB" sz="1600">
                <a:solidFill>
                  <a:srgbClr val="000000"/>
                </a:solidFill>
              </a:rPr>
              <a:t>“</a:t>
            </a:r>
            <a:r>
              <a:rPr lang="en-GB" altLang="ja-JP" sz="1600">
                <a:solidFill>
                  <a:srgbClr val="000000"/>
                </a:solidFill>
              </a:rPr>
              <a:t>proofreading</a:t>
            </a:r>
            <a:r>
              <a:rPr lang="ja-JP" altLang="en-GB" sz="1600">
                <a:solidFill>
                  <a:srgbClr val="000000"/>
                </a:solidFill>
              </a:rPr>
              <a:t>”</a:t>
            </a:r>
            <a:r>
              <a:rPr lang="en-GB" altLang="ja-JP" sz="1600">
                <a:solidFill>
                  <a:srgbClr val="000000"/>
                </a:solidFill>
              </a:rPr>
              <a:t> incrementa la fidelidad de las enzimas </a:t>
            </a:r>
            <a:r>
              <a:rPr lang="en-GB" altLang="ja-JP" sz="1600" b="1">
                <a:solidFill>
                  <a:srgbClr val="FF0000"/>
                </a:solidFill>
              </a:rPr>
              <a:t>100,000 a 10</a:t>
            </a:r>
            <a:r>
              <a:rPr lang="ja-JP" altLang="en-GB" sz="1600" b="1">
                <a:solidFill>
                  <a:srgbClr val="FF0000"/>
                </a:solidFill>
              </a:rPr>
              <a:t>’</a:t>
            </a:r>
            <a:r>
              <a:rPr lang="en-GB" altLang="ja-JP" sz="1600" b="1">
                <a:solidFill>
                  <a:srgbClr val="FF0000"/>
                </a:solidFill>
              </a:rPr>
              <a:t>000,000</a:t>
            </a:r>
            <a:r>
              <a:rPr lang="en-GB" altLang="ja-JP" sz="1600">
                <a:solidFill>
                  <a:srgbClr val="FF0000"/>
                </a:solidFill>
              </a:rPr>
              <a:t> </a:t>
            </a:r>
            <a:r>
              <a:rPr lang="en-GB" altLang="ja-JP" sz="1600" b="1">
                <a:solidFill>
                  <a:srgbClr val="FF0000"/>
                </a:solidFill>
              </a:rPr>
              <a:t>X</a:t>
            </a:r>
            <a:r>
              <a:rPr lang="en-GB" altLang="ja-JP" sz="1600">
                <a:solidFill>
                  <a:srgbClr val="FF0000"/>
                </a:solidFill>
              </a:rPr>
              <a:t> </a:t>
            </a:r>
            <a:r>
              <a:rPr lang="en-GB" altLang="ja-JP" sz="1600">
                <a:solidFill>
                  <a:srgbClr val="000000"/>
                </a:solidFill>
              </a:rPr>
              <a:t>(lo que </a:t>
            </a:r>
            <a:r>
              <a:rPr lang="en-GB" altLang="ja-JP" sz="1600">
                <a:solidFill>
                  <a:srgbClr val="FF0000"/>
                </a:solidFill>
              </a:rPr>
              <a:t>explica la disminución de la tasa de error </a:t>
            </a:r>
            <a:r>
              <a:rPr lang="en-GB" altLang="ja-JP" sz="1600">
                <a:solidFill>
                  <a:srgbClr val="000000"/>
                </a:solidFill>
              </a:rPr>
              <a:t>sintética de 1 en 1,000 a 1 en 100'000,000 </a:t>
            </a:r>
            <a:r>
              <a:rPr lang="en-GB" altLang="ja-JP" sz="1600">
                <a:solidFill>
                  <a:srgbClr val="000000"/>
                </a:solidFill>
                <a:sym typeface="Wingdings 3" pitchFamily="2" charset="2"/>
              </a:rPr>
              <a:t>a </a:t>
            </a:r>
            <a:r>
              <a:rPr lang="en-GB" altLang="ja-JP" sz="1600">
                <a:solidFill>
                  <a:srgbClr val="000000"/>
                </a:solidFill>
              </a:rPr>
              <a:t>10,000'000,000.</a:t>
            </a:r>
            <a:endParaRPr lang="en-GB" altLang="en-US" sz="1600">
              <a:solidFill>
                <a:srgbClr val="000000"/>
              </a:solidFill>
            </a:endParaRPr>
          </a:p>
        </p:txBody>
      </p:sp>
      <p:grpSp>
        <p:nvGrpSpPr>
          <p:cNvPr id="15362" name="Group 4">
            <a:extLst>
              <a:ext uri="{FF2B5EF4-FFF2-40B4-BE49-F238E27FC236}">
                <a16:creationId xmlns:a16="http://schemas.microsoft.com/office/drawing/2014/main" id="{48BEA9AB-212F-964D-9BE0-B38B592FAF0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5363" name="Rectangle 1">
              <a:extLst>
                <a:ext uri="{FF2B5EF4-FFF2-40B4-BE49-F238E27FC236}">
                  <a16:creationId xmlns:a16="http://schemas.microsoft.com/office/drawing/2014/main" id="{4954C2E4-0382-D549-B38A-804A90326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Corrección de errores (proofreading)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15364" name="Line 2">
              <a:extLst>
                <a:ext uri="{FF2B5EF4-FFF2-40B4-BE49-F238E27FC236}">
                  <a16:creationId xmlns:a16="http://schemas.microsoft.com/office/drawing/2014/main" id="{D95D03D5-6240-4546-B7B9-C375D4F45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6">
            <a:extLst>
              <a:ext uri="{FF2B5EF4-FFF2-40B4-BE49-F238E27FC236}">
                <a16:creationId xmlns:a16="http://schemas.microsoft.com/office/drawing/2014/main" id="{96419981-0C63-AB46-BABF-A75FD787D8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7413" name="Rectangle 1">
              <a:extLst>
                <a:ext uri="{FF2B5EF4-FFF2-40B4-BE49-F238E27FC236}">
                  <a16:creationId xmlns:a16="http://schemas.microsoft.com/office/drawing/2014/main" id="{FFA0DA83-CBDF-A140-9894-E32B7E4CE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DNA polimerasas procariotas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17414" name="Line 2">
              <a:extLst>
                <a:ext uri="{FF2B5EF4-FFF2-40B4-BE49-F238E27FC236}">
                  <a16:creationId xmlns:a16="http://schemas.microsoft.com/office/drawing/2014/main" id="{5A01F02F-2385-FB44-B885-516934727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0" name="Text Box 3">
            <a:extLst>
              <a:ext uri="{FF2B5EF4-FFF2-40B4-BE49-F238E27FC236}">
                <a16:creationId xmlns:a16="http://schemas.microsoft.com/office/drawing/2014/main" id="{20B0A743-8B1A-D34C-B713-EBD688194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88265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Cinco</a:t>
            </a:r>
            <a:r>
              <a:rPr lang="en-GB" altLang="en-US" sz="1600">
                <a:solidFill>
                  <a:srgbClr val="000000"/>
                </a:solidFill>
              </a:rPr>
              <a:t> enzimas bien conocidas.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I	 </a:t>
            </a:r>
          </a:p>
          <a:p>
            <a:pPr eaLnBrk="1" hangingPunct="1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rgbClr val="000000"/>
                </a:solidFill>
              </a:rPr>
              <a:t>Implicada en la </a:t>
            </a:r>
            <a:r>
              <a:rPr lang="en-GB" altLang="en-US" sz="1600" b="1">
                <a:solidFill>
                  <a:srgbClr val="000000"/>
                </a:solidFill>
              </a:rPr>
              <a:t>reparación </a:t>
            </a:r>
            <a:r>
              <a:rPr lang="en-GB" altLang="en-US" sz="1600">
                <a:solidFill>
                  <a:srgbClr val="000000"/>
                </a:solidFill>
              </a:rPr>
              <a:t>de DNA dañado.</a:t>
            </a:r>
          </a:p>
          <a:p>
            <a:pPr eaLnBrk="1" hangingPunct="1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rgbClr val="000000"/>
                </a:solidFill>
              </a:rPr>
              <a:t>Exonucleasa tanto 5' </a:t>
            </a:r>
            <a:r>
              <a:rPr lang="en-GB" altLang="en-US" sz="1600">
                <a:solidFill>
                  <a:srgbClr val="000000"/>
                </a:solidFill>
                <a:sym typeface="Wingdings 3" pitchFamily="2" charset="2"/>
              </a:rPr>
              <a:t></a:t>
            </a:r>
            <a:r>
              <a:rPr lang="en-GB" altLang="en-US" sz="1600">
                <a:solidFill>
                  <a:srgbClr val="000000"/>
                </a:solidFill>
              </a:rPr>
              <a:t> 3' (</a:t>
            </a:r>
            <a:r>
              <a:rPr lang="en-GB" altLang="en-US" sz="1600" b="1">
                <a:solidFill>
                  <a:srgbClr val="000000"/>
                </a:solidFill>
              </a:rPr>
              <a:t>Nick-translation</a:t>
            </a:r>
            <a:r>
              <a:rPr lang="en-GB" altLang="en-US" sz="1600">
                <a:solidFill>
                  <a:srgbClr val="000000"/>
                </a:solidFill>
              </a:rPr>
              <a:t>) </a:t>
            </a:r>
          </a:p>
          <a:p>
            <a:pPr eaLnBrk="1" hangingPunct="1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rgbClr val="000000"/>
                </a:solidFill>
              </a:rPr>
              <a:t>Exonucleasa 3' </a:t>
            </a:r>
            <a:r>
              <a:rPr lang="en-GB" altLang="en-US" sz="1600">
                <a:solidFill>
                  <a:srgbClr val="000000"/>
                </a:solidFill>
                <a:sym typeface="Wingdings 3" pitchFamily="2" charset="2"/>
              </a:rPr>
              <a:t></a:t>
            </a:r>
            <a:r>
              <a:rPr lang="en-GB" altLang="en-US" sz="1600">
                <a:solidFill>
                  <a:srgbClr val="000000"/>
                </a:solidFill>
              </a:rPr>
              <a:t> 5' (</a:t>
            </a:r>
            <a:r>
              <a:rPr lang="en-GB" altLang="en-US" sz="1600" b="1">
                <a:solidFill>
                  <a:srgbClr val="000000"/>
                </a:solidFill>
              </a:rPr>
              <a:t>proofreading</a:t>
            </a:r>
            <a:r>
              <a:rPr lang="en-GB" altLang="en-US" sz="1600">
                <a:solidFill>
                  <a:srgbClr val="000000"/>
                </a:solidFill>
              </a:rPr>
              <a:t>).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II </a:t>
            </a:r>
          </a:p>
          <a:p>
            <a:pPr eaLnBrk="1" hangingPunct="1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rgbClr val="000000"/>
                </a:solidFill>
              </a:rPr>
              <a:t>Involucrada en la </a:t>
            </a:r>
            <a:r>
              <a:rPr lang="en-GB" altLang="en-US" sz="1600" b="1">
                <a:solidFill>
                  <a:srgbClr val="000000"/>
                </a:solidFill>
              </a:rPr>
              <a:t>replicación </a:t>
            </a:r>
            <a:r>
              <a:rPr lang="en-GB" altLang="en-US" sz="1600">
                <a:solidFill>
                  <a:srgbClr val="000000"/>
                </a:solidFill>
              </a:rPr>
              <a:t>de DNA dañado </a:t>
            </a:r>
            <a:r>
              <a:rPr lang="en-GB" altLang="en-US" sz="1600" b="1">
                <a:solidFill>
                  <a:srgbClr val="000000"/>
                </a:solidFill>
              </a:rPr>
              <a:t>TLS (trans-lesional synthesis)</a:t>
            </a:r>
            <a:r>
              <a:rPr lang="en-GB" altLang="en-US" sz="16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rgbClr val="000000"/>
                </a:solidFill>
              </a:rPr>
              <a:t>Polimerasa 5' </a:t>
            </a:r>
            <a:r>
              <a:rPr lang="en-GB" altLang="en-US" sz="1600">
                <a:solidFill>
                  <a:srgbClr val="000000"/>
                </a:solidFill>
                <a:sym typeface="Wingdings 3" pitchFamily="2" charset="2"/>
              </a:rPr>
              <a:t></a:t>
            </a:r>
            <a:r>
              <a:rPr lang="en-GB" altLang="en-US" sz="1600">
                <a:solidFill>
                  <a:srgbClr val="000000"/>
                </a:solidFill>
              </a:rPr>
              <a:t> 3'.</a:t>
            </a:r>
          </a:p>
          <a:p>
            <a:pPr eaLnBrk="1" hangingPunct="1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rgbClr val="000000"/>
                </a:solidFill>
              </a:rPr>
              <a:t>Exonucleasa	3' </a:t>
            </a:r>
            <a:r>
              <a:rPr lang="en-GB" altLang="en-US" sz="1600">
                <a:solidFill>
                  <a:srgbClr val="000000"/>
                </a:solidFill>
                <a:sym typeface="Wingdings 3" pitchFamily="2" charset="2"/>
              </a:rPr>
              <a:t></a:t>
            </a:r>
            <a:r>
              <a:rPr lang="en-GB" altLang="en-US" sz="1600">
                <a:solidFill>
                  <a:srgbClr val="000000"/>
                </a:solidFill>
              </a:rPr>
              <a:t> 5'.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III </a:t>
            </a:r>
          </a:p>
          <a:p>
            <a:pPr eaLnBrk="1" hangingPunct="1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GB" altLang="en-US" sz="1600" b="1">
                <a:solidFill>
                  <a:srgbClr val="000000"/>
                </a:solidFill>
              </a:rPr>
              <a:t>Principal replicasa procariota</a:t>
            </a:r>
            <a:r>
              <a:rPr lang="en-GB" altLang="en-US" sz="1600">
                <a:solidFill>
                  <a:srgbClr val="000000"/>
                </a:solidFill>
              </a:rPr>
              <a:t> con actividad de exonucleasa.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IV y V </a:t>
            </a:r>
            <a:r>
              <a:rPr lang="en-GB" altLang="en-US" sz="1600">
                <a:solidFill>
                  <a:srgbClr val="000000"/>
                </a:solidFill>
              </a:rPr>
              <a:t>	</a:t>
            </a:r>
          </a:p>
          <a:p>
            <a:pPr eaLnBrk="1" hangingPunct="1">
              <a:lnSpc>
                <a:spcPct val="104000"/>
              </a:lnSpc>
              <a:buFont typeface="Arial" panose="020B0604020202020204" pitchFamily="34" charset="0"/>
              <a:buChar char="•"/>
            </a:pPr>
            <a:r>
              <a:rPr lang="en-GB" altLang="en-US" sz="1600">
                <a:solidFill>
                  <a:srgbClr val="000000"/>
                </a:solidFill>
              </a:rPr>
              <a:t>Miembros de familia Y (</a:t>
            </a:r>
            <a:r>
              <a:rPr lang="en-GB" altLang="en-US" sz="1600" b="1">
                <a:solidFill>
                  <a:srgbClr val="000000"/>
                </a:solidFill>
              </a:rPr>
              <a:t>Polimerasas de Síntesis Translesional</a:t>
            </a:r>
            <a:r>
              <a:rPr lang="en-GB" altLang="en-US" sz="1600">
                <a:solidFill>
                  <a:srgbClr val="000000"/>
                </a:solidFill>
              </a:rPr>
              <a:t>).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</p:txBody>
      </p:sp>
      <p:sp>
        <p:nvSpPr>
          <p:cNvPr id="17411" name="AutoShape 6">
            <a:extLst>
              <a:ext uri="{FF2B5EF4-FFF2-40B4-BE49-F238E27FC236}">
                <a16:creationId xmlns:a16="http://schemas.microsoft.com/office/drawing/2014/main" id="{4E0C8BD6-56B6-8B45-9BE9-6337BC505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05000"/>
            <a:ext cx="1219200" cy="4572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EE0B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n-US"/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50E982BA-4AC8-0348-B9F8-591D02A9D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5" y="18764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chemeClr val="tx1"/>
                </a:solidFill>
              </a:rPr>
              <a:t>Primera en ser descubierta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8">
            <a:extLst>
              <a:ext uri="{FF2B5EF4-FFF2-40B4-BE49-F238E27FC236}">
                <a16:creationId xmlns:a16="http://schemas.microsoft.com/office/drawing/2014/main" id="{78B7F5E7-6AF7-B24A-A1C0-222255ADA0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19459" name="Rectangle 1">
              <a:extLst>
                <a:ext uri="{FF2B5EF4-FFF2-40B4-BE49-F238E27FC236}">
                  <a16:creationId xmlns:a16="http://schemas.microsoft.com/office/drawing/2014/main" id="{B03898F6-D770-ED41-97B9-57BBA681A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DNA polimerasas ecuariotas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19460" name="Line 2">
              <a:extLst>
                <a:ext uri="{FF2B5EF4-FFF2-40B4-BE49-F238E27FC236}">
                  <a16:creationId xmlns:a16="http://schemas.microsoft.com/office/drawing/2014/main" id="{41011A44-42E2-6249-A3A4-C0C502C42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8" name="Text Box 3">
            <a:extLst>
              <a:ext uri="{FF2B5EF4-FFF2-40B4-BE49-F238E27FC236}">
                <a16:creationId xmlns:a16="http://schemas.microsoft.com/office/drawing/2014/main" id="{291CDDA2-7038-B840-A500-916ABC39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88265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Existen por lo menos </a:t>
            </a:r>
            <a:r>
              <a:rPr lang="en-GB" altLang="en-US" sz="1600" b="1">
                <a:solidFill>
                  <a:srgbClr val="000000"/>
                </a:solidFill>
              </a:rPr>
              <a:t>15 distintas</a:t>
            </a:r>
            <a:r>
              <a:rPr lang="en-GB" altLang="en-US" sz="16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4000"/>
              </a:lnSpc>
            </a:pPr>
            <a:endParaRPr lang="en-GB" altLang="en-US" sz="21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a</a:t>
            </a:r>
            <a:r>
              <a:rPr lang="en-GB" altLang="en-US" sz="1600">
                <a:solidFill>
                  <a:srgbClr val="000000"/>
                </a:solidFill>
              </a:rPr>
              <a:t> = Primasa y DNA pol por primeras 20 bases.</a:t>
            </a:r>
          </a:p>
          <a:p>
            <a:pPr eaLnBrk="1" hangingPunct="1">
              <a:lnSpc>
                <a:spcPct val="104000"/>
              </a:lnSpc>
            </a:pPr>
            <a:endParaRPr lang="en-GB" altLang="en-US" sz="21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b</a:t>
            </a:r>
            <a:r>
              <a:rPr lang="en-GB" altLang="en-US" sz="1600">
                <a:solidFill>
                  <a:srgbClr val="000000"/>
                </a:solidFill>
              </a:rPr>
              <a:t> = Reparación de DNA dañado, escisión de bases o llenados de gaps.</a:t>
            </a:r>
          </a:p>
          <a:p>
            <a:pPr eaLnBrk="1" hangingPunct="1">
              <a:lnSpc>
                <a:spcPct val="104000"/>
              </a:lnSpc>
            </a:pPr>
            <a:endParaRPr lang="en-GB" altLang="en-US" sz="21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g</a:t>
            </a:r>
            <a:r>
              <a:rPr lang="en-GB" altLang="en-US" sz="1600">
                <a:solidFill>
                  <a:srgbClr val="000000"/>
                </a:solidFill>
              </a:rPr>
              <a:t> = Replicación y reparación de DNA mitocondrial.</a:t>
            </a:r>
          </a:p>
          <a:p>
            <a:pPr eaLnBrk="1" hangingPunct="1">
              <a:lnSpc>
                <a:spcPct val="104000"/>
              </a:lnSpc>
            </a:pPr>
            <a:endParaRPr lang="en-GB" altLang="en-US" sz="21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d</a:t>
            </a:r>
            <a:r>
              <a:rPr lang="en-GB" altLang="en-US" sz="1600">
                <a:solidFill>
                  <a:srgbClr val="000000"/>
                </a:solidFill>
              </a:rPr>
              <a:t> = Replicasa de cadena retardada con capacidad de exonucleasa.    </a:t>
            </a:r>
          </a:p>
          <a:p>
            <a:pPr eaLnBrk="1" hangingPunct="1">
              <a:lnSpc>
                <a:spcPct val="104000"/>
              </a:lnSpc>
            </a:pPr>
            <a:endParaRPr lang="en-GB" altLang="en-US" sz="21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e</a:t>
            </a:r>
            <a:r>
              <a:rPr lang="en-GB" altLang="en-US" sz="1600">
                <a:solidFill>
                  <a:srgbClr val="000000"/>
                </a:solidFill>
              </a:rPr>
              <a:t> = Replicasa de cadena lider, alta procesividad y capacidad de exonucleasa.    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</a:t>
            </a:r>
            <a:r>
              <a:rPr lang="en-GB" altLang="en-US" sz="1600" b="1">
                <a:solidFill>
                  <a:srgbClr val="000000"/>
                </a:solidFill>
                <a:latin typeface="OpenSymbol;Arial Unicode MS" charset="2"/>
                <a:sym typeface="Symbol" pitchFamily="2" charset="2"/>
              </a:rPr>
              <a:t></a:t>
            </a:r>
            <a:r>
              <a:rPr lang="en-GB" altLang="en-US" sz="1600" b="1">
                <a:solidFill>
                  <a:srgbClr val="000000"/>
                </a:solidFill>
              </a:rPr>
              <a:t>,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i</a:t>
            </a:r>
            <a:r>
              <a:rPr lang="en-GB" altLang="en-US" sz="1600" b="1">
                <a:solidFill>
                  <a:srgbClr val="000000"/>
                </a:solidFill>
              </a:rPr>
              <a:t>,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k</a:t>
            </a:r>
            <a:r>
              <a:rPr lang="en-GB" altLang="en-US" sz="1600" b="1">
                <a:solidFill>
                  <a:srgbClr val="000000"/>
                </a:solidFill>
              </a:rPr>
              <a:t> </a:t>
            </a:r>
            <a:r>
              <a:rPr lang="en-GB" altLang="en-US" sz="1600">
                <a:solidFill>
                  <a:srgbClr val="000000"/>
                </a:solidFill>
              </a:rPr>
              <a:t>y</a:t>
            </a:r>
            <a:r>
              <a:rPr lang="en-GB" altLang="en-US" sz="1600" b="1">
                <a:solidFill>
                  <a:srgbClr val="000000"/>
                </a:solidFill>
              </a:rPr>
              <a:t> Rev1</a:t>
            </a:r>
            <a:r>
              <a:rPr lang="en-GB" altLang="en-US" sz="1600">
                <a:solidFill>
                  <a:srgbClr val="000000"/>
                </a:solidFill>
              </a:rPr>
              <a:t> = TLS pol de la familia Y (</a:t>
            </a:r>
            <a:r>
              <a:rPr lang="en-GB" altLang="en-US" sz="1600">
                <a:solidFill>
                  <a:srgbClr val="FF0000"/>
                </a:solidFill>
              </a:rPr>
              <a:t>Xeroderma pigmentosum variante XPV)</a:t>
            </a: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DNA Pol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z</a:t>
            </a:r>
            <a:r>
              <a:rPr lang="en-GB" altLang="en-US" sz="1600">
                <a:solidFill>
                  <a:srgbClr val="000000"/>
                </a:solidFill>
              </a:rPr>
              <a:t> = miembro de la familia B, replicasa de alta fidelidad </a:t>
            </a:r>
            <a:r>
              <a:rPr lang="en-GB" altLang="en-US" sz="1600">
                <a:solidFill>
                  <a:srgbClr val="FF0000"/>
                </a:solidFill>
              </a:rPr>
              <a:t>sin actividad exonucleasa</a:t>
            </a:r>
            <a:r>
              <a:rPr lang="en-GB" altLang="en-US" sz="16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Otras</a:t>
            </a:r>
            <a:r>
              <a:rPr lang="en-GB" altLang="en-US" sz="1600">
                <a:solidFill>
                  <a:srgbClr val="000000"/>
                </a:solidFill>
              </a:rPr>
              <a:t> DNA pol no muy bien caracterizadas (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q</a:t>
            </a:r>
            <a:r>
              <a:rPr lang="en-GB" altLang="en-US" sz="1600" b="1">
                <a:solidFill>
                  <a:srgbClr val="000000"/>
                </a:solidFill>
              </a:rPr>
              <a:t>,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l</a:t>
            </a:r>
            <a:r>
              <a:rPr lang="en-GB" altLang="en-US" sz="1600" b="1">
                <a:solidFill>
                  <a:srgbClr val="000000"/>
                </a:solidFill>
              </a:rPr>
              <a:t>,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f</a:t>
            </a:r>
            <a:r>
              <a:rPr lang="en-GB" altLang="en-US" sz="1600" b="1">
                <a:solidFill>
                  <a:srgbClr val="000000"/>
                </a:solidFill>
              </a:rPr>
              <a:t>,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s</a:t>
            </a:r>
            <a:r>
              <a:rPr lang="en-GB" altLang="en-US" sz="1600" b="1">
                <a:solidFill>
                  <a:srgbClr val="000000"/>
                </a:solidFill>
              </a:rPr>
              <a:t> </a:t>
            </a:r>
            <a:r>
              <a:rPr lang="en-GB" altLang="en-US" sz="1600">
                <a:solidFill>
                  <a:srgbClr val="000000"/>
                </a:solidFill>
              </a:rPr>
              <a:t>y</a:t>
            </a:r>
            <a:r>
              <a:rPr lang="en-GB" altLang="en-US" sz="1600" b="1">
                <a:solidFill>
                  <a:srgbClr val="000000"/>
                </a:solidFill>
              </a:rPr>
              <a:t> </a:t>
            </a:r>
            <a:r>
              <a:rPr lang="en-GB" altLang="en-US" sz="1600" b="1">
                <a:solidFill>
                  <a:srgbClr val="000000"/>
                </a:solidFill>
                <a:latin typeface="Symbol" pitchFamily="2" charset="2"/>
              </a:rPr>
              <a:t>m</a:t>
            </a:r>
            <a:r>
              <a:rPr lang="en-GB" altLang="en-US" sz="1600">
                <a:solidFill>
                  <a:srgbClr val="000000"/>
                </a:solidFill>
              </a:rPr>
              <a:t>).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4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400">
                <a:solidFill>
                  <a:srgbClr val="EE0B14"/>
                </a:solidFill>
              </a:rPr>
              <a:t>¡Ninguna DNA pol eucariota posee capacidad de exonucleasa 5' </a:t>
            </a:r>
            <a:r>
              <a:rPr lang="en-GB" altLang="en-US" sz="1400">
                <a:solidFill>
                  <a:srgbClr val="EE0B14"/>
                </a:solidFill>
                <a:sym typeface="Wingdings 3" pitchFamily="2" charset="2"/>
              </a:rPr>
              <a:t></a:t>
            </a:r>
            <a:r>
              <a:rPr lang="en-GB" altLang="en-US" sz="1400">
                <a:solidFill>
                  <a:srgbClr val="EE0B14"/>
                </a:solidFill>
              </a:rPr>
              <a:t> 3' por lo que para retirar los oligos cebadores de RNA hace falta reclutar a otras enzimas!</a:t>
            </a:r>
            <a:endParaRPr lang="en-GB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>
            <a:extLst>
              <a:ext uri="{FF2B5EF4-FFF2-40B4-BE49-F238E27FC236}">
                <a16:creationId xmlns:a16="http://schemas.microsoft.com/office/drawing/2014/main" id="{29EEE5A8-5336-9E46-9F85-D4F363773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250950"/>
            <a:ext cx="880427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Familia Y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Incluye a DNA pol </a:t>
            </a:r>
            <a:r>
              <a:rPr lang="en-GB" altLang="en-US" sz="1600">
                <a:solidFill>
                  <a:srgbClr val="000000"/>
                </a:solidFill>
                <a:sym typeface="Symbol" pitchFamily="2" charset="2"/>
              </a:rPr>
              <a:t></a:t>
            </a:r>
            <a:r>
              <a:rPr lang="en-GB" altLang="en-US" sz="1600">
                <a:solidFill>
                  <a:srgbClr val="000000"/>
                </a:solidFill>
              </a:rPr>
              <a:t>, </a:t>
            </a:r>
            <a:r>
              <a:rPr lang="en-GB" altLang="en-US" sz="1600">
                <a:solidFill>
                  <a:srgbClr val="000000"/>
                </a:solidFill>
                <a:sym typeface="Symbol" pitchFamily="2" charset="2"/>
              </a:rPr>
              <a:t>, </a:t>
            </a:r>
            <a:r>
              <a:rPr lang="en-GB" altLang="en-US" sz="1600">
                <a:solidFill>
                  <a:srgbClr val="000000"/>
                </a:solidFill>
              </a:rPr>
              <a:t> y Rev1 (Desoxicitidil-Transferasa Terminal) eucariota y la Pol IV (DINB) y PolV (UMUC) de E coli.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FF0000"/>
                </a:solidFill>
              </a:rPr>
              <a:t>Baja fidelidad en DNA integro </a:t>
            </a:r>
            <a:r>
              <a:rPr lang="en-GB" altLang="en-US" sz="1600">
                <a:solidFill>
                  <a:srgbClr val="000000"/>
                </a:solidFill>
              </a:rPr>
              <a:t>pero eficientes para replicar el DNA dañado = TLS Pol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FF0000"/>
                </a:solidFill>
              </a:rPr>
              <a:t>TLS Pol </a:t>
            </a:r>
            <a:r>
              <a:rPr lang="en-GB" altLang="en-US" sz="1600">
                <a:solidFill>
                  <a:srgbClr val="000000"/>
                </a:solidFill>
              </a:rPr>
              <a:t>= Polimerasas de Síntesis Translesional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Los pacientes con </a:t>
            </a:r>
            <a:r>
              <a:rPr lang="en-GB" altLang="en-US" sz="1600">
                <a:solidFill>
                  <a:srgbClr val="FF0000"/>
                </a:solidFill>
              </a:rPr>
              <a:t>Xeroderma pigmentosum variante XPV </a:t>
            </a:r>
            <a:r>
              <a:rPr lang="en-GB" altLang="en-US" sz="1600">
                <a:solidFill>
                  <a:srgbClr val="000000"/>
                </a:solidFill>
              </a:rPr>
              <a:t>poseen una mutación de DNA pol </a:t>
            </a:r>
            <a:r>
              <a:rPr lang="en-GB" altLang="en-US" sz="1600">
                <a:solidFill>
                  <a:srgbClr val="000000"/>
                </a:solidFill>
                <a:sym typeface="Symbol" pitchFamily="2" charset="2"/>
              </a:rPr>
              <a:t></a:t>
            </a:r>
            <a:r>
              <a:rPr lang="en-GB" altLang="en-US" sz="1600">
                <a:solidFill>
                  <a:srgbClr val="000000"/>
                </a:solidFill>
              </a:rPr>
              <a:t> que evita que reparen exitosamente el daño a la piel inducido por luz UV.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</p:txBody>
      </p:sp>
      <p:grpSp>
        <p:nvGrpSpPr>
          <p:cNvPr id="21506" name="Group 6">
            <a:extLst>
              <a:ext uri="{FF2B5EF4-FFF2-40B4-BE49-F238E27FC236}">
                <a16:creationId xmlns:a16="http://schemas.microsoft.com/office/drawing/2014/main" id="{EBB30EE0-658D-164A-AA18-3A23712C7C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123950"/>
            <a:chOff x="0" y="0"/>
            <a:chExt cx="9144000" cy="1123950"/>
          </a:xfrm>
        </p:grpSpPr>
        <p:sp>
          <p:nvSpPr>
            <p:cNvPr id="21508" name="Rectangle 1">
              <a:extLst>
                <a:ext uri="{FF2B5EF4-FFF2-40B4-BE49-F238E27FC236}">
                  <a16:creationId xmlns:a16="http://schemas.microsoft.com/office/drawing/2014/main" id="{17F8300B-6AD2-1C4A-93C1-7877FED6B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9144000" cy="1123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lnSpc>
                  <a:spcPts val="36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7788" algn="l"/>
                  <a:tab pos="525463" algn="l"/>
                  <a:tab pos="974725" algn="l"/>
                  <a:tab pos="1423988" algn="l"/>
                  <a:tab pos="1873250" algn="l"/>
                  <a:tab pos="2322513" algn="l"/>
                  <a:tab pos="2771775" algn="l"/>
                  <a:tab pos="3221038" algn="l"/>
                  <a:tab pos="3670300" algn="l"/>
                  <a:tab pos="4119563" algn="l"/>
                  <a:tab pos="4568825" algn="l"/>
                  <a:tab pos="5018088" algn="l"/>
                  <a:tab pos="5467350" algn="l"/>
                  <a:tab pos="5916613" algn="l"/>
                  <a:tab pos="6365875" algn="l"/>
                  <a:tab pos="6815138" algn="l"/>
                  <a:tab pos="7264400" algn="l"/>
                  <a:tab pos="7713663" algn="l"/>
                  <a:tab pos="8162925" algn="l"/>
                  <a:tab pos="8612188" algn="l"/>
                  <a:tab pos="90614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4000"/>
                </a:lnSpc>
              </a:pPr>
              <a:r>
                <a:rPr lang="es-ES_tradnl" altLang="en-US">
                  <a:solidFill>
                    <a:srgbClr val="B3B3B3"/>
                  </a:solidFill>
                </a:rPr>
                <a:t>  </a:t>
              </a:r>
              <a:r>
                <a:rPr lang="en-US" altLang="en-US">
                  <a:solidFill>
                    <a:srgbClr val="B3B3B3"/>
                  </a:solidFill>
                </a:rPr>
                <a:t>Tema 5. Mutación y reparación del DNA</a:t>
              </a:r>
              <a:br>
                <a:rPr lang="en-GB" altLang="en-US">
                  <a:solidFill>
                    <a:srgbClr val="B3B3B3"/>
                  </a:solidFill>
                </a:rPr>
              </a:br>
              <a:r>
                <a:rPr lang="en-GB" altLang="en-US">
                  <a:solidFill>
                    <a:srgbClr val="B3B3B3"/>
                  </a:solidFill>
                </a:rPr>
                <a:t>  </a:t>
              </a:r>
              <a:r>
                <a:rPr lang="es-ES_tradnl" altLang="en-US" sz="3200">
                  <a:solidFill>
                    <a:srgbClr val="B3B3B3"/>
                  </a:solidFill>
                </a:rPr>
                <a:t>DNA polimerasas ecuariotas</a:t>
              </a:r>
              <a:endParaRPr lang="en-GB" altLang="en-US" sz="3200">
                <a:solidFill>
                  <a:srgbClr val="B3B3B3"/>
                </a:solidFill>
              </a:endParaRPr>
            </a:p>
          </p:txBody>
        </p:sp>
        <p:sp>
          <p:nvSpPr>
            <p:cNvPr id="21509" name="Line 2">
              <a:extLst>
                <a:ext uri="{FF2B5EF4-FFF2-40B4-BE49-F238E27FC236}">
                  <a16:creationId xmlns:a16="http://schemas.microsoft.com/office/drawing/2014/main" id="{51117A5E-3E5B-2E48-B0DC-B8B4A45A3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0" y="1079500"/>
              <a:ext cx="8820150" cy="1588"/>
            </a:xfrm>
            <a:prstGeom prst="line">
              <a:avLst/>
            </a:prstGeom>
            <a:noFill/>
            <a:ln w="360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EB9898-135A-064B-98D5-1F9A7C994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4427538"/>
            <a:ext cx="88265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ts val="36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4000"/>
              </a:lnSpc>
            </a:pPr>
            <a:r>
              <a:rPr lang="en-GB" altLang="en-US" sz="1600" b="1">
                <a:solidFill>
                  <a:srgbClr val="000000"/>
                </a:solidFill>
              </a:rPr>
              <a:t>Familia RT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Tanto eucariotas como retrovirales.</a:t>
            </a: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Implicadas en la síntesis de DNA a partir de RNA </a:t>
            </a:r>
            <a:r>
              <a:rPr lang="en-GB" altLang="en-US" sz="1600" b="1">
                <a:solidFill>
                  <a:srgbClr val="FF0000"/>
                </a:solidFill>
              </a:rPr>
              <a:t>DNA polimerasa RNA dependiente (RdDp)</a:t>
            </a:r>
            <a:r>
              <a:rPr lang="en-GB" altLang="en-US" sz="1600" b="1">
                <a:solidFill>
                  <a:srgbClr val="000000"/>
                </a:solidFill>
              </a:rPr>
              <a:t>.</a:t>
            </a: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endParaRPr lang="en-GB" altLang="en-US" sz="1600">
              <a:solidFill>
                <a:srgbClr val="000000"/>
              </a:solidFill>
            </a:endParaRPr>
          </a:p>
          <a:p>
            <a:pPr eaLnBrk="1" hangingPunct="1">
              <a:lnSpc>
                <a:spcPct val="104000"/>
              </a:lnSpc>
            </a:pPr>
            <a:r>
              <a:rPr lang="en-GB" altLang="en-US" sz="1600">
                <a:solidFill>
                  <a:srgbClr val="000000"/>
                </a:solidFill>
              </a:rPr>
              <a:t>Las eucariotas restringidas a los telómeros.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1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11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35279</TotalTime>
  <Words>1930</Words>
  <Application>Microsoft Macintosh PowerPoint</Application>
  <PresentationFormat>On-screen Show (4:3)</PresentationFormat>
  <Paragraphs>268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</vt:lpstr>
      <vt:lpstr>OpenSymbol;Arial Unicode MS</vt:lpstr>
      <vt:lpstr>Optima</vt:lpstr>
      <vt:lpstr>Symbol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CHRISTIAN ALBERTO GARCIA SEPULVEDA</cp:lastModifiedBy>
  <cp:revision>188</cp:revision>
  <cp:lastPrinted>2009-04-22T19:24:48Z</cp:lastPrinted>
  <dcterms:created xsi:type="dcterms:W3CDTF">2012-08-15T14:10:29Z</dcterms:created>
  <dcterms:modified xsi:type="dcterms:W3CDTF">2019-01-29T15:24:24Z</dcterms:modified>
</cp:coreProperties>
</file>