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8"/>
  </p:notesMasterIdLst>
  <p:sldIdLst>
    <p:sldId id="353" r:id="rId2"/>
    <p:sldId id="355" r:id="rId3"/>
    <p:sldId id="356" r:id="rId4"/>
    <p:sldId id="357" r:id="rId5"/>
    <p:sldId id="358" r:id="rId6"/>
    <p:sldId id="359" r:id="rId7"/>
    <p:sldId id="360" r:id="rId8"/>
    <p:sldId id="362" r:id="rId9"/>
    <p:sldId id="363" r:id="rId10"/>
    <p:sldId id="365" r:id="rId11"/>
    <p:sldId id="364" r:id="rId12"/>
    <p:sldId id="374" r:id="rId13"/>
    <p:sldId id="375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73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4" r:id="rId31"/>
    <p:sldId id="385" r:id="rId32"/>
    <p:sldId id="386" r:id="rId33"/>
    <p:sldId id="387" r:id="rId34"/>
    <p:sldId id="388" r:id="rId35"/>
    <p:sldId id="389" r:id="rId36"/>
    <p:sldId id="390" r:id="rId37"/>
    <p:sldId id="401" r:id="rId38"/>
    <p:sldId id="392" r:id="rId39"/>
    <p:sldId id="393" r:id="rId40"/>
    <p:sldId id="403" r:id="rId41"/>
    <p:sldId id="394" r:id="rId42"/>
    <p:sldId id="395" r:id="rId43"/>
    <p:sldId id="398" r:id="rId44"/>
    <p:sldId id="399" r:id="rId45"/>
    <p:sldId id="400" r:id="rId46"/>
    <p:sldId id="404" r:id="rId47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6"/>
  </p:normalViewPr>
  <p:slideViewPr>
    <p:cSldViewPr snapToGrid="0">
      <p:cViewPr varScale="1">
        <p:scale>
          <a:sx n="103" d="100"/>
          <a:sy n="103" d="100"/>
        </p:scale>
        <p:origin x="1344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4" y="-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4460BDC7-B715-6548-9E02-E87834B22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75" name="AutoShape 2">
            <a:extLst>
              <a:ext uri="{FF2B5EF4-FFF2-40B4-BE49-F238E27FC236}">
                <a16:creationId xmlns:a16="http://schemas.microsoft.com/office/drawing/2014/main" id="{69DFAA8B-B113-2041-B040-C22D5D830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76" name="AutoShape 3">
            <a:extLst>
              <a:ext uri="{FF2B5EF4-FFF2-40B4-BE49-F238E27FC236}">
                <a16:creationId xmlns:a16="http://schemas.microsoft.com/office/drawing/2014/main" id="{C19D045A-DDB5-F649-8ACA-AE8DAEF72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77" name="AutoShape 4">
            <a:extLst>
              <a:ext uri="{FF2B5EF4-FFF2-40B4-BE49-F238E27FC236}">
                <a16:creationId xmlns:a16="http://schemas.microsoft.com/office/drawing/2014/main" id="{74276AFC-FAE3-D244-8E08-ED4CE109D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78" name="AutoShape 5">
            <a:extLst>
              <a:ext uri="{FF2B5EF4-FFF2-40B4-BE49-F238E27FC236}">
                <a16:creationId xmlns:a16="http://schemas.microsoft.com/office/drawing/2014/main" id="{6BEEC376-7E25-9144-89BE-A7D400B27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79" name="AutoShape 6">
            <a:extLst>
              <a:ext uri="{FF2B5EF4-FFF2-40B4-BE49-F238E27FC236}">
                <a16:creationId xmlns:a16="http://schemas.microsoft.com/office/drawing/2014/main" id="{F84EAB4D-074D-3941-953E-05D09B14B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80" name="AutoShape 7">
            <a:extLst>
              <a:ext uri="{FF2B5EF4-FFF2-40B4-BE49-F238E27FC236}">
                <a16:creationId xmlns:a16="http://schemas.microsoft.com/office/drawing/2014/main" id="{859F119E-488D-B147-A2F0-D20ECF35D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81" name="AutoShape 8">
            <a:extLst>
              <a:ext uri="{FF2B5EF4-FFF2-40B4-BE49-F238E27FC236}">
                <a16:creationId xmlns:a16="http://schemas.microsoft.com/office/drawing/2014/main" id="{E9AA9462-AF7C-F84A-AD04-FB20F1C41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82" name="AutoShape 9">
            <a:extLst>
              <a:ext uri="{FF2B5EF4-FFF2-40B4-BE49-F238E27FC236}">
                <a16:creationId xmlns:a16="http://schemas.microsoft.com/office/drawing/2014/main" id="{0F32B140-E59F-E54A-8594-DA5BDA5F2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83" name="AutoShape 10">
            <a:extLst>
              <a:ext uri="{FF2B5EF4-FFF2-40B4-BE49-F238E27FC236}">
                <a16:creationId xmlns:a16="http://schemas.microsoft.com/office/drawing/2014/main" id="{C974F3B7-737C-FD45-8640-D53EC0DDD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84" name="AutoShape 11">
            <a:extLst>
              <a:ext uri="{FF2B5EF4-FFF2-40B4-BE49-F238E27FC236}">
                <a16:creationId xmlns:a16="http://schemas.microsoft.com/office/drawing/2014/main" id="{382DCD9C-4623-E94E-A5D5-B42D019EF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85" name="AutoShape 12">
            <a:extLst>
              <a:ext uri="{FF2B5EF4-FFF2-40B4-BE49-F238E27FC236}">
                <a16:creationId xmlns:a16="http://schemas.microsoft.com/office/drawing/2014/main" id="{9F50178D-49AC-5746-84A1-0E435B14D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86" name="AutoShape 13">
            <a:extLst>
              <a:ext uri="{FF2B5EF4-FFF2-40B4-BE49-F238E27FC236}">
                <a16:creationId xmlns:a16="http://schemas.microsoft.com/office/drawing/2014/main" id="{7B49736C-62F8-7648-AF50-C8F3DB9E1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87" name="AutoShape 14">
            <a:extLst>
              <a:ext uri="{FF2B5EF4-FFF2-40B4-BE49-F238E27FC236}">
                <a16:creationId xmlns:a16="http://schemas.microsoft.com/office/drawing/2014/main" id="{1D4DBC3B-F273-A641-8343-7CEED8F1D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88" name="AutoShape 15">
            <a:extLst>
              <a:ext uri="{FF2B5EF4-FFF2-40B4-BE49-F238E27FC236}">
                <a16:creationId xmlns:a16="http://schemas.microsoft.com/office/drawing/2014/main" id="{C4E5861F-C916-9744-AE9B-66D9C1FC4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89" name="AutoShape 16">
            <a:extLst>
              <a:ext uri="{FF2B5EF4-FFF2-40B4-BE49-F238E27FC236}">
                <a16:creationId xmlns:a16="http://schemas.microsoft.com/office/drawing/2014/main" id="{F67FA26A-ABF6-1347-8983-6BAAB1A28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90" name="AutoShape 17">
            <a:extLst>
              <a:ext uri="{FF2B5EF4-FFF2-40B4-BE49-F238E27FC236}">
                <a16:creationId xmlns:a16="http://schemas.microsoft.com/office/drawing/2014/main" id="{C8D13CEE-8D20-294F-B226-80467F9F8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91" name="AutoShape 18">
            <a:extLst>
              <a:ext uri="{FF2B5EF4-FFF2-40B4-BE49-F238E27FC236}">
                <a16:creationId xmlns:a16="http://schemas.microsoft.com/office/drawing/2014/main" id="{25CD13A2-E0DE-B24F-9D68-1068D827C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92" name="AutoShape 19">
            <a:extLst>
              <a:ext uri="{FF2B5EF4-FFF2-40B4-BE49-F238E27FC236}">
                <a16:creationId xmlns:a16="http://schemas.microsoft.com/office/drawing/2014/main" id="{CE63A57F-FCDF-554A-BC28-4CE4D204D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93" name="AutoShape 20">
            <a:extLst>
              <a:ext uri="{FF2B5EF4-FFF2-40B4-BE49-F238E27FC236}">
                <a16:creationId xmlns:a16="http://schemas.microsoft.com/office/drawing/2014/main" id="{C3B26CF7-C017-0C48-B9A3-3B43EE717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94" name="AutoShape 21">
            <a:extLst>
              <a:ext uri="{FF2B5EF4-FFF2-40B4-BE49-F238E27FC236}">
                <a16:creationId xmlns:a16="http://schemas.microsoft.com/office/drawing/2014/main" id="{6FBA019A-B4BB-C747-A533-A3306DF47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95" name="AutoShape 22">
            <a:extLst>
              <a:ext uri="{FF2B5EF4-FFF2-40B4-BE49-F238E27FC236}">
                <a16:creationId xmlns:a16="http://schemas.microsoft.com/office/drawing/2014/main" id="{02B4B80C-FAB8-EA46-A05E-0CB5F3BAB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96" name="AutoShape 23">
            <a:extLst>
              <a:ext uri="{FF2B5EF4-FFF2-40B4-BE49-F238E27FC236}">
                <a16:creationId xmlns:a16="http://schemas.microsoft.com/office/drawing/2014/main" id="{3973A017-1790-E543-A7FA-B62FE96D8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97" name="AutoShape 24">
            <a:extLst>
              <a:ext uri="{FF2B5EF4-FFF2-40B4-BE49-F238E27FC236}">
                <a16:creationId xmlns:a16="http://schemas.microsoft.com/office/drawing/2014/main" id="{8965A888-7D89-C144-8597-C8EEF621E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98" name="AutoShape 25">
            <a:extLst>
              <a:ext uri="{FF2B5EF4-FFF2-40B4-BE49-F238E27FC236}">
                <a16:creationId xmlns:a16="http://schemas.microsoft.com/office/drawing/2014/main" id="{E67273D9-00C6-064F-B56F-502DCB5AD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99" name="AutoShape 26">
            <a:extLst>
              <a:ext uri="{FF2B5EF4-FFF2-40B4-BE49-F238E27FC236}">
                <a16:creationId xmlns:a16="http://schemas.microsoft.com/office/drawing/2014/main" id="{916398ED-3D5B-0040-9295-92ADBDD3A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100" name="AutoShape 27">
            <a:extLst>
              <a:ext uri="{FF2B5EF4-FFF2-40B4-BE49-F238E27FC236}">
                <a16:creationId xmlns:a16="http://schemas.microsoft.com/office/drawing/2014/main" id="{CA384A93-2D7F-EF43-B9C1-6BA0B3C92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101" name="AutoShape 28">
            <a:extLst>
              <a:ext uri="{FF2B5EF4-FFF2-40B4-BE49-F238E27FC236}">
                <a16:creationId xmlns:a16="http://schemas.microsoft.com/office/drawing/2014/main" id="{54674254-E91B-B74A-82C0-A646EEBE5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102" name="AutoShape 29">
            <a:extLst>
              <a:ext uri="{FF2B5EF4-FFF2-40B4-BE49-F238E27FC236}">
                <a16:creationId xmlns:a16="http://schemas.microsoft.com/office/drawing/2014/main" id="{6F9F410C-8E94-F040-904E-2B88A8EBD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103" name="AutoShape 30">
            <a:extLst>
              <a:ext uri="{FF2B5EF4-FFF2-40B4-BE49-F238E27FC236}">
                <a16:creationId xmlns:a16="http://schemas.microsoft.com/office/drawing/2014/main" id="{B592E745-81B7-4F4B-BB68-8798C5E7D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104" name="AutoShape 31">
            <a:extLst>
              <a:ext uri="{FF2B5EF4-FFF2-40B4-BE49-F238E27FC236}">
                <a16:creationId xmlns:a16="http://schemas.microsoft.com/office/drawing/2014/main" id="{552484B9-C258-AB42-B410-A9E218860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105" name="AutoShape 32">
            <a:extLst>
              <a:ext uri="{FF2B5EF4-FFF2-40B4-BE49-F238E27FC236}">
                <a16:creationId xmlns:a16="http://schemas.microsoft.com/office/drawing/2014/main" id="{83FBE956-1ABD-3C44-80F9-C20711742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106" name="AutoShape 33">
            <a:extLst>
              <a:ext uri="{FF2B5EF4-FFF2-40B4-BE49-F238E27FC236}">
                <a16:creationId xmlns:a16="http://schemas.microsoft.com/office/drawing/2014/main" id="{FB9C18FC-2DCA-2549-94C3-69DAAAA07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107" name="AutoShape 34">
            <a:extLst>
              <a:ext uri="{FF2B5EF4-FFF2-40B4-BE49-F238E27FC236}">
                <a16:creationId xmlns:a16="http://schemas.microsoft.com/office/drawing/2014/main" id="{F2BE48D3-A911-9247-9966-17DDE631F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108" name="AutoShape 35">
            <a:extLst>
              <a:ext uri="{FF2B5EF4-FFF2-40B4-BE49-F238E27FC236}">
                <a16:creationId xmlns:a16="http://schemas.microsoft.com/office/drawing/2014/main" id="{AE8AF8B0-3800-4F47-84C0-480A59DE2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109" name="AutoShape 36">
            <a:extLst>
              <a:ext uri="{FF2B5EF4-FFF2-40B4-BE49-F238E27FC236}">
                <a16:creationId xmlns:a16="http://schemas.microsoft.com/office/drawing/2014/main" id="{27697E34-C600-6746-8EB2-F3E1CAA30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110" name="AutoShape 37">
            <a:extLst>
              <a:ext uri="{FF2B5EF4-FFF2-40B4-BE49-F238E27FC236}">
                <a16:creationId xmlns:a16="http://schemas.microsoft.com/office/drawing/2014/main" id="{FC8E8BE9-A561-314E-898E-B047F9E7E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111" name="AutoShape 38">
            <a:extLst>
              <a:ext uri="{FF2B5EF4-FFF2-40B4-BE49-F238E27FC236}">
                <a16:creationId xmlns:a16="http://schemas.microsoft.com/office/drawing/2014/main" id="{2DFBC907-C531-F34E-9244-5420EBCBB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112" name="AutoShape 39">
            <a:extLst>
              <a:ext uri="{FF2B5EF4-FFF2-40B4-BE49-F238E27FC236}">
                <a16:creationId xmlns:a16="http://schemas.microsoft.com/office/drawing/2014/main" id="{440F57D7-6016-F145-9B4A-430C14672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113" name="AutoShape 40">
            <a:extLst>
              <a:ext uri="{FF2B5EF4-FFF2-40B4-BE49-F238E27FC236}">
                <a16:creationId xmlns:a16="http://schemas.microsoft.com/office/drawing/2014/main" id="{DFAF4D71-3BE1-EB46-846F-D0AE849CA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114" name="AutoShape 41">
            <a:extLst>
              <a:ext uri="{FF2B5EF4-FFF2-40B4-BE49-F238E27FC236}">
                <a16:creationId xmlns:a16="http://schemas.microsoft.com/office/drawing/2014/main" id="{C84235F9-3BA9-F046-9C45-48583C58A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115" name="AutoShape 42">
            <a:extLst>
              <a:ext uri="{FF2B5EF4-FFF2-40B4-BE49-F238E27FC236}">
                <a16:creationId xmlns:a16="http://schemas.microsoft.com/office/drawing/2014/main" id="{182339F9-E336-D041-A477-9ED4BC84E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91" name="Rectangle 43">
            <a:extLst>
              <a:ext uri="{FF2B5EF4-FFF2-40B4-BE49-F238E27FC236}">
                <a16:creationId xmlns:a16="http://schemas.microsoft.com/office/drawing/2014/main" id="{8194110B-F5A6-054E-86AD-3990B958CEC6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05125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-10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pitchFamily="-109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2" name="Rectangle 44">
            <a:extLst>
              <a:ext uri="{FF2B5EF4-FFF2-40B4-BE49-F238E27FC236}">
                <a16:creationId xmlns:a16="http://schemas.microsoft.com/office/drawing/2014/main" id="{04E462D4-E049-B742-B26F-D2FCDD3DA7A5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05125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-10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pitchFamily="-109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18" name="Rectangle 45">
            <a:extLst>
              <a:ext uri="{FF2B5EF4-FFF2-40B4-BE49-F238E27FC236}">
                <a16:creationId xmlns:a16="http://schemas.microsoft.com/office/drawing/2014/main" id="{81BC4B98-B9CD-9246-98C4-B69E8BFCCB6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05325" cy="34226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4" name="Rectangle 46">
            <a:extLst>
              <a:ext uri="{FF2B5EF4-FFF2-40B4-BE49-F238E27FC236}">
                <a16:creationId xmlns:a16="http://schemas.microsoft.com/office/drawing/2014/main" id="{1A3B774F-D281-5543-A897-895CB2CA880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19725" cy="4108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_tradnl" noProof="0"/>
          </a:p>
        </p:txBody>
      </p:sp>
      <p:sp>
        <p:nvSpPr>
          <p:cNvPr id="2095" name="Rectangle 47">
            <a:extLst>
              <a:ext uri="{FF2B5EF4-FFF2-40B4-BE49-F238E27FC236}">
                <a16:creationId xmlns:a16="http://schemas.microsoft.com/office/drawing/2014/main" id="{64179E9A-2B0D-1144-BE46-523C73FF2E4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05125" cy="39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-10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Arial" pitchFamily="-109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6" name="Rectangle 48">
            <a:extLst>
              <a:ext uri="{FF2B5EF4-FFF2-40B4-BE49-F238E27FC236}">
                <a16:creationId xmlns:a16="http://schemas.microsoft.com/office/drawing/2014/main" id="{38320282-615E-FB41-A0B9-E21E47DF2FF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05125" cy="390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</a:defRPr>
            </a:lvl1pPr>
          </a:lstStyle>
          <a:p>
            <a:fld id="{FE633477-D696-B345-92F3-E2B609D42389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11" charset="0"/>
        <a:ea typeface="ＭＳ Ｐゴシック" charset="-128"/>
        <a:cs typeface="ＭＳ Ｐゴシック" charset="-128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11" charset="0"/>
        <a:ea typeface="ＭＳ Ｐゴシック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11" charset="0"/>
        <a:ea typeface="ＭＳ Ｐゴシック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11" charset="0"/>
        <a:ea typeface="ＭＳ Ｐゴシック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-111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8">
            <a:extLst>
              <a:ext uri="{FF2B5EF4-FFF2-40B4-BE49-F238E27FC236}">
                <a16:creationId xmlns:a16="http://schemas.microsoft.com/office/drawing/2014/main" id="{7E685DEE-9AC0-0548-8F8B-106C63BE117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CE5D285-946A-E844-949A-136608DCA1DA}" type="slidenum">
              <a:rPr lang="en-GB" altLang="en-US" sz="1200">
                <a:solidFill>
                  <a:srgbClr val="000000"/>
                </a:solidFill>
              </a:rPr>
              <a:pPr/>
              <a:t>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123" name="Text Box 1">
            <a:extLst>
              <a:ext uri="{FF2B5EF4-FFF2-40B4-BE49-F238E27FC236}">
                <a16:creationId xmlns:a16="http://schemas.microsoft.com/office/drawing/2014/main" id="{3FB289C8-4ADE-5042-B0E1-DBC5B4E3E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5124" name="Text Box 2">
            <a:extLst>
              <a:ext uri="{FF2B5EF4-FFF2-40B4-BE49-F238E27FC236}">
                <a16:creationId xmlns:a16="http://schemas.microsoft.com/office/drawing/2014/main" id="{6114BE76-A52C-E446-8C91-A9226BD29E4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8">
            <a:extLst>
              <a:ext uri="{FF2B5EF4-FFF2-40B4-BE49-F238E27FC236}">
                <a16:creationId xmlns:a16="http://schemas.microsoft.com/office/drawing/2014/main" id="{5D5C5CBE-30CE-724E-AD11-6B3DC4B3C11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AEA6C56-C85E-0241-A243-7FFC38157229}" type="slidenum">
              <a:rPr lang="en-GB" altLang="en-US" sz="1200">
                <a:solidFill>
                  <a:srgbClr val="000000"/>
                </a:solidFill>
              </a:rPr>
              <a:pPr/>
              <a:t>10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3555" name="Text Box 1">
            <a:extLst>
              <a:ext uri="{FF2B5EF4-FFF2-40B4-BE49-F238E27FC236}">
                <a16:creationId xmlns:a16="http://schemas.microsoft.com/office/drawing/2014/main" id="{BDA0C7C2-C096-EA49-A08F-540DA0637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51F2A59B-14D1-0F45-AF76-884A0CF91B2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38">
            <a:extLst>
              <a:ext uri="{FF2B5EF4-FFF2-40B4-BE49-F238E27FC236}">
                <a16:creationId xmlns:a16="http://schemas.microsoft.com/office/drawing/2014/main" id="{0883E455-CBBF-DB48-AF7D-469A65C323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D5D7471-4187-9640-AAB3-64725DCBCE22}" type="slidenum">
              <a:rPr lang="en-GB" altLang="en-US" sz="1200">
                <a:solidFill>
                  <a:srgbClr val="000000"/>
                </a:solidFill>
              </a:rPr>
              <a:pPr/>
              <a:t>11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5603" name="Text Box 1">
            <a:extLst>
              <a:ext uri="{FF2B5EF4-FFF2-40B4-BE49-F238E27FC236}">
                <a16:creationId xmlns:a16="http://schemas.microsoft.com/office/drawing/2014/main" id="{551FC8FC-6F82-AF45-B75A-9E8E80A15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044AEC94-9656-7143-8058-DF544B95A4E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8">
            <a:extLst>
              <a:ext uri="{FF2B5EF4-FFF2-40B4-BE49-F238E27FC236}">
                <a16:creationId xmlns:a16="http://schemas.microsoft.com/office/drawing/2014/main" id="{B6A964F4-D66D-5A4A-9F24-174A3FC4A37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0E2D65A-B9C5-154C-B53A-A5525C4225B5}" type="slidenum">
              <a:rPr lang="en-GB" altLang="en-US" sz="1200">
                <a:solidFill>
                  <a:srgbClr val="000000"/>
                </a:solidFill>
              </a:rPr>
              <a:pPr/>
              <a:t>12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7651" name="Text Box 1">
            <a:extLst>
              <a:ext uri="{FF2B5EF4-FFF2-40B4-BE49-F238E27FC236}">
                <a16:creationId xmlns:a16="http://schemas.microsoft.com/office/drawing/2014/main" id="{288CE166-5B42-A14A-82D2-5A8EDB677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8B53C0AD-D156-DC49-90FC-D4E9CB2793D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8">
            <a:extLst>
              <a:ext uri="{FF2B5EF4-FFF2-40B4-BE49-F238E27FC236}">
                <a16:creationId xmlns:a16="http://schemas.microsoft.com/office/drawing/2014/main" id="{4BAD8F68-F23A-3C41-A1A5-BBFFB0942FA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08540AF-8A09-4144-8241-4834483D66AE}" type="slidenum">
              <a:rPr lang="en-GB" altLang="en-US" sz="1200">
                <a:solidFill>
                  <a:srgbClr val="000000"/>
                </a:solidFill>
              </a:rPr>
              <a:pPr/>
              <a:t>13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9699" name="Text Box 1">
            <a:extLst>
              <a:ext uri="{FF2B5EF4-FFF2-40B4-BE49-F238E27FC236}">
                <a16:creationId xmlns:a16="http://schemas.microsoft.com/office/drawing/2014/main" id="{6A8D2652-D247-5F45-9D8F-F87189E65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ACB46C06-CFD0-934A-A7C9-958F0C0CF1F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8">
            <a:extLst>
              <a:ext uri="{FF2B5EF4-FFF2-40B4-BE49-F238E27FC236}">
                <a16:creationId xmlns:a16="http://schemas.microsoft.com/office/drawing/2014/main" id="{FAF488E4-FA42-A04F-B0BA-B3C5CABA24A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0CB96C0-3374-5347-9E7B-14D9D2807540}" type="slidenum">
              <a:rPr lang="en-GB" altLang="en-US" sz="1200">
                <a:solidFill>
                  <a:srgbClr val="000000"/>
                </a:solidFill>
              </a:rPr>
              <a:pPr/>
              <a:t>14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BD22F9F4-7BB8-E942-9CD0-C0B8AB524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17CE0978-9BAC-5D4B-A87E-6ACAD3EA43A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8">
            <a:extLst>
              <a:ext uri="{FF2B5EF4-FFF2-40B4-BE49-F238E27FC236}">
                <a16:creationId xmlns:a16="http://schemas.microsoft.com/office/drawing/2014/main" id="{6B9A8E3A-790E-0943-8305-CC1554D2555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1E05730-7D8C-324C-AC81-67996A7235DA}" type="slidenum">
              <a:rPr lang="en-GB" altLang="en-US" sz="1200">
                <a:solidFill>
                  <a:srgbClr val="000000"/>
                </a:solidFill>
              </a:rPr>
              <a:pPr/>
              <a:t>15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3795" name="Text Box 1">
            <a:extLst>
              <a:ext uri="{FF2B5EF4-FFF2-40B4-BE49-F238E27FC236}">
                <a16:creationId xmlns:a16="http://schemas.microsoft.com/office/drawing/2014/main" id="{9311D282-704B-1E4E-A793-CA89F44E3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58815A68-A8F6-5C4C-BB86-AF663868D32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8">
            <a:extLst>
              <a:ext uri="{FF2B5EF4-FFF2-40B4-BE49-F238E27FC236}">
                <a16:creationId xmlns:a16="http://schemas.microsoft.com/office/drawing/2014/main" id="{D7AF0B77-4CE8-D548-A054-39A22F6C28C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820F4E9-4BE8-8740-A809-FF004B31EF34}" type="slidenum">
              <a:rPr lang="en-GB" altLang="en-US" sz="1200">
                <a:solidFill>
                  <a:srgbClr val="000000"/>
                </a:solidFill>
              </a:rPr>
              <a:pPr/>
              <a:t>16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5843" name="Text Box 1">
            <a:extLst>
              <a:ext uri="{FF2B5EF4-FFF2-40B4-BE49-F238E27FC236}">
                <a16:creationId xmlns:a16="http://schemas.microsoft.com/office/drawing/2014/main" id="{A04137A4-42DF-A243-B60B-DF1E1D23F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5844" name="Text Box 2">
            <a:extLst>
              <a:ext uri="{FF2B5EF4-FFF2-40B4-BE49-F238E27FC236}">
                <a16:creationId xmlns:a16="http://schemas.microsoft.com/office/drawing/2014/main" id="{37399D16-2EE7-2B4A-88B3-793FED51DEE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8">
            <a:extLst>
              <a:ext uri="{FF2B5EF4-FFF2-40B4-BE49-F238E27FC236}">
                <a16:creationId xmlns:a16="http://schemas.microsoft.com/office/drawing/2014/main" id="{7B83F7F3-3914-FF4C-9ACD-3AB3B71F46D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58EECE6-4A77-7C4D-B2A3-A77C25140F5F}" type="slidenum">
              <a:rPr lang="en-GB" altLang="en-US" sz="1200">
                <a:solidFill>
                  <a:srgbClr val="000000"/>
                </a:solidFill>
              </a:rPr>
              <a:pPr/>
              <a:t>17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7891" name="Text Box 1">
            <a:extLst>
              <a:ext uri="{FF2B5EF4-FFF2-40B4-BE49-F238E27FC236}">
                <a16:creationId xmlns:a16="http://schemas.microsoft.com/office/drawing/2014/main" id="{CF1F35BD-1C59-154E-9960-1923B0367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7DD23505-970D-5A4E-BFB3-305BC33C7EE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8">
            <a:extLst>
              <a:ext uri="{FF2B5EF4-FFF2-40B4-BE49-F238E27FC236}">
                <a16:creationId xmlns:a16="http://schemas.microsoft.com/office/drawing/2014/main" id="{FCF05E6B-D81E-A74F-8C4B-8E637CA616F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9136B2D-F67E-F148-8A85-112AB512948A}" type="slidenum">
              <a:rPr lang="en-GB" altLang="en-US" sz="1200">
                <a:solidFill>
                  <a:srgbClr val="000000"/>
                </a:solidFill>
              </a:rPr>
              <a:pPr/>
              <a:t>18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39939" name="Text Box 1">
            <a:extLst>
              <a:ext uri="{FF2B5EF4-FFF2-40B4-BE49-F238E27FC236}">
                <a16:creationId xmlns:a16="http://schemas.microsoft.com/office/drawing/2014/main" id="{C52188DE-5115-6444-9C88-B90D5AA59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7D1E5954-18AD-0D42-9C7E-F164BF5AC2D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8">
            <a:extLst>
              <a:ext uri="{FF2B5EF4-FFF2-40B4-BE49-F238E27FC236}">
                <a16:creationId xmlns:a16="http://schemas.microsoft.com/office/drawing/2014/main" id="{743BCFBB-3652-8042-A702-CA6816E6BA1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469F049-83C4-8345-9303-5AEED8F4CBE7}" type="slidenum">
              <a:rPr lang="en-GB" altLang="en-US" sz="1200">
                <a:solidFill>
                  <a:srgbClr val="000000"/>
                </a:solidFill>
              </a:rPr>
              <a:pPr/>
              <a:t>19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1987" name="Text Box 1">
            <a:extLst>
              <a:ext uri="{FF2B5EF4-FFF2-40B4-BE49-F238E27FC236}">
                <a16:creationId xmlns:a16="http://schemas.microsoft.com/office/drawing/2014/main" id="{A5655E9B-9144-3D49-B837-12BD08EC4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3F4BE1D6-39CE-3647-9A34-AEEA1C9CE3B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8">
            <a:extLst>
              <a:ext uri="{FF2B5EF4-FFF2-40B4-BE49-F238E27FC236}">
                <a16:creationId xmlns:a16="http://schemas.microsoft.com/office/drawing/2014/main" id="{3CF3AA09-08AE-3A43-8B72-A091D47F4BC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7F12A96-8A04-1F4D-A67F-AAACBABC1F84}" type="slidenum">
              <a:rPr lang="en-GB" altLang="en-US" sz="1200">
                <a:solidFill>
                  <a:srgbClr val="000000"/>
                </a:solidFill>
              </a:rPr>
              <a:pPr/>
              <a:t>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7171" name="Text Box 1">
            <a:extLst>
              <a:ext uri="{FF2B5EF4-FFF2-40B4-BE49-F238E27FC236}">
                <a16:creationId xmlns:a16="http://schemas.microsoft.com/office/drawing/2014/main" id="{F4838F2F-8B72-A140-8F8A-E89A2125AD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7172" name="Text Box 2">
            <a:extLst>
              <a:ext uri="{FF2B5EF4-FFF2-40B4-BE49-F238E27FC236}">
                <a16:creationId xmlns:a16="http://schemas.microsoft.com/office/drawing/2014/main" id="{70BA5E49-7125-4445-A690-E85BC64A2E2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8">
            <a:extLst>
              <a:ext uri="{FF2B5EF4-FFF2-40B4-BE49-F238E27FC236}">
                <a16:creationId xmlns:a16="http://schemas.microsoft.com/office/drawing/2014/main" id="{ECCCCDCC-3F60-F14B-82B0-2016E479559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7D9352F-3089-4047-BEEC-13FF1244429E}" type="slidenum">
              <a:rPr lang="en-GB" altLang="en-US" sz="1200">
                <a:solidFill>
                  <a:srgbClr val="000000"/>
                </a:solidFill>
              </a:rPr>
              <a:pPr/>
              <a:t>20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4035" name="Text Box 1">
            <a:extLst>
              <a:ext uri="{FF2B5EF4-FFF2-40B4-BE49-F238E27FC236}">
                <a16:creationId xmlns:a16="http://schemas.microsoft.com/office/drawing/2014/main" id="{7E04A541-7FEA-C041-894E-6933C7911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DC99A25D-A40A-C440-BA0B-57370A5B738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8">
            <a:extLst>
              <a:ext uri="{FF2B5EF4-FFF2-40B4-BE49-F238E27FC236}">
                <a16:creationId xmlns:a16="http://schemas.microsoft.com/office/drawing/2014/main" id="{E4D68775-38C4-834B-9400-F041D21FB2B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9855855-D36D-6849-A021-AD9792F97D8B}" type="slidenum">
              <a:rPr lang="en-GB" altLang="en-US" sz="1200">
                <a:solidFill>
                  <a:srgbClr val="000000"/>
                </a:solidFill>
              </a:rPr>
              <a:pPr/>
              <a:t>21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6083" name="Text Box 1">
            <a:extLst>
              <a:ext uri="{FF2B5EF4-FFF2-40B4-BE49-F238E27FC236}">
                <a16:creationId xmlns:a16="http://schemas.microsoft.com/office/drawing/2014/main" id="{74E4B5AC-1E53-0E4E-9EB0-31BE4BD07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46F64A1B-9C1C-EE47-B533-D30783FF64F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8">
            <a:extLst>
              <a:ext uri="{FF2B5EF4-FFF2-40B4-BE49-F238E27FC236}">
                <a16:creationId xmlns:a16="http://schemas.microsoft.com/office/drawing/2014/main" id="{6DFB555B-1F52-284B-AA02-6240662E6EA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828049B-46DE-2F42-9134-92DBDDE36B7A}" type="slidenum">
              <a:rPr lang="en-GB" altLang="en-US" sz="1200">
                <a:solidFill>
                  <a:srgbClr val="000000"/>
                </a:solidFill>
              </a:rPr>
              <a:pPr/>
              <a:t>22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48131" name="Text Box 1">
            <a:extLst>
              <a:ext uri="{FF2B5EF4-FFF2-40B4-BE49-F238E27FC236}">
                <a16:creationId xmlns:a16="http://schemas.microsoft.com/office/drawing/2014/main" id="{EC24C73B-787D-D648-9F7E-B424576E2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47A69865-3978-844C-A700-135FC944F27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8">
            <a:extLst>
              <a:ext uri="{FF2B5EF4-FFF2-40B4-BE49-F238E27FC236}">
                <a16:creationId xmlns:a16="http://schemas.microsoft.com/office/drawing/2014/main" id="{ACDC7D8E-36FD-A44A-9DC8-F37A14A98DF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013D6BF-441C-224A-8A76-EB6F3CC6352C}" type="slidenum">
              <a:rPr lang="en-GB" altLang="en-US" sz="1200">
                <a:solidFill>
                  <a:srgbClr val="000000"/>
                </a:solidFill>
              </a:rPr>
              <a:pPr/>
              <a:t>23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0179" name="Text Box 1">
            <a:extLst>
              <a:ext uri="{FF2B5EF4-FFF2-40B4-BE49-F238E27FC236}">
                <a16:creationId xmlns:a16="http://schemas.microsoft.com/office/drawing/2014/main" id="{77B0B004-6B06-A345-8AC9-67F3B40354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79C34228-F57E-BB44-A546-E0FED483C36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8">
            <a:extLst>
              <a:ext uri="{FF2B5EF4-FFF2-40B4-BE49-F238E27FC236}">
                <a16:creationId xmlns:a16="http://schemas.microsoft.com/office/drawing/2014/main" id="{5880DD93-2162-AB4C-9254-3909C520117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F59380F-B7F8-FE49-B4DF-800C9C09B026}" type="slidenum">
              <a:rPr lang="en-GB" altLang="en-US" sz="1200">
                <a:solidFill>
                  <a:srgbClr val="000000"/>
                </a:solidFill>
              </a:rPr>
              <a:pPr/>
              <a:t>24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2227" name="Text Box 1">
            <a:extLst>
              <a:ext uri="{FF2B5EF4-FFF2-40B4-BE49-F238E27FC236}">
                <a16:creationId xmlns:a16="http://schemas.microsoft.com/office/drawing/2014/main" id="{05CE3B2A-D07E-DA48-BE0F-67D83D8AA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625FF0B6-40BC-7049-93BC-EAA5FB75425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8">
            <a:extLst>
              <a:ext uri="{FF2B5EF4-FFF2-40B4-BE49-F238E27FC236}">
                <a16:creationId xmlns:a16="http://schemas.microsoft.com/office/drawing/2014/main" id="{8CC3F0AA-DE8F-E749-B300-F6ABA0E3220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BEC57A0-DD1C-F242-9759-660E9DB14C62}" type="slidenum">
              <a:rPr lang="en-GB" altLang="en-US" sz="1200">
                <a:solidFill>
                  <a:srgbClr val="000000"/>
                </a:solidFill>
              </a:rPr>
              <a:pPr/>
              <a:t>25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4275" name="Text Box 1">
            <a:extLst>
              <a:ext uri="{FF2B5EF4-FFF2-40B4-BE49-F238E27FC236}">
                <a16:creationId xmlns:a16="http://schemas.microsoft.com/office/drawing/2014/main" id="{0F694E1D-125E-CC47-91D1-E1F953782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D2FF28E0-8DE4-E847-A0DA-68224B8817A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8">
            <a:extLst>
              <a:ext uri="{FF2B5EF4-FFF2-40B4-BE49-F238E27FC236}">
                <a16:creationId xmlns:a16="http://schemas.microsoft.com/office/drawing/2014/main" id="{FD259DC0-379C-6047-85D5-446DEFB384E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4F121D7-3F54-1A49-A5FA-7AE44DD43409}" type="slidenum">
              <a:rPr lang="en-GB" altLang="en-US" sz="1200">
                <a:solidFill>
                  <a:srgbClr val="000000"/>
                </a:solidFill>
              </a:rPr>
              <a:pPr/>
              <a:t>26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6323" name="Text Box 1">
            <a:extLst>
              <a:ext uri="{FF2B5EF4-FFF2-40B4-BE49-F238E27FC236}">
                <a16:creationId xmlns:a16="http://schemas.microsoft.com/office/drawing/2014/main" id="{8A1356B0-8D7B-7D47-B2DF-49F1B30BA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E9E0B4FD-4F32-7C4C-9D79-056864C6931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8">
            <a:extLst>
              <a:ext uri="{FF2B5EF4-FFF2-40B4-BE49-F238E27FC236}">
                <a16:creationId xmlns:a16="http://schemas.microsoft.com/office/drawing/2014/main" id="{F6A3172C-9308-D340-9246-E7F870EA633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76F4906-FE1F-3647-81B3-811398C6672E}" type="slidenum">
              <a:rPr lang="en-GB" altLang="en-US" sz="1200">
                <a:solidFill>
                  <a:srgbClr val="000000"/>
                </a:solidFill>
              </a:rPr>
              <a:pPr/>
              <a:t>27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58371" name="Text Box 1">
            <a:extLst>
              <a:ext uri="{FF2B5EF4-FFF2-40B4-BE49-F238E27FC236}">
                <a16:creationId xmlns:a16="http://schemas.microsoft.com/office/drawing/2014/main" id="{0971DCBF-4BE6-924E-8E47-2A5FA6231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907BA97F-E575-BE4A-BF16-91272101028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8">
            <a:extLst>
              <a:ext uri="{FF2B5EF4-FFF2-40B4-BE49-F238E27FC236}">
                <a16:creationId xmlns:a16="http://schemas.microsoft.com/office/drawing/2014/main" id="{14C7069A-494F-9F47-9AF1-F505A0B27F6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923DE77-F1C9-6249-91E4-070710BA3ECA}" type="slidenum">
              <a:rPr lang="en-GB" altLang="en-US" sz="1200">
                <a:solidFill>
                  <a:srgbClr val="000000"/>
                </a:solidFill>
              </a:rPr>
              <a:pPr/>
              <a:t>28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0419" name="Text Box 1">
            <a:extLst>
              <a:ext uri="{FF2B5EF4-FFF2-40B4-BE49-F238E27FC236}">
                <a16:creationId xmlns:a16="http://schemas.microsoft.com/office/drawing/2014/main" id="{273C21F9-3D21-EB48-B30D-91DDE17FB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DF7F5D08-CF63-7C48-B297-D0646216FF4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38">
            <a:extLst>
              <a:ext uri="{FF2B5EF4-FFF2-40B4-BE49-F238E27FC236}">
                <a16:creationId xmlns:a16="http://schemas.microsoft.com/office/drawing/2014/main" id="{87605A74-3698-4D41-AAB5-59C05EB1B2C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B9DDD4-C7F8-394E-98D8-46A0627337BF}" type="slidenum">
              <a:rPr lang="en-GB" altLang="en-US" sz="1200">
                <a:solidFill>
                  <a:srgbClr val="000000"/>
                </a:solidFill>
              </a:rPr>
              <a:pPr/>
              <a:t>29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2467" name="Text Box 1">
            <a:extLst>
              <a:ext uri="{FF2B5EF4-FFF2-40B4-BE49-F238E27FC236}">
                <a16:creationId xmlns:a16="http://schemas.microsoft.com/office/drawing/2014/main" id="{DF255AF8-51E9-0D41-9FE9-6946B2B75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8E41DD6A-CE3B-2144-B155-AD89AACAF64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8">
            <a:extLst>
              <a:ext uri="{FF2B5EF4-FFF2-40B4-BE49-F238E27FC236}">
                <a16:creationId xmlns:a16="http://schemas.microsoft.com/office/drawing/2014/main" id="{3AC8B08E-410A-DB41-850B-A8D9B2C42AC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EE243A-D78A-DA4F-B0DC-01361CB8CD8F}" type="slidenum">
              <a:rPr lang="en-GB" altLang="en-US" sz="1200">
                <a:solidFill>
                  <a:srgbClr val="000000"/>
                </a:solidFill>
              </a:rPr>
              <a:pPr/>
              <a:t>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9219" name="Text Box 1">
            <a:extLst>
              <a:ext uri="{FF2B5EF4-FFF2-40B4-BE49-F238E27FC236}">
                <a16:creationId xmlns:a16="http://schemas.microsoft.com/office/drawing/2014/main" id="{4364FA78-ED1B-FC4B-89A5-4E90385F0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DC8A956F-8F61-B64E-9AD9-55F25D41806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8">
            <a:extLst>
              <a:ext uri="{FF2B5EF4-FFF2-40B4-BE49-F238E27FC236}">
                <a16:creationId xmlns:a16="http://schemas.microsoft.com/office/drawing/2014/main" id="{058F2FD6-CAC6-E146-8655-6A4B42DDD79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1D14775-215C-E44F-B8D7-A2D655AA05B3}" type="slidenum">
              <a:rPr lang="en-GB" altLang="en-US" sz="1200">
                <a:solidFill>
                  <a:srgbClr val="000000"/>
                </a:solidFill>
              </a:rPr>
              <a:pPr/>
              <a:t>30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4515" name="Text Box 2">
            <a:extLst>
              <a:ext uri="{FF2B5EF4-FFF2-40B4-BE49-F238E27FC236}">
                <a16:creationId xmlns:a16="http://schemas.microsoft.com/office/drawing/2014/main" id="{EFB236BA-70E9-0247-B25E-94134DE27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64516" name="Text Box 3">
            <a:extLst>
              <a:ext uri="{FF2B5EF4-FFF2-40B4-BE49-F238E27FC236}">
                <a16:creationId xmlns:a16="http://schemas.microsoft.com/office/drawing/2014/main" id="{E7780062-702D-A342-BDF8-6200782D7A8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8">
            <a:extLst>
              <a:ext uri="{FF2B5EF4-FFF2-40B4-BE49-F238E27FC236}">
                <a16:creationId xmlns:a16="http://schemas.microsoft.com/office/drawing/2014/main" id="{099FD96C-84C4-7148-B601-BE25CFB2FA4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6E40E29-A47A-934E-B5B8-43DAB172BF15}" type="slidenum">
              <a:rPr lang="en-GB" altLang="en-US" sz="1200">
                <a:solidFill>
                  <a:srgbClr val="000000"/>
                </a:solidFill>
              </a:rPr>
              <a:pPr/>
              <a:t>31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6563" name="Text Box 1">
            <a:extLst>
              <a:ext uri="{FF2B5EF4-FFF2-40B4-BE49-F238E27FC236}">
                <a16:creationId xmlns:a16="http://schemas.microsoft.com/office/drawing/2014/main" id="{16ECFAD7-CCAE-9D48-9FF9-D704B1981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E9AD4497-D91C-794C-A73E-C35FCB47CF4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8">
            <a:extLst>
              <a:ext uri="{FF2B5EF4-FFF2-40B4-BE49-F238E27FC236}">
                <a16:creationId xmlns:a16="http://schemas.microsoft.com/office/drawing/2014/main" id="{10F6B6B3-27A1-BA40-B191-5DA3243E8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FAB3A5-1857-D849-B356-36DA2C6AA265}" type="slidenum">
              <a:rPr lang="en-GB" altLang="en-US" sz="1200">
                <a:solidFill>
                  <a:srgbClr val="000000"/>
                </a:solidFill>
              </a:rPr>
              <a:pPr/>
              <a:t>32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68611" name="Text Box 1">
            <a:extLst>
              <a:ext uri="{FF2B5EF4-FFF2-40B4-BE49-F238E27FC236}">
                <a16:creationId xmlns:a16="http://schemas.microsoft.com/office/drawing/2014/main" id="{17D89AA3-06ED-FD45-A89F-7264607A2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F062E79B-2AB6-0D47-BE72-E1AC902CD6A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8">
            <a:extLst>
              <a:ext uri="{FF2B5EF4-FFF2-40B4-BE49-F238E27FC236}">
                <a16:creationId xmlns:a16="http://schemas.microsoft.com/office/drawing/2014/main" id="{8ABCB455-19EA-2D42-BAEF-70DDC6727C4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4BC7071-3B88-A246-B7B3-F0B581687933}" type="slidenum">
              <a:rPr lang="en-GB" altLang="en-US" sz="1200">
                <a:solidFill>
                  <a:srgbClr val="000000"/>
                </a:solidFill>
              </a:rPr>
              <a:pPr/>
              <a:t>33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70659" name="Text Box 1">
            <a:extLst>
              <a:ext uri="{FF2B5EF4-FFF2-40B4-BE49-F238E27FC236}">
                <a16:creationId xmlns:a16="http://schemas.microsoft.com/office/drawing/2014/main" id="{AF98CCCC-39C8-3F4C-8B27-2ECC613FB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70660" name="Text Box 2">
            <a:extLst>
              <a:ext uri="{FF2B5EF4-FFF2-40B4-BE49-F238E27FC236}">
                <a16:creationId xmlns:a16="http://schemas.microsoft.com/office/drawing/2014/main" id="{9FA49AA4-6A82-484B-9766-07020AC2AF6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8">
            <a:extLst>
              <a:ext uri="{FF2B5EF4-FFF2-40B4-BE49-F238E27FC236}">
                <a16:creationId xmlns:a16="http://schemas.microsoft.com/office/drawing/2014/main" id="{55C5E7AE-773F-0B48-A6B2-014547C349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5FF6112-CCFA-E54D-B549-ED7378E58368}" type="slidenum">
              <a:rPr lang="en-GB" altLang="en-US" sz="1200">
                <a:solidFill>
                  <a:srgbClr val="000000"/>
                </a:solidFill>
              </a:rPr>
              <a:pPr/>
              <a:t>34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72707" name="Text Box 1">
            <a:extLst>
              <a:ext uri="{FF2B5EF4-FFF2-40B4-BE49-F238E27FC236}">
                <a16:creationId xmlns:a16="http://schemas.microsoft.com/office/drawing/2014/main" id="{4855AA18-8406-AC46-99E2-C993A0689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72708" name="Text Box 2">
            <a:extLst>
              <a:ext uri="{FF2B5EF4-FFF2-40B4-BE49-F238E27FC236}">
                <a16:creationId xmlns:a16="http://schemas.microsoft.com/office/drawing/2014/main" id="{EC03866B-CC2F-4449-BA0B-A36AE9EBF5F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8">
            <a:extLst>
              <a:ext uri="{FF2B5EF4-FFF2-40B4-BE49-F238E27FC236}">
                <a16:creationId xmlns:a16="http://schemas.microsoft.com/office/drawing/2014/main" id="{9E76CB3F-A6E3-2943-BFEB-502FAECDB24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ADB25CB-F4B2-2444-86D5-226388516DBB}" type="slidenum">
              <a:rPr lang="en-GB" altLang="en-US" sz="1200">
                <a:solidFill>
                  <a:srgbClr val="000000"/>
                </a:solidFill>
              </a:rPr>
              <a:pPr/>
              <a:t>35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74755" name="Text Box 1">
            <a:extLst>
              <a:ext uri="{FF2B5EF4-FFF2-40B4-BE49-F238E27FC236}">
                <a16:creationId xmlns:a16="http://schemas.microsoft.com/office/drawing/2014/main" id="{A13D28E2-1EC0-C04F-A1EE-E5CEB5134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74756" name="Text Box 2">
            <a:extLst>
              <a:ext uri="{FF2B5EF4-FFF2-40B4-BE49-F238E27FC236}">
                <a16:creationId xmlns:a16="http://schemas.microsoft.com/office/drawing/2014/main" id="{40E238BA-7669-6F48-A2FF-A3DB80EA93B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38">
            <a:extLst>
              <a:ext uri="{FF2B5EF4-FFF2-40B4-BE49-F238E27FC236}">
                <a16:creationId xmlns:a16="http://schemas.microsoft.com/office/drawing/2014/main" id="{5AA2B9C8-82D7-4148-9C08-D1EE71928BF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ABF17BA-DBC1-7E42-8684-49E07EB0092E}" type="slidenum">
              <a:rPr lang="en-GB" altLang="en-US" sz="1200">
                <a:solidFill>
                  <a:srgbClr val="000000"/>
                </a:solidFill>
              </a:rPr>
              <a:pPr/>
              <a:t>36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76803" name="Text Box 1">
            <a:extLst>
              <a:ext uri="{FF2B5EF4-FFF2-40B4-BE49-F238E27FC236}">
                <a16:creationId xmlns:a16="http://schemas.microsoft.com/office/drawing/2014/main" id="{DA328483-8D25-A942-AB9D-0E0A08BCE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76804" name="Text Box 2">
            <a:extLst>
              <a:ext uri="{FF2B5EF4-FFF2-40B4-BE49-F238E27FC236}">
                <a16:creationId xmlns:a16="http://schemas.microsoft.com/office/drawing/2014/main" id="{0F616AD9-9FDE-9E41-98E8-A76FFBBE1A4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8">
            <a:extLst>
              <a:ext uri="{FF2B5EF4-FFF2-40B4-BE49-F238E27FC236}">
                <a16:creationId xmlns:a16="http://schemas.microsoft.com/office/drawing/2014/main" id="{0EA8195F-6DB7-7E49-955D-0F15CC1A2A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A963262-8F95-D742-82A1-40C17002D841}" type="slidenum">
              <a:rPr lang="en-GB" altLang="en-US" sz="1200">
                <a:solidFill>
                  <a:srgbClr val="000000"/>
                </a:solidFill>
              </a:rPr>
              <a:pPr/>
              <a:t>37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78851" name="Text Box 1">
            <a:extLst>
              <a:ext uri="{FF2B5EF4-FFF2-40B4-BE49-F238E27FC236}">
                <a16:creationId xmlns:a16="http://schemas.microsoft.com/office/drawing/2014/main" id="{41D19754-B7D1-7444-B386-B012B7078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78852" name="Text Box 2">
            <a:extLst>
              <a:ext uri="{FF2B5EF4-FFF2-40B4-BE49-F238E27FC236}">
                <a16:creationId xmlns:a16="http://schemas.microsoft.com/office/drawing/2014/main" id="{6BF320CA-FD2A-B049-9488-84D7719B645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8">
            <a:extLst>
              <a:ext uri="{FF2B5EF4-FFF2-40B4-BE49-F238E27FC236}">
                <a16:creationId xmlns:a16="http://schemas.microsoft.com/office/drawing/2014/main" id="{38B0FB8B-26E6-AF4A-B38A-32761BD9BED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0C96B9F-9BE1-BE4F-9EC7-57E459A68CFC}" type="slidenum">
              <a:rPr lang="en-GB" altLang="en-US" sz="1200">
                <a:solidFill>
                  <a:srgbClr val="000000"/>
                </a:solidFill>
              </a:rPr>
              <a:pPr/>
              <a:t>38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80899" name="Text Box 1">
            <a:extLst>
              <a:ext uri="{FF2B5EF4-FFF2-40B4-BE49-F238E27FC236}">
                <a16:creationId xmlns:a16="http://schemas.microsoft.com/office/drawing/2014/main" id="{2072DEEE-C1B5-954C-BA67-A4F9E8A44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80900" name="Text Box 2">
            <a:extLst>
              <a:ext uri="{FF2B5EF4-FFF2-40B4-BE49-F238E27FC236}">
                <a16:creationId xmlns:a16="http://schemas.microsoft.com/office/drawing/2014/main" id="{412311A8-391B-3A47-90D7-066F8FBB221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38">
            <a:extLst>
              <a:ext uri="{FF2B5EF4-FFF2-40B4-BE49-F238E27FC236}">
                <a16:creationId xmlns:a16="http://schemas.microsoft.com/office/drawing/2014/main" id="{16B9D9AA-B1F8-0244-B0D8-5822B27BF9F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D2030B9-FA70-0E47-AE37-19209DCA08EF}" type="slidenum">
              <a:rPr lang="en-GB" altLang="en-US" sz="1200">
                <a:solidFill>
                  <a:srgbClr val="000000"/>
                </a:solidFill>
              </a:rPr>
              <a:pPr/>
              <a:t>39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82947" name="Text Box 1">
            <a:extLst>
              <a:ext uri="{FF2B5EF4-FFF2-40B4-BE49-F238E27FC236}">
                <a16:creationId xmlns:a16="http://schemas.microsoft.com/office/drawing/2014/main" id="{747403F6-E3A9-3C4C-83F5-8190B8BBC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82948" name="Text Box 2">
            <a:extLst>
              <a:ext uri="{FF2B5EF4-FFF2-40B4-BE49-F238E27FC236}">
                <a16:creationId xmlns:a16="http://schemas.microsoft.com/office/drawing/2014/main" id="{97094B5E-2F56-E543-9BF9-8B9F372EA8F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8">
            <a:extLst>
              <a:ext uri="{FF2B5EF4-FFF2-40B4-BE49-F238E27FC236}">
                <a16:creationId xmlns:a16="http://schemas.microsoft.com/office/drawing/2014/main" id="{89D5F4D8-DD67-364E-937A-7F43B3D32D0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9D5326-BEE9-734B-8138-BC0BDE3F922C}" type="slidenum">
              <a:rPr lang="en-GB" altLang="en-US" sz="1200">
                <a:solidFill>
                  <a:srgbClr val="000000"/>
                </a:solidFill>
              </a:rPr>
              <a:pPr/>
              <a:t>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1267" name="Text Box 1">
            <a:extLst>
              <a:ext uri="{FF2B5EF4-FFF2-40B4-BE49-F238E27FC236}">
                <a16:creationId xmlns:a16="http://schemas.microsoft.com/office/drawing/2014/main" id="{FE07C8D8-6BE5-9B47-8852-8EF3977F4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11268" name="Text Box 2">
            <a:extLst>
              <a:ext uri="{FF2B5EF4-FFF2-40B4-BE49-F238E27FC236}">
                <a16:creationId xmlns:a16="http://schemas.microsoft.com/office/drawing/2014/main" id="{C9B2B473-6E0A-AE4E-A594-25755CF3F8B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38">
            <a:extLst>
              <a:ext uri="{FF2B5EF4-FFF2-40B4-BE49-F238E27FC236}">
                <a16:creationId xmlns:a16="http://schemas.microsoft.com/office/drawing/2014/main" id="{34E21544-6C4A-024E-A248-03C3C100746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A6AFD13-91F1-5C40-B67D-A019A3D566DD}" type="slidenum">
              <a:rPr lang="en-GB" altLang="en-US" sz="1200">
                <a:solidFill>
                  <a:srgbClr val="000000"/>
                </a:solidFill>
              </a:rPr>
              <a:pPr/>
              <a:t>40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84995" name="Text Box 1">
            <a:extLst>
              <a:ext uri="{FF2B5EF4-FFF2-40B4-BE49-F238E27FC236}">
                <a16:creationId xmlns:a16="http://schemas.microsoft.com/office/drawing/2014/main" id="{50394A61-F135-CF40-8468-AD74160CA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84996" name="Text Box 2">
            <a:extLst>
              <a:ext uri="{FF2B5EF4-FFF2-40B4-BE49-F238E27FC236}">
                <a16:creationId xmlns:a16="http://schemas.microsoft.com/office/drawing/2014/main" id="{70D2209B-679F-D64D-A3A4-717E8B613CA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8">
            <a:extLst>
              <a:ext uri="{FF2B5EF4-FFF2-40B4-BE49-F238E27FC236}">
                <a16:creationId xmlns:a16="http://schemas.microsoft.com/office/drawing/2014/main" id="{3C28ED77-C4E9-9841-953A-D2A3B78A404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D572326-8B5F-0048-AA7D-D0E9B877F65F}" type="slidenum">
              <a:rPr lang="en-GB" altLang="en-US" sz="1200">
                <a:solidFill>
                  <a:srgbClr val="000000"/>
                </a:solidFill>
              </a:rPr>
              <a:pPr/>
              <a:t>41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87043" name="Text Box 1">
            <a:extLst>
              <a:ext uri="{FF2B5EF4-FFF2-40B4-BE49-F238E27FC236}">
                <a16:creationId xmlns:a16="http://schemas.microsoft.com/office/drawing/2014/main" id="{BA15DFC5-0D8B-994D-BBB3-F5E4460C7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87044" name="Text Box 2">
            <a:extLst>
              <a:ext uri="{FF2B5EF4-FFF2-40B4-BE49-F238E27FC236}">
                <a16:creationId xmlns:a16="http://schemas.microsoft.com/office/drawing/2014/main" id="{52EACE4B-A9AC-CD46-803F-B33ED185483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8">
            <a:extLst>
              <a:ext uri="{FF2B5EF4-FFF2-40B4-BE49-F238E27FC236}">
                <a16:creationId xmlns:a16="http://schemas.microsoft.com/office/drawing/2014/main" id="{A9C931D0-AEA9-4B48-9BD3-89ECD7BE37E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67D1916-2040-D64D-B06B-FB4264296B1C}" type="slidenum">
              <a:rPr lang="en-GB" altLang="en-US" sz="1200">
                <a:solidFill>
                  <a:srgbClr val="000000"/>
                </a:solidFill>
              </a:rPr>
              <a:pPr/>
              <a:t>42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89091" name="Text Box 1">
            <a:extLst>
              <a:ext uri="{FF2B5EF4-FFF2-40B4-BE49-F238E27FC236}">
                <a16:creationId xmlns:a16="http://schemas.microsoft.com/office/drawing/2014/main" id="{AB808A9A-5F00-C94B-B3DF-4A9BE1BD7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89092" name="Text Box 2">
            <a:extLst>
              <a:ext uri="{FF2B5EF4-FFF2-40B4-BE49-F238E27FC236}">
                <a16:creationId xmlns:a16="http://schemas.microsoft.com/office/drawing/2014/main" id="{85BAF701-3DAC-7D43-B5BC-3BB699BCD7C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38">
            <a:extLst>
              <a:ext uri="{FF2B5EF4-FFF2-40B4-BE49-F238E27FC236}">
                <a16:creationId xmlns:a16="http://schemas.microsoft.com/office/drawing/2014/main" id="{4FCBE8AE-02E3-1047-801A-64D1D18AFA5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3BBD602-E858-FA47-85E8-797360ADA323}" type="slidenum">
              <a:rPr lang="en-GB" altLang="en-US" sz="1200">
                <a:solidFill>
                  <a:srgbClr val="000000"/>
                </a:solidFill>
              </a:rPr>
              <a:pPr/>
              <a:t>43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91139" name="Text Box 1">
            <a:extLst>
              <a:ext uri="{FF2B5EF4-FFF2-40B4-BE49-F238E27FC236}">
                <a16:creationId xmlns:a16="http://schemas.microsoft.com/office/drawing/2014/main" id="{54249DAD-39CB-D34B-AF4C-A0A483B48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91140" name="Text Box 2">
            <a:extLst>
              <a:ext uri="{FF2B5EF4-FFF2-40B4-BE49-F238E27FC236}">
                <a16:creationId xmlns:a16="http://schemas.microsoft.com/office/drawing/2014/main" id="{39397388-9F48-1E46-A73F-CA6727BAEF7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38">
            <a:extLst>
              <a:ext uri="{FF2B5EF4-FFF2-40B4-BE49-F238E27FC236}">
                <a16:creationId xmlns:a16="http://schemas.microsoft.com/office/drawing/2014/main" id="{C6497BD1-78C4-B448-BAD2-78E451EFF4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4CCC559-D80F-034A-8651-02A8B859286C}" type="slidenum">
              <a:rPr lang="en-GB" altLang="en-US" sz="1200">
                <a:solidFill>
                  <a:srgbClr val="000000"/>
                </a:solidFill>
              </a:rPr>
              <a:pPr/>
              <a:t>44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93187" name="Text Box 1">
            <a:extLst>
              <a:ext uri="{FF2B5EF4-FFF2-40B4-BE49-F238E27FC236}">
                <a16:creationId xmlns:a16="http://schemas.microsoft.com/office/drawing/2014/main" id="{26E9586C-7675-FE4B-937A-DE9B0B3C2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93188" name="Text Box 2">
            <a:extLst>
              <a:ext uri="{FF2B5EF4-FFF2-40B4-BE49-F238E27FC236}">
                <a16:creationId xmlns:a16="http://schemas.microsoft.com/office/drawing/2014/main" id="{35C99A32-7E4B-5C4B-81AD-990DFEF2B8B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8">
            <a:extLst>
              <a:ext uri="{FF2B5EF4-FFF2-40B4-BE49-F238E27FC236}">
                <a16:creationId xmlns:a16="http://schemas.microsoft.com/office/drawing/2014/main" id="{37B07BC8-8B97-6A4B-ACBD-D655969F019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5A11234-28D1-9F41-84D9-A6656896EA21}" type="slidenum">
              <a:rPr lang="en-GB" altLang="en-US" sz="1200">
                <a:solidFill>
                  <a:srgbClr val="000000"/>
                </a:solidFill>
              </a:rPr>
              <a:pPr/>
              <a:t>45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95235" name="Text Box 1">
            <a:extLst>
              <a:ext uri="{FF2B5EF4-FFF2-40B4-BE49-F238E27FC236}">
                <a16:creationId xmlns:a16="http://schemas.microsoft.com/office/drawing/2014/main" id="{FF2E1EC1-86A6-B441-8FD4-1D01B5FF8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95236" name="Text Box 2">
            <a:extLst>
              <a:ext uri="{FF2B5EF4-FFF2-40B4-BE49-F238E27FC236}">
                <a16:creationId xmlns:a16="http://schemas.microsoft.com/office/drawing/2014/main" id="{0B1730A6-E724-BA4F-8764-ECB24CD6357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8">
            <a:extLst>
              <a:ext uri="{FF2B5EF4-FFF2-40B4-BE49-F238E27FC236}">
                <a16:creationId xmlns:a16="http://schemas.microsoft.com/office/drawing/2014/main" id="{EA498A14-733E-6644-9DE6-4107FD3B576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FA2F68F-5C11-A54F-A9C2-0B0DAE2F749F}" type="slidenum">
              <a:rPr lang="en-GB" altLang="en-US" sz="1200">
                <a:solidFill>
                  <a:srgbClr val="000000"/>
                </a:solidFill>
              </a:rPr>
              <a:pPr/>
              <a:t>46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97283" name="Text Box 1">
            <a:extLst>
              <a:ext uri="{FF2B5EF4-FFF2-40B4-BE49-F238E27FC236}">
                <a16:creationId xmlns:a16="http://schemas.microsoft.com/office/drawing/2014/main" id="{36258DB9-9E32-F044-AAA3-1725F39B2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97284" name="Text Box 2">
            <a:extLst>
              <a:ext uri="{FF2B5EF4-FFF2-40B4-BE49-F238E27FC236}">
                <a16:creationId xmlns:a16="http://schemas.microsoft.com/office/drawing/2014/main" id="{8F00BB63-FE72-A542-A429-451D6C79E2E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8">
            <a:extLst>
              <a:ext uri="{FF2B5EF4-FFF2-40B4-BE49-F238E27FC236}">
                <a16:creationId xmlns:a16="http://schemas.microsoft.com/office/drawing/2014/main" id="{6039DBED-A09B-9D4E-99BD-BB331F44EAA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54D1DC6-51EB-6A40-B494-13DA512E40FC}" type="slidenum">
              <a:rPr lang="en-GB" altLang="en-US" sz="1200">
                <a:solidFill>
                  <a:srgbClr val="000000"/>
                </a:solidFill>
              </a:rPr>
              <a:pPr/>
              <a:t>5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3315" name="Text Box 1">
            <a:extLst>
              <a:ext uri="{FF2B5EF4-FFF2-40B4-BE49-F238E27FC236}">
                <a16:creationId xmlns:a16="http://schemas.microsoft.com/office/drawing/2014/main" id="{C2453805-D963-4F49-80CF-2A344A5AE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13316" name="Text Box 2">
            <a:extLst>
              <a:ext uri="{FF2B5EF4-FFF2-40B4-BE49-F238E27FC236}">
                <a16:creationId xmlns:a16="http://schemas.microsoft.com/office/drawing/2014/main" id="{794D778A-3C3E-F44B-81F8-DB6CBCBD19F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8">
            <a:extLst>
              <a:ext uri="{FF2B5EF4-FFF2-40B4-BE49-F238E27FC236}">
                <a16:creationId xmlns:a16="http://schemas.microsoft.com/office/drawing/2014/main" id="{1E2783BF-B594-C94F-84EF-269197C3F3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F2E0EA2-074E-D74D-96B8-270D8215CCD6}" type="slidenum">
              <a:rPr lang="en-GB" altLang="en-US" sz="1200">
                <a:solidFill>
                  <a:srgbClr val="000000"/>
                </a:solidFill>
              </a:rPr>
              <a:pPr/>
              <a:t>6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5363" name="Text Box 1">
            <a:extLst>
              <a:ext uri="{FF2B5EF4-FFF2-40B4-BE49-F238E27FC236}">
                <a16:creationId xmlns:a16="http://schemas.microsoft.com/office/drawing/2014/main" id="{C07118CE-3AD5-1942-9F67-A10D0AA53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BCD3E84B-DB38-FB4A-A11D-D961E667616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8">
            <a:extLst>
              <a:ext uri="{FF2B5EF4-FFF2-40B4-BE49-F238E27FC236}">
                <a16:creationId xmlns:a16="http://schemas.microsoft.com/office/drawing/2014/main" id="{ED87C28A-40AA-4145-8893-FF684023D66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84BFDC2-8950-6244-B0FF-E81A5E38722C}" type="slidenum">
              <a:rPr lang="en-GB" altLang="en-US" sz="1200">
                <a:solidFill>
                  <a:srgbClr val="000000"/>
                </a:solidFill>
              </a:rPr>
              <a:pPr/>
              <a:t>7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7411" name="Text Box 1">
            <a:extLst>
              <a:ext uri="{FF2B5EF4-FFF2-40B4-BE49-F238E27FC236}">
                <a16:creationId xmlns:a16="http://schemas.microsoft.com/office/drawing/2014/main" id="{D5908541-E531-1447-93B6-92A337E1A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657C6B5B-B817-084B-A7E7-A0823AA730C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8">
            <a:extLst>
              <a:ext uri="{FF2B5EF4-FFF2-40B4-BE49-F238E27FC236}">
                <a16:creationId xmlns:a16="http://schemas.microsoft.com/office/drawing/2014/main" id="{6A1F47B9-ABCA-8941-998C-EBD830CBEA2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0FC644F-4CA3-DB46-A732-F9989FF0E02C}" type="slidenum">
              <a:rPr lang="en-GB" altLang="en-US" sz="1200">
                <a:solidFill>
                  <a:srgbClr val="000000"/>
                </a:solidFill>
              </a:rPr>
              <a:pPr/>
              <a:t>8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19459" name="Text Box 1">
            <a:extLst>
              <a:ext uri="{FF2B5EF4-FFF2-40B4-BE49-F238E27FC236}">
                <a16:creationId xmlns:a16="http://schemas.microsoft.com/office/drawing/2014/main" id="{30E2FB30-DD2D-2F48-B39E-679747192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7D9BBCD7-5419-374D-A206-FA4F44B4E29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8">
            <a:extLst>
              <a:ext uri="{FF2B5EF4-FFF2-40B4-BE49-F238E27FC236}">
                <a16:creationId xmlns:a16="http://schemas.microsoft.com/office/drawing/2014/main" id="{A77C703E-4E19-5341-91E1-7BF21686C5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AC6AB5F-32AC-C34C-9F33-06D0D7C468E6}" type="slidenum">
              <a:rPr lang="en-GB" altLang="en-US" sz="1200">
                <a:solidFill>
                  <a:srgbClr val="000000"/>
                </a:solidFill>
              </a:rPr>
              <a:pPr/>
              <a:t>9</a:t>
            </a:fld>
            <a:endParaRPr lang="en-GB" altLang="en-US" sz="1200">
              <a:solidFill>
                <a:srgbClr val="000000"/>
              </a:solidFill>
            </a:endParaRPr>
          </a:p>
        </p:txBody>
      </p:sp>
      <p:sp>
        <p:nvSpPr>
          <p:cNvPr id="21507" name="Text Box 1">
            <a:extLst>
              <a:ext uri="{FF2B5EF4-FFF2-40B4-BE49-F238E27FC236}">
                <a16:creationId xmlns:a16="http://schemas.microsoft.com/office/drawing/2014/main" id="{33EB0E2D-BA90-8144-9ADF-C66A702E1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F91BEF84-2366-2142-8674-52FFB60D7B8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37188" cy="410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_tradnl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639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924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364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9750" y="1600200"/>
            <a:ext cx="8178800" cy="5176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173162-7713-5941-90C8-BFB1D5006E3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xfrm>
            <a:off x="457200" y="6245225"/>
            <a:ext cx="2082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charset="0"/>
              <a:buNone/>
              <a:defRPr>
                <a:latin typeface="Arial" charset="0"/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8F905FD-25DC-F149-93B0-AB059C37C38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xfrm>
            <a:off x="3124200" y="6245225"/>
            <a:ext cx="2844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charset="0"/>
              <a:buNone/>
              <a:defRPr>
                <a:latin typeface="Arial" charset="0"/>
                <a:ea typeface="ＭＳ Ｐゴシック" charset="0"/>
                <a:cs typeface="DejaVu Sans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60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969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149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41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5879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679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015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913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095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D1CCCD9F-58C3-9745-9483-265628CDC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563"/>
            <a:ext cx="9144000" cy="624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ext Box 4">
            <a:extLst>
              <a:ext uri="{FF2B5EF4-FFF2-40B4-BE49-F238E27FC236}">
                <a16:creationId xmlns:a16="http://schemas.microsoft.com/office/drawing/2014/main" id="{C12F9EE2-44AD-104C-80D8-E0C6E78CF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5163" y="6384925"/>
            <a:ext cx="2128837" cy="473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BA815023-9BF8-744F-AA57-EB8B2A248485}" type="slidenum">
              <a:rPr lang="en-GB" altLang="en-US" sz="1400">
                <a:solidFill>
                  <a:srgbClr val="000000"/>
                </a:solidFill>
              </a:rPr>
              <a:pPr algn="r"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‹#›</a:t>
            </a:fld>
            <a:endParaRPr lang="en-GB" altLang="en-US" sz="14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11" charset="0"/>
          <a:ea typeface="ＭＳ Ｐゴシック" charset="0"/>
          <a:cs typeface="DejaVu Sans" charset="0"/>
        </a:defRPr>
      </a:lvl2pPr>
      <a:lvl3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11" charset="0"/>
          <a:ea typeface="ＭＳ Ｐゴシック" charset="0"/>
          <a:cs typeface="DejaVu Sans" charset="0"/>
        </a:defRPr>
      </a:lvl3pPr>
      <a:lvl4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11" charset="0"/>
          <a:ea typeface="ＭＳ Ｐゴシック" charset="0"/>
          <a:cs typeface="DejaVu Sans" charset="0"/>
        </a:defRPr>
      </a:lvl4pPr>
      <a:lvl5pPr algn="ctr" defTabSz="449263" rtl="0" eaLnBrk="0" fontAlgn="base" hangingPunct="0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itchFamily="-111" charset="0"/>
          <a:ea typeface="ＭＳ Ｐゴシック" charset="0"/>
          <a:cs typeface="DejaVu Sans" charset="0"/>
        </a:defRPr>
      </a:lvl5pPr>
      <a:lvl6pPr marL="2514600" indent="-228600" algn="ctr" defTabSz="449263" rtl="0" fontAlgn="base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4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6pPr>
      <a:lvl7pPr marL="2971800" indent="-228600" algn="ctr" defTabSz="449263" rtl="0" fontAlgn="base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4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7pPr>
      <a:lvl8pPr marL="3429000" indent="-228600" algn="ctr" defTabSz="449263" rtl="0" fontAlgn="base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4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8pPr>
      <a:lvl9pPr marL="3886200" indent="-228600" algn="ctr" defTabSz="449263" rtl="0" fontAlgn="base">
        <a:lnSpc>
          <a:spcPts val="8725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4400">
          <a:solidFill>
            <a:srgbClr val="000000"/>
          </a:solidFill>
          <a:latin typeface="Arial" pitchFamily="-111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lnSpc>
          <a:spcPts val="6375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lnSpc>
          <a:spcPts val="5613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ts val="4575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ts val="3813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-111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s://www.youtube.com/watch?v=MkUgkDLp2iE" TargetMode="External"/><Relationship Id="rId7" Type="http://schemas.openxmlformats.org/officeDocument/2006/relationships/hyperlink" Target="https://www.youtube.com/watch?v=n64OKxEghiU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hyperlink" Target="https://www.youtube.com/watch?v=ysxtZJUeTCE" TargetMode="Externa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5">
            <a:extLst>
              <a:ext uri="{FF2B5EF4-FFF2-40B4-BE49-F238E27FC236}">
                <a16:creationId xmlns:a16="http://schemas.microsoft.com/office/drawing/2014/main" id="{2751CB39-E87D-E94A-BA86-0F504C33D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1431925"/>
            <a:ext cx="861060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5000">
                <a:solidFill>
                  <a:schemeClr val="tx1"/>
                </a:solidFill>
                <a:latin typeface="Optima" panose="02000503060000020004" pitchFamily="2" charset="0"/>
              </a:rPr>
              <a:t>Tema 7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5000">
                <a:solidFill>
                  <a:schemeClr val="tx1"/>
                </a:solidFill>
                <a:latin typeface="Optima" panose="02000503060000020004" pitchFamily="2" charset="0"/>
              </a:rPr>
              <a:t>Transcripción</a:t>
            </a:r>
          </a:p>
        </p:txBody>
      </p:sp>
      <p:grpSp>
        <p:nvGrpSpPr>
          <p:cNvPr id="4098" name="Group 32">
            <a:extLst>
              <a:ext uri="{FF2B5EF4-FFF2-40B4-BE49-F238E27FC236}">
                <a16:creationId xmlns:a16="http://schemas.microsoft.com/office/drawing/2014/main" id="{FF987844-1D81-A043-8B48-5C58AA59F6D0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3130550"/>
            <a:ext cx="5257800" cy="3194050"/>
            <a:chOff x="304800" y="3130550"/>
            <a:chExt cx="5257800" cy="3194050"/>
          </a:xfrm>
        </p:grpSpPr>
        <p:sp>
          <p:nvSpPr>
            <p:cNvPr id="4100" name="Text Box 4">
              <a:extLst>
                <a:ext uri="{FF2B5EF4-FFF2-40B4-BE49-F238E27FC236}">
                  <a16:creationId xmlns:a16="http://schemas.microsoft.com/office/drawing/2014/main" id="{DDD794CF-FD14-794C-B434-707710F302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000" y="3130550"/>
              <a:ext cx="3657600" cy="497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50400" rIns="90000" bIns="450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US" altLang="en-US" sz="1400" i="1">
                  <a:solidFill>
                    <a:srgbClr val="000000"/>
                  </a:solidFill>
                  <a:latin typeface="Optima" panose="02000503060000020004" pitchFamily="2" charset="0"/>
                </a:rPr>
                <a:t>CA García Sepúlveda MD PhD</a:t>
              </a:r>
            </a:p>
            <a:p>
              <a:pPr eaLnBrk="1" hangingPunct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US" altLang="en-US" sz="1400" i="1">
                  <a:solidFill>
                    <a:srgbClr val="000000"/>
                  </a:solidFill>
                  <a:latin typeface="Optima" panose="02000503060000020004" pitchFamily="2" charset="0"/>
                </a:rPr>
                <a:t>Last updated Jan 2019</a:t>
              </a:r>
              <a:endParaRPr lang="en-GB" altLang="en-US" sz="1400" i="1">
                <a:solidFill>
                  <a:srgbClr val="000000"/>
                </a:solidFill>
                <a:latin typeface="Optima" panose="02000503060000020004" pitchFamily="2" charset="0"/>
              </a:endParaRPr>
            </a:p>
          </p:txBody>
        </p:sp>
        <p:sp>
          <p:nvSpPr>
            <p:cNvPr id="4101" name="Título 1">
              <a:extLst>
                <a:ext uri="{FF2B5EF4-FFF2-40B4-BE49-F238E27FC236}">
                  <a16:creationId xmlns:a16="http://schemas.microsoft.com/office/drawing/2014/main" id="{99381092-5CDB-C248-8149-1752D59CFF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0" y="5505450"/>
              <a:ext cx="5257800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4572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defTabSz="4572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defTabSz="4572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defTabSz="4572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defTabSz="4572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s-ES_tradnl" altLang="en-US" sz="2000">
                  <a:solidFill>
                    <a:schemeClr val="tx1"/>
                  </a:solidFill>
                  <a:latin typeface="Optima" panose="02000503060000020004" pitchFamily="2" charset="0"/>
                </a:rPr>
                <a:t>Laboratorio de Genómica Viral y Humana</a:t>
              </a:r>
              <a:br>
                <a:rPr lang="es-ES_tradnl" altLang="en-US" sz="3200">
                  <a:solidFill>
                    <a:schemeClr val="tx1"/>
                  </a:solidFill>
                  <a:latin typeface="Optima" panose="02000503060000020004" pitchFamily="2" charset="0"/>
                </a:rPr>
              </a:br>
              <a:r>
                <a:rPr lang="es-ES_tradnl" altLang="en-US" sz="1400">
                  <a:solidFill>
                    <a:schemeClr val="tx1"/>
                  </a:solidFill>
                  <a:latin typeface="Optima" panose="02000503060000020004" pitchFamily="2" charset="0"/>
                </a:rPr>
                <a:t>Facultad de Medicina, Universidad Autónoma de San Luis Potosí</a:t>
              </a:r>
            </a:p>
          </p:txBody>
        </p:sp>
        <p:grpSp>
          <p:nvGrpSpPr>
            <p:cNvPr id="4102" name="Agrupar 17">
              <a:extLst>
                <a:ext uri="{FF2B5EF4-FFF2-40B4-BE49-F238E27FC236}">
                  <a16:creationId xmlns:a16="http://schemas.microsoft.com/office/drawing/2014/main" id="{CCC59606-E3B9-814F-A71F-C304EF3F1488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401638" y="6191250"/>
              <a:ext cx="4921250" cy="133350"/>
              <a:chOff x="1414188" y="971925"/>
              <a:chExt cx="7583018" cy="205494"/>
            </a:xfrm>
          </p:grpSpPr>
          <p:grpSp>
            <p:nvGrpSpPr>
              <p:cNvPr id="4105" name="Agrupar 17">
                <a:extLst>
                  <a:ext uri="{FF2B5EF4-FFF2-40B4-BE49-F238E27FC236}">
                    <a16:creationId xmlns:a16="http://schemas.microsoft.com/office/drawing/2014/main" id="{B84474F0-C24A-C54A-8BBE-292E2A71C4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4188" y="971925"/>
                <a:ext cx="3801430" cy="205494"/>
                <a:chOff x="143341" y="3429001"/>
                <a:chExt cx="9336899" cy="504725"/>
              </a:xfrm>
            </p:grpSpPr>
            <p:grpSp>
              <p:nvGrpSpPr>
                <p:cNvPr id="4117" name="Agrupar 13">
                  <a:extLst>
                    <a:ext uri="{FF2B5EF4-FFF2-40B4-BE49-F238E27FC236}">
                      <a16:creationId xmlns:a16="http://schemas.microsoft.com/office/drawing/2014/main" id="{F5B4F12A-0223-4D45-A206-25911012989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3341" y="3429001"/>
                  <a:ext cx="6235183" cy="504725"/>
                  <a:chOff x="143341" y="3429001"/>
                  <a:chExt cx="6235183" cy="504725"/>
                </a:xfrm>
              </p:grpSpPr>
              <p:grpSp>
                <p:nvGrpSpPr>
                  <p:cNvPr id="4121" name="Agrupar 9">
                    <a:extLst>
                      <a:ext uri="{FF2B5EF4-FFF2-40B4-BE49-F238E27FC236}">
                        <a16:creationId xmlns:a16="http://schemas.microsoft.com/office/drawing/2014/main" id="{DA143EA4-CA11-E543-8BCB-AB670CF3030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43341" y="3429001"/>
                    <a:ext cx="3133466" cy="504725"/>
                    <a:chOff x="143341" y="3429001"/>
                    <a:chExt cx="3133466" cy="504725"/>
                  </a:xfrm>
                </p:grpSpPr>
                <p:pic>
                  <p:nvPicPr>
                    <p:cNvPr id="4125" name="Imagen 7" descr="DNA header2.jpg">
                      <a:extLst>
                        <a:ext uri="{FF2B5EF4-FFF2-40B4-BE49-F238E27FC236}">
                          <a16:creationId xmlns:a16="http://schemas.microsoft.com/office/drawing/2014/main" id="{8FF46559-C66F-2145-A8F1-95BFC19B58F3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682283" y="2890059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126" name="Imagen 8" descr="DNA header2.jpg">
                      <a:extLst>
                        <a:ext uri="{FF2B5EF4-FFF2-40B4-BE49-F238E27FC236}">
                          <a16:creationId xmlns:a16="http://schemas.microsoft.com/office/drawing/2014/main" id="{DF0C8F16-B750-CB4E-A46E-318E95ABBD6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2233141" y="2890060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122" name="Agrupar 10">
                    <a:extLst>
                      <a:ext uri="{FF2B5EF4-FFF2-40B4-BE49-F238E27FC236}">
                        <a16:creationId xmlns:a16="http://schemas.microsoft.com/office/drawing/2014/main" id="{80E5A35D-EF0D-1541-9FC2-6F3D9CFEC44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5058" y="3429001"/>
                    <a:ext cx="3133466" cy="504725"/>
                    <a:chOff x="143341" y="3429001"/>
                    <a:chExt cx="3133466" cy="504725"/>
                  </a:xfrm>
                </p:grpSpPr>
                <p:pic>
                  <p:nvPicPr>
                    <p:cNvPr id="4123" name="Imagen 11" descr="DNA header2.jpg">
                      <a:extLst>
                        <a:ext uri="{FF2B5EF4-FFF2-40B4-BE49-F238E27FC236}">
                          <a16:creationId xmlns:a16="http://schemas.microsoft.com/office/drawing/2014/main" id="{60035B04-0CFB-534B-8F65-07CACC0A42C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682283" y="2890059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124" name="Imagen 37" descr="DNA header2.jpg">
                      <a:extLst>
                        <a:ext uri="{FF2B5EF4-FFF2-40B4-BE49-F238E27FC236}">
                          <a16:creationId xmlns:a16="http://schemas.microsoft.com/office/drawing/2014/main" id="{1776AD1B-F58B-8641-A6FC-9086D7E9AFC8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2233141" y="2890060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4118" name="Agrupar 14">
                  <a:extLst>
                    <a:ext uri="{FF2B5EF4-FFF2-40B4-BE49-F238E27FC236}">
                      <a16:creationId xmlns:a16="http://schemas.microsoft.com/office/drawing/2014/main" id="{640C3E8B-9274-A149-AB3B-B66BA1E8844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46774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4119" name="Imagen 32" descr="DNA header2.jpg">
                    <a:extLst>
                      <a:ext uri="{FF2B5EF4-FFF2-40B4-BE49-F238E27FC236}">
                        <a16:creationId xmlns:a16="http://schemas.microsoft.com/office/drawing/2014/main" id="{5AAA5421-800B-1142-81B4-C9B9A461772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120" name="Imagen 16" descr="DNA header2.jpg">
                    <a:extLst>
                      <a:ext uri="{FF2B5EF4-FFF2-40B4-BE49-F238E27FC236}">
                        <a16:creationId xmlns:a16="http://schemas.microsoft.com/office/drawing/2014/main" id="{28BFB98C-3BDC-2845-BC7C-6B15B00E791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grpSp>
            <p:nvGrpSpPr>
              <p:cNvPr id="4106" name="Agrupar 29">
                <a:extLst>
                  <a:ext uri="{FF2B5EF4-FFF2-40B4-BE49-F238E27FC236}">
                    <a16:creationId xmlns:a16="http://schemas.microsoft.com/office/drawing/2014/main" id="{7D357E83-F4C4-DC49-864C-FB97DC4C6B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95775" y="971925"/>
                <a:ext cx="3801430" cy="205494"/>
                <a:chOff x="143341" y="3429001"/>
                <a:chExt cx="9336899" cy="504725"/>
              </a:xfrm>
            </p:grpSpPr>
            <p:grpSp>
              <p:nvGrpSpPr>
                <p:cNvPr id="4107" name="Agrupar 13">
                  <a:extLst>
                    <a:ext uri="{FF2B5EF4-FFF2-40B4-BE49-F238E27FC236}">
                      <a16:creationId xmlns:a16="http://schemas.microsoft.com/office/drawing/2014/main" id="{79F38C52-F3B0-3641-9CB9-58C3E032BFF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43341" y="3429001"/>
                  <a:ext cx="6235183" cy="504725"/>
                  <a:chOff x="143341" y="3429001"/>
                  <a:chExt cx="6235183" cy="504725"/>
                </a:xfrm>
              </p:grpSpPr>
              <p:grpSp>
                <p:nvGrpSpPr>
                  <p:cNvPr id="4111" name="Agrupar 9">
                    <a:extLst>
                      <a:ext uri="{FF2B5EF4-FFF2-40B4-BE49-F238E27FC236}">
                        <a16:creationId xmlns:a16="http://schemas.microsoft.com/office/drawing/2014/main" id="{2BAED78F-2178-DF4A-A83D-C20EAF49098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43341" y="3429001"/>
                    <a:ext cx="3133466" cy="504725"/>
                    <a:chOff x="143341" y="3429001"/>
                    <a:chExt cx="3133466" cy="504725"/>
                  </a:xfrm>
                </p:grpSpPr>
                <p:pic>
                  <p:nvPicPr>
                    <p:cNvPr id="4115" name="Imagen 7" descr="DNA header2.jpg">
                      <a:extLst>
                        <a:ext uri="{FF2B5EF4-FFF2-40B4-BE49-F238E27FC236}">
                          <a16:creationId xmlns:a16="http://schemas.microsoft.com/office/drawing/2014/main" id="{0FFD8E59-82C6-0740-83B5-95814DA3E74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682283" y="2890059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116" name="Imagen 29" descr="DNA header2.jpg">
                      <a:extLst>
                        <a:ext uri="{FF2B5EF4-FFF2-40B4-BE49-F238E27FC236}">
                          <a16:creationId xmlns:a16="http://schemas.microsoft.com/office/drawing/2014/main" id="{F38DCEDF-20CF-B640-8C9A-6F0C6657E85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2233141" y="2890060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  <p:grpSp>
                <p:nvGrpSpPr>
                  <p:cNvPr id="4112" name="Agrupar 10">
                    <a:extLst>
                      <a:ext uri="{FF2B5EF4-FFF2-40B4-BE49-F238E27FC236}">
                        <a16:creationId xmlns:a16="http://schemas.microsoft.com/office/drawing/2014/main" id="{BEA429E4-E274-314E-9A16-9B05240A63B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245058" y="3429001"/>
                    <a:ext cx="3133466" cy="504725"/>
                    <a:chOff x="143341" y="3429001"/>
                    <a:chExt cx="3133466" cy="504725"/>
                  </a:xfrm>
                </p:grpSpPr>
                <p:pic>
                  <p:nvPicPr>
                    <p:cNvPr id="4113" name="Imagen 26" descr="DNA header2.jpg">
                      <a:extLst>
                        <a:ext uri="{FF2B5EF4-FFF2-40B4-BE49-F238E27FC236}">
                          <a16:creationId xmlns:a16="http://schemas.microsoft.com/office/drawing/2014/main" id="{9ED8EB04-379D-1242-96EC-56E54BABB2E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682283" y="2890059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4114" name="Imagen 27" descr="DNA header2.jpg">
                      <a:extLst>
                        <a:ext uri="{FF2B5EF4-FFF2-40B4-BE49-F238E27FC236}">
                          <a16:creationId xmlns:a16="http://schemas.microsoft.com/office/drawing/2014/main" id="{8A2C0946-8F37-8748-A01D-9B080EB7BF4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 rot="-5400000">
                      <a:off x="2233141" y="2890060"/>
                      <a:ext cx="504724" cy="158260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grpSp>
              <p:nvGrpSpPr>
                <p:cNvPr id="4108" name="Agrupar 14">
                  <a:extLst>
                    <a:ext uri="{FF2B5EF4-FFF2-40B4-BE49-F238E27FC236}">
                      <a16:creationId xmlns:a16="http://schemas.microsoft.com/office/drawing/2014/main" id="{5F247F85-E901-B641-991C-2F6A25307DB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346774" y="3429001"/>
                  <a:ext cx="3133466" cy="504725"/>
                  <a:chOff x="143341" y="3429001"/>
                  <a:chExt cx="3133466" cy="504725"/>
                </a:xfrm>
              </p:grpSpPr>
              <p:pic>
                <p:nvPicPr>
                  <p:cNvPr id="4109" name="Imagen 22" descr="DNA header2.jpg">
                    <a:extLst>
                      <a:ext uri="{FF2B5EF4-FFF2-40B4-BE49-F238E27FC236}">
                        <a16:creationId xmlns:a16="http://schemas.microsoft.com/office/drawing/2014/main" id="{F6E69BD0-AC8E-524D-BDFC-534C025E385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682283" y="2890059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110" name="Imagen 23" descr="DNA header2.jpg">
                    <a:extLst>
                      <a:ext uri="{FF2B5EF4-FFF2-40B4-BE49-F238E27FC236}">
                        <a16:creationId xmlns:a16="http://schemas.microsoft.com/office/drawing/2014/main" id="{14A86571-B5AA-7D4E-A1A0-75E87A45C18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-5400000">
                    <a:off x="2233141" y="2890060"/>
                    <a:ext cx="504724" cy="158260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4103" name="Picture 36">
              <a:extLst>
                <a:ext uri="{FF2B5EF4-FFF2-40B4-BE49-F238E27FC236}">
                  <a16:creationId xmlns:a16="http://schemas.microsoft.com/office/drawing/2014/main" id="{518CA78E-3B3E-4D41-941D-15548E4733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207" y="3776914"/>
              <a:ext cx="928419" cy="1579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37">
              <a:extLst>
                <a:ext uri="{FF2B5EF4-FFF2-40B4-BE49-F238E27FC236}">
                  <a16:creationId xmlns:a16="http://schemas.microsoft.com/office/drawing/2014/main" id="{8A8CA3E2-9462-A44E-821F-D66409D9F6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746" y="3806490"/>
              <a:ext cx="1221959" cy="1308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4">
            <a:extLst>
              <a:ext uri="{FF2B5EF4-FFF2-40B4-BE49-F238E27FC236}">
                <a16:creationId xmlns:a16="http://schemas.microsoft.com/office/drawing/2014/main" id="{A43083D4-BB5E-C943-B076-F522F2EE7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3" y="1439863"/>
            <a:ext cx="85915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2000">
                <a:solidFill>
                  <a:srgbClr val="000000"/>
                </a:solidFill>
                <a:latin typeface="Optima" panose="02000503060000020004" pitchFamily="2" charset="0"/>
              </a:rPr>
              <a:t>Estructura de un gen transcrito por RNA pol II</a:t>
            </a:r>
          </a:p>
        </p:txBody>
      </p:sp>
      <p:pic>
        <p:nvPicPr>
          <p:cNvPr id="22530" name="Picture 5">
            <a:extLst>
              <a:ext uri="{FF2B5EF4-FFF2-40B4-BE49-F238E27FC236}">
                <a16:creationId xmlns:a16="http://schemas.microsoft.com/office/drawing/2014/main" id="{A9408A01-C59A-0341-8FBF-1B7CD0169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095625"/>
            <a:ext cx="897255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1" name="Rectangle 6">
            <a:extLst>
              <a:ext uri="{FF2B5EF4-FFF2-40B4-BE49-F238E27FC236}">
                <a16:creationId xmlns:a16="http://schemas.microsoft.com/office/drawing/2014/main" id="{EE002756-058B-CF4F-A851-C3F78E45C1C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60363" y="2879725"/>
            <a:ext cx="4456112" cy="2879725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2532" name="Rectangle 8">
            <a:extLst>
              <a:ext uri="{FF2B5EF4-FFF2-40B4-BE49-F238E27FC236}">
                <a16:creationId xmlns:a16="http://schemas.microsoft.com/office/drawing/2014/main" id="{C2ADC3A0-5A03-8B4F-9E75-893505BB8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00" y="3024188"/>
            <a:ext cx="1619250" cy="2555875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2533" name="Text Box 9">
            <a:extLst>
              <a:ext uri="{FF2B5EF4-FFF2-40B4-BE49-F238E27FC236}">
                <a16:creationId xmlns:a16="http://schemas.microsoft.com/office/drawing/2014/main" id="{53E5D5FD-52A9-CE46-BD50-0B83FA05B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5754688"/>
            <a:ext cx="28797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FF0000"/>
                </a:solidFill>
                <a:latin typeface="Optima" panose="02000503060000020004" pitchFamily="2" charset="0"/>
              </a:rPr>
              <a:t>Promotor coro</a:t>
            </a:r>
          </a:p>
        </p:txBody>
      </p:sp>
      <p:sp>
        <p:nvSpPr>
          <p:cNvPr id="22534" name="Text Box 7">
            <a:extLst>
              <a:ext uri="{FF2B5EF4-FFF2-40B4-BE49-F238E27FC236}">
                <a16:creationId xmlns:a16="http://schemas.microsoft.com/office/drawing/2014/main" id="{87C48E3A-1411-9543-8FA2-311667072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2397125"/>
            <a:ext cx="28797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FF0000"/>
                </a:solidFill>
                <a:latin typeface="Optima" panose="02000503060000020004" pitchFamily="2" charset="0"/>
              </a:rPr>
              <a:t>Secuencias reguladoras</a:t>
            </a:r>
          </a:p>
        </p:txBody>
      </p:sp>
      <p:grpSp>
        <p:nvGrpSpPr>
          <p:cNvPr id="22535" name="Group 10">
            <a:extLst>
              <a:ext uri="{FF2B5EF4-FFF2-40B4-BE49-F238E27FC236}">
                <a16:creationId xmlns:a16="http://schemas.microsoft.com/office/drawing/2014/main" id="{8BAFF73D-A7EE-5E49-9377-F3E1463729C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22536" name="Rectangle 1">
              <a:extLst>
                <a:ext uri="{FF2B5EF4-FFF2-40B4-BE49-F238E27FC236}">
                  <a16:creationId xmlns:a16="http://schemas.microsoft.com/office/drawing/2014/main" id="{201FD0CA-5D33-DC40-B310-874950EAF8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Elementos reguladores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22537" name="Line 2">
              <a:extLst>
                <a:ext uri="{FF2B5EF4-FFF2-40B4-BE49-F238E27FC236}">
                  <a16:creationId xmlns:a16="http://schemas.microsoft.com/office/drawing/2014/main" id="{9ADA6745-68B8-D743-9931-3FD1B85AAA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4">
            <a:extLst>
              <a:ext uri="{FF2B5EF4-FFF2-40B4-BE49-F238E27FC236}">
                <a16:creationId xmlns:a16="http://schemas.microsoft.com/office/drawing/2014/main" id="{171FC3E0-05E7-DF44-95B3-AD16BD490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3" y="1439863"/>
            <a:ext cx="85915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2000">
                <a:solidFill>
                  <a:srgbClr val="000000"/>
                </a:solidFill>
                <a:latin typeface="Optima" panose="02000503060000020004" pitchFamily="2" charset="0"/>
              </a:rPr>
              <a:t>Estructura de un gen transcrito por RNA pol II</a:t>
            </a:r>
          </a:p>
        </p:txBody>
      </p:sp>
      <p:pic>
        <p:nvPicPr>
          <p:cNvPr id="24578" name="Picture 5">
            <a:extLst>
              <a:ext uri="{FF2B5EF4-FFF2-40B4-BE49-F238E27FC236}">
                <a16:creationId xmlns:a16="http://schemas.microsoft.com/office/drawing/2014/main" id="{5C969546-3C01-B245-8227-297706A21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095625"/>
            <a:ext cx="897255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79" name="Rectangle 6">
            <a:extLst>
              <a:ext uri="{FF2B5EF4-FFF2-40B4-BE49-F238E27FC236}">
                <a16:creationId xmlns:a16="http://schemas.microsoft.com/office/drawing/2014/main" id="{57C0E9F8-A992-8243-925A-3D2F1B3864B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60363" y="2879725"/>
            <a:ext cx="4456112" cy="2879725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4580" name="Rectangle 8">
            <a:extLst>
              <a:ext uri="{FF2B5EF4-FFF2-40B4-BE49-F238E27FC236}">
                <a16:creationId xmlns:a16="http://schemas.microsoft.com/office/drawing/2014/main" id="{D833DDD1-CE7A-AF4F-82CA-0E0AA8AD8D9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03238" y="3024188"/>
            <a:ext cx="2555875" cy="2555875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4581" name="Text Box 9">
            <a:extLst>
              <a:ext uri="{FF2B5EF4-FFF2-40B4-BE49-F238E27FC236}">
                <a16:creationId xmlns:a16="http://schemas.microsoft.com/office/drawing/2014/main" id="{74DCD026-064E-A041-ACF5-2241EE3DB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5754688"/>
            <a:ext cx="28797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FF0000"/>
                </a:solidFill>
                <a:latin typeface="Optima" panose="02000503060000020004" pitchFamily="2" charset="0"/>
              </a:rPr>
              <a:t>Elementos proximales</a:t>
            </a:r>
          </a:p>
        </p:txBody>
      </p:sp>
      <p:sp>
        <p:nvSpPr>
          <p:cNvPr id="24582" name="Text Box 7">
            <a:extLst>
              <a:ext uri="{FF2B5EF4-FFF2-40B4-BE49-F238E27FC236}">
                <a16:creationId xmlns:a16="http://schemas.microsoft.com/office/drawing/2014/main" id="{B98F4600-FFBA-D844-BBE1-55CE547EA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2397125"/>
            <a:ext cx="28797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FF0000"/>
                </a:solidFill>
                <a:latin typeface="Optima" panose="02000503060000020004" pitchFamily="2" charset="0"/>
              </a:rPr>
              <a:t>Secuencias reguladoras</a:t>
            </a:r>
          </a:p>
        </p:txBody>
      </p:sp>
      <p:grpSp>
        <p:nvGrpSpPr>
          <p:cNvPr id="24583" name="Group 13">
            <a:extLst>
              <a:ext uri="{FF2B5EF4-FFF2-40B4-BE49-F238E27FC236}">
                <a16:creationId xmlns:a16="http://schemas.microsoft.com/office/drawing/2014/main" id="{0F95D897-64F9-754A-A358-AD9250CD48C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24584" name="Rectangle 1">
              <a:extLst>
                <a:ext uri="{FF2B5EF4-FFF2-40B4-BE49-F238E27FC236}">
                  <a16:creationId xmlns:a16="http://schemas.microsoft.com/office/drawing/2014/main" id="{88806365-00A7-0641-9F1C-31B5D5038A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Elementos reguladores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24585" name="Line 2">
              <a:extLst>
                <a:ext uri="{FF2B5EF4-FFF2-40B4-BE49-F238E27FC236}">
                  <a16:creationId xmlns:a16="http://schemas.microsoft.com/office/drawing/2014/main" id="{E6301C25-B630-C540-956B-274EF9AD68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4">
            <a:extLst>
              <a:ext uri="{FF2B5EF4-FFF2-40B4-BE49-F238E27FC236}">
                <a16:creationId xmlns:a16="http://schemas.microsoft.com/office/drawing/2014/main" id="{C8FA1E90-7108-2D4D-B14C-532638DDF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408113"/>
            <a:ext cx="2971800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6626" name="Text Box 5">
            <a:extLst>
              <a:ext uri="{FF2B5EF4-FFF2-40B4-BE49-F238E27FC236}">
                <a16:creationId xmlns:a16="http://schemas.microsoft.com/office/drawing/2014/main" id="{C4EE4AD1-2C04-1C42-91A2-36CC65E4C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60475"/>
            <a:ext cx="4500562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Los </a:t>
            </a:r>
            <a:r>
              <a:rPr lang="en-GB" altLang="en-US" sz="1800">
                <a:solidFill>
                  <a:srgbClr val="FF0000"/>
                </a:solidFill>
                <a:latin typeface="Optima" panose="02000503060000020004" pitchFamily="2" charset="0"/>
              </a:rPr>
              <a:t>TF regulatorios incluyen a ACTIVADORES 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que ejercen su efecto sobre los </a:t>
            </a:r>
            <a:r>
              <a:rPr lang="en-GB" altLang="en-US" sz="1800">
                <a:solidFill>
                  <a:srgbClr val="FF0000"/>
                </a:solidFill>
                <a:latin typeface="Optima" panose="02000503060000020004" pitchFamily="2" charset="0"/>
              </a:rPr>
              <a:t>ENHANCERS </a:t>
            </a:r>
            <a:r>
              <a:rPr lang="ja-JP" altLang="en-GB" sz="1800">
                <a:solidFill>
                  <a:srgbClr val="FF0000"/>
                </a:solidFill>
                <a:latin typeface="Optima" panose="02000503060000020004" pitchFamily="2" charset="0"/>
              </a:rPr>
              <a:t>“</a:t>
            </a:r>
            <a:r>
              <a:rPr lang="en-GB" altLang="ja-JP" sz="1800">
                <a:solidFill>
                  <a:srgbClr val="FF0000"/>
                </a:solidFill>
                <a:latin typeface="Optima" panose="02000503060000020004" pitchFamily="2" charset="0"/>
              </a:rPr>
              <a:t>up-stream</a:t>
            </a:r>
            <a:r>
              <a:rPr lang="ja-JP" altLang="en-GB" sz="1800">
                <a:solidFill>
                  <a:srgbClr val="FF0000"/>
                </a:solidFill>
                <a:latin typeface="Optima" panose="02000503060000020004" pitchFamily="2" charset="0"/>
              </a:rPr>
              <a:t>”</a:t>
            </a:r>
            <a:r>
              <a:rPr lang="en-GB" altLang="ja-JP" sz="1800">
                <a:solidFill>
                  <a:srgbClr val="000000"/>
                </a:solidFill>
                <a:latin typeface="Optima" panose="02000503060000020004" pitchFamily="2" charset="0"/>
              </a:rPr>
              <a:t> a los promotores.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Son </a:t>
            </a:r>
            <a:r>
              <a:rPr lang="en-GB" altLang="en-US" sz="1800">
                <a:solidFill>
                  <a:srgbClr val="FF0000"/>
                </a:solidFill>
                <a:latin typeface="Optima" panose="02000503060000020004" pitchFamily="2" charset="0"/>
              </a:rPr>
              <a:t>secuencias reguladoras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adicionales.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El </a:t>
            </a:r>
            <a:r>
              <a:rPr lang="ja-JP" altLang="en-GB" sz="1800">
                <a:solidFill>
                  <a:srgbClr val="FF0000"/>
                </a:solidFill>
                <a:latin typeface="Optima" panose="02000503060000020004" pitchFamily="2" charset="0"/>
              </a:rPr>
              <a:t>“</a:t>
            </a:r>
            <a:r>
              <a:rPr lang="en-GB" altLang="ja-JP" sz="1800">
                <a:solidFill>
                  <a:srgbClr val="FF0000"/>
                </a:solidFill>
                <a:latin typeface="Optima" panose="02000503060000020004" pitchFamily="2" charset="0"/>
              </a:rPr>
              <a:t>enhanceosoma</a:t>
            </a:r>
            <a:r>
              <a:rPr lang="ja-JP" altLang="en-GB" sz="1800">
                <a:solidFill>
                  <a:srgbClr val="FF0000"/>
                </a:solidFill>
                <a:latin typeface="Optima" panose="02000503060000020004" pitchFamily="2" charset="0"/>
              </a:rPr>
              <a:t>”</a:t>
            </a:r>
            <a:r>
              <a:rPr lang="en-GB" altLang="ja-JP" sz="1800">
                <a:solidFill>
                  <a:srgbClr val="000000"/>
                </a:solidFill>
                <a:latin typeface="Optima" panose="02000503060000020004" pitchFamily="2" charset="0"/>
              </a:rPr>
              <a:t> dobla al DNA permitiendo que se acerque al promotor.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Coactivadores se unen a activadores ayudando a reclutar el TFIID al promotor.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Otros TF son reclutados ulteriormente.</a:t>
            </a:r>
          </a:p>
        </p:txBody>
      </p:sp>
      <p:pic>
        <p:nvPicPr>
          <p:cNvPr id="26627" name="Picture 6">
            <a:extLst>
              <a:ext uri="{FF2B5EF4-FFF2-40B4-BE49-F238E27FC236}">
                <a16:creationId xmlns:a16="http://schemas.microsoft.com/office/drawing/2014/main" id="{2CD5E7F3-58E2-0C4B-BD1C-B2873C0A2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244600"/>
            <a:ext cx="3897313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6628" name="Group 7">
            <a:extLst>
              <a:ext uri="{FF2B5EF4-FFF2-40B4-BE49-F238E27FC236}">
                <a16:creationId xmlns:a16="http://schemas.microsoft.com/office/drawing/2014/main" id="{2F57E555-9C77-AF46-8C70-3B47937EEFA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26629" name="Rectangle 1">
              <a:extLst>
                <a:ext uri="{FF2B5EF4-FFF2-40B4-BE49-F238E27FC236}">
                  <a16:creationId xmlns:a16="http://schemas.microsoft.com/office/drawing/2014/main" id="{424A4C85-7695-7248-87C7-5F14386FC2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Elementos reguladores distales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26630" name="Line 2">
              <a:extLst>
                <a:ext uri="{FF2B5EF4-FFF2-40B4-BE49-F238E27FC236}">
                  <a16:creationId xmlns:a16="http://schemas.microsoft.com/office/drawing/2014/main" id="{E4FDC493-34AA-8F4B-AC8F-4AB9D97AF1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4">
            <a:extLst>
              <a:ext uri="{FF2B5EF4-FFF2-40B4-BE49-F238E27FC236}">
                <a16:creationId xmlns:a16="http://schemas.microsoft.com/office/drawing/2014/main" id="{EF8AB158-FD03-E14B-A515-E6F5DEC03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408113"/>
            <a:ext cx="2971800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8674" name="Text Box 5">
            <a:extLst>
              <a:ext uri="{FF2B5EF4-FFF2-40B4-BE49-F238E27FC236}">
                <a16:creationId xmlns:a16="http://schemas.microsoft.com/office/drawing/2014/main" id="{D4EF3203-A1C2-BA47-868B-02E69A5F6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60475"/>
            <a:ext cx="4545012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Correlacionando presencia y dirección de enhancers con actividad basal del promotor coro.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A- Promotor aislado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B- Sin promotor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C- Sin promotor con enhancer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D- Promotor con enhancer cercano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E- Promotor con enhancer distante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F- Promotor con enhancer anti-sentido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G- Promotor con enhancer </a:t>
            </a:r>
            <a:r>
              <a:rPr lang="ja-JP" altLang="en-GB" sz="1800">
                <a:solidFill>
                  <a:srgbClr val="000000"/>
                </a:solidFill>
                <a:latin typeface="Optima" panose="02000503060000020004" pitchFamily="2" charset="0"/>
              </a:rPr>
              <a:t>“</a:t>
            </a:r>
            <a:r>
              <a:rPr lang="en-GB" altLang="ja-JP" sz="1800">
                <a:solidFill>
                  <a:srgbClr val="000000"/>
                </a:solidFill>
                <a:latin typeface="Optima" panose="02000503060000020004" pitchFamily="2" charset="0"/>
              </a:rPr>
              <a:t>down-stream</a:t>
            </a:r>
            <a:r>
              <a:rPr lang="ja-JP" altLang="en-GB" sz="1800">
                <a:solidFill>
                  <a:srgbClr val="000000"/>
                </a:solidFill>
                <a:latin typeface="Optima" panose="02000503060000020004" pitchFamily="2" charset="0"/>
              </a:rPr>
              <a:t>”</a:t>
            </a:r>
            <a:endParaRPr lang="en-GB" altLang="ja-JP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Similar al Operón Lac</a:t>
            </a:r>
          </a:p>
        </p:txBody>
      </p:sp>
      <p:pic>
        <p:nvPicPr>
          <p:cNvPr id="28675" name="Picture 6">
            <a:extLst>
              <a:ext uri="{FF2B5EF4-FFF2-40B4-BE49-F238E27FC236}">
                <a16:creationId xmlns:a16="http://schemas.microsoft.com/office/drawing/2014/main" id="{F424A1C4-1E28-494C-9D99-E6181DBB7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95400"/>
            <a:ext cx="4014788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8676" name="Group 7">
            <a:extLst>
              <a:ext uri="{FF2B5EF4-FFF2-40B4-BE49-F238E27FC236}">
                <a16:creationId xmlns:a16="http://schemas.microsoft.com/office/drawing/2014/main" id="{B132AF5C-9768-2B4A-B365-53B90437A23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28677" name="Rectangle 1">
              <a:extLst>
                <a:ext uri="{FF2B5EF4-FFF2-40B4-BE49-F238E27FC236}">
                  <a16:creationId xmlns:a16="http://schemas.microsoft.com/office/drawing/2014/main" id="{45910E59-D817-A54D-9CDA-D2345C157B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Elementos reguladores distales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28678" name="Line 2">
              <a:extLst>
                <a:ext uri="{FF2B5EF4-FFF2-40B4-BE49-F238E27FC236}">
                  <a16:creationId xmlns:a16="http://schemas.microsoft.com/office/drawing/2014/main" id="{A8A77B37-73A4-FE45-BA73-8A3D7D72CE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4">
            <a:extLst>
              <a:ext uri="{FF2B5EF4-FFF2-40B4-BE49-F238E27FC236}">
                <a16:creationId xmlns:a16="http://schemas.microsoft.com/office/drawing/2014/main" id="{0BB58259-D479-F348-9E23-CC7A8C577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3" y="1439863"/>
            <a:ext cx="85915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2000">
                <a:solidFill>
                  <a:srgbClr val="000000"/>
                </a:solidFill>
                <a:latin typeface="Optima" panose="02000503060000020004" pitchFamily="2" charset="0"/>
              </a:rPr>
              <a:t>Estructura de un gen transcrito por RNA pol II</a:t>
            </a:r>
          </a:p>
        </p:txBody>
      </p:sp>
      <p:pic>
        <p:nvPicPr>
          <p:cNvPr id="30722" name="Picture 5">
            <a:extLst>
              <a:ext uri="{FF2B5EF4-FFF2-40B4-BE49-F238E27FC236}">
                <a16:creationId xmlns:a16="http://schemas.microsoft.com/office/drawing/2014/main" id="{6EA8993D-5EA4-E14A-8980-FC9EFE93C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095625"/>
            <a:ext cx="897255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23" name="Rectangle 6">
            <a:extLst>
              <a:ext uri="{FF2B5EF4-FFF2-40B4-BE49-F238E27FC236}">
                <a16:creationId xmlns:a16="http://schemas.microsoft.com/office/drawing/2014/main" id="{B613E423-DFF3-8245-9190-6ED2D6677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50" y="2879725"/>
            <a:ext cx="3959225" cy="3140075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0724" name="Text Box 7">
            <a:extLst>
              <a:ext uri="{FF2B5EF4-FFF2-40B4-BE49-F238E27FC236}">
                <a16:creationId xmlns:a16="http://schemas.microsoft.com/office/drawing/2014/main" id="{7CCC8C13-8EA5-C540-9AB9-32DDE3A52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4775" y="2486025"/>
            <a:ext cx="28797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FF0000"/>
                </a:solidFill>
                <a:latin typeface="Optima" panose="02000503060000020004" pitchFamily="2" charset="0"/>
              </a:rPr>
              <a:t>Transcrito primario</a:t>
            </a:r>
          </a:p>
        </p:txBody>
      </p:sp>
      <p:grpSp>
        <p:nvGrpSpPr>
          <p:cNvPr id="30725" name="Group 8">
            <a:extLst>
              <a:ext uri="{FF2B5EF4-FFF2-40B4-BE49-F238E27FC236}">
                <a16:creationId xmlns:a16="http://schemas.microsoft.com/office/drawing/2014/main" id="{3045BF00-D714-634D-980F-2F48C5EF15A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0726" name="Rectangle 1">
              <a:extLst>
                <a:ext uri="{FF2B5EF4-FFF2-40B4-BE49-F238E27FC236}">
                  <a16:creationId xmlns:a16="http://schemas.microsoft.com/office/drawing/2014/main" id="{B7B753EF-76AE-B245-AD39-0287E2AE46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Región codificante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30727" name="Line 2">
              <a:extLst>
                <a:ext uri="{FF2B5EF4-FFF2-40B4-BE49-F238E27FC236}">
                  <a16:creationId xmlns:a16="http://schemas.microsoft.com/office/drawing/2014/main" id="{2FF6ABB1-B838-9E47-890C-A2F69612AB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4">
            <a:extLst>
              <a:ext uri="{FF2B5EF4-FFF2-40B4-BE49-F238E27FC236}">
                <a16:creationId xmlns:a16="http://schemas.microsoft.com/office/drawing/2014/main" id="{64836A75-E2DE-674A-94AD-CA1457273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3" y="1439863"/>
            <a:ext cx="85915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2000">
                <a:solidFill>
                  <a:srgbClr val="000000"/>
                </a:solidFill>
                <a:latin typeface="Optima" panose="02000503060000020004" pitchFamily="2" charset="0"/>
              </a:rPr>
              <a:t>Estructura de un gen transcrito por RNA pol II</a:t>
            </a:r>
          </a:p>
        </p:txBody>
      </p:sp>
      <p:pic>
        <p:nvPicPr>
          <p:cNvPr id="32770" name="Picture 5">
            <a:extLst>
              <a:ext uri="{FF2B5EF4-FFF2-40B4-BE49-F238E27FC236}">
                <a16:creationId xmlns:a16="http://schemas.microsoft.com/office/drawing/2014/main" id="{BE2AB488-94DF-1F4D-A2E6-337D94937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095625"/>
            <a:ext cx="897255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2771" name="Rectangle 6">
            <a:extLst>
              <a:ext uri="{FF2B5EF4-FFF2-40B4-BE49-F238E27FC236}">
                <a16:creationId xmlns:a16="http://schemas.microsoft.com/office/drawing/2014/main" id="{A8A6E38B-7099-BE45-9FCD-9F837EAE1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675" y="3059113"/>
            <a:ext cx="2339975" cy="2519362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2772" name="Text Box 7">
            <a:extLst>
              <a:ext uri="{FF2B5EF4-FFF2-40B4-BE49-F238E27FC236}">
                <a16:creationId xmlns:a16="http://schemas.microsoft.com/office/drawing/2014/main" id="{DA6AC05A-C344-B549-B76B-8D72A4999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6675" y="5564188"/>
            <a:ext cx="28797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FF0000"/>
                </a:solidFill>
                <a:latin typeface="Optima" panose="02000503060000020004" pitchFamily="2" charset="0"/>
              </a:rPr>
              <a:t>Región codificante</a:t>
            </a:r>
          </a:p>
        </p:txBody>
      </p:sp>
      <p:sp>
        <p:nvSpPr>
          <p:cNvPr id="32773" name="Rectangle 8">
            <a:extLst>
              <a:ext uri="{FF2B5EF4-FFF2-40B4-BE49-F238E27FC236}">
                <a16:creationId xmlns:a16="http://schemas.microsoft.com/office/drawing/2014/main" id="{BD1F28DD-AB3D-8A48-B314-7786452B1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50" y="2879725"/>
            <a:ext cx="3959225" cy="3140075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2774" name="Text Box 9">
            <a:extLst>
              <a:ext uri="{FF2B5EF4-FFF2-40B4-BE49-F238E27FC236}">
                <a16:creationId xmlns:a16="http://schemas.microsoft.com/office/drawing/2014/main" id="{D1E5E62D-6EE0-7E43-B045-1456194AD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4775" y="2487613"/>
            <a:ext cx="28797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FF0000"/>
                </a:solidFill>
                <a:latin typeface="Optima" panose="02000503060000020004" pitchFamily="2" charset="0"/>
              </a:rPr>
              <a:t>Transcrito primario</a:t>
            </a:r>
          </a:p>
        </p:txBody>
      </p:sp>
      <p:grpSp>
        <p:nvGrpSpPr>
          <p:cNvPr id="32775" name="Group 10">
            <a:extLst>
              <a:ext uri="{FF2B5EF4-FFF2-40B4-BE49-F238E27FC236}">
                <a16:creationId xmlns:a16="http://schemas.microsoft.com/office/drawing/2014/main" id="{81855F86-D67F-E042-85AA-D56F410378E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2776" name="Rectangle 1">
              <a:extLst>
                <a:ext uri="{FF2B5EF4-FFF2-40B4-BE49-F238E27FC236}">
                  <a16:creationId xmlns:a16="http://schemas.microsoft.com/office/drawing/2014/main" id="{18C901FA-90A6-6E49-BC9C-FC17B9E964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Región codificante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32777" name="Line 2">
              <a:extLst>
                <a:ext uri="{FF2B5EF4-FFF2-40B4-BE49-F238E27FC236}">
                  <a16:creationId xmlns:a16="http://schemas.microsoft.com/office/drawing/2014/main" id="{54CD3E3E-DA5F-614A-ABDE-E9CA28FC36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4">
            <a:extLst>
              <a:ext uri="{FF2B5EF4-FFF2-40B4-BE49-F238E27FC236}">
                <a16:creationId xmlns:a16="http://schemas.microsoft.com/office/drawing/2014/main" id="{D6761DC4-2BF2-A64D-8380-8257718E4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3" y="1439863"/>
            <a:ext cx="85915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2000">
                <a:solidFill>
                  <a:srgbClr val="000000"/>
                </a:solidFill>
                <a:latin typeface="Optima" panose="02000503060000020004" pitchFamily="2" charset="0"/>
              </a:rPr>
              <a:t>Estructura de un gen transcrito por RNA pol II</a:t>
            </a:r>
          </a:p>
        </p:txBody>
      </p:sp>
      <p:pic>
        <p:nvPicPr>
          <p:cNvPr id="34818" name="Picture 5">
            <a:extLst>
              <a:ext uri="{FF2B5EF4-FFF2-40B4-BE49-F238E27FC236}">
                <a16:creationId xmlns:a16="http://schemas.microsoft.com/office/drawing/2014/main" id="{C89A3036-6309-074D-8461-6C00C93E7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095625"/>
            <a:ext cx="897255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19" name="Rectangle 6">
            <a:extLst>
              <a:ext uri="{FF2B5EF4-FFF2-40B4-BE49-F238E27FC236}">
                <a16:creationId xmlns:a16="http://schemas.microsoft.com/office/drawing/2014/main" id="{33925607-9883-3A49-A13D-59CAF9C2B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675" y="3059113"/>
            <a:ext cx="2339975" cy="2519362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4820" name="Rectangle 7">
            <a:extLst>
              <a:ext uri="{FF2B5EF4-FFF2-40B4-BE49-F238E27FC236}">
                <a16:creationId xmlns:a16="http://schemas.microsoft.com/office/drawing/2014/main" id="{4763A6DE-2545-3444-B14B-B7A49238F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9950" y="2879725"/>
            <a:ext cx="3959225" cy="2879725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4821" name="Rectangle 8">
            <a:extLst>
              <a:ext uri="{FF2B5EF4-FFF2-40B4-BE49-F238E27FC236}">
                <a16:creationId xmlns:a16="http://schemas.microsoft.com/office/drawing/2014/main" id="{A725B279-22C8-1A44-9D96-8E15EF12F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675" y="4464050"/>
            <a:ext cx="360363" cy="179388"/>
          </a:xfrm>
          <a:prstGeom prst="rect">
            <a:avLst/>
          </a:prstGeom>
          <a:solidFill>
            <a:srgbClr val="FF0000"/>
          </a:solidFill>
          <a:ln w="360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4822" name="Rectangle 9">
            <a:extLst>
              <a:ext uri="{FF2B5EF4-FFF2-40B4-BE49-F238E27FC236}">
                <a16:creationId xmlns:a16="http://schemas.microsoft.com/office/drawing/2014/main" id="{A0199664-7ADC-D24A-B936-8404FC6D2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4464050"/>
            <a:ext cx="503238" cy="179388"/>
          </a:xfrm>
          <a:prstGeom prst="rect">
            <a:avLst/>
          </a:prstGeom>
          <a:solidFill>
            <a:srgbClr val="FF0000"/>
          </a:solidFill>
          <a:ln w="360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4823" name="Rectangle 10">
            <a:extLst>
              <a:ext uri="{FF2B5EF4-FFF2-40B4-BE49-F238E27FC236}">
                <a16:creationId xmlns:a16="http://schemas.microsoft.com/office/drawing/2014/main" id="{6ACA601D-77D5-2546-8B30-3B1BD7C1D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4464050"/>
            <a:ext cx="360362" cy="179388"/>
          </a:xfrm>
          <a:prstGeom prst="rect">
            <a:avLst/>
          </a:prstGeom>
          <a:solidFill>
            <a:srgbClr val="FF0000"/>
          </a:solidFill>
          <a:ln w="360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34824" name="Text Box 11">
            <a:extLst>
              <a:ext uri="{FF2B5EF4-FFF2-40B4-BE49-F238E27FC236}">
                <a16:creationId xmlns:a16="http://schemas.microsoft.com/office/drawing/2014/main" id="{049113AF-E3E3-C545-8FE2-94AE0D6DD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668838"/>
            <a:ext cx="1676400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FF0000"/>
                </a:solidFill>
                <a:latin typeface="Optima" panose="02000503060000020004" pitchFamily="2" charset="0"/>
              </a:rPr>
              <a:t>Porción codificante de exones</a:t>
            </a:r>
          </a:p>
        </p:txBody>
      </p:sp>
      <p:grpSp>
        <p:nvGrpSpPr>
          <p:cNvPr id="34825" name="Group 11">
            <a:extLst>
              <a:ext uri="{FF2B5EF4-FFF2-40B4-BE49-F238E27FC236}">
                <a16:creationId xmlns:a16="http://schemas.microsoft.com/office/drawing/2014/main" id="{77179D28-1DC9-AC45-BA48-0D68D5B21A9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4826" name="Rectangle 1">
              <a:extLst>
                <a:ext uri="{FF2B5EF4-FFF2-40B4-BE49-F238E27FC236}">
                  <a16:creationId xmlns:a16="http://schemas.microsoft.com/office/drawing/2014/main" id="{F5A7DAA5-8083-AB49-80FD-F80CEC139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Región codificante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34827" name="Line 2">
              <a:extLst>
                <a:ext uri="{FF2B5EF4-FFF2-40B4-BE49-F238E27FC236}">
                  <a16:creationId xmlns:a16="http://schemas.microsoft.com/office/drawing/2014/main" id="{97E6FBB8-2506-D446-AB46-FFEB96E9C0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4">
            <a:extLst>
              <a:ext uri="{FF2B5EF4-FFF2-40B4-BE49-F238E27FC236}">
                <a16:creationId xmlns:a16="http://schemas.microsoft.com/office/drawing/2014/main" id="{6934EA5F-BD29-C54A-9007-108218325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3" y="1943100"/>
            <a:ext cx="85915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2000">
                <a:solidFill>
                  <a:srgbClr val="000000"/>
                </a:solidFill>
                <a:latin typeface="Optima" panose="02000503060000020004" pitchFamily="2" charset="0"/>
              </a:rPr>
              <a:t>Estructura de un gen transcrito por RNA pol II</a:t>
            </a:r>
          </a:p>
        </p:txBody>
      </p:sp>
      <p:pic>
        <p:nvPicPr>
          <p:cNvPr id="36866" name="Picture 5">
            <a:extLst>
              <a:ext uri="{FF2B5EF4-FFF2-40B4-BE49-F238E27FC236}">
                <a16:creationId xmlns:a16="http://schemas.microsoft.com/office/drawing/2014/main" id="{3B1AD359-540B-834B-984A-16EDF214E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708400"/>
            <a:ext cx="897255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867" name="Line 7">
            <a:extLst>
              <a:ext uri="{FF2B5EF4-FFF2-40B4-BE49-F238E27FC236}">
                <a16:creationId xmlns:a16="http://schemas.microsoft.com/office/drawing/2014/main" id="{0F9DC730-7CC3-CB4A-AB79-26A84AB7C42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4850" y="2798763"/>
            <a:ext cx="333375" cy="0"/>
          </a:xfrm>
          <a:prstGeom prst="line">
            <a:avLst/>
          </a:prstGeom>
          <a:noFill/>
          <a:ln w="2520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8" name="Line 8">
            <a:extLst>
              <a:ext uri="{FF2B5EF4-FFF2-40B4-BE49-F238E27FC236}">
                <a16:creationId xmlns:a16="http://schemas.microsoft.com/office/drawing/2014/main" id="{AD0A6A83-A42B-154D-B470-16BB20B013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06938" y="3360738"/>
            <a:ext cx="120650" cy="1258887"/>
          </a:xfrm>
          <a:prstGeom prst="line">
            <a:avLst/>
          </a:prstGeom>
          <a:noFill/>
          <a:ln w="3600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9" name="Line 9">
            <a:extLst>
              <a:ext uri="{FF2B5EF4-FFF2-40B4-BE49-F238E27FC236}">
                <a16:creationId xmlns:a16="http://schemas.microsoft.com/office/drawing/2014/main" id="{23EF850C-A9CE-EA4D-9439-F0ADBC7096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199438" y="3371850"/>
            <a:ext cx="190500" cy="1200150"/>
          </a:xfrm>
          <a:prstGeom prst="line">
            <a:avLst/>
          </a:prstGeom>
          <a:noFill/>
          <a:ln w="3600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0" name="Text Box 12">
            <a:extLst>
              <a:ext uri="{FF2B5EF4-FFF2-40B4-BE49-F238E27FC236}">
                <a16:creationId xmlns:a16="http://schemas.microsoft.com/office/drawing/2014/main" id="{8708819D-FAAF-544B-A5B3-7EC0D8D47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8825" y="3213100"/>
            <a:ext cx="12858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FF0000"/>
                </a:solidFill>
                <a:latin typeface="Optima" panose="02000503060000020004" pitchFamily="2" charset="0"/>
              </a:rPr>
              <a:t>mRNA primario</a:t>
            </a:r>
          </a:p>
        </p:txBody>
      </p:sp>
      <p:sp>
        <p:nvSpPr>
          <p:cNvPr id="36871" name="Text Box 13">
            <a:extLst>
              <a:ext uri="{FF2B5EF4-FFF2-40B4-BE49-F238E27FC236}">
                <a16:creationId xmlns:a16="http://schemas.microsoft.com/office/drawing/2014/main" id="{06AAC3ED-8ABA-9346-88E1-B1F1884CE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200" y="6165850"/>
            <a:ext cx="12731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800">
              <a:solidFill>
                <a:srgbClr val="FF0000"/>
              </a:solidFill>
              <a:latin typeface="Optima" panose="02000503060000020004" pitchFamily="2" charset="0"/>
            </a:endParaRPr>
          </a:p>
        </p:txBody>
      </p:sp>
      <p:grpSp>
        <p:nvGrpSpPr>
          <p:cNvPr id="36872" name="Group 18">
            <a:extLst>
              <a:ext uri="{FF2B5EF4-FFF2-40B4-BE49-F238E27FC236}">
                <a16:creationId xmlns:a16="http://schemas.microsoft.com/office/drawing/2014/main" id="{C056FDF1-23EE-C240-8CAA-3122B770B30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6897" name="Rectangle 1">
              <a:extLst>
                <a:ext uri="{FF2B5EF4-FFF2-40B4-BE49-F238E27FC236}">
                  <a16:creationId xmlns:a16="http://schemas.microsoft.com/office/drawing/2014/main" id="{3743845D-8C84-FC4A-B6A1-DCCF51E2AD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Región codificante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36898" name="Line 2">
              <a:extLst>
                <a:ext uri="{FF2B5EF4-FFF2-40B4-BE49-F238E27FC236}">
                  <a16:creationId xmlns:a16="http://schemas.microsoft.com/office/drawing/2014/main" id="{4AD07A79-C7AF-3E4F-96CE-7A0561A4B5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73" name="Line 7">
            <a:extLst>
              <a:ext uri="{FF2B5EF4-FFF2-40B4-BE49-F238E27FC236}">
                <a16:creationId xmlns:a16="http://schemas.microsoft.com/office/drawing/2014/main" id="{E0EC474B-4F6B-D642-BB3D-7562D44A4F3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34100" y="2798763"/>
            <a:ext cx="549275" cy="0"/>
          </a:xfrm>
          <a:prstGeom prst="line">
            <a:avLst/>
          </a:prstGeom>
          <a:noFill/>
          <a:ln w="2520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4" name="Line 7">
            <a:extLst>
              <a:ext uri="{FF2B5EF4-FFF2-40B4-BE49-F238E27FC236}">
                <a16:creationId xmlns:a16="http://schemas.microsoft.com/office/drawing/2014/main" id="{4937CBDD-A5CB-3942-9CEB-7E8430A8680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99250" y="2798763"/>
            <a:ext cx="215900" cy="0"/>
          </a:xfrm>
          <a:prstGeom prst="line">
            <a:avLst/>
          </a:prstGeom>
          <a:noFill/>
          <a:ln w="2520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7">
            <a:extLst>
              <a:ext uri="{FF2B5EF4-FFF2-40B4-BE49-F238E27FC236}">
                <a16:creationId xmlns:a16="http://schemas.microsoft.com/office/drawing/2014/main" id="{1A6B4AC9-45F1-8C48-9394-4C1706E747C8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9700" y="2798763"/>
            <a:ext cx="549275" cy="0"/>
          </a:xfrm>
          <a:prstGeom prst="line">
            <a:avLst/>
          </a:prstGeom>
          <a:noFill/>
          <a:ln w="252000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Line 7">
            <a:extLst>
              <a:ext uri="{FF2B5EF4-FFF2-40B4-BE49-F238E27FC236}">
                <a16:creationId xmlns:a16="http://schemas.microsoft.com/office/drawing/2014/main" id="{27FBF22C-E5A4-1549-A008-0521BD2EA4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2138" y="2798763"/>
            <a:ext cx="549275" cy="0"/>
          </a:xfrm>
          <a:prstGeom prst="line">
            <a:avLst/>
          </a:prstGeom>
          <a:noFill/>
          <a:ln w="252000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77" name="Line 7">
            <a:extLst>
              <a:ext uri="{FF2B5EF4-FFF2-40B4-BE49-F238E27FC236}">
                <a16:creationId xmlns:a16="http://schemas.microsoft.com/office/drawing/2014/main" id="{7DEFC044-D5A9-2548-9F66-100095DFC2A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1625" y="3392488"/>
            <a:ext cx="333375" cy="0"/>
          </a:xfrm>
          <a:prstGeom prst="line">
            <a:avLst/>
          </a:prstGeom>
          <a:noFill/>
          <a:ln w="2520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8" name="Line 7">
            <a:extLst>
              <a:ext uri="{FF2B5EF4-FFF2-40B4-BE49-F238E27FC236}">
                <a16:creationId xmlns:a16="http://schemas.microsoft.com/office/drawing/2014/main" id="{C384FA7F-ECD1-254E-8C4D-6BEB2855366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83325" y="3392488"/>
            <a:ext cx="549275" cy="0"/>
          </a:xfrm>
          <a:prstGeom prst="line">
            <a:avLst/>
          </a:prstGeom>
          <a:noFill/>
          <a:ln w="2520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9" name="Line 7">
            <a:extLst>
              <a:ext uri="{FF2B5EF4-FFF2-40B4-BE49-F238E27FC236}">
                <a16:creationId xmlns:a16="http://schemas.microsoft.com/office/drawing/2014/main" id="{8EFDE1FF-C677-7948-9059-44D977EE08C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02513" y="3392488"/>
            <a:ext cx="215900" cy="0"/>
          </a:xfrm>
          <a:prstGeom prst="line">
            <a:avLst/>
          </a:prstGeom>
          <a:noFill/>
          <a:ln w="2520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7">
            <a:extLst>
              <a:ext uri="{FF2B5EF4-FFF2-40B4-BE49-F238E27FC236}">
                <a16:creationId xmlns:a16="http://schemas.microsoft.com/office/drawing/2014/main" id="{8D4AFC97-0B48-114D-824E-5AC189B81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6475" y="3392488"/>
            <a:ext cx="549275" cy="0"/>
          </a:xfrm>
          <a:prstGeom prst="line">
            <a:avLst/>
          </a:prstGeom>
          <a:noFill/>
          <a:ln w="252000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Line 7">
            <a:extLst>
              <a:ext uri="{FF2B5EF4-FFF2-40B4-BE49-F238E27FC236}">
                <a16:creationId xmlns:a16="http://schemas.microsoft.com/office/drawing/2014/main" id="{EE00DF9D-015F-8541-8AE4-ABE9DB0DC692}"/>
              </a:ext>
            </a:extLst>
          </p:cNvPr>
          <p:cNvSpPr>
            <a:spLocks noChangeShapeType="1"/>
          </p:cNvSpPr>
          <p:nvPr/>
        </p:nvSpPr>
        <p:spPr bwMode="auto">
          <a:xfrm>
            <a:off x="7645400" y="3392488"/>
            <a:ext cx="549275" cy="0"/>
          </a:xfrm>
          <a:prstGeom prst="line">
            <a:avLst/>
          </a:prstGeom>
          <a:noFill/>
          <a:ln w="252000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882" name="Line 7">
            <a:extLst>
              <a:ext uri="{FF2B5EF4-FFF2-40B4-BE49-F238E27FC236}">
                <a16:creationId xmlns:a16="http://schemas.microsoft.com/office/drawing/2014/main" id="{6673FA1B-07DF-E84B-BD07-02D9E9B6B211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2738" y="5189538"/>
            <a:ext cx="354012" cy="0"/>
          </a:xfrm>
          <a:prstGeom prst="line">
            <a:avLst/>
          </a:prstGeom>
          <a:noFill/>
          <a:ln w="2520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3" name="Line 7">
            <a:extLst>
              <a:ext uri="{FF2B5EF4-FFF2-40B4-BE49-F238E27FC236}">
                <a16:creationId xmlns:a16="http://schemas.microsoft.com/office/drawing/2014/main" id="{628832FA-795D-A245-B4F3-B87378D45E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7775" y="5189538"/>
            <a:ext cx="635000" cy="0"/>
          </a:xfrm>
          <a:prstGeom prst="line">
            <a:avLst/>
          </a:prstGeom>
          <a:noFill/>
          <a:ln w="2520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4" name="Line 7">
            <a:extLst>
              <a:ext uri="{FF2B5EF4-FFF2-40B4-BE49-F238E27FC236}">
                <a16:creationId xmlns:a16="http://schemas.microsoft.com/office/drawing/2014/main" id="{BB0FA0EE-847D-E44B-9F4C-FEC6B399ED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478713" y="5178425"/>
            <a:ext cx="261937" cy="0"/>
          </a:xfrm>
          <a:prstGeom prst="line">
            <a:avLst/>
          </a:prstGeom>
          <a:noFill/>
          <a:ln w="2520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5" name="Line 7">
            <a:extLst>
              <a:ext uri="{FF2B5EF4-FFF2-40B4-BE49-F238E27FC236}">
                <a16:creationId xmlns:a16="http://schemas.microsoft.com/office/drawing/2014/main" id="{FD9F1A14-536F-3E4F-B649-FC641559A99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2938" y="3390900"/>
            <a:ext cx="549275" cy="0"/>
          </a:xfrm>
          <a:prstGeom prst="line">
            <a:avLst/>
          </a:prstGeom>
          <a:noFill/>
          <a:ln w="2520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6" name="Line 7">
            <a:extLst>
              <a:ext uri="{FF2B5EF4-FFF2-40B4-BE49-F238E27FC236}">
                <a16:creationId xmlns:a16="http://schemas.microsoft.com/office/drawing/2014/main" id="{4EDBF505-F98A-3244-9FDC-E2B7FE645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8950" y="3390900"/>
            <a:ext cx="549275" cy="0"/>
          </a:xfrm>
          <a:prstGeom prst="line">
            <a:avLst/>
          </a:prstGeom>
          <a:noFill/>
          <a:ln w="2520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7" name="Text Box 12">
            <a:extLst>
              <a:ext uri="{FF2B5EF4-FFF2-40B4-BE49-F238E27FC236}">
                <a16:creationId xmlns:a16="http://schemas.microsoft.com/office/drawing/2014/main" id="{8A0CE456-5184-2D44-B632-8AA9E9153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800" y="2625725"/>
            <a:ext cx="12858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400">
                <a:solidFill>
                  <a:srgbClr val="FF0000"/>
                </a:solidFill>
                <a:latin typeface="Optima" panose="02000503060000020004" pitchFamily="2" charset="0"/>
              </a:rPr>
              <a:t>mRNA maduro</a:t>
            </a:r>
          </a:p>
        </p:txBody>
      </p:sp>
      <p:sp>
        <p:nvSpPr>
          <p:cNvPr id="36888" name="Line 8">
            <a:extLst>
              <a:ext uri="{FF2B5EF4-FFF2-40B4-BE49-F238E27FC236}">
                <a16:creationId xmlns:a16="http://schemas.microsoft.com/office/drawing/2014/main" id="{13D17405-307E-F940-B85A-D1BAA29491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22863" y="2790825"/>
            <a:ext cx="360362" cy="549275"/>
          </a:xfrm>
          <a:prstGeom prst="line">
            <a:avLst/>
          </a:prstGeom>
          <a:noFill/>
          <a:ln w="3600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9" name="Line 8">
            <a:extLst>
              <a:ext uri="{FF2B5EF4-FFF2-40B4-BE49-F238E27FC236}">
                <a16:creationId xmlns:a16="http://schemas.microsoft.com/office/drawing/2014/main" id="{1AF1489B-BCC9-9A48-9517-113F647E5C5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72125" y="2811463"/>
            <a:ext cx="360363" cy="549275"/>
          </a:xfrm>
          <a:prstGeom prst="line">
            <a:avLst/>
          </a:prstGeom>
          <a:noFill/>
          <a:ln w="3600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0" name="Line 8">
            <a:extLst>
              <a:ext uri="{FF2B5EF4-FFF2-40B4-BE49-F238E27FC236}">
                <a16:creationId xmlns:a16="http://schemas.microsoft.com/office/drawing/2014/main" id="{728579F6-C932-BA48-8EAA-088DC219FD1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2388" y="2822575"/>
            <a:ext cx="155575" cy="517525"/>
          </a:xfrm>
          <a:prstGeom prst="line">
            <a:avLst/>
          </a:prstGeom>
          <a:noFill/>
          <a:ln w="3600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1" name="Line 8">
            <a:extLst>
              <a:ext uri="{FF2B5EF4-FFF2-40B4-BE49-F238E27FC236}">
                <a16:creationId xmlns:a16="http://schemas.microsoft.com/office/drawing/2014/main" id="{1490BB34-B528-E547-89E8-A33846CBCA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6725" y="2809875"/>
            <a:ext cx="682625" cy="530225"/>
          </a:xfrm>
          <a:prstGeom prst="line">
            <a:avLst/>
          </a:prstGeom>
          <a:noFill/>
          <a:ln w="3600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2" name="Line 8">
            <a:extLst>
              <a:ext uri="{FF2B5EF4-FFF2-40B4-BE49-F238E27FC236}">
                <a16:creationId xmlns:a16="http://schemas.microsoft.com/office/drawing/2014/main" id="{C616D0B7-EEEC-1F4D-8418-02DCD682951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21538" y="2832100"/>
            <a:ext cx="681037" cy="528638"/>
          </a:xfrm>
          <a:prstGeom prst="line">
            <a:avLst/>
          </a:prstGeom>
          <a:noFill/>
          <a:ln w="3600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3" name="Right Arrow 1">
            <a:extLst>
              <a:ext uri="{FF2B5EF4-FFF2-40B4-BE49-F238E27FC236}">
                <a16:creationId xmlns:a16="http://schemas.microsoft.com/office/drawing/2014/main" id="{CB8E32E7-4107-3A46-BBF2-8393F082D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5825" y="2112963"/>
            <a:ext cx="800100" cy="219075"/>
          </a:xfrm>
          <a:prstGeom prst="rightArrow">
            <a:avLst>
              <a:gd name="adj1" fmla="val 50000"/>
              <a:gd name="adj2" fmla="val 50031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6894" name="Line 8">
            <a:extLst>
              <a:ext uri="{FF2B5EF4-FFF2-40B4-BE49-F238E27FC236}">
                <a16:creationId xmlns:a16="http://schemas.microsoft.com/office/drawing/2014/main" id="{C62C994F-5241-8448-BC17-149B7BFADE4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43600" y="2309813"/>
            <a:ext cx="1588" cy="371475"/>
          </a:xfrm>
          <a:prstGeom prst="line">
            <a:avLst/>
          </a:prstGeom>
          <a:noFill/>
          <a:ln w="3600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5" name="Line 8">
            <a:extLst>
              <a:ext uri="{FF2B5EF4-FFF2-40B4-BE49-F238E27FC236}">
                <a16:creationId xmlns:a16="http://schemas.microsoft.com/office/drawing/2014/main" id="{4E85F873-9B2B-4348-844B-0A0A09130D4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96088" y="2287588"/>
            <a:ext cx="1587" cy="369887"/>
          </a:xfrm>
          <a:prstGeom prst="line">
            <a:avLst/>
          </a:prstGeom>
          <a:noFill/>
          <a:ln w="36000">
            <a:solidFill>
              <a:srgbClr val="0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96" name="TextBox 2">
            <a:extLst>
              <a:ext uri="{FF2B5EF4-FFF2-40B4-BE49-F238E27FC236}">
                <a16:creationId xmlns:a16="http://schemas.microsoft.com/office/drawing/2014/main" id="{1193C8C6-0BD6-E645-923F-5D7E19158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9438" y="1685925"/>
            <a:ext cx="137795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200">
                <a:solidFill>
                  <a:schemeClr val="tx1"/>
                </a:solidFill>
              </a:rPr>
              <a:t>ATG             TGA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4">
            <a:extLst>
              <a:ext uri="{FF2B5EF4-FFF2-40B4-BE49-F238E27FC236}">
                <a16:creationId xmlns:a16="http://schemas.microsoft.com/office/drawing/2014/main" id="{1A595F65-F544-FE42-BDDB-5567C447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46863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914" name="Text Box 5">
            <a:extLst>
              <a:ext uri="{FF2B5EF4-FFF2-40B4-BE49-F238E27FC236}">
                <a16:creationId xmlns:a16="http://schemas.microsoft.com/office/drawing/2014/main" id="{19307AE7-58E6-4442-819B-E563B2727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1676400"/>
            <a:ext cx="3751262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Ya se detalló la manera en que el </a:t>
            </a:r>
            <a:r>
              <a:rPr lang="en-GB" altLang="en-US" sz="1800">
                <a:solidFill>
                  <a:srgbClr val="FF0000"/>
                </a:solidFill>
                <a:latin typeface="Optima" panose="02000503060000020004" pitchFamily="2" charset="0"/>
              </a:rPr>
              <a:t>rRNA y tRNA son estabilizados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El </a:t>
            </a:r>
            <a:r>
              <a:rPr lang="en-GB" altLang="en-US" sz="1800">
                <a:solidFill>
                  <a:srgbClr val="FF0000"/>
                </a:solidFill>
                <a:latin typeface="Optima" panose="02000503060000020004" pitchFamily="2" charset="0"/>
              </a:rPr>
              <a:t>mRNA es muy susceptible a degradación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si no se estabiliza.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Hace falta </a:t>
            </a:r>
            <a:r>
              <a:rPr lang="en-GB" altLang="en-US" sz="1800">
                <a:solidFill>
                  <a:srgbClr val="FF0000"/>
                </a:solidFill>
                <a:latin typeface="Optima" panose="02000503060000020004" pitchFamily="2" charset="0"/>
              </a:rPr>
              <a:t>modificar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el mRNA para estabilizarlo (etiquetandolo o alterando conformación).</a:t>
            </a:r>
          </a:p>
        </p:txBody>
      </p:sp>
      <p:grpSp>
        <p:nvGrpSpPr>
          <p:cNvPr id="38915" name="Group 6">
            <a:extLst>
              <a:ext uri="{FF2B5EF4-FFF2-40B4-BE49-F238E27FC236}">
                <a16:creationId xmlns:a16="http://schemas.microsoft.com/office/drawing/2014/main" id="{FB2FB117-5DDF-274D-A482-9B74366C763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38916" name="Rectangle 1">
              <a:extLst>
                <a:ext uri="{FF2B5EF4-FFF2-40B4-BE49-F238E27FC236}">
                  <a16:creationId xmlns:a16="http://schemas.microsoft.com/office/drawing/2014/main" id="{0015D0B0-E648-8946-954B-69B78E325C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Procesamiento postranscripcional mRNA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38917" name="Line 2">
              <a:extLst>
                <a:ext uri="{FF2B5EF4-FFF2-40B4-BE49-F238E27FC236}">
                  <a16:creationId xmlns:a16="http://schemas.microsoft.com/office/drawing/2014/main" id="{7D423685-1534-E049-89DE-8BF456C5A0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>
            <a:extLst>
              <a:ext uri="{FF2B5EF4-FFF2-40B4-BE49-F238E27FC236}">
                <a16:creationId xmlns:a16="http://schemas.microsoft.com/office/drawing/2014/main" id="{34A58324-17F7-914D-A4E4-D50FE15A3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95400"/>
            <a:ext cx="3519488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962" name="Text Box 5">
            <a:extLst>
              <a:ext uri="{FF2B5EF4-FFF2-40B4-BE49-F238E27FC236}">
                <a16:creationId xmlns:a16="http://schemas.microsoft.com/office/drawing/2014/main" id="{766F9D11-C80F-3942-9E5F-3FCC71CA8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1560513"/>
            <a:ext cx="4132262" cy="285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800">
                <a:solidFill>
                  <a:srgbClr val="000000"/>
                </a:solidFill>
                <a:latin typeface="Optima" panose="02000503060000020004" pitchFamily="2" charset="0"/>
              </a:rPr>
              <a:t>Existen </a:t>
            </a:r>
            <a:r>
              <a:rPr lang="en-US" altLang="en-US" sz="1800">
                <a:solidFill>
                  <a:srgbClr val="FF0000"/>
                </a:solidFill>
                <a:latin typeface="Optima" panose="02000503060000020004" pitchFamily="2" charset="0"/>
              </a:rPr>
              <a:t>factores de transcripción universales</a:t>
            </a:r>
            <a:r>
              <a:rPr lang="en-US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presentes en la mayoria de los genes en transcripción.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800">
                <a:solidFill>
                  <a:srgbClr val="000000"/>
                </a:solidFill>
                <a:latin typeface="Optima" panose="02000503060000020004" pitchFamily="2" charset="0"/>
              </a:rPr>
              <a:t>La </a:t>
            </a:r>
            <a:r>
              <a:rPr lang="en-US" altLang="en-US" sz="1800">
                <a:solidFill>
                  <a:srgbClr val="FF0000"/>
                </a:solidFill>
                <a:latin typeface="Optima" panose="02000503060000020004" pitchFamily="2" charset="0"/>
              </a:rPr>
              <a:t>expresión óptima requiere de TF adicionales</a:t>
            </a:r>
            <a:r>
              <a:rPr lang="en-US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(específicos).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800">
                <a:solidFill>
                  <a:srgbClr val="000000"/>
                </a:solidFill>
                <a:latin typeface="Optima" panose="02000503060000020004" pitchFamily="2" charset="0"/>
              </a:rPr>
              <a:t>Son </a:t>
            </a:r>
            <a:r>
              <a:rPr lang="en-US" altLang="en-US" sz="1800">
                <a:solidFill>
                  <a:srgbClr val="FF0000"/>
                </a:solidFill>
                <a:latin typeface="Optima" panose="02000503060000020004" pitchFamily="2" charset="0"/>
              </a:rPr>
              <a:t>reclutados de manera secuencial </a:t>
            </a:r>
            <a:r>
              <a:rPr lang="en-US" altLang="en-US" sz="1800">
                <a:solidFill>
                  <a:srgbClr val="000000"/>
                </a:solidFill>
                <a:latin typeface="Optima" panose="02000503060000020004" pitchFamily="2" charset="0"/>
              </a:rPr>
              <a:t>al promotor o secuencias reguladoras.</a:t>
            </a:r>
          </a:p>
        </p:txBody>
      </p:sp>
      <p:grpSp>
        <p:nvGrpSpPr>
          <p:cNvPr id="40963" name="Group 6">
            <a:extLst>
              <a:ext uri="{FF2B5EF4-FFF2-40B4-BE49-F238E27FC236}">
                <a16:creationId xmlns:a16="http://schemas.microsoft.com/office/drawing/2014/main" id="{C1C24029-58FC-574C-AA21-FC25DE6D16F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0964" name="Rectangle 1">
              <a:extLst>
                <a:ext uri="{FF2B5EF4-FFF2-40B4-BE49-F238E27FC236}">
                  <a16:creationId xmlns:a16="http://schemas.microsoft.com/office/drawing/2014/main" id="{9EF42EF2-85E0-3443-B7C4-37407A501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40965" name="Line 2">
              <a:extLst>
                <a:ext uri="{FF2B5EF4-FFF2-40B4-BE49-F238E27FC236}">
                  <a16:creationId xmlns:a16="http://schemas.microsoft.com/office/drawing/2014/main" id="{D6E16598-AE4D-004D-8151-420EFCCF62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3">
            <a:extLst>
              <a:ext uri="{FF2B5EF4-FFF2-40B4-BE49-F238E27FC236}">
                <a16:creationId xmlns:a16="http://schemas.microsoft.com/office/drawing/2014/main" id="{01E56B5F-C4EB-0F47-BD89-A49459F76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114800"/>
            <a:ext cx="8520113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Eucariotas emplean 3 RNA pols para sintetizar los 3 tipos diferentes de RNA.</a:t>
            </a:r>
          </a:p>
          <a:p>
            <a:pPr eaLnBrk="1" hangingPunct="1">
              <a:lnSpc>
                <a:spcPct val="14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Archaeas poseen una sola RNA pol similar a RNA pol II eucariota (mRNA).</a:t>
            </a:r>
          </a:p>
          <a:p>
            <a:pPr eaLnBrk="1" hangingPunct="1">
              <a:lnSpc>
                <a:spcPct val="14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Transcripción ocurre en nucleo, traducción en citoplasma (modificaciones del mRNA).</a:t>
            </a:r>
          </a:p>
          <a:p>
            <a:pPr eaLnBrk="1" hangingPunct="1">
              <a:lnSpc>
                <a:spcPct val="14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Requiere mayor número de TF para iniciar.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La regulación de la transcripción en eucariotas es más compleja.</a:t>
            </a:r>
          </a:p>
          <a:p>
            <a:pPr eaLnBrk="1" hangingPunct="1">
              <a:lnSpc>
                <a:spcPct val="15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Eucariotas poseen promotores distintos para cada una de las diferentes especies de RNA.</a:t>
            </a:r>
          </a:p>
          <a:p>
            <a:pPr eaLnBrk="1" hangingPunct="1">
              <a:lnSpc>
                <a:spcPct val="14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600">
              <a:solidFill>
                <a:srgbClr val="000000"/>
              </a:solidFill>
              <a:latin typeface="Optima" panose="02000503060000020004" pitchFamily="2" charset="0"/>
            </a:endParaRPr>
          </a:p>
        </p:txBody>
      </p:sp>
      <p:pic>
        <p:nvPicPr>
          <p:cNvPr id="6146" name="Picture 4">
            <a:extLst>
              <a:ext uri="{FF2B5EF4-FFF2-40B4-BE49-F238E27FC236}">
                <a16:creationId xmlns:a16="http://schemas.microsoft.com/office/drawing/2014/main" id="{E12507B7-0BC3-7D4E-A470-557107870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38862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6147" name="Group 7">
            <a:extLst>
              <a:ext uri="{FF2B5EF4-FFF2-40B4-BE49-F238E27FC236}">
                <a16:creationId xmlns:a16="http://schemas.microsoft.com/office/drawing/2014/main" id="{1157098D-801A-3A48-B18B-158AB27FE82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6148" name="Rectangle 1">
              <a:extLst>
                <a:ext uri="{FF2B5EF4-FFF2-40B4-BE49-F238E27FC236}">
                  <a16:creationId xmlns:a16="http://schemas.microsoft.com/office/drawing/2014/main" id="{4A7AE838-9B47-0C42-8F6C-2FCA6E40C7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Introducción</a:t>
              </a:r>
            </a:p>
          </p:txBody>
        </p:sp>
        <p:sp>
          <p:nvSpPr>
            <p:cNvPr id="6149" name="Line 2">
              <a:extLst>
                <a:ext uri="{FF2B5EF4-FFF2-40B4-BE49-F238E27FC236}">
                  <a16:creationId xmlns:a16="http://schemas.microsoft.com/office/drawing/2014/main" id="{4F2612B8-6122-5D40-9D12-5E77056808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4">
            <a:extLst>
              <a:ext uri="{FF2B5EF4-FFF2-40B4-BE49-F238E27FC236}">
                <a16:creationId xmlns:a16="http://schemas.microsoft.com/office/drawing/2014/main" id="{81DBE9BE-6002-874D-878E-4C670099E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408113"/>
            <a:ext cx="2971800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pic>
        <p:nvPicPr>
          <p:cNvPr id="43011" name="Picture 5">
            <a:extLst>
              <a:ext uri="{FF2B5EF4-FFF2-40B4-BE49-F238E27FC236}">
                <a16:creationId xmlns:a16="http://schemas.microsoft.com/office/drawing/2014/main" id="{706CB61F-11C3-8143-BE7C-56D799E50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3833813" cy="404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3012" name="Text Box 6">
            <a:extLst>
              <a:ext uri="{FF2B5EF4-FFF2-40B4-BE49-F238E27FC236}">
                <a16:creationId xmlns:a16="http://schemas.microsoft.com/office/drawing/2014/main" id="{BB93487F-1800-4C4D-AD60-3BFB7B180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641475"/>
            <a:ext cx="4240212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Por último, es reclutada la </a:t>
            </a:r>
            <a:r>
              <a:rPr lang="en-GB" altLang="en-US" sz="1800">
                <a:solidFill>
                  <a:srgbClr val="FF0000"/>
                </a:solidFill>
                <a:latin typeface="Optima" panose="02000503060000020004" pitchFamily="2" charset="0"/>
              </a:rPr>
              <a:t>helicasa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(H) y el </a:t>
            </a:r>
            <a:r>
              <a:rPr lang="en-GB" altLang="en-US" sz="1800">
                <a:solidFill>
                  <a:srgbClr val="FF0000"/>
                </a:solidFill>
                <a:latin typeface="Optima" panose="02000503060000020004" pitchFamily="2" charset="0"/>
              </a:rPr>
              <a:t>complejo es fosforilado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dando inicio a la transcripción.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La </a:t>
            </a:r>
            <a:r>
              <a:rPr lang="en-GB" altLang="en-US" sz="1800">
                <a:solidFill>
                  <a:srgbClr val="FF0000"/>
                </a:solidFill>
                <a:latin typeface="Optima" panose="02000503060000020004" pitchFamily="2" charset="0"/>
              </a:rPr>
              <a:t>translocación de la RNA pol II 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la lleva a </a:t>
            </a:r>
            <a:r>
              <a:rPr lang="en-GB" altLang="en-US" sz="1800">
                <a:solidFill>
                  <a:srgbClr val="FF0000"/>
                </a:solidFill>
                <a:latin typeface="Optima" panose="02000503060000020004" pitchFamily="2" charset="0"/>
              </a:rPr>
              <a:t>dejar atras a los TF A y D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Existen muchos tipos diferentes de TF.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Las distintas </a:t>
            </a:r>
            <a:r>
              <a:rPr lang="en-GB" altLang="en-US" sz="1800">
                <a:solidFill>
                  <a:srgbClr val="FF0000"/>
                </a:solidFill>
                <a:latin typeface="Optima" panose="02000503060000020004" pitchFamily="2" charset="0"/>
              </a:rPr>
              <a:t>combinaciones específicas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de estos TF </a:t>
            </a:r>
            <a:r>
              <a:rPr lang="en-GB" altLang="en-US" sz="1800">
                <a:solidFill>
                  <a:srgbClr val="FF0000"/>
                </a:solidFill>
                <a:latin typeface="Optima" panose="02000503060000020004" pitchFamily="2" charset="0"/>
              </a:rPr>
              <a:t>determinan cuando y que tanto se expresa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un gen (hipótesis combinatorial).</a:t>
            </a:r>
          </a:p>
        </p:txBody>
      </p:sp>
      <p:grpSp>
        <p:nvGrpSpPr>
          <p:cNvPr id="43013" name="Group 7">
            <a:extLst>
              <a:ext uri="{FF2B5EF4-FFF2-40B4-BE49-F238E27FC236}">
                <a16:creationId xmlns:a16="http://schemas.microsoft.com/office/drawing/2014/main" id="{D2F75DB6-82D2-A442-860A-A3DA541E9C1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3014" name="Rectangle 1">
              <a:extLst>
                <a:ext uri="{FF2B5EF4-FFF2-40B4-BE49-F238E27FC236}">
                  <a16:creationId xmlns:a16="http://schemas.microsoft.com/office/drawing/2014/main" id="{6C6A77B9-9A00-5F4E-98BA-48427FE3C4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43015" name="Line 2">
              <a:extLst>
                <a:ext uri="{FF2B5EF4-FFF2-40B4-BE49-F238E27FC236}">
                  <a16:creationId xmlns:a16="http://schemas.microsoft.com/office/drawing/2014/main" id="{A656902C-E313-2540-BFAA-CFDF154231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>
            <a:extLst>
              <a:ext uri="{FF2B5EF4-FFF2-40B4-BE49-F238E27FC236}">
                <a16:creationId xmlns:a16="http://schemas.microsoft.com/office/drawing/2014/main" id="{D2143C43-5FCC-B247-B881-BF57A5A8C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408113"/>
            <a:ext cx="2971800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45059" name="Text Box 5">
            <a:extLst>
              <a:ext uri="{FF2B5EF4-FFF2-40B4-BE49-F238E27FC236}">
                <a16:creationId xmlns:a16="http://schemas.microsoft.com/office/drawing/2014/main" id="{DF3FB855-C708-A844-9742-77258E0C1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1260475"/>
            <a:ext cx="3662362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 b="1">
                <a:solidFill>
                  <a:srgbClr val="FF0000"/>
                </a:solidFill>
                <a:latin typeface="Optima" panose="02000503060000020004" pitchFamily="2" charset="0"/>
              </a:rPr>
              <a:t>Hipotesis combinatorial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Explica como el tipo de TF presentes en cierto tiempo y sitio (tejido, célula, linaje) determina el tipo de gen que es expresado y con que tanta fuerza.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RNA pol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TF Generales/Universales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TF Reguladores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</p:txBody>
      </p:sp>
      <p:pic>
        <p:nvPicPr>
          <p:cNvPr id="45060" name="Picture 6">
            <a:extLst>
              <a:ext uri="{FF2B5EF4-FFF2-40B4-BE49-F238E27FC236}">
                <a16:creationId xmlns:a16="http://schemas.microsoft.com/office/drawing/2014/main" id="{11E17520-F7A7-0841-94E1-F72CEEBA4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32238"/>
            <a:ext cx="5002982" cy="437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45061" name="Group 7">
            <a:extLst>
              <a:ext uri="{FF2B5EF4-FFF2-40B4-BE49-F238E27FC236}">
                <a16:creationId xmlns:a16="http://schemas.microsoft.com/office/drawing/2014/main" id="{08EEB2C7-AB5B-D941-9E8B-A5842A5E775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5062" name="Rectangle 1">
              <a:extLst>
                <a:ext uri="{FF2B5EF4-FFF2-40B4-BE49-F238E27FC236}">
                  <a16:creationId xmlns:a16="http://schemas.microsoft.com/office/drawing/2014/main" id="{1958BC67-669B-D245-9077-853B2225FA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45063" name="Line 2">
              <a:extLst>
                <a:ext uri="{FF2B5EF4-FFF2-40B4-BE49-F238E27FC236}">
                  <a16:creationId xmlns:a16="http://schemas.microsoft.com/office/drawing/2014/main" id="{1A0A4AEC-42C5-9442-A2AF-58A0E71C1B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>
            <a:extLst>
              <a:ext uri="{FF2B5EF4-FFF2-40B4-BE49-F238E27FC236}">
                <a16:creationId xmlns:a16="http://schemas.microsoft.com/office/drawing/2014/main" id="{AB8B5684-1976-3E44-ACC6-0FB30A8EF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439863"/>
            <a:ext cx="8280400" cy="31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572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 sz="1800">
                <a:solidFill>
                  <a:schemeClr val="tx1"/>
                </a:solidFill>
                <a:latin typeface="Optima" panose="02000503060000020004" pitchFamily="2" charset="0"/>
              </a:rPr>
              <a:t>Son proteinas involucradas en la regulación de la expresión de genes.</a:t>
            </a:r>
          </a:p>
          <a:p>
            <a:pPr eaLnBrk="1" hangingPunct="1">
              <a:lnSpc>
                <a:spcPct val="14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sz="1800">
              <a:solidFill>
                <a:schemeClr val="tx1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14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 sz="1800">
                <a:solidFill>
                  <a:schemeClr val="tx1"/>
                </a:solidFill>
                <a:latin typeface="Optima" panose="02000503060000020004" pitchFamily="2" charset="0"/>
              </a:rPr>
              <a:t>Tres categorias generales:</a:t>
            </a:r>
          </a:p>
          <a:p>
            <a:pPr eaLnBrk="1" hangingPunct="1">
              <a:lnSpc>
                <a:spcPct val="14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sz="1800">
              <a:solidFill>
                <a:schemeClr val="tx1"/>
              </a:solidFill>
              <a:latin typeface="Optima" panose="02000503060000020004" pitchFamily="2" charset="0"/>
            </a:endParaRPr>
          </a:p>
          <a:p>
            <a:pPr lvl="1" indent="0" eaLnBrk="1" hangingPunct="1">
              <a:lnSpc>
                <a:spcPct val="14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s-MX" altLang="en-US" sz="1800">
                <a:solidFill>
                  <a:schemeClr val="tx1"/>
                </a:solidFill>
                <a:latin typeface="Optima" panose="02000503060000020004" pitchFamily="2" charset="0"/>
              </a:rPr>
              <a:t> Aquellos que se unen a la RNA pol</a:t>
            </a:r>
          </a:p>
          <a:p>
            <a:pPr lvl="1" indent="0" eaLnBrk="1" hangingPunct="1">
              <a:lnSpc>
                <a:spcPct val="14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s-MX" altLang="en-US" sz="1800">
                <a:solidFill>
                  <a:schemeClr val="tx1"/>
                </a:solidFill>
                <a:latin typeface="Optima" panose="02000503060000020004" pitchFamily="2" charset="0"/>
              </a:rPr>
              <a:t> Aquellos que se unen a otros factores de transcripción</a:t>
            </a:r>
          </a:p>
          <a:p>
            <a:pPr lvl="1" indent="0" eaLnBrk="1" hangingPunct="1">
              <a:lnSpc>
                <a:spcPct val="14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s-MX" altLang="en-US" sz="1800">
                <a:solidFill>
                  <a:schemeClr val="tx1"/>
                </a:solidFill>
                <a:latin typeface="Optima" panose="02000503060000020004" pitchFamily="2" charset="0"/>
              </a:rPr>
              <a:t> Aquellos que se unen a secuencias específicas de DNA</a:t>
            </a:r>
          </a:p>
          <a:p>
            <a:pPr lvl="1" indent="0" eaLnBrk="1" hangingPunct="1">
              <a:lnSpc>
                <a:spcPct val="14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s-MX" altLang="en-US" sz="1800">
                <a:solidFill>
                  <a:schemeClr val="tx1"/>
                </a:solidFill>
                <a:latin typeface="Optima" panose="02000503060000020004" pitchFamily="2" charset="0"/>
              </a:rPr>
              <a:t> La mayoría reconocen sitios “upstream” al promotor del gen</a:t>
            </a:r>
          </a:p>
          <a:p>
            <a:pPr eaLnBrk="1" hangingPunct="1">
              <a:lnSpc>
                <a:spcPct val="140000"/>
              </a:lnSpc>
            </a:pPr>
            <a:endParaRPr lang="es-MX" altLang="en-US" sz="1800">
              <a:solidFill>
                <a:schemeClr val="tx1"/>
              </a:solidFill>
              <a:latin typeface="Optima" panose="02000503060000020004" pitchFamily="2" charset="0"/>
            </a:endParaRPr>
          </a:p>
        </p:txBody>
      </p:sp>
      <p:grpSp>
        <p:nvGrpSpPr>
          <p:cNvPr id="47107" name="Group 5">
            <a:extLst>
              <a:ext uri="{FF2B5EF4-FFF2-40B4-BE49-F238E27FC236}">
                <a16:creationId xmlns:a16="http://schemas.microsoft.com/office/drawing/2014/main" id="{320972F6-C1BE-B14F-992D-C7295C0ACBE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7108" name="Rectangle 1">
              <a:extLst>
                <a:ext uri="{FF2B5EF4-FFF2-40B4-BE49-F238E27FC236}">
                  <a16:creationId xmlns:a16="http://schemas.microsoft.com/office/drawing/2014/main" id="{46E0553D-4D4B-C041-9868-28E9B3217F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47109" name="Line 2">
              <a:extLst>
                <a:ext uri="{FF2B5EF4-FFF2-40B4-BE49-F238E27FC236}">
                  <a16:creationId xmlns:a16="http://schemas.microsoft.com/office/drawing/2014/main" id="{6D521366-5B1E-D649-82F6-8E62376F1F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>
            <a:extLst>
              <a:ext uri="{FF2B5EF4-FFF2-40B4-BE49-F238E27FC236}">
                <a16:creationId xmlns:a16="http://schemas.microsoft.com/office/drawing/2014/main" id="{0BCCBC4D-EFEC-684D-A32E-45882A17B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1128713"/>
            <a:ext cx="4791075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9155" name="Text Box 5">
            <a:extLst>
              <a:ext uri="{FF2B5EF4-FFF2-40B4-BE49-F238E27FC236}">
                <a16:creationId xmlns:a16="http://schemas.microsoft.com/office/drawing/2014/main" id="{87FCEA2D-9A4B-134B-96AA-E09A7D1FB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60475"/>
            <a:ext cx="4319588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¿Como se regula la expresión y actividad de los TF a solo el tejido, sitio o célula requerida?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Restringir su síntesis a dicho sitio.</a:t>
            </a:r>
          </a:p>
          <a:p>
            <a:pPr eaLnBrk="1" hangingPunct="1">
              <a:lnSpc>
                <a:spcPct val="93000"/>
              </a:lnSpc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Ejemplo de genes Homeobox</a:t>
            </a:r>
          </a:p>
        </p:txBody>
      </p:sp>
      <p:sp>
        <p:nvSpPr>
          <p:cNvPr id="49156" name="Rectangle 6">
            <a:extLst>
              <a:ext uri="{FF2B5EF4-FFF2-40B4-BE49-F238E27FC236}">
                <a16:creationId xmlns:a16="http://schemas.microsoft.com/office/drawing/2014/main" id="{1A76AD52-F259-9940-9185-E6C33CBC4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25" y="1331913"/>
            <a:ext cx="4824413" cy="539750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grpSp>
        <p:nvGrpSpPr>
          <p:cNvPr id="49157" name="Group 7">
            <a:extLst>
              <a:ext uri="{FF2B5EF4-FFF2-40B4-BE49-F238E27FC236}">
                <a16:creationId xmlns:a16="http://schemas.microsoft.com/office/drawing/2014/main" id="{9239ADB5-4A37-1A4B-A1A2-7CB3866B608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49158" name="Rectangle 1">
              <a:extLst>
                <a:ext uri="{FF2B5EF4-FFF2-40B4-BE49-F238E27FC236}">
                  <a16:creationId xmlns:a16="http://schemas.microsoft.com/office/drawing/2014/main" id="{485A146A-6A56-7746-B2F2-AC1C6BC392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49159" name="Line 2">
              <a:extLst>
                <a:ext uri="{FF2B5EF4-FFF2-40B4-BE49-F238E27FC236}">
                  <a16:creationId xmlns:a16="http://schemas.microsoft.com/office/drawing/2014/main" id="{8CF93220-5FC3-594E-8589-4D11E188A1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>
            <a:extLst>
              <a:ext uri="{FF2B5EF4-FFF2-40B4-BE49-F238E27FC236}">
                <a16:creationId xmlns:a16="http://schemas.microsoft.com/office/drawing/2014/main" id="{88876F41-5331-DD4C-9C94-18F5B864A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1128713"/>
            <a:ext cx="4791075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03" name="Text Box 5">
            <a:extLst>
              <a:ext uri="{FF2B5EF4-FFF2-40B4-BE49-F238E27FC236}">
                <a16:creationId xmlns:a16="http://schemas.microsoft.com/office/drawing/2014/main" id="{7CDB3A7C-A223-1B4B-85FE-2576FFFFD8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60475"/>
            <a:ext cx="4319588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¿Como se regula la expresión y actividad de los TF a solo el tejido, sitio o célula requerida?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El factor se encuentra presente en varios sitios a la vez pero ciertas modificaciones son reguladas.</a:t>
            </a:r>
          </a:p>
          <a:p>
            <a:pPr eaLnBrk="1" hangingPunct="1">
              <a:lnSpc>
                <a:spcPct val="93000"/>
              </a:lnSpc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Fosforilación – Heat Shock TF</a:t>
            </a:r>
          </a:p>
          <a:p>
            <a:pPr eaLnBrk="1" hangingPunct="1">
              <a:lnSpc>
                <a:spcPct val="93000"/>
              </a:lnSpc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Defosforilación - B-catenina/Armadillo</a:t>
            </a:r>
          </a:p>
        </p:txBody>
      </p:sp>
      <p:sp>
        <p:nvSpPr>
          <p:cNvPr id="51204" name="Rectangle 6">
            <a:extLst>
              <a:ext uri="{FF2B5EF4-FFF2-40B4-BE49-F238E27FC236}">
                <a16:creationId xmlns:a16="http://schemas.microsoft.com/office/drawing/2014/main" id="{96FB5933-D8E0-5248-B1FF-E27F592DC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25" y="1871663"/>
            <a:ext cx="4824413" cy="1368425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grpSp>
        <p:nvGrpSpPr>
          <p:cNvPr id="51205" name="Group 7">
            <a:extLst>
              <a:ext uri="{FF2B5EF4-FFF2-40B4-BE49-F238E27FC236}">
                <a16:creationId xmlns:a16="http://schemas.microsoft.com/office/drawing/2014/main" id="{D9039B41-BE63-2E4F-996C-F58AC728E39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1206" name="Rectangle 1">
              <a:extLst>
                <a:ext uri="{FF2B5EF4-FFF2-40B4-BE49-F238E27FC236}">
                  <a16:creationId xmlns:a16="http://schemas.microsoft.com/office/drawing/2014/main" id="{519980E2-3906-CC4E-AEDA-6BBFC8A095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51207" name="Line 2">
              <a:extLst>
                <a:ext uri="{FF2B5EF4-FFF2-40B4-BE49-F238E27FC236}">
                  <a16:creationId xmlns:a16="http://schemas.microsoft.com/office/drawing/2014/main" id="{E2AC0643-5005-444C-AD4A-8747591DAB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>
            <a:extLst>
              <a:ext uri="{FF2B5EF4-FFF2-40B4-BE49-F238E27FC236}">
                <a16:creationId xmlns:a16="http://schemas.microsoft.com/office/drawing/2014/main" id="{46459879-2463-EC44-9EDE-18B5A521E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1128713"/>
            <a:ext cx="4791075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3251" name="Text Box 5">
            <a:extLst>
              <a:ext uri="{FF2B5EF4-FFF2-40B4-BE49-F238E27FC236}">
                <a16:creationId xmlns:a16="http://schemas.microsoft.com/office/drawing/2014/main" id="{B0157F0E-1C6E-E842-96CE-8D4EF47BD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60475"/>
            <a:ext cx="4319588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¿Como se regula la expresión y actividad de los TF a solo el tejido, sitio o célula requerida?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El factor adquiere mayor especificidad por la secuencia de DNA tras interactuar con un ligando.</a:t>
            </a:r>
          </a:p>
        </p:txBody>
      </p:sp>
      <p:sp>
        <p:nvSpPr>
          <p:cNvPr id="53252" name="Rectangle 6">
            <a:extLst>
              <a:ext uri="{FF2B5EF4-FFF2-40B4-BE49-F238E27FC236}">
                <a16:creationId xmlns:a16="http://schemas.microsoft.com/office/drawing/2014/main" id="{37111130-8B98-2349-A33B-447BE1B02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25" y="3276600"/>
            <a:ext cx="4824413" cy="863600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grpSp>
        <p:nvGrpSpPr>
          <p:cNvPr id="53253" name="Group 7">
            <a:extLst>
              <a:ext uri="{FF2B5EF4-FFF2-40B4-BE49-F238E27FC236}">
                <a16:creationId xmlns:a16="http://schemas.microsoft.com/office/drawing/2014/main" id="{FEE24DCD-8F0B-0B47-8563-256F6C3A277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3254" name="Rectangle 1">
              <a:extLst>
                <a:ext uri="{FF2B5EF4-FFF2-40B4-BE49-F238E27FC236}">
                  <a16:creationId xmlns:a16="http://schemas.microsoft.com/office/drawing/2014/main" id="{E927F57D-4B79-3B42-A44C-69C9564F7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53255" name="Line 2">
              <a:extLst>
                <a:ext uri="{FF2B5EF4-FFF2-40B4-BE49-F238E27FC236}">
                  <a16:creationId xmlns:a16="http://schemas.microsoft.com/office/drawing/2014/main" id="{65286BD4-2C1F-B344-BFD0-CA95F9D328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>
            <a:extLst>
              <a:ext uri="{FF2B5EF4-FFF2-40B4-BE49-F238E27FC236}">
                <a16:creationId xmlns:a16="http://schemas.microsoft.com/office/drawing/2014/main" id="{3C944B42-7DAC-F643-BCF6-441BB93C8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1128713"/>
            <a:ext cx="4791075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5299" name="Text Box 5">
            <a:extLst>
              <a:ext uri="{FF2B5EF4-FFF2-40B4-BE49-F238E27FC236}">
                <a16:creationId xmlns:a16="http://schemas.microsoft.com/office/drawing/2014/main" id="{B08F6F59-7996-D94D-A32E-670824932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60475"/>
            <a:ext cx="4319588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¿Como se regula la expresión y actividad de los TF a solo el tejido, sitio o célula requerida?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El factor normalmente inmobilizado (en membrana) necesita ser procesado (cortado) para poder tener acceso a su secuencia específica de DNA.</a:t>
            </a:r>
          </a:p>
        </p:txBody>
      </p:sp>
      <p:sp>
        <p:nvSpPr>
          <p:cNvPr id="55300" name="Rectangle 6">
            <a:extLst>
              <a:ext uri="{FF2B5EF4-FFF2-40B4-BE49-F238E27FC236}">
                <a16:creationId xmlns:a16="http://schemas.microsoft.com/office/drawing/2014/main" id="{D66DD313-46B1-7D4F-9A9D-C42FB919C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25" y="4103688"/>
            <a:ext cx="4824413" cy="863600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grpSp>
        <p:nvGrpSpPr>
          <p:cNvPr id="55301" name="Group 7">
            <a:extLst>
              <a:ext uri="{FF2B5EF4-FFF2-40B4-BE49-F238E27FC236}">
                <a16:creationId xmlns:a16="http://schemas.microsoft.com/office/drawing/2014/main" id="{5E83107A-BF62-D34D-B166-B1765D2FFFE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5302" name="Rectangle 1">
              <a:extLst>
                <a:ext uri="{FF2B5EF4-FFF2-40B4-BE49-F238E27FC236}">
                  <a16:creationId xmlns:a16="http://schemas.microsoft.com/office/drawing/2014/main" id="{7A2DDC97-B87F-404B-9BB0-DDF3C192E9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55303" name="Line 2">
              <a:extLst>
                <a:ext uri="{FF2B5EF4-FFF2-40B4-BE49-F238E27FC236}">
                  <a16:creationId xmlns:a16="http://schemas.microsoft.com/office/drawing/2014/main" id="{90EE14D3-E4EF-014D-B523-C1232C58AC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>
            <a:extLst>
              <a:ext uri="{FF2B5EF4-FFF2-40B4-BE49-F238E27FC236}">
                <a16:creationId xmlns:a16="http://schemas.microsoft.com/office/drawing/2014/main" id="{8D5DFA1C-9AEB-6542-B8EE-AD3CA3B7C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1128713"/>
            <a:ext cx="4791075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7347" name="Text Box 5">
            <a:extLst>
              <a:ext uri="{FF2B5EF4-FFF2-40B4-BE49-F238E27FC236}">
                <a16:creationId xmlns:a16="http://schemas.microsoft.com/office/drawing/2014/main" id="{38AF394B-64B4-F946-BB94-01B42B2BB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60475"/>
            <a:ext cx="4319588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¿Como se regula la expresión y actividad de los TF a solo el tejido, sitio o célula requerida?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El factor se encuentra normalmente acoplado a un inhibidor que evita que se una a la secuencia de DNA correspondiente.</a:t>
            </a:r>
          </a:p>
        </p:txBody>
      </p:sp>
      <p:sp>
        <p:nvSpPr>
          <p:cNvPr id="57348" name="Rectangle 6">
            <a:extLst>
              <a:ext uri="{FF2B5EF4-FFF2-40B4-BE49-F238E27FC236}">
                <a16:creationId xmlns:a16="http://schemas.microsoft.com/office/drawing/2014/main" id="{93FECC23-7966-7748-B7D4-2295892DA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25" y="4959350"/>
            <a:ext cx="4824413" cy="1008063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grpSp>
        <p:nvGrpSpPr>
          <p:cNvPr id="57349" name="Group 7">
            <a:extLst>
              <a:ext uri="{FF2B5EF4-FFF2-40B4-BE49-F238E27FC236}">
                <a16:creationId xmlns:a16="http://schemas.microsoft.com/office/drawing/2014/main" id="{28F107A4-A12A-0146-99D4-D4380F495D4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7350" name="Rectangle 1">
              <a:extLst>
                <a:ext uri="{FF2B5EF4-FFF2-40B4-BE49-F238E27FC236}">
                  <a16:creationId xmlns:a16="http://schemas.microsoft.com/office/drawing/2014/main" id="{181016B8-56CB-D84E-89B2-28899E0823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57351" name="Line 2">
              <a:extLst>
                <a:ext uri="{FF2B5EF4-FFF2-40B4-BE49-F238E27FC236}">
                  <a16:creationId xmlns:a16="http://schemas.microsoft.com/office/drawing/2014/main" id="{46897B43-C095-7A46-A2B6-B54004D498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>
            <a:extLst>
              <a:ext uri="{FF2B5EF4-FFF2-40B4-BE49-F238E27FC236}">
                <a16:creationId xmlns:a16="http://schemas.microsoft.com/office/drawing/2014/main" id="{4C24FF98-F4CF-3540-85DB-B08CA6318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1128713"/>
            <a:ext cx="4791075" cy="572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9395" name="Text Box 5">
            <a:extLst>
              <a:ext uri="{FF2B5EF4-FFF2-40B4-BE49-F238E27FC236}">
                <a16:creationId xmlns:a16="http://schemas.microsoft.com/office/drawing/2014/main" id="{67CADE44-21D6-4444-B722-E272AF8AF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60475"/>
            <a:ext cx="4319588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¿Como se regula la expresión y actividad de los TF a solo el tejido, sitio o célula requerida?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El factor se encuentra normalmente acoplado a una especie que evita su interacción con la secuencia de DNA correspondiente.</a:t>
            </a:r>
          </a:p>
          <a:p>
            <a:pPr eaLnBrk="1" hangingPunct="1">
              <a:lnSpc>
                <a:spcPct val="93000"/>
              </a:lnSpc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Requiere de una especie distinta (intercambio de pareja) para interactuar y reconocer a la secuencia de DNA específica.</a:t>
            </a:r>
          </a:p>
        </p:txBody>
      </p:sp>
      <p:sp>
        <p:nvSpPr>
          <p:cNvPr id="59396" name="Rectangle 6">
            <a:extLst>
              <a:ext uri="{FF2B5EF4-FFF2-40B4-BE49-F238E27FC236}">
                <a16:creationId xmlns:a16="http://schemas.microsoft.com/office/drawing/2014/main" id="{9BE66596-4664-BD43-9627-59D516762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25" y="5975350"/>
            <a:ext cx="4824413" cy="806450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grpSp>
        <p:nvGrpSpPr>
          <p:cNvPr id="59397" name="Group 7">
            <a:extLst>
              <a:ext uri="{FF2B5EF4-FFF2-40B4-BE49-F238E27FC236}">
                <a16:creationId xmlns:a16="http://schemas.microsoft.com/office/drawing/2014/main" id="{C8766120-7A58-0F4B-AD4A-12D2ECD30CB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59398" name="Rectangle 1">
              <a:extLst>
                <a:ext uri="{FF2B5EF4-FFF2-40B4-BE49-F238E27FC236}">
                  <a16:creationId xmlns:a16="http://schemas.microsoft.com/office/drawing/2014/main" id="{DE097D08-5C6C-1745-85F1-47C7501869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59399" name="Line 2">
              <a:extLst>
                <a:ext uri="{FF2B5EF4-FFF2-40B4-BE49-F238E27FC236}">
                  <a16:creationId xmlns:a16="http://schemas.microsoft.com/office/drawing/2014/main" id="{71D9E779-77A3-DA4A-95E6-3B86BBF880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4">
            <a:extLst>
              <a:ext uri="{FF2B5EF4-FFF2-40B4-BE49-F238E27FC236}">
                <a16:creationId xmlns:a16="http://schemas.microsoft.com/office/drawing/2014/main" id="{EB12854C-BFFE-8C42-A0D0-93F60C413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1841500"/>
            <a:ext cx="84074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2640" rIns="90000" bIns="45000"/>
          <a:lstStyle>
            <a:lvl1pPr marL="342900" indent="-34290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33375" indent="-333375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733425" indent="-276225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14300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Principales familias de factores de transcripción y su función</a:t>
            </a:r>
            <a:b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</a:br>
            <a:endParaRPr lang="en-GB" altLang="en-US" sz="2000">
              <a:solidFill>
                <a:schemeClr val="tx1"/>
              </a:solidFill>
              <a:latin typeface="Optima" panose="02000503060000020004" pitchFamily="2" charset="0"/>
            </a:endParaRPr>
          </a:p>
          <a:p>
            <a:pPr lvl="2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zinc finger</a:t>
            </a:r>
          </a:p>
          <a:p>
            <a:pPr lvl="3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Receptores nucleares de hormonas</a:t>
            </a:r>
          </a:p>
          <a:p>
            <a:pPr lvl="2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helix-turn-helix (hélice-giro-hélice)</a:t>
            </a:r>
          </a:p>
          <a:p>
            <a:pPr lvl="3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secuencias homeobox</a:t>
            </a:r>
          </a:p>
          <a:p>
            <a:pPr lvl="2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helix-loop-helix (hélice-asa-hélice)</a:t>
            </a:r>
          </a:p>
          <a:p>
            <a:pPr lvl="3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secuencias miogenicas (que generan músculo)</a:t>
            </a:r>
          </a:p>
          <a:p>
            <a:pPr lvl="2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Proteinas bZIP</a:t>
            </a:r>
          </a:p>
        </p:txBody>
      </p:sp>
      <p:grpSp>
        <p:nvGrpSpPr>
          <p:cNvPr id="61443" name="Group 5">
            <a:extLst>
              <a:ext uri="{FF2B5EF4-FFF2-40B4-BE49-F238E27FC236}">
                <a16:creationId xmlns:a16="http://schemas.microsoft.com/office/drawing/2014/main" id="{952A5159-C439-764E-AB6C-4A9624008C1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61444" name="Rectangle 1">
              <a:extLst>
                <a:ext uri="{FF2B5EF4-FFF2-40B4-BE49-F238E27FC236}">
                  <a16:creationId xmlns:a16="http://schemas.microsoft.com/office/drawing/2014/main" id="{13E3364A-AA3A-4F4B-B140-854BCB18D4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61445" name="Line 2">
              <a:extLst>
                <a:ext uri="{FF2B5EF4-FFF2-40B4-BE49-F238E27FC236}">
                  <a16:creationId xmlns:a16="http://schemas.microsoft.com/office/drawing/2014/main" id="{469C1494-9A05-4645-90D7-5EEEF0C75F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4">
            <a:extLst>
              <a:ext uri="{FF2B5EF4-FFF2-40B4-BE49-F238E27FC236}">
                <a16:creationId xmlns:a16="http://schemas.microsoft.com/office/drawing/2014/main" id="{91ACAC09-6CF1-E94F-8555-37E6B153C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1416050"/>
            <a:ext cx="859155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2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Tres RNA polimerasas nucleares y una citoplásmica.</a:t>
            </a:r>
          </a:p>
        </p:txBody>
      </p:sp>
      <p:pic>
        <p:nvPicPr>
          <p:cNvPr id="8194" name="Picture 5">
            <a:extLst>
              <a:ext uri="{FF2B5EF4-FFF2-40B4-BE49-F238E27FC236}">
                <a16:creationId xmlns:a16="http://schemas.microsoft.com/office/drawing/2014/main" id="{9113983A-9D71-9742-9CA4-F28DFDCE9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733675"/>
            <a:ext cx="8685212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195" name="Rectángulo 6">
            <a:extLst>
              <a:ext uri="{FF2B5EF4-FFF2-40B4-BE49-F238E27FC236}">
                <a16:creationId xmlns:a16="http://schemas.microsoft.com/office/drawing/2014/main" id="{DDB0C05F-94B4-3F46-89F7-4D894CAB6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5813" y="1933575"/>
            <a:ext cx="1312862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b="1">
                <a:solidFill>
                  <a:srgbClr val="000000"/>
                </a:solidFill>
                <a:latin typeface="Optima" panose="02000503060000020004" pitchFamily="2" charset="0"/>
                <a:cs typeface="Arial" panose="020B0604020202020204" pitchFamily="34" charset="0"/>
              </a:rPr>
              <a:t>Amanitinas</a:t>
            </a:r>
            <a:endParaRPr lang="es-ES_tradnl" altLang="en-US"/>
          </a:p>
        </p:txBody>
      </p:sp>
      <p:sp>
        <p:nvSpPr>
          <p:cNvPr id="8196" name="Flecha abajo 9">
            <a:extLst>
              <a:ext uri="{FF2B5EF4-FFF2-40B4-BE49-F238E27FC236}">
                <a16:creationId xmlns:a16="http://schemas.microsoft.com/office/drawing/2014/main" id="{434F4950-7AEA-944E-97CD-4182C91AA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9213" y="2390775"/>
            <a:ext cx="304800" cy="381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grpSp>
        <p:nvGrpSpPr>
          <p:cNvPr id="8197" name="Group 7">
            <a:extLst>
              <a:ext uri="{FF2B5EF4-FFF2-40B4-BE49-F238E27FC236}">
                <a16:creationId xmlns:a16="http://schemas.microsoft.com/office/drawing/2014/main" id="{966A4704-7218-7F4C-B2CB-DE30D570BD8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8198" name="Rectangle 1">
              <a:extLst>
                <a:ext uri="{FF2B5EF4-FFF2-40B4-BE49-F238E27FC236}">
                  <a16:creationId xmlns:a16="http://schemas.microsoft.com/office/drawing/2014/main" id="{738F892A-F5AE-454E-A1BD-779230C81E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Introducción</a:t>
              </a:r>
            </a:p>
          </p:txBody>
        </p:sp>
        <p:sp>
          <p:nvSpPr>
            <p:cNvPr id="8199" name="Line 2">
              <a:extLst>
                <a:ext uri="{FF2B5EF4-FFF2-40B4-BE49-F238E27FC236}">
                  <a16:creationId xmlns:a16="http://schemas.microsoft.com/office/drawing/2014/main" id="{E08A25D0-198B-5D44-826A-3C2BE2F5FA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5">
            <a:extLst>
              <a:ext uri="{FF2B5EF4-FFF2-40B4-BE49-F238E27FC236}">
                <a16:creationId xmlns:a16="http://schemas.microsoft.com/office/drawing/2014/main" id="{3B844091-6109-E048-B64D-ECAB59A2F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1841500"/>
            <a:ext cx="84074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2640" rIns="90000" bIns="45000"/>
          <a:lstStyle>
            <a:lvl1pPr marL="342900" indent="-34290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33375" indent="-333375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733425" indent="-276225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14300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Principales familias de factores de transcripción y su función</a:t>
            </a:r>
            <a:b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</a:br>
            <a:endParaRPr lang="en-GB" altLang="en-US" sz="2000">
              <a:solidFill>
                <a:schemeClr val="tx1"/>
              </a:solidFill>
              <a:latin typeface="Optima" panose="02000503060000020004" pitchFamily="2" charset="0"/>
            </a:endParaRPr>
          </a:p>
          <a:p>
            <a:pPr lvl="2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 b="1">
                <a:solidFill>
                  <a:schemeClr val="tx1"/>
                </a:solidFill>
                <a:latin typeface="Optima" panose="02000503060000020004" pitchFamily="2" charset="0"/>
              </a:rPr>
              <a:t>zinc finger</a:t>
            </a:r>
          </a:p>
          <a:p>
            <a:pPr lvl="3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 b="1">
                <a:solidFill>
                  <a:schemeClr val="tx1"/>
                </a:solidFill>
                <a:latin typeface="Optima" panose="02000503060000020004" pitchFamily="2" charset="0"/>
              </a:rPr>
              <a:t>Receptores nucleares de hormonas</a:t>
            </a:r>
          </a:p>
          <a:p>
            <a:pPr lvl="2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helix-turn-helix (hélice-giro-hélice)</a:t>
            </a:r>
          </a:p>
          <a:p>
            <a:pPr lvl="3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secuencias homeobox</a:t>
            </a:r>
          </a:p>
          <a:p>
            <a:pPr lvl="2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helix-loop-helix (hélice-asa-hélice)</a:t>
            </a:r>
          </a:p>
          <a:p>
            <a:pPr lvl="3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secuencias miogenicas (que generan músculo)</a:t>
            </a:r>
          </a:p>
          <a:p>
            <a:pPr lvl="2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Proteinas bZIP</a:t>
            </a:r>
          </a:p>
        </p:txBody>
      </p:sp>
      <p:grpSp>
        <p:nvGrpSpPr>
          <p:cNvPr id="63491" name="Group 5">
            <a:extLst>
              <a:ext uri="{FF2B5EF4-FFF2-40B4-BE49-F238E27FC236}">
                <a16:creationId xmlns:a16="http://schemas.microsoft.com/office/drawing/2014/main" id="{263196A4-6FE0-5E45-9BCD-B7D74198FBF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63492" name="Rectangle 1">
              <a:extLst>
                <a:ext uri="{FF2B5EF4-FFF2-40B4-BE49-F238E27FC236}">
                  <a16:creationId xmlns:a16="http://schemas.microsoft.com/office/drawing/2014/main" id="{388B10FB-27B6-E247-B080-141C3D4E8B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63493" name="Line 2">
              <a:extLst>
                <a:ext uri="{FF2B5EF4-FFF2-40B4-BE49-F238E27FC236}">
                  <a16:creationId xmlns:a16="http://schemas.microsoft.com/office/drawing/2014/main" id="{B152F73A-9A7B-8A4D-AE2C-F3350F5E5D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4">
            <a:extLst>
              <a:ext uri="{FF2B5EF4-FFF2-40B4-BE49-F238E27FC236}">
                <a16:creationId xmlns:a16="http://schemas.microsoft.com/office/drawing/2014/main" id="{00B11C7C-7D92-DC4B-9556-C74FBAE26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" y="1247775"/>
            <a:ext cx="8802688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956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  <a:tab pos="8978900" algn="l"/>
                <a:tab pos="9428163" algn="l"/>
                <a:tab pos="9877425" algn="l"/>
                <a:tab pos="10326688" algn="l"/>
                <a:tab pos="10779125" algn="l"/>
                <a:tab pos="1078071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	Cys-His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		Secuencia Consenso= Cys-X</a:t>
            </a:r>
            <a:r>
              <a:rPr lang="en-GB" altLang="en-US" sz="1800" baseline="-33000">
                <a:solidFill>
                  <a:srgbClr val="000000"/>
                </a:solidFill>
                <a:latin typeface="Optima" panose="02000503060000020004" pitchFamily="2" charset="0"/>
              </a:rPr>
              <a:t>2-4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-Cys-X</a:t>
            </a:r>
            <a:r>
              <a:rPr lang="en-GB" altLang="en-US" sz="1800" baseline="-33000">
                <a:solidFill>
                  <a:srgbClr val="000000"/>
                </a:solidFill>
                <a:latin typeface="Optima" panose="02000503060000020004" pitchFamily="2" charset="0"/>
              </a:rPr>
              <a:t>3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-Phe-X</a:t>
            </a:r>
            <a:r>
              <a:rPr lang="en-GB" altLang="en-US" sz="1800" baseline="-33000">
                <a:solidFill>
                  <a:srgbClr val="000000"/>
                </a:solidFill>
                <a:latin typeface="Optima" panose="02000503060000020004" pitchFamily="2" charset="0"/>
              </a:rPr>
              <a:t>5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-Leu-X</a:t>
            </a:r>
            <a:r>
              <a:rPr lang="en-GB" altLang="en-US" sz="1800" baseline="-33000">
                <a:solidFill>
                  <a:srgbClr val="000000"/>
                </a:solidFill>
                <a:latin typeface="Optima" panose="02000503060000020004" pitchFamily="2" charset="0"/>
              </a:rPr>
              <a:t>2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-His-X</a:t>
            </a:r>
            <a:r>
              <a:rPr lang="en-GB" altLang="en-US" sz="1800" baseline="-33000">
                <a:solidFill>
                  <a:srgbClr val="000000"/>
                </a:solidFill>
                <a:latin typeface="Optima" panose="02000503060000020004" pitchFamily="2" charset="0"/>
              </a:rPr>
              <a:t>3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-His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		Genes codificantes típicamente poseen </a:t>
            </a:r>
            <a:r>
              <a:rPr lang="en-GB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3 o más dedos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.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		Encontrados en </a:t>
            </a:r>
            <a:r>
              <a:rPr lang="en-GB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TF para RNA pol II y III</a:t>
            </a:r>
          </a:p>
          <a:p>
            <a:pPr eaLnBrk="1" hangingPunct="1">
              <a:lnSpc>
                <a:spcPct val="150000"/>
              </a:lnSpc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150000"/>
              </a:lnSpc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150000"/>
              </a:lnSpc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	Cys-Cys</a:t>
            </a:r>
          </a:p>
          <a:p>
            <a:pPr eaLnBrk="1" hangingPunct="1">
              <a:lnSpc>
                <a:spcPct val="140000"/>
              </a:lnSpc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		Secuencia Consenso= Cys-X</a:t>
            </a:r>
            <a:r>
              <a:rPr lang="en-GB" altLang="en-US" sz="1800" baseline="-33000">
                <a:solidFill>
                  <a:srgbClr val="000000"/>
                </a:solidFill>
                <a:latin typeface="Optima" panose="02000503060000020004" pitchFamily="2" charset="0"/>
              </a:rPr>
              <a:t>2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-Cys-X</a:t>
            </a:r>
            <a:r>
              <a:rPr lang="en-GB" altLang="en-US" sz="1800" baseline="-33000">
                <a:solidFill>
                  <a:srgbClr val="000000"/>
                </a:solidFill>
                <a:latin typeface="Optima" panose="02000503060000020004" pitchFamily="2" charset="0"/>
              </a:rPr>
              <a:t>13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-Cys-X</a:t>
            </a:r>
            <a:r>
              <a:rPr lang="en-GB" altLang="en-US" sz="1800" baseline="-33000">
                <a:solidFill>
                  <a:srgbClr val="000000"/>
                </a:solidFill>
                <a:latin typeface="Optima" panose="02000503060000020004" pitchFamily="2" charset="0"/>
              </a:rPr>
              <a:t>2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-Cys</a:t>
            </a:r>
          </a:p>
          <a:p>
            <a:pPr eaLnBrk="1" hangingPunct="1">
              <a:lnSpc>
                <a:spcPct val="140000"/>
              </a:lnSpc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		Genes codificantes típicamente poseen </a:t>
            </a:r>
            <a:r>
              <a:rPr lang="en-GB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solo 2 dedos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.</a:t>
            </a:r>
          </a:p>
          <a:p>
            <a:pPr eaLnBrk="1" hangingPunct="1">
              <a:lnSpc>
                <a:spcPct val="140000"/>
              </a:lnSpc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		Miembros de la </a:t>
            </a:r>
            <a:r>
              <a:rPr lang="en-GB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SF de los receptores nucleares de hormonas esteroides</a:t>
            </a:r>
          </a:p>
          <a:p>
            <a:pPr eaLnBrk="1" hangingPunct="1">
              <a:lnSpc>
                <a:spcPct val="140000"/>
              </a:lnSpc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		Solo el </a:t>
            </a:r>
            <a:r>
              <a:rPr lang="en-GB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primer dedo se une al DNA</a:t>
            </a:r>
          </a:p>
          <a:p>
            <a:pPr eaLnBrk="1" hangingPunct="1">
              <a:lnSpc>
                <a:spcPct val="140000"/>
              </a:lnSpc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		</a:t>
            </a:r>
            <a:r>
              <a:rPr lang="en-GB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Segundo dedo 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permite interactuar </a:t>
            </a:r>
            <a:r>
              <a:rPr lang="en-GB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con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otras proteinas (</a:t>
            </a:r>
            <a:r>
              <a:rPr lang="en-GB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hormonas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)</a:t>
            </a:r>
          </a:p>
          <a:p>
            <a:pPr eaLnBrk="1" hangingPunct="1">
              <a:lnSpc>
                <a:spcPct val="140000"/>
              </a:lnSpc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140000"/>
              </a:lnSpc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150000"/>
              </a:lnSpc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</p:txBody>
      </p:sp>
      <p:pic>
        <p:nvPicPr>
          <p:cNvPr id="65539" name="Picture 5">
            <a:extLst>
              <a:ext uri="{FF2B5EF4-FFF2-40B4-BE49-F238E27FC236}">
                <a16:creationId xmlns:a16="http://schemas.microsoft.com/office/drawing/2014/main" id="{6810954B-ECC5-3041-8503-CAF59E52D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29"/>
          <a:stretch>
            <a:fillRect/>
          </a:stretch>
        </p:blipFill>
        <p:spPr bwMode="auto">
          <a:xfrm>
            <a:off x="5486400" y="2514600"/>
            <a:ext cx="27432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65540" name="Group 6">
            <a:extLst>
              <a:ext uri="{FF2B5EF4-FFF2-40B4-BE49-F238E27FC236}">
                <a16:creationId xmlns:a16="http://schemas.microsoft.com/office/drawing/2014/main" id="{8617D28D-585E-2447-B9BD-056C8178349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65541" name="Rectangle 1">
              <a:extLst>
                <a:ext uri="{FF2B5EF4-FFF2-40B4-BE49-F238E27FC236}">
                  <a16:creationId xmlns:a16="http://schemas.microsoft.com/office/drawing/2014/main" id="{42771DEF-4C1D-2042-9534-F4FC1D936D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 (Zinc fingers)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65542" name="Line 2">
              <a:extLst>
                <a:ext uri="{FF2B5EF4-FFF2-40B4-BE49-F238E27FC236}">
                  <a16:creationId xmlns:a16="http://schemas.microsoft.com/office/drawing/2014/main" id="{A4A01880-CB64-E94D-A611-93DDADEDA0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>
            <a:extLst>
              <a:ext uri="{FF2B5EF4-FFF2-40B4-BE49-F238E27FC236}">
                <a16:creationId xmlns:a16="http://schemas.microsoft.com/office/drawing/2014/main" id="{D0035026-EC6C-0044-9BD0-07686FE2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" r="1218"/>
          <a:stretch>
            <a:fillRect/>
          </a:stretch>
        </p:blipFill>
        <p:spPr bwMode="auto">
          <a:xfrm>
            <a:off x="1550988" y="1371600"/>
            <a:ext cx="5764212" cy="45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67587" name="Group 5">
            <a:extLst>
              <a:ext uri="{FF2B5EF4-FFF2-40B4-BE49-F238E27FC236}">
                <a16:creationId xmlns:a16="http://schemas.microsoft.com/office/drawing/2014/main" id="{E6AFE271-BD9F-B845-BF5F-58D11541072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67588" name="Rectangle 1">
              <a:extLst>
                <a:ext uri="{FF2B5EF4-FFF2-40B4-BE49-F238E27FC236}">
                  <a16:creationId xmlns:a16="http://schemas.microsoft.com/office/drawing/2014/main" id="{889B9D2A-3100-5C4A-B5FC-206B26A7D3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 (Zinc fingers)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67589" name="Line 2">
              <a:extLst>
                <a:ext uri="{FF2B5EF4-FFF2-40B4-BE49-F238E27FC236}">
                  <a16:creationId xmlns:a16="http://schemas.microsoft.com/office/drawing/2014/main" id="{A6CCC63F-3BE4-9A4E-BAC4-ABA11AD9A1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4">
            <a:extLst>
              <a:ext uri="{FF2B5EF4-FFF2-40B4-BE49-F238E27FC236}">
                <a16:creationId xmlns:a16="http://schemas.microsoft.com/office/drawing/2014/main" id="{8A813564-7E75-9846-BE84-8ABFFA360F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447800"/>
            <a:ext cx="882015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 b="1">
                <a:solidFill>
                  <a:srgbClr val="000000"/>
                </a:solidFill>
                <a:latin typeface="Optima" panose="02000503060000020004" pitchFamily="2" charset="0"/>
              </a:rPr>
              <a:t>Dominio de unión a DNA (DNA Binding Domain= DBD)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	Responsable del contacto con el DNA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	Determina la especificidad de secuencia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	Responsable de la dimerización con otros Zinc-fingers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6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 b="1">
                <a:solidFill>
                  <a:srgbClr val="000000"/>
                </a:solidFill>
                <a:latin typeface="Optima" panose="02000503060000020004" pitchFamily="2" charset="0"/>
              </a:rPr>
              <a:t>Dominio de unión a ligando (Ligand Bindin Domain=LBD)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	Responsable de unión a ligando (hormona nuclear)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	Posee dominio de dimerización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	Contiene dominio de transactivación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	Interactua con N- término para modular activación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6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 b="1">
                <a:solidFill>
                  <a:srgbClr val="000000"/>
                </a:solidFill>
                <a:latin typeface="Optima" panose="02000503060000020004" pitchFamily="2" charset="0"/>
              </a:rPr>
              <a:t>Dominio Amino (N-) terminal (A/B Domain)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	Contiene dominio responsable de activación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	Interactua con otros componentes transcripcionales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	Se presta a splicing alternativo para diversidad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6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 b="1">
                <a:solidFill>
                  <a:srgbClr val="000000"/>
                </a:solidFill>
                <a:latin typeface="Optima" panose="02000503060000020004" pitchFamily="2" charset="0"/>
              </a:rPr>
              <a:t>Región de bisagra (linker region)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	Poco conocida.</a:t>
            </a:r>
          </a:p>
        </p:txBody>
      </p:sp>
      <p:pic>
        <p:nvPicPr>
          <p:cNvPr id="69635" name="Picture 5">
            <a:extLst>
              <a:ext uri="{FF2B5EF4-FFF2-40B4-BE49-F238E27FC236}">
                <a16:creationId xmlns:a16="http://schemas.microsoft.com/office/drawing/2014/main" id="{FF093237-5DBC-0F48-9160-887D89135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7" r="12227"/>
          <a:stretch>
            <a:fillRect/>
          </a:stretch>
        </p:blipFill>
        <p:spPr bwMode="auto">
          <a:xfrm>
            <a:off x="5638800" y="1654175"/>
            <a:ext cx="320040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69636" name="Group 6">
            <a:extLst>
              <a:ext uri="{FF2B5EF4-FFF2-40B4-BE49-F238E27FC236}">
                <a16:creationId xmlns:a16="http://schemas.microsoft.com/office/drawing/2014/main" id="{174506E1-E966-DC40-A14D-33E43F5E103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69637" name="Rectangle 1">
              <a:extLst>
                <a:ext uri="{FF2B5EF4-FFF2-40B4-BE49-F238E27FC236}">
                  <a16:creationId xmlns:a16="http://schemas.microsoft.com/office/drawing/2014/main" id="{8BB69F59-58A3-FF46-B91A-9DBE562708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 (Zinc fingers)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69638" name="Line 2">
              <a:extLst>
                <a:ext uri="{FF2B5EF4-FFF2-40B4-BE49-F238E27FC236}">
                  <a16:creationId xmlns:a16="http://schemas.microsoft.com/office/drawing/2014/main" id="{C6D922A0-D42C-D346-9071-5F44F7CB1C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4">
            <a:extLst>
              <a:ext uri="{FF2B5EF4-FFF2-40B4-BE49-F238E27FC236}">
                <a16:creationId xmlns:a16="http://schemas.microsoft.com/office/drawing/2014/main" id="{5E801721-894B-EB41-AF0A-E7A4CCDBF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1841500"/>
            <a:ext cx="84074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2640" rIns="90000" bIns="45000"/>
          <a:lstStyle>
            <a:lvl1pPr marL="342900" indent="-34290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33375" indent="-333375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733425" indent="-276225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14300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Principales familias de factores de transcripción y su función</a:t>
            </a:r>
            <a:b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</a:br>
            <a:endParaRPr lang="en-GB" altLang="en-US" sz="2000">
              <a:solidFill>
                <a:schemeClr val="tx1"/>
              </a:solidFill>
              <a:latin typeface="Optima" panose="02000503060000020004" pitchFamily="2" charset="0"/>
            </a:endParaRPr>
          </a:p>
          <a:p>
            <a:pPr lvl="2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zinc finger</a:t>
            </a:r>
          </a:p>
          <a:p>
            <a:pPr lvl="3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Receptores nucleares de hormonas</a:t>
            </a:r>
          </a:p>
          <a:p>
            <a:pPr lvl="2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 b="1">
                <a:solidFill>
                  <a:schemeClr val="tx1"/>
                </a:solidFill>
                <a:latin typeface="Optima" panose="02000503060000020004" pitchFamily="2" charset="0"/>
              </a:rPr>
              <a:t>helix-turn-helix (hélice-giro-hélice)</a:t>
            </a:r>
          </a:p>
          <a:p>
            <a:pPr lvl="3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 b="1">
                <a:solidFill>
                  <a:schemeClr val="tx1"/>
                </a:solidFill>
                <a:latin typeface="Optima" panose="02000503060000020004" pitchFamily="2" charset="0"/>
              </a:rPr>
              <a:t>secuencias homeobox</a:t>
            </a:r>
          </a:p>
          <a:p>
            <a:pPr lvl="2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helix-loop-helix (hélice-asa-hélice)</a:t>
            </a:r>
          </a:p>
          <a:p>
            <a:pPr lvl="3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secuencias miogenicas (que generan músculo)</a:t>
            </a:r>
          </a:p>
          <a:p>
            <a:pPr lvl="2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Proteinas bZIP</a:t>
            </a:r>
          </a:p>
        </p:txBody>
      </p:sp>
      <p:grpSp>
        <p:nvGrpSpPr>
          <p:cNvPr id="71683" name="Group 5">
            <a:extLst>
              <a:ext uri="{FF2B5EF4-FFF2-40B4-BE49-F238E27FC236}">
                <a16:creationId xmlns:a16="http://schemas.microsoft.com/office/drawing/2014/main" id="{ABEA066A-405C-C349-B6B4-90019865711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71684" name="Rectangle 1">
              <a:extLst>
                <a:ext uri="{FF2B5EF4-FFF2-40B4-BE49-F238E27FC236}">
                  <a16:creationId xmlns:a16="http://schemas.microsoft.com/office/drawing/2014/main" id="{F3C42DBB-745B-2845-A529-5C5CD32E15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 (Homeobox)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71685" name="Line 2">
              <a:extLst>
                <a:ext uri="{FF2B5EF4-FFF2-40B4-BE49-F238E27FC236}">
                  <a16:creationId xmlns:a16="http://schemas.microsoft.com/office/drawing/2014/main" id="{9AA5EF76-155B-C848-A587-6E5CE7C9B8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4">
            <a:extLst>
              <a:ext uri="{FF2B5EF4-FFF2-40B4-BE49-F238E27FC236}">
                <a16:creationId xmlns:a16="http://schemas.microsoft.com/office/drawing/2014/main" id="{AEFA42EB-8BD7-0E40-93BE-53E46FE12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0" y="1371600"/>
            <a:ext cx="4414838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TF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involucrados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la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regulación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del </a:t>
            </a:r>
            <a:r>
              <a:rPr lang="en-GB" altLang="en-US" sz="1600" b="1" dirty="0" err="1">
                <a:solidFill>
                  <a:srgbClr val="000000"/>
                </a:solidFill>
                <a:latin typeface="Optima" panose="02000503060000020004" pitchFamily="2" charset="0"/>
              </a:rPr>
              <a:t>desarrollo</a:t>
            </a:r>
            <a:r>
              <a:rPr lang="en-GB" altLang="en-US" sz="1600" b="1" dirty="0">
                <a:solidFill>
                  <a:srgbClr val="000000"/>
                </a:solidFill>
                <a:latin typeface="Optima" panose="02000503060000020004" pitchFamily="2" charset="0"/>
              </a:rPr>
              <a:t> y </a:t>
            </a:r>
            <a:r>
              <a:rPr lang="en-GB" altLang="en-US" sz="1600" b="1" dirty="0" err="1">
                <a:solidFill>
                  <a:srgbClr val="000000"/>
                </a:solidFill>
                <a:latin typeface="Optima" panose="02000503060000020004" pitchFamily="2" charset="0"/>
              </a:rPr>
              <a:t>morfogénesis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los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animales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,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plantas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y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hongos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600" dirty="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Los genes que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poseen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dichas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secuencias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reguladoras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son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denominados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</a:t>
            </a:r>
            <a:r>
              <a:rPr lang="en-GB" altLang="en-US" sz="1600" b="1" dirty="0">
                <a:solidFill>
                  <a:srgbClr val="000000"/>
                </a:solidFill>
                <a:latin typeface="Optima" panose="02000503060000020004" pitchFamily="2" charset="0"/>
              </a:rPr>
              <a:t>genes homeobox 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y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forman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parte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de la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familia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del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mismo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nombre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600" dirty="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Descubiertos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en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1983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por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</a:t>
            </a:r>
            <a:r>
              <a:rPr lang="en-GB" altLang="en-US" sz="1600" b="1" dirty="0">
                <a:solidFill>
                  <a:srgbClr val="000000"/>
                </a:solidFill>
                <a:latin typeface="Optima" panose="02000503060000020004" pitchFamily="2" charset="0"/>
              </a:rPr>
              <a:t>Walter Jakob Gehring 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(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Suiza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) y </a:t>
            </a:r>
            <a:r>
              <a:rPr lang="en-GB" altLang="en-US" sz="1600" b="1" dirty="0">
                <a:solidFill>
                  <a:srgbClr val="000000"/>
                </a:solidFill>
                <a:latin typeface="Optima" panose="02000503060000020004" pitchFamily="2" charset="0"/>
              </a:rPr>
              <a:t>Mathew Scott 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&amp; </a:t>
            </a:r>
            <a:r>
              <a:rPr lang="en-GB" altLang="en-US" sz="1600" b="1" dirty="0">
                <a:solidFill>
                  <a:srgbClr val="000000"/>
                </a:solidFill>
                <a:latin typeface="Optima" panose="02000503060000020004" pitchFamily="2" charset="0"/>
              </a:rPr>
              <a:t>Amy Weiner 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(USA).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600" dirty="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Secuencia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</a:t>
            </a:r>
            <a:r>
              <a:rPr lang="en-GB" altLang="en-US" sz="1600" b="1" dirty="0">
                <a:solidFill>
                  <a:srgbClr val="000000"/>
                </a:solidFill>
                <a:latin typeface="Optima" panose="02000503060000020004" pitchFamily="2" charset="0"/>
              </a:rPr>
              <a:t>129 - 180 </a:t>
            </a:r>
            <a:r>
              <a:rPr lang="en-GB" altLang="en-US" sz="1600" b="1" dirty="0" err="1">
                <a:solidFill>
                  <a:srgbClr val="000000"/>
                </a:solidFill>
                <a:latin typeface="Optima" panose="02000503060000020004" pitchFamily="2" charset="0"/>
              </a:rPr>
              <a:t>bp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,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codificante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para un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dominio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proteico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llamado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dominio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homeobox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capaz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de </a:t>
            </a:r>
            <a:r>
              <a:rPr lang="en-GB" altLang="en-US" sz="1600" dirty="0" err="1">
                <a:solidFill>
                  <a:srgbClr val="000000"/>
                </a:solidFill>
                <a:latin typeface="Optima" panose="02000503060000020004" pitchFamily="2" charset="0"/>
              </a:rPr>
              <a:t>reconocer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 DNA y </a:t>
            </a:r>
            <a:r>
              <a:rPr lang="en-GB" altLang="en-US" sz="1600" b="1" dirty="0" err="1">
                <a:solidFill>
                  <a:srgbClr val="000000"/>
                </a:solidFill>
                <a:latin typeface="Optima" panose="02000503060000020004" pitchFamily="2" charset="0"/>
              </a:rPr>
              <a:t>activar</a:t>
            </a:r>
            <a:r>
              <a:rPr lang="en-GB" altLang="en-US" sz="1600" b="1" dirty="0">
                <a:solidFill>
                  <a:srgbClr val="000000"/>
                </a:solidFill>
                <a:latin typeface="Optima" panose="02000503060000020004" pitchFamily="2" charset="0"/>
              </a:rPr>
              <a:t> (o </a:t>
            </a:r>
            <a:r>
              <a:rPr lang="en-GB" altLang="en-US" sz="1600" b="1" dirty="0" err="1">
                <a:solidFill>
                  <a:srgbClr val="000000"/>
                </a:solidFill>
                <a:latin typeface="Optima" panose="02000503060000020004" pitchFamily="2" charset="0"/>
              </a:rPr>
              <a:t>silenciar</a:t>
            </a:r>
            <a:r>
              <a:rPr lang="en-GB" altLang="en-US" sz="1600" b="1" dirty="0">
                <a:solidFill>
                  <a:srgbClr val="000000"/>
                </a:solidFill>
                <a:latin typeface="Optima" panose="02000503060000020004" pitchFamily="2" charset="0"/>
              </a:rPr>
              <a:t>) </a:t>
            </a:r>
            <a:r>
              <a:rPr lang="en-GB" altLang="en-US" sz="1600" b="1" dirty="0" err="1">
                <a:solidFill>
                  <a:srgbClr val="000000"/>
                </a:solidFill>
                <a:latin typeface="Optima" panose="02000503060000020004" pitchFamily="2" charset="0"/>
              </a:rPr>
              <a:t>cascadas</a:t>
            </a:r>
            <a:r>
              <a:rPr lang="en-GB" altLang="en-US" sz="1600" b="1" dirty="0">
                <a:solidFill>
                  <a:srgbClr val="000000"/>
                </a:solidFill>
                <a:latin typeface="Optima" panose="02000503060000020004" pitchFamily="2" charset="0"/>
              </a:rPr>
              <a:t> de </a:t>
            </a:r>
            <a:r>
              <a:rPr lang="en-GB" altLang="en-US" sz="1600" b="1" dirty="0" err="1">
                <a:solidFill>
                  <a:srgbClr val="000000"/>
                </a:solidFill>
                <a:latin typeface="Optima" panose="02000503060000020004" pitchFamily="2" charset="0"/>
              </a:rPr>
              <a:t>expresión</a:t>
            </a:r>
            <a:r>
              <a:rPr lang="en-GB" altLang="en-US" sz="1600" b="1" dirty="0">
                <a:solidFill>
                  <a:srgbClr val="000000"/>
                </a:solidFill>
                <a:latin typeface="Optima" panose="02000503060000020004" pitchFamily="2" charset="0"/>
              </a:rPr>
              <a:t> </a:t>
            </a:r>
            <a:r>
              <a:rPr lang="en-GB" altLang="en-US" sz="1600" b="1" dirty="0" err="1">
                <a:solidFill>
                  <a:srgbClr val="000000"/>
                </a:solidFill>
                <a:latin typeface="Optima" panose="02000503060000020004" pitchFamily="2" charset="0"/>
              </a:rPr>
              <a:t>génica</a:t>
            </a:r>
            <a:r>
              <a:rPr lang="en-GB" altLang="en-US" sz="1600" dirty="0">
                <a:solidFill>
                  <a:srgbClr val="000000"/>
                </a:solidFill>
                <a:latin typeface="Optima" panose="02000503060000020004" pitchFamily="2" charset="0"/>
              </a:rPr>
              <a:t>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600" dirty="0">
              <a:solidFill>
                <a:srgbClr val="000000"/>
              </a:solidFill>
              <a:latin typeface="Optima" panose="02000503060000020004" pitchFamily="2" charset="0"/>
            </a:endParaRPr>
          </a:p>
        </p:txBody>
      </p:sp>
      <p:grpSp>
        <p:nvGrpSpPr>
          <p:cNvPr id="73730" name="Group 7">
            <a:extLst>
              <a:ext uri="{FF2B5EF4-FFF2-40B4-BE49-F238E27FC236}">
                <a16:creationId xmlns:a16="http://schemas.microsoft.com/office/drawing/2014/main" id="{BA419B9F-F060-404C-A2C8-FD36FA5CBB6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73732" name="Rectangle 1">
              <a:extLst>
                <a:ext uri="{FF2B5EF4-FFF2-40B4-BE49-F238E27FC236}">
                  <a16:creationId xmlns:a16="http://schemas.microsoft.com/office/drawing/2014/main" id="{B3467BAE-4403-D446-8DE8-2D99DA4A02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 (Homeobox)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73733" name="Line 2">
              <a:extLst>
                <a:ext uri="{FF2B5EF4-FFF2-40B4-BE49-F238E27FC236}">
                  <a16:creationId xmlns:a16="http://schemas.microsoft.com/office/drawing/2014/main" id="{B91E2891-18FD-174A-9311-BB6C4BA36B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3731" name="Picture 2">
            <a:extLst>
              <a:ext uri="{FF2B5EF4-FFF2-40B4-BE49-F238E27FC236}">
                <a16:creationId xmlns:a16="http://schemas.microsoft.com/office/drawing/2014/main" id="{548285F8-FB4E-CE47-B9DC-985335651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25538"/>
            <a:ext cx="42608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4">
            <a:extLst>
              <a:ext uri="{FF2B5EF4-FFF2-40B4-BE49-F238E27FC236}">
                <a16:creationId xmlns:a16="http://schemas.microsoft.com/office/drawing/2014/main" id="{E04AB770-84BD-4E49-8B01-541361E9F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96975"/>
            <a:ext cx="478790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Un grupo particularmente conocido son los genes </a:t>
            </a:r>
            <a:r>
              <a:rPr lang="en-GB" altLang="en-US" sz="1600" b="1">
                <a:solidFill>
                  <a:srgbClr val="000000"/>
                </a:solidFill>
                <a:latin typeface="Optima" panose="02000503060000020004" pitchFamily="2" charset="0"/>
              </a:rPr>
              <a:t>HOX</a:t>
            </a: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 agrupados en un cluster (</a:t>
            </a:r>
            <a:r>
              <a:rPr lang="en-GB" altLang="en-US" sz="1600" b="1">
                <a:solidFill>
                  <a:srgbClr val="000000"/>
                </a:solidFill>
                <a:latin typeface="Optima" panose="02000503060000020004" pitchFamily="2" charset="0"/>
              </a:rPr>
              <a:t>complejo HOX</a:t>
            </a: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).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6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 b="1">
                <a:solidFill>
                  <a:srgbClr val="000000"/>
                </a:solidFill>
                <a:latin typeface="Optima" panose="02000503060000020004" pitchFamily="2" charset="0"/>
              </a:rPr>
              <a:t>Determinan patrón de segmentación</a:t>
            </a: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 larval o embrionario que dirige crecimiento de </a:t>
            </a:r>
            <a:r>
              <a:rPr lang="en-GB" altLang="en-US" sz="1600" b="1">
                <a:solidFill>
                  <a:srgbClr val="000000"/>
                </a:solidFill>
                <a:latin typeface="Optima" panose="02000503060000020004" pitchFamily="2" charset="0"/>
              </a:rPr>
              <a:t>extremidades</a:t>
            </a: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6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 b="1">
                <a:solidFill>
                  <a:srgbClr val="000000"/>
                </a:solidFill>
                <a:latin typeface="Optima" panose="02000503060000020004" pitchFamily="2" charset="0"/>
              </a:rPr>
              <a:t>Mutaciones</a:t>
            </a: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 </a:t>
            </a:r>
            <a:r>
              <a:rPr lang="en-GB" altLang="en-US" sz="1600" b="1">
                <a:solidFill>
                  <a:srgbClr val="000000"/>
                </a:solidFill>
                <a:latin typeface="Optima" panose="02000503060000020004" pitchFamily="2" charset="0"/>
              </a:rPr>
              <a:t>en vertebrados</a:t>
            </a: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 usualmente </a:t>
            </a:r>
            <a:r>
              <a:rPr lang="en-GB" altLang="en-US" sz="1600" b="1">
                <a:solidFill>
                  <a:srgbClr val="000000"/>
                </a:solidFill>
                <a:latin typeface="Optima" panose="02000503060000020004" pitchFamily="2" charset="0"/>
              </a:rPr>
              <a:t>son letales</a:t>
            </a: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 para el embrion.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6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 b="1">
                <a:solidFill>
                  <a:srgbClr val="000000"/>
                </a:solidFill>
                <a:latin typeface="Optima" panose="02000503060000020004" pitchFamily="2" charset="0"/>
              </a:rPr>
              <a:t>Mutaciones en invertebrados</a:t>
            </a: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 ocasionan trastornos del desarrollo, (patas en lugar de antenas en D. melanogaster).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600">
              <a:solidFill>
                <a:srgbClr val="000000"/>
              </a:solidFill>
              <a:latin typeface="Optima" panose="02000503060000020004" pitchFamily="2" charset="0"/>
            </a:endParaRPr>
          </a:p>
        </p:txBody>
      </p:sp>
      <p:pic>
        <p:nvPicPr>
          <p:cNvPr id="75778" name="Picture 5">
            <a:extLst>
              <a:ext uri="{FF2B5EF4-FFF2-40B4-BE49-F238E27FC236}">
                <a16:creationId xmlns:a16="http://schemas.microsoft.com/office/drawing/2014/main" id="{813D934E-8EFD-1341-801D-DE64AACB2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149725"/>
            <a:ext cx="3271838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75779" name="Group 5">
            <a:extLst>
              <a:ext uri="{FF2B5EF4-FFF2-40B4-BE49-F238E27FC236}">
                <a16:creationId xmlns:a16="http://schemas.microsoft.com/office/drawing/2014/main" id="{34B7763C-EC70-2342-A926-C9A4953B876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75781" name="Rectangle 1">
              <a:extLst>
                <a:ext uri="{FF2B5EF4-FFF2-40B4-BE49-F238E27FC236}">
                  <a16:creationId xmlns:a16="http://schemas.microsoft.com/office/drawing/2014/main" id="{71B32E4F-F6E9-4648-A15A-04181F667A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 (Homeobox)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75782" name="Line 2">
              <a:extLst>
                <a:ext uri="{FF2B5EF4-FFF2-40B4-BE49-F238E27FC236}">
                  <a16:creationId xmlns:a16="http://schemas.microsoft.com/office/drawing/2014/main" id="{8697BFFA-C205-F244-A8D5-E5F75D3C48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5780" name="Picture 1">
            <a:extLst>
              <a:ext uri="{FF2B5EF4-FFF2-40B4-BE49-F238E27FC236}">
                <a16:creationId xmlns:a16="http://schemas.microsoft.com/office/drawing/2014/main" id="{52DBD72A-43D6-9041-AF48-BF7D4714A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" r="4315"/>
          <a:stretch>
            <a:fillRect/>
          </a:stretch>
        </p:blipFill>
        <p:spPr bwMode="auto">
          <a:xfrm>
            <a:off x="4786313" y="1268413"/>
            <a:ext cx="4357687" cy="472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4">
            <a:extLst>
              <a:ext uri="{FF2B5EF4-FFF2-40B4-BE49-F238E27FC236}">
                <a16:creationId xmlns:a16="http://schemas.microsoft.com/office/drawing/2014/main" id="{9E579ADC-71D8-CE4A-9BE3-0CB7FDAA1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146175"/>
            <a:ext cx="4679950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 b="1">
                <a:solidFill>
                  <a:srgbClr val="000000"/>
                </a:solidFill>
              </a:rPr>
              <a:t>Mutaciones Homeobox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  <p:pic>
        <p:nvPicPr>
          <p:cNvPr id="77827" name="Picture 5">
            <a:extLst>
              <a:ext uri="{FF2B5EF4-FFF2-40B4-BE49-F238E27FC236}">
                <a16:creationId xmlns:a16="http://schemas.microsoft.com/office/drawing/2014/main" id="{5C99E2D0-AA0C-5048-8074-27D9EEA2D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6951663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7828" name="Picture 6">
            <a:extLst>
              <a:ext uri="{FF2B5EF4-FFF2-40B4-BE49-F238E27FC236}">
                <a16:creationId xmlns:a16="http://schemas.microsoft.com/office/drawing/2014/main" id="{3D8265D2-D69A-5C44-BA02-6596C6112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038600"/>
            <a:ext cx="2286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7829" name="Picture 7">
            <a:extLst>
              <a:ext uri="{FF2B5EF4-FFF2-40B4-BE49-F238E27FC236}">
                <a16:creationId xmlns:a16="http://schemas.microsoft.com/office/drawing/2014/main" id="{C1FF64B3-6EA6-EE40-AD1C-D554DF907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038600"/>
            <a:ext cx="14843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77830" name="Group 8">
            <a:extLst>
              <a:ext uri="{FF2B5EF4-FFF2-40B4-BE49-F238E27FC236}">
                <a16:creationId xmlns:a16="http://schemas.microsoft.com/office/drawing/2014/main" id="{4A509177-CADA-DA4D-BCBD-C7EB466A88C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77831" name="Rectangle 1">
              <a:extLst>
                <a:ext uri="{FF2B5EF4-FFF2-40B4-BE49-F238E27FC236}">
                  <a16:creationId xmlns:a16="http://schemas.microsoft.com/office/drawing/2014/main" id="{EE1F8134-66D9-BB42-AAD5-B2B9A341F3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 (Homeobox)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77832" name="Line 2">
              <a:extLst>
                <a:ext uri="{FF2B5EF4-FFF2-40B4-BE49-F238E27FC236}">
                  <a16:creationId xmlns:a16="http://schemas.microsoft.com/office/drawing/2014/main" id="{3F1C60F2-E991-434D-962C-61AE97DFBD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4">
            <a:extLst>
              <a:ext uri="{FF2B5EF4-FFF2-40B4-BE49-F238E27FC236}">
                <a16:creationId xmlns:a16="http://schemas.microsoft.com/office/drawing/2014/main" id="{4C7811B1-0BC9-4A49-8C2C-8EC6232C2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146175"/>
            <a:ext cx="5400675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Mutaciones Homeobox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0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Mutaciones de emx2 ocasionan esquizoencefalia (malfromación cortical caracterizada por retraso del desarrollo, convulsiones y otras alteraciones neurológicas).</a:t>
            </a:r>
          </a:p>
        </p:txBody>
      </p:sp>
      <p:pic>
        <p:nvPicPr>
          <p:cNvPr id="79874" name="Picture 5">
            <a:extLst>
              <a:ext uri="{FF2B5EF4-FFF2-40B4-BE49-F238E27FC236}">
                <a16:creationId xmlns:a16="http://schemas.microsoft.com/office/drawing/2014/main" id="{F31D88A3-FAB8-CF4C-ACA1-534112990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260475"/>
            <a:ext cx="2201863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9875" name="Picture 6">
            <a:extLst>
              <a:ext uri="{FF2B5EF4-FFF2-40B4-BE49-F238E27FC236}">
                <a16:creationId xmlns:a16="http://schemas.microsoft.com/office/drawing/2014/main" id="{1ADFC080-7FD2-DC42-8AE2-A9935E003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76600"/>
            <a:ext cx="191135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9876" name="Picture 7">
            <a:extLst>
              <a:ext uri="{FF2B5EF4-FFF2-40B4-BE49-F238E27FC236}">
                <a16:creationId xmlns:a16="http://schemas.microsoft.com/office/drawing/2014/main" id="{BC8B4F4B-B312-C746-91CA-D394159D9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276600"/>
            <a:ext cx="23431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79877" name="Group 7">
            <a:extLst>
              <a:ext uri="{FF2B5EF4-FFF2-40B4-BE49-F238E27FC236}">
                <a16:creationId xmlns:a16="http://schemas.microsoft.com/office/drawing/2014/main" id="{39092524-06DE-4349-979B-4283DFF82B1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79878" name="Rectangle 1">
              <a:extLst>
                <a:ext uri="{FF2B5EF4-FFF2-40B4-BE49-F238E27FC236}">
                  <a16:creationId xmlns:a16="http://schemas.microsoft.com/office/drawing/2014/main" id="{B1DE6097-816A-4144-9A84-83947BD8B8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 (Homeobox)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79879" name="Line 2">
              <a:extLst>
                <a:ext uri="{FF2B5EF4-FFF2-40B4-BE49-F238E27FC236}">
                  <a16:creationId xmlns:a16="http://schemas.microsoft.com/office/drawing/2014/main" id="{A707CBAB-78A5-4B43-A51C-A40981B23A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4">
            <a:extLst>
              <a:ext uri="{FF2B5EF4-FFF2-40B4-BE49-F238E27FC236}">
                <a16:creationId xmlns:a16="http://schemas.microsoft.com/office/drawing/2014/main" id="{78B27A7D-ACF6-E94E-97B8-4F2DDA8D8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146175"/>
            <a:ext cx="5400675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Mutaciones Homeobox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0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Mutaciones MSX-2 ocasionan la craniosinostosis tipo-Boston en la que los huesos craneales se fusionan de manera inapropiada.</a:t>
            </a:r>
          </a:p>
        </p:txBody>
      </p:sp>
      <p:pic>
        <p:nvPicPr>
          <p:cNvPr id="81922" name="Picture 6">
            <a:extLst>
              <a:ext uri="{FF2B5EF4-FFF2-40B4-BE49-F238E27FC236}">
                <a16:creationId xmlns:a16="http://schemas.microsoft.com/office/drawing/2014/main" id="{7623DED4-102E-1240-A637-23D998159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95400"/>
            <a:ext cx="2224088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23" name="Picture 7">
            <a:extLst>
              <a:ext uri="{FF2B5EF4-FFF2-40B4-BE49-F238E27FC236}">
                <a16:creationId xmlns:a16="http://schemas.microsoft.com/office/drawing/2014/main" id="{C120DB36-3450-0243-820F-8EB24C274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2" b="5991"/>
          <a:stretch>
            <a:fillRect/>
          </a:stretch>
        </p:blipFill>
        <p:spPr bwMode="auto">
          <a:xfrm>
            <a:off x="1066800" y="2743200"/>
            <a:ext cx="30559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24" name="Picture 9">
            <a:extLst>
              <a:ext uri="{FF2B5EF4-FFF2-40B4-BE49-F238E27FC236}">
                <a16:creationId xmlns:a16="http://schemas.microsoft.com/office/drawing/2014/main" id="{EBFC80C4-82C1-3643-A28D-CE5E3A54F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14800"/>
            <a:ext cx="33528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25" name="Group 7">
            <a:extLst>
              <a:ext uri="{FF2B5EF4-FFF2-40B4-BE49-F238E27FC236}">
                <a16:creationId xmlns:a16="http://schemas.microsoft.com/office/drawing/2014/main" id="{A0A0424B-F813-954D-BF6E-AD84F7D9A16B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81926" name="Rectangle 1">
              <a:extLst>
                <a:ext uri="{FF2B5EF4-FFF2-40B4-BE49-F238E27FC236}">
                  <a16:creationId xmlns:a16="http://schemas.microsoft.com/office/drawing/2014/main" id="{27DE6572-E04D-9149-8AF6-7322F1EA8C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 (Homeobox)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81927" name="Line 2">
              <a:extLst>
                <a:ext uri="{FF2B5EF4-FFF2-40B4-BE49-F238E27FC236}">
                  <a16:creationId xmlns:a16="http://schemas.microsoft.com/office/drawing/2014/main" id="{98A9AA58-9A9E-F043-AEEF-49712EAFE2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4">
            <a:extLst>
              <a:ext uri="{FF2B5EF4-FFF2-40B4-BE49-F238E27FC236}">
                <a16:creationId xmlns:a16="http://schemas.microsoft.com/office/drawing/2014/main" id="{A863DBEA-E3C1-D14B-8622-4968ACF33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19200"/>
            <a:ext cx="5900737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en-US" sz="1800" b="1">
                <a:solidFill>
                  <a:srgbClr val="000000"/>
                </a:solidFill>
                <a:latin typeface="Optima" panose="02000503060000020004" pitchFamily="2" charset="0"/>
                <a:cs typeface="Arial" panose="020B0604020202020204" pitchFamily="34" charset="0"/>
              </a:rPr>
              <a:t>Amanitinas</a:t>
            </a:r>
            <a:br>
              <a:rPr lang="en-US" altLang="en-US" sz="1200" b="1">
                <a:solidFill>
                  <a:srgbClr val="000000"/>
                </a:solidFill>
                <a:latin typeface="Optima" panose="02000503060000020004" pitchFamily="2" charset="0"/>
                <a:cs typeface="Arial" panose="020B0604020202020204" pitchFamily="34" charset="0"/>
              </a:rPr>
            </a:br>
            <a:endParaRPr lang="en-US" altLang="en-US" sz="1200">
              <a:solidFill>
                <a:srgbClr val="000000"/>
              </a:solidFill>
              <a:latin typeface="Optima" panose="02000503060000020004" pitchFamily="2" charset="0"/>
              <a:cs typeface="Arial" panose="020B0604020202020204" pitchFamily="34" charset="0"/>
            </a:endParaRP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rgbClr val="000000"/>
                </a:solidFill>
                <a:latin typeface="Optima" panose="02000503060000020004" pitchFamily="2" charset="0"/>
                <a:cs typeface="Arial" panose="020B0604020202020204" pitchFamily="34" charset="0"/>
              </a:rPr>
              <a:t>Inhiben actividad de RNA pol.</a:t>
            </a: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rgbClr val="000000"/>
                </a:solidFill>
                <a:latin typeface="Optima" panose="02000503060000020004" pitchFamily="2" charset="0"/>
                <a:cs typeface="Arial" panose="020B0604020202020204" pitchFamily="34" charset="0"/>
              </a:rPr>
              <a:t>Péptidos no-ribosomales producidos por bacterias y hongos</a:t>
            </a: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rgbClr val="000000"/>
                </a:solidFill>
                <a:latin typeface="Optima" panose="02000503060000020004" pitchFamily="2" charset="0"/>
                <a:cs typeface="Arial" panose="020B0604020202020204" pitchFamily="34" charset="0"/>
              </a:rPr>
              <a:t>Péptidos no codificados por mRNA ni dependen de ribosomas.</a:t>
            </a: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rgbClr val="000000"/>
                </a:solidFill>
                <a:latin typeface="Optima" panose="02000503060000020004" pitchFamily="2" charset="0"/>
                <a:cs typeface="Arial" panose="020B0604020202020204" pitchFamily="34" charset="0"/>
              </a:rPr>
              <a:t>LD50 0.1 mg/kg</a:t>
            </a: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rgbClr val="000000"/>
                </a:solidFill>
                <a:latin typeface="Optima" panose="02000503060000020004" pitchFamily="2" charset="0"/>
                <a:cs typeface="Arial" panose="020B0604020202020204" pitchFamily="34" charset="0"/>
              </a:rPr>
              <a:t>Sintomatologia entre 10 y 24 hrs post-ingesta, </a:t>
            </a: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rgbClr val="000000"/>
                </a:solidFill>
                <a:latin typeface="Optima" panose="02000503060000020004" pitchFamily="2" charset="0"/>
                <a:cs typeface="Arial" panose="020B0604020202020204" pitchFamily="34" charset="0"/>
              </a:rPr>
              <a:t>Citólisis hepatocitos, diarrea, cólicos, remisión y recaida con FOM al 4to  5to dia.</a:t>
            </a: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>
                <a:solidFill>
                  <a:srgbClr val="000000"/>
                </a:solidFill>
                <a:latin typeface="Optima" panose="02000503060000020004" pitchFamily="2" charset="0"/>
                <a:cs typeface="Arial" panose="020B0604020202020204" pitchFamily="34" charset="0"/>
              </a:rPr>
              <a:t>Muerte usualmente al final de la primer semana.</a:t>
            </a:r>
            <a:endParaRPr lang="en-US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</p:txBody>
      </p:sp>
      <p:pic>
        <p:nvPicPr>
          <p:cNvPr id="10242" name="Picture 11">
            <a:extLst>
              <a:ext uri="{FF2B5EF4-FFF2-40B4-BE49-F238E27FC236}">
                <a16:creationId xmlns:a16="http://schemas.microsoft.com/office/drawing/2014/main" id="{A9812A82-9339-224C-85C8-1E767D8B4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219200"/>
            <a:ext cx="23495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0243" name="Group 7">
            <a:extLst>
              <a:ext uri="{FF2B5EF4-FFF2-40B4-BE49-F238E27FC236}">
                <a16:creationId xmlns:a16="http://schemas.microsoft.com/office/drawing/2014/main" id="{74E63A8C-E74D-AB43-815E-11C18B3ECC1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10245" name="Rectangle 1">
              <a:extLst>
                <a:ext uri="{FF2B5EF4-FFF2-40B4-BE49-F238E27FC236}">
                  <a16:creationId xmlns:a16="http://schemas.microsoft.com/office/drawing/2014/main" id="{E0C45014-4472-9246-BB94-0FFAFB8389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Amanitinas</a:t>
              </a:r>
            </a:p>
          </p:txBody>
        </p:sp>
        <p:sp>
          <p:nvSpPr>
            <p:cNvPr id="10246" name="Line 2">
              <a:extLst>
                <a:ext uri="{FF2B5EF4-FFF2-40B4-BE49-F238E27FC236}">
                  <a16:creationId xmlns:a16="http://schemas.microsoft.com/office/drawing/2014/main" id="{2C849CCD-FF49-7347-90D2-26E6EDFF84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244" name="Picture 3">
            <a:extLst>
              <a:ext uri="{FF2B5EF4-FFF2-40B4-BE49-F238E27FC236}">
                <a16:creationId xmlns:a16="http://schemas.microsoft.com/office/drawing/2014/main" id="{F84FC594-4776-5F45-8BF1-51B8531DC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4641850"/>
            <a:ext cx="2895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4">
            <a:extLst>
              <a:ext uri="{FF2B5EF4-FFF2-40B4-BE49-F238E27FC236}">
                <a16:creationId xmlns:a16="http://schemas.microsoft.com/office/drawing/2014/main" id="{D33499BA-A306-614D-9D88-E4FDB5498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146175"/>
            <a:ext cx="5400675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Mutaciones Homeobox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0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Casos extremos</a:t>
            </a:r>
          </a:p>
        </p:txBody>
      </p:sp>
      <p:grpSp>
        <p:nvGrpSpPr>
          <p:cNvPr id="83970" name="Group 7">
            <a:extLst>
              <a:ext uri="{FF2B5EF4-FFF2-40B4-BE49-F238E27FC236}">
                <a16:creationId xmlns:a16="http://schemas.microsoft.com/office/drawing/2014/main" id="{EBCF6C6C-E2EA-D848-B746-BE5DB4F4C78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83974" name="Rectangle 1">
              <a:extLst>
                <a:ext uri="{FF2B5EF4-FFF2-40B4-BE49-F238E27FC236}">
                  <a16:creationId xmlns:a16="http://schemas.microsoft.com/office/drawing/2014/main" id="{8A3C0603-1DEF-3348-A578-758EBE3665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 (Homeobox)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83975" name="Line 2">
              <a:extLst>
                <a:ext uri="{FF2B5EF4-FFF2-40B4-BE49-F238E27FC236}">
                  <a16:creationId xmlns:a16="http://schemas.microsoft.com/office/drawing/2014/main" id="{0C91BD5C-F467-3E4A-A0B9-B637538CB4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3971" name="Picture 8">
            <a:extLst>
              <a:ext uri="{FF2B5EF4-FFF2-40B4-BE49-F238E27FC236}">
                <a16:creationId xmlns:a16="http://schemas.microsoft.com/office/drawing/2014/main" id="{09624668-DC27-8943-9A72-52F4F4F4C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 b="6297"/>
          <a:stretch>
            <a:fillRect/>
          </a:stretch>
        </p:blipFill>
        <p:spPr bwMode="auto">
          <a:xfrm>
            <a:off x="250825" y="1700213"/>
            <a:ext cx="3529013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9">
            <a:extLst>
              <a:ext uri="{FF2B5EF4-FFF2-40B4-BE49-F238E27FC236}">
                <a16:creationId xmlns:a16="http://schemas.microsoft.com/office/drawing/2014/main" id="{F85CB8A7-DCFD-2240-BBE7-848B83C68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700213"/>
            <a:ext cx="444500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10">
            <a:extLst>
              <a:ext uri="{FF2B5EF4-FFF2-40B4-BE49-F238E27FC236}">
                <a16:creationId xmlns:a16="http://schemas.microsoft.com/office/drawing/2014/main" id="{0ACD2CE0-B8B3-A144-9344-B70E5DA1D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462338" y="3171825"/>
            <a:ext cx="1905000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4">
            <a:extLst>
              <a:ext uri="{FF2B5EF4-FFF2-40B4-BE49-F238E27FC236}">
                <a16:creationId xmlns:a16="http://schemas.microsoft.com/office/drawing/2014/main" id="{F0EC844B-10C8-0140-B85C-65977C3B4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1841500"/>
            <a:ext cx="84074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2640" rIns="90000" bIns="45000"/>
          <a:lstStyle>
            <a:lvl1pPr marL="342900" indent="-34290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33375" indent="-333375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733425" indent="-276225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14300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Principales familias de factores de transcripción y su función</a:t>
            </a:r>
            <a:b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</a:br>
            <a:endParaRPr lang="en-GB" altLang="en-US" sz="2000">
              <a:solidFill>
                <a:schemeClr val="tx1"/>
              </a:solidFill>
              <a:latin typeface="Optima" panose="02000503060000020004" pitchFamily="2" charset="0"/>
            </a:endParaRPr>
          </a:p>
          <a:p>
            <a:pPr lvl="2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zinc finger</a:t>
            </a:r>
          </a:p>
          <a:p>
            <a:pPr lvl="3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Receptores nucleares de hormonas</a:t>
            </a:r>
          </a:p>
          <a:p>
            <a:pPr lvl="2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helix-turn-helix (hélice-giro-hélice)</a:t>
            </a:r>
          </a:p>
          <a:p>
            <a:pPr lvl="3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secuencias homeobox</a:t>
            </a:r>
          </a:p>
          <a:p>
            <a:pPr lvl="2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 b="1">
                <a:solidFill>
                  <a:schemeClr val="tx1"/>
                </a:solidFill>
                <a:latin typeface="Optima" panose="02000503060000020004" pitchFamily="2" charset="0"/>
              </a:rPr>
              <a:t>helix-loop-helix (hélice-asa-hélice)</a:t>
            </a:r>
          </a:p>
          <a:p>
            <a:pPr lvl="3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 b="1">
                <a:solidFill>
                  <a:schemeClr val="tx1"/>
                </a:solidFill>
                <a:latin typeface="Optima" panose="02000503060000020004" pitchFamily="2" charset="0"/>
              </a:rPr>
              <a:t>secuencias miogenicas (que generan músculo)</a:t>
            </a:r>
          </a:p>
          <a:p>
            <a:pPr lvl="2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2000">
                <a:solidFill>
                  <a:schemeClr val="tx1"/>
                </a:solidFill>
                <a:latin typeface="Optima" panose="02000503060000020004" pitchFamily="2" charset="0"/>
              </a:rPr>
              <a:t>Proteinas bZIP</a:t>
            </a:r>
          </a:p>
        </p:txBody>
      </p:sp>
      <p:grpSp>
        <p:nvGrpSpPr>
          <p:cNvPr id="86019" name="Group 5">
            <a:extLst>
              <a:ext uri="{FF2B5EF4-FFF2-40B4-BE49-F238E27FC236}">
                <a16:creationId xmlns:a16="http://schemas.microsoft.com/office/drawing/2014/main" id="{8CA73702-65E4-1442-99C3-40037567A35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86020" name="Rectangle 1">
              <a:extLst>
                <a:ext uri="{FF2B5EF4-FFF2-40B4-BE49-F238E27FC236}">
                  <a16:creationId xmlns:a16="http://schemas.microsoft.com/office/drawing/2014/main" id="{94D5DB29-98F7-CE4A-B2B3-EF29B90B8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 (Sec. miogénicas)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86021" name="Line 2">
              <a:extLst>
                <a:ext uri="{FF2B5EF4-FFF2-40B4-BE49-F238E27FC236}">
                  <a16:creationId xmlns:a16="http://schemas.microsoft.com/office/drawing/2014/main" id="{A3060948-8D9D-C149-9EA7-B91BA6C210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4">
            <a:extLst>
              <a:ext uri="{FF2B5EF4-FFF2-40B4-BE49-F238E27FC236}">
                <a16:creationId xmlns:a16="http://schemas.microsoft.com/office/drawing/2014/main" id="{CFE7D915-5547-184F-B5B9-42006B483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60475"/>
            <a:ext cx="5184775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Gran grupo de </a:t>
            </a:r>
            <a:r>
              <a:rPr lang="es-MX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proteinas diméricas</a:t>
            </a: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que se unen al DNA e influyen sobre la transcripción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Estructura característica consta de </a:t>
            </a:r>
            <a:r>
              <a:rPr lang="es-MX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dos helices alfa anfipáticas</a:t>
            </a: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</a:t>
            </a:r>
            <a:r>
              <a:rPr lang="es-MX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flanqueando asa interna</a:t>
            </a: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de tamaño variable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Asociación </a:t>
            </a:r>
            <a:r>
              <a:rPr lang="es-MX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con otras proteinas </a:t>
            </a:r>
            <a:r>
              <a:rPr lang="es-MX" altLang="en-US" sz="1800">
                <a:solidFill>
                  <a:srgbClr val="000000"/>
                </a:solidFill>
                <a:latin typeface="Optima" panose="02000503060000020004" pitchFamily="2" charset="0"/>
              </a:rPr>
              <a:t>dependen de </a:t>
            </a:r>
            <a:r>
              <a:rPr lang="es-MX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interacciones hidrofóbicas.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</p:txBody>
      </p:sp>
      <p:pic>
        <p:nvPicPr>
          <p:cNvPr id="88066" name="Picture 5">
            <a:extLst>
              <a:ext uri="{FF2B5EF4-FFF2-40B4-BE49-F238E27FC236}">
                <a16:creationId xmlns:a16="http://schemas.microsoft.com/office/drawing/2014/main" id="{24D676F4-01C3-D245-93F8-DE0CA3DF9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268413"/>
            <a:ext cx="1881188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8067" name="Picture 6">
            <a:extLst>
              <a:ext uri="{FF2B5EF4-FFF2-40B4-BE49-F238E27FC236}">
                <a16:creationId xmlns:a16="http://schemas.microsoft.com/office/drawing/2014/main" id="{887ED25A-02D3-EC44-A66A-7E9E1C89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8894"/>
          <a:stretch>
            <a:fillRect/>
          </a:stretch>
        </p:blipFill>
        <p:spPr bwMode="auto">
          <a:xfrm>
            <a:off x="5508625" y="1268413"/>
            <a:ext cx="1560513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88068" name="Group 7">
            <a:extLst>
              <a:ext uri="{FF2B5EF4-FFF2-40B4-BE49-F238E27FC236}">
                <a16:creationId xmlns:a16="http://schemas.microsoft.com/office/drawing/2014/main" id="{855B7CF7-7626-3D4E-B5BE-440BEE558C1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88071" name="Rectangle 1">
              <a:extLst>
                <a:ext uri="{FF2B5EF4-FFF2-40B4-BE49-F238E27FC236}">
                  <a16:creationId xmlns:a16="http://schemas.microsoft.com/office/drawing/2014/main" id="{322FEEC5-B2D2-9048-AB50-3D0C44C8E8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 (Sec. miogénicas)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88072" name="Line 2">
              <a:extLst>
                <a:ext uri="{FF2B5EF4-FFF2-40B4-BE49-F238E27FC236}">
                  <a16:creationId xmlns:a16="http://schemas.microsoft.com/office/drawing/2014/main" id="{1A61E2A6-210D-C74E-AA53-183F831352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8069" name="Picture 5">
            <a:extLst>
              <a:ext uri="{FF2B5EF4-FFF2-40B4-BE49-F238E27FC236}">
                <a16:creationId xmlns:a16="http://schemas.microsoft.com/office/drawing/2014/main" id="{8D663B39-32E2-5841-A080-61E9BE709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632200"/>
            <a:ext cx="5945187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8070" name="Rectangle 2">
            <a:extLst>
              <a:ext uri="{FF2B5EF4-FFF2-40B4-BE49-F238E27FC236}">
                <a16:creationId xmlns:a16="http://schemas.microsoft.com/office/drawing/2014/main" id="{0A8EB5A3-AE87-0745-81EB-6790E224C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789363"/>
            <a:ext cx="273685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>
                <a:solidFill>
                  <a:srgbClr val="000000"/>
                </a:solidFill>
                <a:latin typeface="Optima" panose="02000503060000020004" pitchFamily="2" charset="0"/>
              </a:rPr>
              <a:t>No todas estas estructuras poseen </a:t>
            </a:r>
            <a:r>
              <a:rPr lang="es-MX" altLang="en-US" b="1">
                <a:solidFill>
                  <a:srgbClr val="000000"/>
                </a:solidFill>
                <a:latin typeface="Optima" panose="02000503060000020004" pitchFamily="2" charset="0"/>
              </a:rPr>
              <a:t>afinidad por el DNA</a:t>
            </a:r>
            <a:r>
              <a:rPr lang="es-MX" altLang="en-US">
                <a:solidFill>
                  <a:srgbClr val="000000"/>
                </a:solidFill>
                <a:latin typeface="Optima" panose="02000503060000020004" pitchFamily="2" charset="0"/>
              </a:rPr>
              <a:t>, solo las </a:t>
            </a:r>
            <a:r>
              <a:rPr lang="es-MX" altLang="en-US" b="1">
                <a:solidFill>
                  <a:srgbClr val="000000"/>
                </a:solidFill>
                <a:latin typeface="Optima" panose="02000503060000020004" pitchFamily="2" charset="0"/>
              </a:rPr>
              <a:t>bHLH</a:t>
            </a:r>
            <a:r>
              <a:rPr lang="es-MX" altLang="en-US">
                <a:solidFill>
                  <a:srgbClr val="000000"/>
                </a:solidFill>
                <a:latin typeface="Optima" panose="02000503060000020004" pitchFamily="2" charset="0"/>
              </a:rPr>
              <a:t> (básicas).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MX" altLang="en-US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MX" altLang="en-US">
                <a:solidFill>
                  <a:srgbClr val="000000"/>
                </a:solidFill>
                <a:latin typeface="Optima" panose="02000503060000020004" pitchFamily="2" charset="0"/>
              </a:rPr>
              <a:t>Hacen falta </a:t>
            </a:r>
            <a:r>
              <a:rPr lang="es-MX" altLang="en-US" b="1">
                <a:solidFill>
                  <a:srgbClr val="000000"/>
                </a:solidFill>
                <a:latin typeface="Optima" panose="02000503060000020004" pitchFamily="2" charset="0"/>
              </a:rPr>
              <a:t>dos bHLH para unirse al DNA</a:t>
            </a:r>
            <a:r>
              <a:rPr lang="es-MX" altLang="en-US">
                <a:solidFill>
                  <a:srgbClr val="000000"/>
                </a:solidFill>
                <a:latin typeface="Optima" panose="02000503060000020004" pitchFamily="2" charset="0"/>
              </a:rPr>
              <a:t>, funcionan solo como dimeros.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4">
            <a:extLst>
              <a:ext uri="{FF2B5EF4-FFF2-40B4-BE49-F238E27FC236}">
                <a16:creationId xmlns:a16="http://schemas.microsoft.com/office/drawing/2014/main" id="{DC4498D6-8DE4-8D4F-9560-05BAE62F0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1841500"/>
            <a:ext cx="84074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2640" rIns="90000" bIns="45000"/>
          <a:lstStyle>
            <a:lvl1pPr marL="342900" indent="-34290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33375" indent="-333375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733425" indent="-276225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143000"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33375" algn="l"/>
                <a:tab pos="781050" algn="l"/>
                <a:tab pos="1230313" algn="l"/>
                <a:tab pos="1679575" algn="l"/>
                <a:tab pos="2128838" algn="l"/>
                <a:tab pos="2578100" algn="l"/>
                <a:tab pos="3027363" algn="l"/>
                <a:tab pos="3476625" algn="l"/>
                <a:tab pos="3925888" algn="l"/>
                <a:tab pos="4375150" algn="l"/>
                <a:tab pos="4824413" algn="l"/>
                <a:tab pos="5273675" algn="l"/>
                <a:tab pos="5722938" algn="l"/>
                <a:tab pos="6172200" algn="l"/>
                <a:tab pos="6621463" algn="l"/>
                <a:tab pos="7070725" algn="l"/>
                <a:tab pos="7519988" algn="l"/>
                <a:tab pos="7969250" algn="l"/>
                <a:tab pos="8418513" algn="l"/>
                <a:tab pos="8867775" algn="l"/>
                <a:tab pos="9317038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1800">
                <a:solidFill>
                  <a:schemeClr val="tx1"/>
                </a:solidFill>
                <a:latin typeface="Optima" panose="02000503060000020004" pitchFamily="2" charset="0"/>
              </a:rPr>
              <a:t>Principales familias de factores de transcripción y su función</a:t>
            </a:r>
            <a:br>
              <a:rPr lang="en-GB" altLang="en-US" sz="1800">
                <a:solidFill>
                  <a:schemeClr val="tx1"/>
                </a:solidFill>
                <a:latin typeface="Optima" panose="02000503060000020004" pitchFamily="2" charset="0"/>
              </a:rPr>
            </a:br>
            <a:endParaRPr lang="en-GB" altLang="en-US" sz="1800">
              <a:solidFill>
                <a:schemeClr val="tx1"/>
              </a:solidFill>
              <a:latin typeface="Optima" panose="02000503060000020004" pitchFamily="2" charset="0"/>
            </a:endParaRPr>
          </a:p>
          <a:p>
            <a:pPr lvl="2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1800">
                <a:solidFill>
                  <a:schemeClr val="tx1"/>
                </a:solidFill>
                <a:latin typeface="Optima" panose="02000503060000020004" pitchFamily="2" charset="0"/>
              </a:rPr>
              <a:t>zinc finger</a:t>
            </a:r>
          </a:p>
          <a:p>
            <a:pPr lvl="3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1800">
                <a:solidFill>
                  <a:schemeClr val="tx1"/>
                </a:solidFill>
                <a:latin typeface="Optima" panose="02000503060000020004" pitchFamily="2" charset="0"/>
              </a:rPr>
              <a:t>Receptores nucleares de hormonas</a:t>
            </a:r>
          </a:p>
          <a:p>
            <a:pPr lvl="2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1800">
                <a:solidFill>
                  <a:schemeClr val="tx1"/>
                </a:solidFill>
                <a:latin typeface="Optima" panose="02000503060000020004" pitchFamily="2" charset="0"/>
              </a:rPr>
              <a:t>helix-turn-helix (hélice-giro-hélice)</a:t>
            </a:r>
          </a:p>
          <a:p>
            <a:pPr lvl="3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1800">
                <a:solidFill>
                  <a:schemeClr val="tx1"/>
                </a:solidFill>
                <a:latin typeface="Optima" panose="02000503060000020004" pitchFamily="2" charset="0"/>
              </a:rPr>
              <a:t>secuencias homeobox</a:t>
            </a:r>
          </a:p>
          <a:p>
            <a:pPr lvl="2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1800">
                <a:solidFill>
                  <a:schemeClr val="tx1"/>
                </a:solidFill>
                <a:latin typeface="Optima" panose="02000503060000020004" pitchFamily="2" charset="0"/>
              </a:rPr>
              <a:t>helix-loop-helix (hélice-asa-hélice)</a:t>
            </a:r>
          </a:p>
          <a:p>
            <a:pPr lvl="3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1800">
                <a:solidFill>
                  <a:schemeClr val="tx1"/>
                </a:solidFill>
                <a:latin typeface="Optima" panose="02000503060000020004" pitchFamily="2" charset="0"/>
              </a:rPr>
              <a:t>secuencias miogenicas (que generan músculo)</a:t>
            </a:r>
          </a:p>
          <a:p>
            <a:pPr lvl="2">
              <a:lnSpc>
                <a:spcPct val="93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GB" altLang="en-US" sz="1800" b="1">
                <a:solidFill>
                  <a:schemeClr val="tx1"/>
                </a:solidFill>
                <a:latin typeface="Optima" panose="02000503060000020004" pitchFamily="2" charset="0"/>
              </a:rPr>
              <a:t>Proteinas bZIP</a:t>
            </a:r>
          </a:p>
        </p:txBody>
      </p:sp>
      <p:grpSp>
        <p:nvGrpSpPr>
          <p:cNvPr id="90115" name="Group 5">
            <a:extLst>
              <a:ext uri="{FF2B5EF4-FFF2-40B4-BE49-F238E27FC236}">
                <a16:creationId xmlns:a16="http://schemas.microsoft.com/office/drawing/2014/main" id="{02BBD0E3-138D-7F4D-8C0B-669AC6B4589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90116" name="Rectangle 1">
              <a:extLst>
                <a:ext uri="{FF2B5EF4-FFF2-40B4-BE49-F238E27FC236}">
                  <a16:creationId xmlns:a16="http://schemas.microsoft.com/office/drawing/2014/main" id="{6F32BC18-0A14-BA46-A376-3164215D51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 (Zippers de leucina)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90117" name="Line 2">
              <a:extLst>
                <a:ext uri="{FF2B5EF4-FFF2-40B4-BE49-F238E27FC236}">
                  <a16:creationId xmlns:a16="http://schemas.microsoft.com/office/drawing/2014/main" id="{BD65CFE4-49AE-064A-84A8-46C5D43280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4">
            <a:extLst>
              <a:ext uri="{FF2B5EF4-FFF2-40B4-BE49-F238E27FC236}">
                <a16:creationId xmlns:a16="http://schemas.microsoft.com/office/drawing/2014/main" id="{4511F353-2458-B44D-B3F3-09EC32919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8" y="1295400"/>
            <a:ext cx="5008562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Estructura de algunos TF, caracterizada por la </a:t>
            </a:r>
            <a:r>
              <a:rPr lang="en-GB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interacción de las regiones alfa-helicoidales de dos proteinas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Alfa-hélices 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poseen residuos de aminoácidos </a:t>
            </a:r>
            <a:r>
              <a:rPr lang="en-GB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hidrofóbicos 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grandes (</a:t>
            </a:r>
            <a:r>
              <a:rPr lang="en-GB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Leu e Ile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) cada 7 residuos.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Regiones básicas interactuan con el DNA (el cual es un ácido).</a:t>
            </a:r>
          </a:p>
        </p:txBody>
      </p:sp>
      <p:pic>
        <p:nvPicPr>
          <p:cNvPr id="92162" name="Picture 5">
            <a:extLst>
              <a:ext uri="{FF2B5EF4-FFF2-40B4-BE49-F238E27FC236}">
                <a16:creationId xmlns:a16="http://schemas.microsoft.com/office/drawing/2014/main" id="{93FA3664-21E0-1443-BA07-EE3909F25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4" b="3847"/>
          <a:stretch>
            <a:fillRect/>
          </a:stretch>
        </p:blipFill>
        <p:spPr bwMode="auto">
          <a:xfrm>
            <a:off x="5105400" y="1447800"/>
            <a:ext cx="37211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92163" name="Conector recto de flecha 7">
            <a:extLst>
              <a:ext uri="{FF2B5EF4-FFF2-40B4-BE49-F238E27FC236}">
                <a16:creationId xmlns:a16="http://schemas.microsoft.com/office/drawing/2014/main" id="{D7D6DF5F-7AF0-AD44-9FA3-3BE50E7BB3E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38400" y="3581400"/>
            <a:ext cx="29718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164" name="Conector recto de flecha 9">
            <a:extLst>
              <a:ext uri="{FF2B5EF4-FFF2-40B4-BE49-F238E27FC236}">
                <a16:creationId xmlns:a16="http://schemas.microsoft.com/office/drawing/2014/main" id="{0D65A08D-BD50-5942-85E4-04A730B184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800600" y="2438400"/>
            <a:ext cx="1600200" cy="152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92165" name="Group 10">
            <a:extLst>
              <a:ext uri="{FF2B5EF4-FFF2-40B4-BE49-F238E27FC236}">
                <a16:creationId xmlns:a16="http://schemas.microsoft.com/office/drawing/2014/main" id="{5C6AB828-410A-B44E-AA92-60CCC32AD00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92168" name="Rectangle 1">
              <a:extLst>
                <a:ext uri="{FF2B5EF4-FFF2-40B4-BE49-F238E27FC236}">
                  <a16:creationId xmlns:a16="http://schemas.microsoft.com/office/drawing/2014/main" id="{01039B45-1028-584F-B686-2736A7CF15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 (Zippers de leucina)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92169" name="Line 2">
              <a:extLst>
                <a:ext uri="{FF2B5EF4-FFF2-40B4-BE49-F238E27FC236}">
                  <a16:creationId xmlns:a16="http://schemas.microsoft.com/office/drawing/2014/main" id="{BEFD3B36-D68A-4C4C-ADB1-708C1C7C11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2166" name="Picture 1">
            <a:extLst>
              <a:ext uri="{FF2B5EF4-FFF2-40B4-BE49-F238E27FC236}">
                <a16:creationId xmlns:a16="http://schemas.microsoft.com/office/drawing/2014/main" id="{CBF832B7-E955-EC48-B5A0-349C490AF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33825"/>
            <a:ext cx="252095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7" name="Picture 2">
            <a:extLst>
              <a:ext uri="{FF2B5EF4-FFF2-40B4-BE49-F238E27FC236}">
                <a16:creationId xmlns:a16="http://schemas.microsoft.com/office/drawing/2014/main" id="{F60FC105-8833-9F44-8276-768D2296A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076700"/>
            <a:ext cx="23241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4">
            <a:extLst>
              <a:ext uri="{FF2B5EF4-FFF2-40B4-BE49-F238E27FC236}">
                <a16:creationId xmlns:a16="http://schemas.microsoft.com/office/drawing/2014/main" id="{3EBA39BB-B891-504E-82FC-3C4E6EDEA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8" y="1295400"/>
            <a:ext cx="8723312" cy="494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Esta estructura cuaternaria típica de proteinas </a:t>
            </a:r>
            <a:r>
              <a:rPr lang="en-GB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involucradas en la regulación de la transcripción e incluso con enhancers.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Al igual que las bHLH, </a:t>
            </a:r>
            <a:r>
              <a:rPr lang="en-GB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la función de las bZIP depende de la heterodimerización</a:t>
            </a: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Dímeros posen funciones diferenciales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c-jun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puede formar homodímeros que reconocen y se unen al DNA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c-fos 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no puede hacer esto.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c-jun y c-fos pueden formar heterodímeros para producir el TF AP-1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AP-1 posee </a:t>
            </a:r>
            <a:r>
              <a:rPr lang="en-GB" altLang="en-US" sz="1800" b="1">
                <a:solidFill>
                  <a:srgbClr val="000000"/>
                </a:solidFill>
                <a:latin typeface="Optima" panose="02000503060000020004" pitchFamily="2" charset="0"/>
              </a:rPr>
              <a:t>afinidad por el DNA 10x superior</a:t>
            </a:r>
            <a:r>
              <a:rPr lang="en-GB" altLang="en-US" sz="1800">
                <a:solidFill>
                  <a:srgbClr val="000000"/>
                </a:solidFill>
                <a:latin typeface="Optima" panose="02000503060000020004" pitchFamily="2" charset="0"/>
              </a:rPr>
              <a:t> al del homodímero de c-jun a pesar de tener la misma especificidad de secuencia.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800">
              <a:solidFill>
                <a:srgbClr val="000000"/>
              </a:solidFill>
              <a:latin typeface="Optima" panose="02000503060000020004" pitchFamily="2" charset="0"/>
            </a:endParaRPr>
          </a:p>
        </p:txBody>
      </p:sp>
      <p:grpSp>
        <p:nvGrpSpPr>
          <p:cNvPr id="94211" name="Group 5">
            <a:extLst>
              <a:ext uri="{FF2B5EF4-FFF2-40B4-BE49-F238E27FC236}">
                <a16:creationId xmlns:a16="http://schemas.microsoft.com/office/drawing/2014/main" id="{73FF0087-4697-FF4B-8C5A-22108F6E457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94212" name="Rectangle 1">
              <a:extLst>
                <a:ext uri="{FF2B5EF4-FFF2-40B4-BE49-F238E27FC236}">
                  <a16:creationId xmlns:a16="http://schemas.microsoft.com/office/drawing/2014/main" id="{FF1B2203-8C69-9749-B03B-CB616B81DF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 (Zippers de leucina)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94213" name="Line 2">
              <a:extLst>
                <a:ext uri="{FF2B5EF4-FFF2-40B4-BE49-F238E27FC236}">
                  <a16:creationId xmlns:a16="http://schemas.microsoft.com/office/drawing/2014/main" id="{7F508D82-1A6F-1B4B-AD8B-6763A135CF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257" name="Group 5">
            <a:extLst>
              <a:ext uri="{FF2B5EF4-FFF2-40B4-BE49-F238E27FC236}">
                <a16:creationId xmlns:a16="http://schemas.microsoft.com/office/drawing/2014/main" id="{9CBDBE16-6D49-D547-8596-07BED982369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96267" name="Rectangle 1">
              <a:extLst>
                <a:ext uri="{FF2B5EF4-FFF2-40B4-BE49-F238E27FC236}">
                  <a16:creationId xmlns:a16="http://schemas.microsoft.com/office/drawing/2014/main" id="{F4B47FF1-E77A-0A49-8430-B5707F766B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Factores de transcripción (Zippers de leucina)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96268" name="Line 2">
              <a:extLst>
                <a:ext uri="{FF2B5EF4-FFF2-40B4-BE49-F238E27FC236}">
                  <a16:creationId xmlns:a16="http://schemas.microsoft.com/office/drawing/2014/main" id="{6006C1A2-045E-734D-B78B-A553E98B42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6258" name="Group 3">
            <a:extLst>
              <a:ext uri="{FF2B5EF4-FFF2-40B4-BE49-F238E27FC236}">
                <a16:creationId xmlns:a16="http://schemas.microsoft.com/office/drawing/2014/main" id="{E2AD3945-05EE-F649-BB20-581FF6083241}"/>
              </a:ext>
            </a:extLst>
          </p:cNvPr>
          <p:cNvGrpSpPr>
            <a:grpSpLocks/>
          </p:cNvGrpSpPr>
          <p:nvPr/>
        </p:nvGrpSpPr>
        <p:grpSpPr bwMode="auto">
          <a:xfrm>
            <a:off x="782638" y="1169988"/>
            <a:ext cx="3336925" cy="2763837"/>
            <a:chOff x="251520" y="1268760"/>
            <a:chExt cx="3600400" cy="2981756"/>
          </a:xfrm>
        </p:grpSpPr>
        <p:pic>
          <p:nvPicPr>
            <p:cNvPr id="96265" name="Picture 1">
              <a:hlinkClick r:id="rId3"/>
              <a:extLst>
                <a:ext uri="{FF2B5EF4-FFF2-40B4-BE49-F238E27FC236}">
                  <a16:creationId xmlns:a16="http://schemas.microsoft.com/office/drawing/2014/main" id="{9BC3F250-99B4-A54D-9578-3CD005C62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268760"/>
              <a:ext cx="3269557" cy="2708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266" name="Rectangle 2">
              <a:extLst>
                <a:ext uri="{FF2B5EF4-FFF2-40B4-BE49-F238E27FC236}">
                  <a16:creationId xmlns:a16="http://schemas.microsoft.com/office/drawing/2014/main" id="{DA99A28B-DA79-F24D-A12A-8609D67F7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520" y="3708127"/>
              <a:ext cx="3600400" cy="542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36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US" altLang="en-US" sz="900">
                  <a:solidFill>
                    <a:srgbClr val="FF0000"/>
                  </a:solidFill>
                </a:rPr>
                <a:t>https://www.youtube.com/watch?v=MkUgkDLp2iE</a:t>
              </a:r>
            </a:p>
          </p:txBody>
        </p:sp>
      </p:grpSp>
      <p:grpSp>
        <p:nvGrpSpPr>
          <p:cNvPr id="96259" name="Group 6">
            <a:extLst>
              <a:ext uri="{FF2B5EF4-FFF2-40B4-BE49-F238E27FC236}">
                <a16:creationId xmlns:a16="http://schemas.microsoft.com/office/drawing/2014/main" id="{F28E4F93-07EB-9248-8C0A-22B74D9966BA}"/>
              </a:ext>
            </a:extLst>
          </p:cNvPr>
          <p:cNvGrpSpPr>
            <a:grpSpLocks/>
          </p:cNvGrpSpPr>
          <p:nvPr/>
        </p:nvGrpSpPr>
        <p:grpSpPr bwMode="auto">
          <a:xfrm>
            <a:off x="4959350" y="1169988"/>
            <a:ext cx="3068638" cy="2735262"/>
            <a:chOff x="4869545" y="1268760"/>
            <a:chExt cx="3240360" cy="2889225"/>
          </a:xfrm>
        </p:grpSpPr>
        <p:pic>
          <p:nvPicPr>
            <p:cNvPr id="96263" name="Picture 4">
              <a:hlinkClick r:id="rId5"/>
              <a:extLst>
                <a:ext uri="{FF2B5EF4-FFF2-40B4-BE49-F238E27FC236}">
                  <a16:creationId xmlns:a16="http://schemas.microsoft.com/office/drawing/2014/main" id="{22EC653F-385B-2A40-A5F1-45C240908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036" y="1268760"/>
              <a:ext cx="3187378" cy="2664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264" name="Rectangle 5">
              <a:extLst>
                <a:ext uri="{FF2B5EF4-FFF2-40B4-BE49-F238E27FC236}">
                  <a16:creationId xmlns:a16="http://schemas.microsoft.com/office/drawing/2014/main" id="{55682AA8-1D6C-3840-9258-474DB8684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9545" y="3645024"/>
              <a:ext cx="3240360" cy="512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36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US" altLang="en-US" sz="1000">
                  <a:solidFill>
                    <a:srgbClr val="FF0000"/>
                  </a:solidFill>
                </a:rPr>
                <a:t>https://www.youtube.com/watch?v=ysxtZJUeTCE</a:t>
              </a:r>
            </a:p>
          </p:txBody>
        </p:sp>
      </p:grpSp>
      <p:grpSp>
        <p:nvGrpSpPr>
          <p:cNvPr id="96260" name="Group 9">
            <a:extLst>
              <a:ext uri="{FF2B5EF4-FFF2-40B4-BE49-F238E27FC236}">
                <a16:creationId xmlns:a16="http://schemas.microsoft.com/office/drawing/2014/main" id="{993BA379-6F11-754E-B238-D5D5708ED04F}"/>
              </a:ext>
            </a:extLst>
          </p:cNvPr>
          <p:cNvGrpSpPr>
            <a:grpSpLocks/>
          </p:cNvGrpSpPr>
          <p:nvPr/>
        </p:nvGrpSpPr>
        <p:grpSpPr bwMode="auto">
          <a:xfrm>
            <a:off x="2447925" y="4076700"/>
            <a:ext cx="3492500" cy="2665413"/>
            <a:chOff x="2448272" y="4077072"/>
            <a:chExt cx="3491880" cy="2664296"/>
          </a:xfrm>
        </p:grpSpPr>
        <p:pic>
          <p:nvPicPr>
            <p:cNvPr id="96261" name="Picture 7">
              <a:hlinkClick r:id="rId7"/>
              <a:extLst>
                <a:ext uri="{FF2B5EF4-FFF2-40B4-BE49-F238E27FC236}">
                  <a16:creationId xmlns:a16="http://schemas.microsoft.com/office/drawing/2014/main" id="{DF5048C6-60DD-1D41-91B4-2E185E18A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4077072"/>
              <a:ext cx="2808312" cy="2454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262" name="Rectangle 8">
              <a:extLst>
                <a:ext uri="{FF2B5EF4-FFF2-40B4-BE49-F238E27FC236}">
                  <a16:creationId xmlns:a16="http://schemas.microsoft.com/office/drawing/2014/main" id="{DA322035-BE88-DC4D-BF3D-230D69562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272" y="6228407"/>
              <a:ext cx="3491880" cy="512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lnSpc>
                  <a:spcPts val="36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US" altLang="en-US" sz="1000">
                  <a:solidFill>
                    <a:srgbClr val="FF0000"/>
                  </a:solidFill>
                </a:rPr>
                <a:t>https://www.youtube.com/watch?v=n64OKxEghiU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4">
            <a:extLst>
              <a:ext uri="{FF2B5EF4-FFF2-40B4-BE49-F238E27FC236}">
                <a16:creationId xmlns:a16="http://schemas.microsoft.com/office/drawing/2014/main" id="{17B991F1-7867-9248-A074-725D9D895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371600"/>
            <a:ext cx="7821613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2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RNA pol I (involucrada en la síntesis de rRNA pesados/grandes (18S, 5.8S y 28S).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16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Localizada en nucleolo.</a:t>
            </a:r>
          </a:p>
        </p:txBody>
      </p:sp>
      <p:pic>
        <p:nvPicPr>
          <p:cNvPr id="12290" name="Picture 4">
            <a:extLst>
              <a:ext uri="{FF2B5EF4-FFF2-40B4-BE49-F238E27FC236}">
                <a16:creationId xmlns:a16="http://schemas.microsoft.com/office/drawing/2014/main" id="{610328F0-0C06-A645-9BC7-07732482F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62400"/>
            <a:ext cx="68357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291" name="Picture 5">
            <a:extLst>
              <a:ext uri="{FF2B5EF4-FFF2-40B4-BE49-F238E27FC236}">
                <a16:creationId xmlns:a16="http://schemas.microsoft.com/office/drawing/2014/main" id="{8F5F4EBB-14C3-D449-A23A-3F2022939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0"/>
          <a:stretch>
            <a:fillRect/>
          </a:stretch>
        </p:blipFill>
        <p:spPr bwMode="auto">
          <a:xfrm>
            <a:off x="995363" y="2214563"/>
            <a:ext cx="6811962" cy="17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2292" name="Group 7">
            <a:extLst>
              <a:ext uri="{FF2B5EF4-FFF2-40B4-BE49-F238E27FC236}">
                <a16:creationId xmlns:a16="http://schemas.microsoft.com/office/drawing/2014/main" id="{A3AEF359-6B5B-9245-90E8-65CD0AD5F8F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12293" name="Rectangle 1">
              <a:extLst>
                <a:ext uri="{FF2B5EF4-FFF2-40B4-BE49-F238E27FC236}">
                  <a16:creationId xmlns:a16="http://schemas.microsoft.com/office/drawing/2014/main" id="{271A5A1A-929D-2344-AE14-B4292E9CF4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RNA polimerasa I</a:t>
              </a:r>
            </a:p>
          </p:txBody>
        </p:sp>
        <p:sp>
          <p:nvSpPr>
            <p:cNvPr id="12294" name="Line 2">
              <a:extLst>
                <a:ext uri="{FF2B5EF4-FFF2-40B4-BE49-F238E27FC236}">
                  <a16:creationId xmlns:a16="http://schemas.microsoft.com/office/drawing/2014/main" id="{AD198E8C-4600-104D-BB8F-67E6614252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4">
            <a:extLst>
              <a:ext uri="{FF2B5EF4-FFF2-40B4-BE49-F238E27FC236}">
                <a16:creationId xmlns:a16="http://schemas.microsoft.com/office/drawing/2014/main" id="{A3DC4AAE-8841-6D4F-B0C0-FB3AC69BA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219200"/>
            <a:ext cx="7821613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2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Unidades transcripcionales, espaciadores transcritos, espaciadores no-transcritos </a:t>
            </a:r>
          </a:p>
        </p:txBody>
      </p:sp>
      <p:pic>
        <p:nvPicPr>
          <p:cNvPr id="14338" name="Picture 5">
            <a:extLst>
              <a:ext uri="{FF2B5EF4-FFF2-40B4-BE49-F238E27FC236}">
                <a16:creationId xmlns:a16="http://schemas.microsoft.com/office/drawing/2014/main" id="{6B4078ED-55DE-6F42-8D54-82DAA18A6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7"/>
          <a:stretch>
            <a:fillRect/>
          </a:stretch>
        </p:blipFill>
        <p:spPr bwMode="auto">
          <a:xfrm>
            <a:off x="2895600" y="5046663"/>
            <a:ext cx="54102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39" name="Picture 5">
            <a:extLst>
              <a:ext uri="{FF2B5EF4-FFF2-40B4-BE49-F238E27FC236}">
                <a16:creationId xmlns:a16="http://schemas.microsoft.com/office/drawing/2014/main" id="{A6AFB3C4-96FA-634A-A63D-12BD1552C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676400"/>
            <a:ext cx="242887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8AE6474B-CEE8-3D4A-8963-1194CB520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676400"/>
            <a:ext cx="3762375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4341" name="Group 8">
            <a:extLst>
              <a:ext uri="{FF2B5EF4-FFF2-40B4-BE49-F238E27FC236}">
                <a16:creationId xmlns:a16="http://schemas.microsoft.com/office/drawing/2014/main" id="{8FDF0AEB-489A-244D-9BB8-D0A7A33B68E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14342" name="Rectangle 1">
              <a:extLst>
                <a:ext uri="{FF2B5EF4-FFF2-40B4-BE49-F238E27FC236}">
                  <a16:creationId xmlns:a16="http://schemas.microsoft.com/office/drawing/2014/main" id="{55436880-32FC-C44A-A13F-671C93FDAE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Promotor de la RNA polimerasa I</a:t>
              </a:r>
            </a:p>
          </p:txBody>
        </p:sp>
        <p:sp>
          <p:nvSpPr>
            <p:cNvPr id="14343" name="Line 2">
              <a:extLst>
                <a:ext uri="{FF2B5EF4-FFF2-40B4-BE49-F238E27FC236}">
                  <a16:creationId xmlns:a16="http://schemas.microsoft.com/office/drawing/2014/main" id="{BB062B63-F16B-7148-BF06-C6E53A69D3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4">
            <a:extLst>
              <a:ext uri="{FF2B5EF4-FFF2-40B4-BE49-F238E27FC236}">
                <a16:creationId xmlns:a16="http://schemas.microsoft.com/office/drawing/2014/main" id="{3833A3BB-B8F5-0143-AC77-F45B34B81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60475"/>
            <a:ext cx="859155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26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2000">
                <a:solidFill>
                  <a:srgbClr val="000000"/>
                </a:solidFill>
                <a:latin typeface="Optima" panose="02000503060000020004" pitchFamily="2" charset="0"/>
              </a:rPr>
              <a:t>RNA pol III (involucrada en la síntesis de tRNA y rRNA pequeño (5S).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2000">
              <a:solidFill>
                <a:srgbClr val="000000"/>
              </a:solidFill>
              <a:latin typeface="Optima" panose="02000503060000020004" pitchFamily="2" charset="0"/>
            </a:endParaRPr>
          </a:p>
        </p:txBody>
      </p:sp>
      <p:pic>
        <p:nvPicPr>
          <p:cNvPr id="16386" name="Picture 5">
            <a:extLst>
              <a:ext uri="{FF2B5EF4-FFF2-40B4-BE49-F238E27FC236}">
                <a16:creationId xmlns:a16="http://schemas.microsoft.com/office/drawing/2014/main" id="{2A3DD46F-595C-E24F-9BDC-E49E63581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579120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87" name="Picture 5">
            <a:extLst>
              <a:ext uri="{FF2B5EF4-FFF2-40B4-BE49-F238E27FC236}">
                <a16:creationId xmlns:a16="http://schemas.microsoft.com/office/drawing/2014/main" id="{C664DA2A-3C2B-EC4C-A37C-4300E6778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63" t="54163" r="25002" b="2472"/>
          <a:stretch>
            <a:fillRect/>
          </a:stretch>
        </p:blipFill>
        <p:spPr bwMode="auto">
          <a:xfrm>
            <a:off x="7162800" y="1905000"/>
            <a:ext cx="115570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6388" name="Group 7">
            <a:extLst>
              <a:ext uri="{FF2B5EF4-FFF2-40B4-BE49-F238E27FC236}">
                <a16:creationId xmlns:a16="http://schemas.microsoft.com/office/drawing/2014/main" id="{FB78D382-DBF9-D64C-B7EC-CFAAF0B2114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16390" name="Rectangle 1">
              <a:extLst>
                <a:ext uri="{FF2B5EF4-FFF2-40B4-BE49-F238E27FC236}">
                  <a16:creationId xmlns:a16="http://schemas.microsoft.com/office/drawing/2014/main" id="{2B6A3316-2703-DB4D-8826-7F616BCBDC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n-GB" altLang="en-US" sz="3200">
                  <a:solidFill>
                    <a:srgbClr val="B3B3B3"/>
                  </a:solidFill>
                </a:rPr>
                <a:t>Promotor de la RNA polimerasa III</a:t>
              </a:r>
            </a:p>
          </p:txBody>
        </p:sp>
        <p:sp>
          <p:nvSpPr>
            <p:cNvPr id="16391" name="Line 2">
              <a:extLst>
                <a:ext uri="{FF2B5EF4-FFF2-40B4-BE49-F238E27FC236}">
                  <a16:creationId xmlns:a16="http://schemas.microsoft.com/office/drawing/2014/main" id="{9737CF84-E52B-1C46-AECA-A336348095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389" name="Picture 10" descr="3d_tRNA.png">
            <a:extLst>
              <a:ext uri="{FF2B5EF4-FFF2-40B4-BE49-F238E27FC236}">
                <a16:creationId xmlns:a16="http://schemas.microsoft.com/office/drawing/2014/main" id="{A86A665F-09DE-7A4D-89A5-DC277A976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114800"/>
            <a:ext cx="20669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4">
            <a:extLst>
              <a:ext uri="{FF2B5EF4-FFF2-40B4-BE49-F238E27FC236}">
                <a16:creationId xmlns:a16="http://schemas.microsoft.com/office/drawing/2014/main" id="{373A7299-0EEF-9242-B0CB-9047D3AC3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260475"/>
            <a:ext cx="859155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2640" rIns="90000" bIns="45000"/>
          <a:lstStyle>
            <a:lvl1pPr indent="471488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RNA pol II (involucrada en la síntesis de mRNA).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Altamente regulada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Regulación compleja y redundante</a:t>
            </a:r>
            <a:b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</a:br>
            <a:endParaRPr lang="en-GB" altLang="en-US" sz="1600">
              <a:solidFill>
                <a:srgbClr val="000000"/>
              </a:solidFill>
              <a:latin typeface="Optima" panose="02000503060000020004" pitchFamily="2" charset="0"/>
            </a:endParaRP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La traducción de mRNA eucariota mucho más compleja que la procariota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	Exportar transcrito a citoplasma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	Escindir intrones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	Modificaciones postranscripcionales/postraduccionales</a:t>
            </a:r>
          </a:p>
          <a:p>
            <a:pPr eaLnBrk="1" hangingPunct="1">
              <a:lnSpc>
                <a:spcPct val="93000"/>
              </a:lnSpc>
            </a:pPr>
            <a:endParaRPr lang="en-GB" altLang="en-US" sz="1600">
              <a:solidFill>
                <a:srgbClr val="000000"/>
              </a:solidFill>
              <a:latin typeface="Optima" panose="02000503060000020004" pitchFamily="2" charset="0"/>
            </a:endParaRPr>
          </a:p>
        </p:txBody>
      </p:sp>
      <p:pic>
        <p:nvPicPr>
          <p:cNvPr id="18434" name="Picture 5">
            <a:extLst>
              <a:ext uri="{FF2B5EF4-FFF2-40B4-BE49-F238E27FC236}">
                <a16:creationId xmlns:a16="http://schemas.microsoft.com/office/drawing/2014/main" id="{79C07A46-8E25-C445-B7CF-2172BD182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363913"/>
            <a:ext cx="6831013" cy="181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435" name="Text Box 4">
            <a:extLst>
              <a:ext uri="{FF2B5EF4-FFF2-40B4-BE49-F238E27FC236}">
                <a16:creationId xmlns:a16="http://schemas.microsoft.com/office/drawing/2014/main" id="{C1273CEF-AF0C-D94D-AA2D-9DFAF5BAA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257800"/>
            <a:ext cx="417195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BRE = </a:t>
            </a:r>
            <a:r>
              <a:rPr lang="en-GB" altLang="en-US" sz="1600">
                <a:solidFill>
                  <a:srgbClr val="FF0000"/>
                </a:solidFill>
                <a:latin typeface="Optima" panose="02000503060000020004" pitchFamily="2" charset="0"/>
              </a:rPr>
              <a:t>Sitio de unión</a:t>
            </a: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 para el TFIIB</a:t>
            </a:r>
          </a:p>
          <a:p>
            <a:pPr eaLnBrk="1" hangingPunct="1">
              <a:lnSpc>
                <a:spcPct val="14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Inr = Inicio del transcrito</a:t>
            </a:r>
          </a:p>
          <a:p>
            <a:pPr eaLnBrk="1" hangingPunct="1">
              <a:lnSpc>
                <a:spcPct val="140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600">
                <a:solidFill>
                  <a:srgbClr val="000000"/>
                </a:solidFill>
                <a:latin typeface="Optima" panose="02000503060000020004" pitchFamily="2" charset="0"/>
              </a:rPr>
              <a:t>DPE = </a:t>
            </a:r>
            <a:r>
              <a:rPr lang="en-GB" altLang="en-US" sz="1600" i="1">
                <a:solidFill>
                  <a:srgbClr val="000000"/>
                </a:solidFill>
                <a:latin typeface="Optima" panose="02000503060000020004" pitchFamily="2" charset="0"/>
              </a:rPr>
              <a:t>Downstream Promotor Element</a:t>
            </a:r>
          </a:p>
        </p:txBody>
      </p:sp>
      <p:grpSp>
        <p:nvGrpSpPr>
          <p:cNvPr id="18436" name="Group 10">
            <a:extLst>
              <a:ext uri="{FF2B5EF4-FFF2-40B4-BE49-F238E27FC236}">
                <a16:creationId xmlns:a16="http://schemas.microsoft.com/office/drawing/2014/main" id="{6194F4FC-3491-ED4F-87F4-B2BF8ACB894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18437" name="Rectangle 1">
              <a:extLst>
                <a:ext uri="{FF2B5EF4-FFF2-40B4-BE49-F238E27FC236}">
                  <a16:creationId xmlns:a16="http://schemas.microsoft.com/office/drawing/2014/main" id="{0274C164-FCA7-0D43-96AD-11FFF2EEA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Elementos reguladores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18438" name="Line 2">
              <a:extLst>
                <a:ext uri="{FF2B5EF4-FFF2-40B4-BE49-F238E27FC236}">
                  <a16:creationId xmlns:a16="http://schemas.microsoft.com/office/drawing/2014/main" id="{6FF49FD0-A691-454C-8286-CE34AD08FE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4">
            <a:extLst>
              <a:ext uri="{FF2B5EF4-FFF2-40B4-BE49-F238E27FC236}">
                <a16:creationId xmlns:a16="http://schemas.microsoft.com/office/drawing/2014/main" id="{C247E30D-657C-FF4A-8C4C-0C6B2914E4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3" y="1439863"/>
            <a:ext cx="859155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2000">
                <a:solidFill>
                  <a:srgbClr val="000000"/>
                </a:solidFill>
                <a:latin typeface="Optima" panose="02000503060000020004" pitchFamily="2" charset="0"/>
              </a:rPr>
              <a:t>Estructura de un gen transcrito por RNA pol II</a:t>
            </a:r>
          </a:p>
        </p:txBody>
      </p:sp>
      <p:pic>
        <p:nvPicPr>
          <p:cNvPr id="20482" name="Picture 5">
            <a:extLst>
              <a:ext uri="{FF2B5EF4-FFF2-40B4-BE49-F238E27FC236}">
                <a16:creationId xmlns:a16="http://schemas.microsoft.com/office/drawing/2014/main" id="{2E55CE19-1B58-704A-A3CE-072E77053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095625"/>
            <a:ext cx="897255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483" name="Rectangle 6">
            <a:extLst>
              <a:ext uri="{FF2B5EF4-FFF2-40B4-BE49-F238E27FC236}">
                <a16:creationId xmlns:a16="http://schemas.microsoft.com/office/drawing/2014/main" id="{DCAB6CF0-5218-D047-9BA2-D708BFB7056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60363" y="2879725"/>
            <a:ext cx="4456112" cy="2879725"/>
          </a:xfrm>
          <a:prstGeom prst="rect">
            <a:avLst/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lnSpc>
                <a:spcPts val="36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_tradnl" altLang="en-US"/>
          </a:p>
        </p:txBody>
      </p:sp>
      <p:sp>
        <p:nvSpPr>
          <p:cNvPr id="20484" name="Text Box 7">
            <a:extLst>
              <a:ext uri="{FF2B5EF4-FFF2-40B4-BE49-F238E27FC236}">
                <a16:creationId xmlns:a16="http://schemas.microsoft.com/office/drawing/2014/main" id="{79DEF2B3-3555-2A4D-BA18-42689ACEB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2397125"/>
            <a:ext cx="287972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en-US" sz="1800">
                <a:solidFill>
                  <a:srgbClr val="FF0000"/>
                </a:solidFill>
                <a:latin typeface="Optima" panose="02000503060000020004" pitchFamily="2" charset="0"/>
              </a:rPr>
              <a:t>Secuencias reguladoras</a:t>
            </a:r>
          </a:p>
        </p:txBody>
      </p:sp>
      <p:grpSp>
        <p:nvGrpSpPr>
          <p:cNvPr id="20485" name="Group 8">
            <a:extLst>
              <a:ext uri="{FF2B5EF4-FFF2-40B4-BE49-F238E27FC236}">
                <a16:creationId xmlns:a16="http://schemas.microsoft.com/office/drawing/2014/main" id="{FCF76319-079F-1B46-AFF9-AC7C8F12C14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1123950"/>
            <a:chOff x="0" y="0"/>
            <a:chExt cx="9144000" cy="1123950"/>
          </a:xfrm>
        </p:grpSpPr>
        <p:sp>
          <p:nvSpPr>
            <p:cNvPr id="20486" name="Rectangle 1">
              <a:extLst>
                <a:ext uri="{FF2B5EF4-FFF2-40B4-BE49-F238E27FC236}">
                  <a16:creationId xmlns:a16="http://schemas.microsoft.com/office/drawing/2014/main" id="{F1F8FB01-22A2-CA4D-8061-EF2CDC176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9144000" cy="11239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7788" algn="l"/>
                  <a:tab pos="525463" algn="l"/>
                  <a:tab pos="974725" algn="l"/>
                  <a:tab pos="1423988" algn="l"/>
                  <a:tab pos="1873250" algn="l"/>
                  <a:tab pos="2322513" algn="l"/>
                  <a:tab pos="2771775" algn="l"/>
                  <a:tab pos="3221038" algn="l"/>
                  <a:tab pos="3670300" algn="l"/>
                  <a:tab pos="4119563" algn="l"/>
                  <a:tab pos="4568825" algn="l"/>
                  <a:tab pos="5018088" algn="l"/>
                  <a:tab pos="5467350" algn="l"/>
                  <a:tab pos="5916613" algn="l"/>
                  <a:tab pos="6365875" algn="l"/>
                  <a:tab pos="6815138" algn="l"/>
                  <a:tab pos="7264400" algn="l"/>
                  <a:tab pos="7713663" algn="l"/>
                  <a:tab pos="8162925" algn="l"/>
                  <a:tab pos="8612188" algn="l"/>
                  <a:tab pos="9061450" algn="l"/>
                </a:tabLs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s-ES_tradnl" altLang="en-US" sz="1800">
                  <a:solidFill>
                    <a:srgbClr val="B3B3B3"/>
                  </a:solidFill>
                </a:rPr>
                <a:t>  </a:t>
              </a:r>
              <a:r>
                <a:rPr lang="en-US" altLang="en-US" sz="1800">
                  <a:solidFill>
                    <a:srgbClr val="B3B3B3"/>
                  </a:solidFill>
                </a:rPr>
                <a:t>Tema 7. Transcripción</a:t>
              </a:r>
              <a:br>
                <a:rPr lang="en-GB" altLang="en-US" sz="1800">
                  <a:solidFill>
                    <a:srgbClr val="B3B3B3"/>
                  </a:solidFill>
                </a:rPr>
              </a:br>
              <a:r>
                <a:rPr lang="en-GB" altLang="en-US" sz="1800">
                  <a:solidFill>
                    <a:srgbClr val="B3B3B3"/>
                  </a:solidFill>
                </a:rPr>
                <a:t>  </a:t>
              </a:r>
              <a:r>
                <a:rPr lang="es-ES_tradnl" altLang="en-US" sz="3200">
                  <a:solidFill>
                    <a:srgbClr val="B3B3B3"/>
                  </a:solidFill>
                </a:rPr>
                <a:t>Elementos reguladores</a:t>
              </a:r>
              <a:endParaRPr lang="en-GB" altLang="en-US" sz="3200">
                <a:solidFill>
                  <a:srgbClr val="B3B3B3"/>
                </a:solidFill>
              </a:endParaRPr>
            </a:p>
          </p:txBody>
        </p:sp>
        <p:sp>
          <p:nvSpPr>
            <p:cNvPr id="20487" name="Line 2">
              <a:extLst>
                <a:ext uri="{FF2B5EF4-FFF2-40B4-BE49-F238E27FC236}">
                  <a16:creationId xmlns:a16="http://schemas.microsoft.com/office/drawing/2014/main" id="{F3BF207D-07A2-4749-9170-BBFA7E60F2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950" y="1079500"/>
              <a:ext cx="8820150" cy="1588"/>
            </a:xfrm>
            <a:prstGeom prst="line">
              <a:avLst/>
            </a:prstGeom>
            <a:noFill/>
            <a:ln w="36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111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35468</TotalTime>
  <Words>1660</Words>
  <Application>Microsoft Macintosh PowerPoint</Application>
  <PresentationFormat>On-screen Show (4:3)</PresentationFormat>
  <Paragraphs>361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Optima</vt:lpstr>
      <vt:lpstr>Times New Roman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.</dc:creator>
  <cp:lastModifiedBy>CHRISTIAN ALBERTO GARCIA SEPULVEDA</cp:lastModifiedBy>
  <cp:revision>209</cp:revision>
  <cp:lastPrinted>2009-04-22T19:24:48Z</cp:lastPrinted>
  <dcterms:created xsi:type="dcterms:W3CDTF">2012-08-23T15:42:45Z</dcterms:created>
  <dcterms:modified xsi:type="dcterms:W3CDTF">2019-02-01T15:26:11Z</dcterms:modified>
</cp:coreProperties>
</file>