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353" r:id="rId2"/>
    <p:sldId id="355" r:id="rId3"/>
    <p:sldId id="363" r:id="rId4"/>
    <p:sldId id="364" r:id="rId5"/>
    <p:sldId id="365" r:id="rId6"/>
    <p:sldId id="366" r:id="rId7"/>
    <p:sldId id="370" r:id="rId8"/>
    <p:sldId id="374" r:id="rId9"/>
    <p:sldId id="381" r:id="rId10"/>
    <p:sldId id="382" r:id="rId11"/>
    <p:sldId id="383" r:id="rId12"/>
    <p:sldId id="387" r:id="rId13"/>
    <p:sldId id="388" r:id="rId14"/>
    <p:sldId id="389" r:id="rId15"/>
    <p:sldId id="390" r:id="rId16"/>
    <p:sldId id="392" r:id="rId17"/>
    <p:sldId id="397" r:id="rId18"/>
    <p:sldId id="400" r:id="rId19"/>
    <p:sldId id="402" r:id="rId20"/>
    <p:sldId id="418" r:id="rId21"/>
    <p:sldId id="419" r:id="rId22"/>
    <p:sldId id="420" r:id="rId23"/>
    <p:sldId id="421" r:id="rId24"/>
    <p:sldId id="424" r:id="rId25"/>
    <p:sldId id="425" r:id="rId26"/>
    <p:sldId id="426" r:id="rId2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6"/>
  </p:normalViewPr>
  <p:slideViewPr>
    <p:cSldViewPr snapToGrid="0">
      <p:cViewPr varScale="1">
        <p:scale>
          <a:sx n="103" d="100"/>
          <a:sy n="103" d="100"/>
        </p:scale>
        <p:origin x="134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35F8B4F5-8220-1640-839C-A2C1E9C7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9E72DC75-DE0E-FC48-A661-6073A3C03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4447450F-F609-524F-AF30-544911432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0A1B187E-B149-D147-900A-173ABC4D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55268B91-B342-9D46-92EC-EB9393AC5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2CEE1E13-072C-E942-882F-4493A351D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6" name="AutoShape 7">
            <a:extLst>
              <a:ext uri="{FF2B5EF4-FFF2-40B4-BE49-F238E27FC236}">
                <a16:creationId xmlns:a16="http://schemas.microsoft.com/office/drawing/2014/main" id="{676B9035-6A53-B143-AA79-0B9A1BD49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7" name="AutoShape 8">
            <a:extLst>
              <a:ext uri="{FF2B5EF4-FFF2-40B4-BE49-F238E27FC236}">
                <a16:creationId xmlns:a16="http://schemas.microsoft.com/office/drawing/2014/main" id="{8AEA9A5E-E181-9D4F-A52F-342210758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8" name="AutoShape 9">
            <a:extLst>
              <a:ext uri="{FF2B5EF4-FFF2-40B4-BE49-F238E27FC236}">
                <a16:creationId xmlns:a16="http://schemas.microsoft.com/office/drawing/2014/main" id="{1A0DAA78-993E-674F-B94B-EE49B1633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9" name="AutoShape 10">
            <a:extLst>
              <a:ext uri="{FF2B5EF4-FFF2-40B4-BE49-F238E27FC236}">
                <a16:creationId xmlns:a16="http://schemas.microsoft.com/office/drawing/2014/main" id="{B80315D0-6FFC-9E46-8B2F-B99F0A8E7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0" name="AutoShape 11">
            <a:extLst>
              <a:ext uri="{FF2B5EF4-FFF2-40B4-BE49-F238E27FC236}">
                <a16:creationId xmlns:a16="http://schemas.microsoft.com/office/drawing/2014/main" id="{0FD2C04B-BA7F-FB4A-8FEB-B51ED5947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1" name="AutoShape 12">
            <a:extLst>
              <a:ext uri="{FF2B5EF4-FFF2-40B4-BE49-F238E27FC236}">
                <a16:creationId xmlns:a16="http://schemas.microsoft.com/office/drawing/2014/main" id="{413947B9-0A9A-894F-A84E-C54BBD45C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2" name="AutoShape 13">
            <a:extLst>
              <a:ext uri="{FF2B5EF4-FFF2-40B4-BE49-F238E27FC236}">
                <a16:creationId xmlns:a16="http://schemas.microsoft.com/office/drawing/2014/main" id="{BC0C7C8B-5AB8-8141-94FC-D1F649C28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3" name="AutoShape 14">
            <a:extLst>
              <a:ext uri="{FF2B5EF4-FFF2-40B4-BE49-F238E27FC236}">
                <a16:creationId xmlns:a16="http://schemas.microsoft.com/office/drawing/2014/main" id="{3E42358C-4396-1A44-A856-3D655EEE7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4" name="AutoShape 15">
            <a:extLst>
              <a:ext uri="{FF2B5EF4-FFF2-40B4-BE49-F238E27FC236}">
                <a16:creationId xmlns:a16="http://schemas.microsoft.com/office/drawing/2014/main" id="{E5DF34E4-8F72-1247-99EF-4659AE9BA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5" name="AutoShape 16">
            <a:extLst>
              <a:ext uri="{FF2B5EF4-FFF2-40B4-BE49-F238E27FC236}">
                <a16:creationId xmlns:a16="http://schemas.microsoft.com/office/drawing/2014/main" id="{70A0E7A0-8B75-A44F-9696-E3B55952B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6" name="AutoShape 17">
            <a:extLst>
              <a:ext uri="{FF2B5EF4-FFF2-40B4-BE49-F238E27FC236}">
                <a16:creationId xmlns:a16="http://schemas.microsoft.com/office/drawing/2014/main" id="{F24DA14E-FA7A-BB4C-8933-1F810D5ED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7" name="AutoShape 18">
            <a:extLst>
              <a:ext uri="{FF2B5EF4-FFF2-40B4-BE49-F238E27FC236}">
                <a16:creationId xmlns:a16="http://schemas.microsoft.com/office/drawing/2014/main" id="{121E21AA-D7AE-AC43-9EB2-61DFBE87F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8" name="AutoShape 19">
            <a:extLst>
              <a:ext uri="{FF2B5EF4-FFF2-40B4-BE49-F238E27FC236}">
                <a16:creationId xmlns:a16="http://schemas.microsoft.com/office/drawing/2014/main" id="{CF72823E-41CA-3A4D-B201-08BDAC2F9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9" name="AutoShape 20">
            <a:extLst>
              <a:ext uri="{FF2B5EF4-FFF2-40B4-BE49-F238E27FC236}">
                <a16:creationId xmlns:a16="http://schemas.microsoft.com/office/drawing/2014/main" id="{DEC0CE15-A4F5-FF4B-9E73-4199721A5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0" name="AutoShape 21">
            <a:extLst>
              <a:ext uri="{FF2B5EF4-FFF2-40B4-BE49-F238E27FC236}">
                <a16:creationId xmlns:a16="http://schemas.microsoft.com/office/drawing/2014/main" id="{46280553-2D83-E641-B34D-CEF2412D2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1" name="AutoShape 22">
            <a:extLst>
              <a:ext uri="{FF2B5EF4-FFF2-40B4-BE49-F238E27FC236}">
                <a16:creationId xmlns:a16="http://schemas.microsoft.com/office/drawing/2014/main" id="{C229400B-1B82-5E48-BFFE-CF8B368FF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2" name="AutoShape 23">
            <a:extLst>
              <a:ext uri="{FF2B5EF4-FFF2-40B4-BE49-F238E27FC236}">
                <a16:creationId xmlns:a16="http://schemas.microsoft.com/office/drawing/2014/main" id="{E3D22643-42FD-B64D-B677-AB8C14008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3" name="AutoShape 24">
            <a:extLst>
              <a:ext uri="{FF2B5EF4-FFF2-40B4-BE49-F238E27FC236}">
                <a16:creationId xmlns:a16="http://schemas.microsoft.com/office/drawing/2014/main" id="{765522A5-059F-2841-90B9-CCA53D8B1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4" name="AutoShape 25">
            <a:extLst>
              <a:ext uri="{FF2B5EF4-FFF2-40B4-BE49-F238E27FC236}">
                <a16:creationId xmlns:a16="http://schemas.microsoft.com/office/drawing/2014/main" id="{09CC6048-FAB0-1448-BEF8-FF435BCE6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5" name="AutoShape 26">
            <a:extLst>
              <a:ext uri="{FF2B5EF4-FFF2-40B4-BE49-F238E27FC236}">
                <a16:creationId xmlns:a16="http://schemas.microsoft.com/office/drawing/2014/main" id="{765179C4-5D4D-7D4B-8063-686B8CF1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6" name="AutoShape 27">
            <a:extLst>
              <a:ext uri="{FF2B5EF4-FFF2-40B4-BE49-F238E27FC236}">
                <a16:creationId xmlns:a16="http://schemas.microsoft.com/office/drawing/2014/main" id="{03208F24-A30E-014F-AEFD-737F8EAD5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7" name="AutoShape 28">
            <a:extLst>
              <a:ext uri="{FF2B5EF4-FFF2-40B4-BE49-F238E27FC236}">
                <a16:creationId xmlns:a16="http://schemas.microsoft.com/office/drawing/2014/main" id="{C12F85F3-C8EB-B94E-9B9B-2906A575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8" name="AutoShape 29">
            <a:extLst>
              <a:ext uri="{FF2B5EF4-FFF2-40B4-BE49-F238E27FC236}">
                <a16:creationId xmlns:a16="http://schemas.microsoft.com/office/drawing/2014/main" id="{D31300AC-12DC-EC44-8F3C-63252DAB5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9" name="AutoShape 30">
            <a:extLst>
              <a:ext uri="{FF2B5EF4-FFF2-40B4-BE49-F238E27FC236}">
                <a16:creationId xmlns:a16="http://schemas.microsoft.com/office/drawing/2014/main" id="{0DFC8C78-F54B-9246-82B1-784CB606D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0" name="AutoShape 31">
            <a:extLst>
              <a:ext uri="{FF2B5EF4-FFF2-40B4-BE49-F238E27FC236}">
                <a16:creationId xmlns:a16="http://schemas.microsoft.com/office/drawing/2014/main" id="{8AD828D0-C1A4-4B4C-9A40-CFE6630E5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1" name="AutoShape 32">
            <a:extLst>
              <a:ext uri="{FF2B5EF4-FFF2-40B4-BE49-F238E27FC236}">
                <a16:creationId xmlns:a16="http://schemas.microsoft.com/office/drawing/2014/main" id="{9D35463A-6D7D-BC41-875E-D119A19A0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2" name="AutoShape 33">
            <a:extLst>
              <a:ext uri="{FF2B5EF4-FFF2-40B4-BE49-F238E27FC236}">
                <a16:creationId xmlns:a16="http://schemas.microsoft.com/office/drawing/2014/main" id="{D0F44470-1137-A244-85D9-EED4553DB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3" name="AutoShape 34">
            <a:extLst>
              <a:ext uri="{FF2B5EF4-FFF2-40B4-BE49-F238E27FC236}">
                <a16:creationId xmlns:a16="http://schemas.microsoft.com/office/drawing/2014/main" id="{2B3F99B5-B69E-EE49-AB1F-67E686BF0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4" name="AutoShape 35">
            <a:extLst>
              <a:ext uri="{FF2B5EF4-FFF2-40B4-BE49-F238E27FC236}">
                <a16:creationId xmlns:a16="http://schemas.microsoft.com/office/drawing/2014/main" id="{F698155C-1A0B-0449-A093-6DDAC3CC0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5" name="AutoShape 36">
            <a:extLst>
              <a:ext uri="{FF2B5EF4-FFF2-40B4-BE49-F238E27FC236}">
                <a16:creationId xmlns:a16="http://schemas.microsoft.com/office/drawing/2014/main" id="{F49BC12C-1E06-194F-B5A3-84D08068B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6" name="AutoShape 37">
            <a:extLst>
              <a:ext uri="{FF2B5EF4-FFF2-40B4-BE49-F238E27FC236}">
                <a16:creationId xmlns:a16="http://schemas.microsoft.com/office/drawing/2014/main" id="{FF596FBE-7198-4F4A-9290-40853EF32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7" name="AutoShape 38">
            <a:extLst>
              <a:ext uri="{FF2B5EF4-FFF2-40B4-BE49-F238E27FC236}">
                <a16:creationId xmlns:a16="http://schemas.microsoft.com/office/drawing/2014/main" id="{81AED5A5-1669-EC40-B36E-F2E3BD995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8" name="AutoShape 39">
            <a:extLst>
              <a:ext uri="{FF2B5EF4-FFF2-40B4-BE49-F238E27FC236}">
                <a16:creationId xmlns:a16="http://schemas.microsoft.com/office/drawing/2014/main" id="{144D3D99-A8BC-D349-8CB6-CC525DF1E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9" name="AutoShape 40">
            <a:extLst>
              <a:ext uri="{FF2B5EF4-FFF2-40B4-BE49-F238E27FC236}">
                <a16:creationId xmlns:a16="http://schemas.microsoft.com/office/drawing/2014/main" id="{743D9466-C526-5846-ABEB-92964979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90" name="AutoShape 41">
            <a:extLst>
              <a:ext uri="{FF2B5EF4-FFF2-40B4-BE49-F238E27FC236}">
                <a16:creationId xmlns:a16="http://schemas.microsoft.com/office/drawing/2014/main" id="{828062A8-A1C5-0B46-9EB7-CAB6D8DAC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91" name="AutoShape 42">
            <a:extLst>
              <a:ext uri="{FF2B5EF4-FFF2-40B4-BE49-F238E27FC236}">
                <a16:creationId xmlns:a16="http://schemas.microsoft.com/office/drawing/2014/main" id="{18C5D3E5-94CE-7543-8944-5C9F56F47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" name="Rectangle 43">
            <a:extLst>
              <a:ext uri="{FF2B5EF4-FFF2-40B4-BE49-F238E27FC236}">
                <a16:creationId xmlns:a16="http://schemas.microsoft.com/office/drawing/2014/main" id="{9AA77AC0-76D4-F845-BFDE-F68E70E29FB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0512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2" name="Rectangle 44">
            <a:extLst>
              <a:ext uri="{FF2B5EF4-FFF2-40B4-BE49-F238E27FC236}">
                <a16:creationId xmlns:a16="http://schemas.microsoft.com/office/drawing/2014/main" id="{C6FD9C19-7C02-E545-AF4E-E6CF78B8FA1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0512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4" name="Rectangle 45">
            <a:extLst>
              <a:ext uri="{FF2B5EF4-FFF2-40B4-BE49-F238E27FC236}">
                <a16:creationId xmlns:a16="http://schemas.microsoft.com/office/drawing/2014/main" id="{E4B5F833-76F0-1446-8236-78467411EDE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05325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46">
            <a:extLst>
              <a:ext uri="{FF2B5EF4-FFF2-40B4-BE49-F238E27FC236}">
                <a16:creationId xmlns:a16="http://schemas.microsoft.com/office/drawing/2014/main" id="{97210D78-0AF6-B74C-BE3D-0E5F84A8675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19725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/>
          </a:p>
        </p:txBody>
      </p:sp>
      <p:sp>
        <p:nvSpPr>
          <p:cNvPr id="2095" name="Rectangle 47">
            <a:extLst>
              <a:ext uri="{FF2B5EF4-FFF2-40B4-BE49-F238E27FC236}">
                <a16:creationId xmlns:a16="http://schemas.microsoft.com/office/drawing/2014/main" id="{003DCD91-2688-C348-A20E-756A26619A4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05125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6" name="Rectangle 48">
            <a:extLst>
              <a:ext uri="{FF2B5EF4-FFF2-40B4-BE49-F238E27FC236}">
                <a16:creationId xmlns:a16="http://schemas.microsoft.com/office/drawing/2014/main" id="{C06B44C9-BCA4-B14F-B7A0-255E87406E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05125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15B217-EDDA-4F46-88C4-D7BD82BBF9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8">
            <a:extLst>
              <a:ext uri="{FF2B5EF4-FFF2-40B4-BE49-F238E27FC236}">
                <a16:creationId xmlns:a16="http://schemas.microsoft.com/office/drawing/2014/main" id="{B4790D16-2413-FE46-839D-26EE382663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A0C82F-3E8E-584E-80E2-6B64E6E72A0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44A88502-FD14-3F4E-B5A8-09256202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C776B0FF-AC1C-D34A-A61B-237498D27AE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7188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>
            <a:extLst>
              <a:ext uri="{FF2B5EF4-FFF2-40B4-BE49-F238E27FC236}">
                <a16:creationId xmlns:a16="http://schemas.microsoft.com/office/drawing/2014/main" id="{8712E577-DAD4-3244-AB24-DC496E81C4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9D52CB-5D6D-524A-818C-C8E7D11B8732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C233ECCF-30BF-A344-9D49-0BB1D8872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2C31D68F-1C2B-8540-9029-4B9F7978F6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5">
            <a:extLst>
              <a:ext uri="{FF2B5EF4-FFF2-40B4-BE49-F238E27FC236}">
                <a16:creationId xmlns:a16="http://schemas.microsoft.com/office/drawing/2014/main" id="{F6281D20-961F-234E-8E14-3A81440AC6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1BAB1FA-F454-8744-9509-2B8F7CE2F32A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F87F5757-CF4E-F748-AF6D-431C1DD71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33FDA21D-CD00-9F47-81CD-645CC61459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5">
            <a:extLst>
              <a:ext uri="{FF2B5EF4-FFF2-40B4-BE49-F238E27FC236}">
                <a16:creationId xmlns:a16="http://schemas.microsoft.com/office/drawing/2014/main" id="{CFC6AAA7-6925-5C4C-90AB-03E7FC3721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4B3C9D-D021-F149-913B-7A180C6CECE5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91482F6E-13AF-EB45-BB86-287E9BC3C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18E573E2-D0DD-DC48-9FF3-4809D2D6F4C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5">
            <a:extLst>
              <a:ext uri="{FF2B5EF4-FFF2-40B4-BE49-F238E27FC236}">
                <a16:creationId xmlns:a16="http://schemas.microsoft.com/office/drawing/2014/main" id="{9F0A0735-85FC-8048-8221-87FB7D0184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AD6FA7-6B82-564A-A878-238908AD24EB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ACB12CEB-529B-0C4F-882A-F695D4D2F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386D31CA-4573-FB4A-83C7-60CD378E94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5">
            <a:extLst>
              <a:ext uri="{FF2B5EF4-FFF2-40B4-BE49-F238E27FC236}">
                <a16:creationId xmlns:a16="http://schemas.microsoft.com/office/drawing/2014/main" id="{AEF9F53B-0490-1841-81E6-858EDCC487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354478-4BC3-2145-A1C2-F5FC65B60835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6F2742A9-F478-FB48-8AF5-C0D19AFE0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E3A526F5-F4D8-D34B-AEC0-0DD672C634C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5">
            <a:extLst>
              <a:ext uri="{FF2B5EF4-FFF2-40B4-BE49-F238E27FC236}">
                <a16:creationId xmlns:a16="http://schemas.microsoft.com/office/drawing/2014/main" id="{D76C962E-F242-9F46-8FCD-78CE74BFCD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EB4546-A431-5840-BBB3-E8212E70F9BB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A4234BC8-2ECF-1A40-8037-6EB2E7A02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D01E929D-DE67-804E-9259-017250A423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5">
            <a:extLst>
              <a:ext uri="{FF2B5EF4-FFF2-40B4-BE49-F238E27FC236}">
                <a16:creationId xmlns:a16="http://schemas.microsoft.com/office/drawing/2014/main" id="{5D5B1388-F59E-7646-AB25-25D8AC285B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72304C-B555-1444-A5C8-4FBA4CFC00CF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2FE93CBD-00A7-BA48-A85A-B91E27A51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18B2A852-481E-034E-A646-443305E225D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5">
            <a:extLst>
              <a:ext uri="{FF2B5EF4-FFF2-40B4-BE49-F238E27FC236}">
                <a16:creationId xmlns:a16="http://schemas.microsoft.com/office/drawing/2014/main" id="{FFD9A8B5-4C28-9A4F-8FB3-2A30C9F811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267D1B-F9D3-7144-BD34-ADCC42FA15F3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157448D0-5B6A-4841-A786-6D04DD360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75716732-B0D2-4D43-B4BB-363E0F79C9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5">
            <a:extLst>
              <a:ext uri="{FF2B5EF4-FFF2-40B4-BE49-F238E27FC236}">
                <a16:creationId xmlns:a16="http://schemas.microsoft.com/office/drawing/2014/main" id="{64E5DD0E-0CE5-C349-8FC2-2B9F66330F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1B3F1C-AE88-474F-8A69-6894BA9CC728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F214E538-F623-384B-A0C3-37234676A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A85935B7-4593-FF41-AC63-3014922006D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7">
            <a:extLst>
              <a:ext uri="{FF2B5EF4-FFF2-40B4-BE49-F238E27FC236}">
                <a16:creationId xmlns:a16="http://schemas.microsoft.com/office/drawing/2014/main" id="{C53CFEF0-A9F2-4B4A-8C25-36B9B21607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342396-6C16-994B-B5BB-8674BA9481B3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800204FE-9127-DE4D-B9E6-623D407B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E55B4948-96AB-554B-BDF3-F03BA620677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8">
            <a:extLst>
              <a:ext uri="{FF2B5EF4-FFF2-40B4-BE49-F238E27FC236}">
                <a16:creationId xmlns:a16="http://schemas.microsoft.com/office/drawing/2014/main" id="{2C8C54D1-05B9-D047-94F7-E394432AFA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C71DEA-ACD5-1E4D-99B4-BE61A1A070FF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10CA1014-53EB-014C-B441-B4287B407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7141D3E2-F411-2344-91D2-CEBE8103DD1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7188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5">
            <a:extLst>
              <a:ext uri="{FF2B5EF4-FFF2-40B4-BE49-F238E27FC236}">
                <a16:creationId xmlns:a16="http://schemas.microsoft.com/office/drawing/2014/main" id="{8F1D8E9C-7D35-5147-AA61-5D8002FA6A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5DD66-314A-394C-B6DE-6B75816E0D91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8B46B2F3-E961-6145-8907-544F69A5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0DF4E2EB-4B9C-6A41-BCEA-3C6E5693DE2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5">
            <a:extLst>
              <a:ext uri="{FF2B5EF4-FFF2-40B4-BE49-F238E27FC236}">
                <a16:creationId xmlns:a16="http://schemas.microsoft.com/office/drawing/2014/main" id="{A28D3ED3-A27E-4C41-9ECD-770905D04C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5CDD6C-8CF0-2945-B5CC-F0F548492333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79ECF4F7-A707-1941-B9B3-11927C475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7108" name="Text Box 2">
            <a:extLst>
              <a:ext uri="{FF2B5EF4-FFF2-40B4-BE49-F238E27FC236}">
                <a16:creationId xmlns:a16="http://schemas.microsoft.com/office/drawing/2014/main" id="{F5B1D346-A918-9B48-A4A1-ECE963DDE0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5">
            <a:extLst>
              <a:ext uri="{FF2B5EF4-FFF2-40B4-BE49-F238E27FC236}">
                <a16:creationId xmlns:a16="http://schemas.microsoft.com/office/drawing/2014/main" id="{E8202BC7-F689-1244-B0AA-5BA87885D2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3EE1BC-9099-1246-88A6-C79B64665640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73E3A206-8AAE-A046-8D39-942F03948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9156" name="Text Box 2">
            <a:extLst>
              <a:ext uri="{FF2B5EF4-FFF2-40B4-BE49-F238E27FC236}">
                <a16:creationId xmlns:a16="http://schemas.microsoft.com/office/drawing/2014/main" id="{3C41CB1C-5690-C943-AB08-B2B2EA6A971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5">
            <a:extLst>
              <a:ext uri="{FF2B5EF4-FFF2-40B4-BE49-F238E27FC236}">
                <a16:creationId xmlns:a16="http://schemas.microsoft.com/office/drawing/2014/main" id="{EAACEEAE-8EBD-6644-AF34-EC3DF7318E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F9543F-7F36-5646-A94E-B7355FF4C3DA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907203E-DD81-6945-97CB-64FCD2EFA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1204" name="Text Box 2">
            <a:extLst>
              <a:ext uri="{FF2B5EF4-FFF2-40B4-BE49-F238E27FC236}">
                <a16:creationId xmlns:a16="http://schemas.microsoft.com/office/drawing/2014/main" id="{D25CC6C3-B853-D949-89BE-0E7F782C5C6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5">
            <a:extLst>
              <a:ext uri="{FF2B5EF4-FFF2-40B4-BE49-F238E27FC236}">
                <a16:creationId xmlns:a16="http://schemas.microsoft.com/office/drawing/2014/main" id="{D39E8BCC-E746-1642-9106-F94477C79E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4CFF39-EB64-A247-A42A-04BEBBCB8B57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17A2D993-6CC4-104B-824B-E2A381F2D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3252" name="Text Box 2">
            <a:extLst>
              <a:ext uri="{FF2B5EF4-FFF2-40B4-BE49-F238E27FC236}">
                <a16:creationId xmlns:a16="http://schemas.microsoft.com/office/drawing/2014/main" id="{A981C07B-65D7-D44F-8F18-CA8D4BE5ECD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5">
            <a:extLst>
              <a:ext uri="{FF2B5EF4-FFF2-40B4-BE49-F238E27FC236}">
                <a16:creationId xmlns:a16="http://schemas.microsoft.com/office/drawing/2014/main" id="{1F569868-62D6-254C-B609-D2AD6CBE33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7B9076-F21D-0146-9F15-2CE386386276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A51D9B91-55A9-D440-B486-DBB2961F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5300" name="Text Box 2">
            <a:extLst>
              <a:ext uri="{FF2B5EF4-FFF2-40B4-BE49-F238E27FC236}">
                <a16:creationId xmlns:a16="http://schemas.microsoft.com/office/drawing/2014/main" id="{F050358C-4C91-8E45-9BCE-24F62978A88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5">
            <a:extLst>
              <a:ext uri="{FF2B5EF4-FFF2-40B4-BE49-F238E27FC236}">
                <a16:creationId xmlns:a16="http://schemas.microsoft.com/office/drawing/2014/main" id="{B9B3C658-DCE3-1A46-BEEA-B23EED804D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4AC05B-D9FC-A54A-A4E6-555BDA33F9AB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89CC063F-7842-DD4A-9FE6-F21AAD815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7348" name="Text Box 2">
            <a:extLst>
              <a:ext uri="{FF2B5EF4-FFF2-40B4-BE49-F238E27FC236}">
                <a16:creationId xmlns:a16="http://schemas.microsoft.com/office/drawing/2014/main" id="{C9598C63-9319-A745-9CB0-A18F04C8F18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5">
            <a:extLst>
              <a:ext uri="{FF2B5EF4-FFF2-40B4-BE49-F238E27FC236}">
                <a16:creationId xmlns:a16="http://schemas.microsoft.com/office/drawing/2014/main" id="{32E0FE6A-D43C-6444-8C31-A0A2D327A9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883228-1478-AF49-83E8-B14887779D6D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C82EC16C-1C63-1148-915A-1F37A37EA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5DBFF23D-E8BD-A345-BC79-4563A170F7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5">
            <a:extLst>
              <a:ext uri="{FF2B5EF4-FFF2-40B4-BE49-F238E27FC236}">
                <a16:creationId xmlns:a16="http://schemas.microsoft.com/office/drawing/2014/main" id="{440B1C19-D59B-8E45-A01D-A6FD431E7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4BD0F6-80BD-7243-9151-CCFD2AFA448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AC271B91-597A-7D43-902A-BD1A6697F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3E7E6C68-E8A8-5247-A8A9-4927D62C053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5">
            <a:extLst>
              <a:ext uri="{FF2B5EF4-FFF2-40B4-BE49-F238E27FC236}">
                <a16:creationId xmlns:a16="http://schemas.microsoft.com/office/drawing/2014/main" id="{B002B38D-252F-6F44-BBC9-883CA0F219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D7D142-4A66-2240-973B-8BA57389AFA1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67E183EE-BD73-A847-B096-5F5DD4509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52A3CCB0-C4E2-D640-A6E4-C7871423AB8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5">
            <a:extLst>
              <a:ext uri="{FF2B5EF4-FFF2-40B4-BE49-F238E27FC236}">
                <a16:creationId xmlns:a16="http://schemas.microsoft.com/office/drawing/2014/main" id="{8673ADD6-DC20-4449-BC59-147B37B4E3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833DE5-898F-9C43-AFDB-7227BF7BAE5F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FB268C95-0585-DA4D-AFC1-B74D98F49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3F2B740B-B04A-6D4F-B76D-35648AB9DEA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5">
            <a:extLst>
              <a:ext uri="{FF2B5EF4-FFF2-40B4-BE49-F238E27FC236}">
                <a16:creationId xmlns:a16="http://schemas.microsoft.com/office/drawing/2014/main" id="{F0900C77-E87C-754B-BDDC-4AC365C132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D4782E-AE40-8645-A0F2-AD821EFBEDE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210331B3-3A2D-7945-AC0D-67AEBC7F3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6A7C4993-5279-1249-8338-153E82679D4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5">
            <a:extLst>
              <a:ext uri="{FF2B5EF4-FFF2-40B4-BE49-F238E27FC236}">
                <a16:creationId xmlns:a16="http://schemas.microsoft.com/office/drawing/2014/main" id="{9A72EA54-7ABF-B649-B41A-207ECA4EBA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F79B46-4826-1248-A600-DF6CE81B20FA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C9037D38-DC56-B143-906F-BBF6172DC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D76B3459-ADF7-7542-9CB2-FEAB474FD1B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5">
            <a:extLst>
              <a:ext uri="{FF2B5EF4-FFF2-40B4-BE49-F238E27FC236}">
                <a16:creationId xmlns:a16="http://schemas.microsoft.com/office/drawing/2014/main" id="{43A4C9F2-DB22-264C-9418-668AC1F429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A046C4-51D9-4945-83A3-8FF11BE401CF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34BE3D11-7A76-3940-B045-71B4F6BBF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29138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3DEEB441-E016-4C43-ABA4-F1A4C63BFF8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195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6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8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75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342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93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53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23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72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04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67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9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56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47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7CABEA0D-4D3A-B24F-946B-9F7D543B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914400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93BD86D9-00E3-1245-96AB-E5F4A238D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6384925"/>
            <a:ext cx="212883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313926B0-1D25-2D4E-8982-DDFCDFD5F6F8}" type="slidenum">
              <a:rPr lang="en-GB" altLang="en-US" sz="1400" smtClean="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‹#›</a:t>
            </a:fld>
            <a:endParaRPr lang="en-GB" alt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-111" charset="0"/>
          <a:ea typeface="ＭＳ Ｐゴシック" charset="0"/>
          <a:cs typeface="DejaVu Sans" charset="0"/>
        </a:defRPr>
      </a:lvl2pPr>
      <a:lvl3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-111" charset="0"/>
          <a:ea typeface="ＭＳ Ｐゴシック" charset="0"/>
          <a:cs typeface="DejaVu Sans" charset="0"/>
        </a:defRPr>
      </a:lvl3pPr>
      <a:lvl4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-111" charset="0"/>
          <a:ea typeface="ＭＳ Ｐゴシック" charset="0"/>
          <a:cs typeface="DejaVu Sans" charset="0"/>
        </a:defRPr>
      </a:lvl4pPr>
      <a:lvl5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-111" charset="0"/>
          <a:ea typeface="ＭＳ Ｐゴシック" charset="0"/>
          <a:cs typeface="DejaVu Sans" charset="0"/>
        </a:defRPr>
      </a:lvl5pPr>
      <a:lvl6pPr marL="2514600" indent="-228600" algn="ctr" defTabSz="449263" rtl="0" fontAlgn="base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4400">
          <a:solidFill>
            <a:srgbClr val="000000"/>
          </a:solidFill>
          <a:latin typeface="Arial" pitchFamily="-111" charset="0"/>
          <a:ea typeface="DejaVu Sans" charset="0"/>
          <a:cs typeface="DejaVu Sans" charset="0"/>
        </a:defRPr>
      </a:lvl6pPr>
      <a:lvl7pPr marL="2971800" indent="-228600" algn="ctr" defTabSz="449263" rtl="0" fontAlgn="base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4400">
          <a:solidFill>
            <a:srgbClr val="000000"/>
          </a:solidFill>
          <a:latin typeface="Arial" pitchFamily="-111" charset="0"/>
          <a:ea typeface="DejaVu Sans" charset="0"/>
          <a:cs typeface="DejaVu Sans" charset="0"/>
        </a:defRPr>
      </a:lvl7pPr>
      <a:lvl8pPr marL="3429000" indent="-228600" algn="ctr" defTabSz="449263" rtl="0" fontAlgn="base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4400">
          <a:solidFill>
            <a:srgbClr val="000000"/>
          </a:solidFill>
          <a:latin typeface="Arial" pitchFamily="-111" charset="0"/>
          <a:ea typeface="DejaVu Sans" charset="0"/>
          <a:cs typeface="DejaVu Sans" charset="0"/>
        </a:defRPr>
      </a:lvl8pPr>
      <a:lvl9pPr marL="3886200" indent="-228600" algn="ctr" defTabSz="449263" rtl="0" fontAlgn="base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4400">
          <a:solidFill>
            <a:srgbClr val="000000"/>
          </a:solidFill>
          <a:latin typeface="Arial" pitchFamily="-111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ts val="6375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ts val="5613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ts val="4575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5">
            <a:extLst>
              <a:ext uri="{FF2B5EF4-FFF2-40B4-BE49-F238E27FC236}">
                <a16:creationId xmlns:a16="http://schemas.microsoft.com/office/drawing/2014/main" id="{28BCE9E1-16AE-E840-8CBA-A9937FB6D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17650"/>
            <a:ext cx="86106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5000">
                <a:solidFill>
                  <a:schemeClr val="tx1"/>
                </a:solidFill>
                <a:latin typeface="Optima" panose="02000503060000020004" pitchFamily="2" charset="0"/>
              </a:rPr>
              <a:t>Tema 8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5000">
                <a:solidFill>
                  <a:schemeClr val="tx1"/>
                </a:solidFill>
                <a:latin typeface="Optima" panose="02000503060000020004" pitchFamily="2" charset="0"/>
              </a:rPr>
              <a:t>mRNA, tRNA y rRNA</a:t>
            </a:r>
          </a:p>
        </p:txBody>
      </p:sp>
      <p:grpSp>
        <p:nvGrpSpPr>
          <p:cNvPr id="3074" name="Group 32">
            <a:extLst>
              <a:ext uri="{FF2B5EF4-FFF2-40B4-BE49-F238E27FC236}">
                <a16:creationId xmlns:a16="http://schemas.microsoft.com/office/drawing/2014/main" id="{05E65140-F8AA-2449-9FFF-24051960EB3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130550"/>
            <a:ext cx="5257800" cy="3194050"/>
            <a:chOff x="304800" y="3130550"/>
            <a:chExt cx="5257800" cy="3194050"/>
          </a:xfrm>
        </p:grpSpPr>
        <p:sp>
          <p:nvSpPr>
            <p:cNvPr id="3075" name="Text Box 4">
              <a:extLst>
                <a:ext uri="{FF2B5EF4-FFF2-40B4-BE49-F238E27FC236}">
                  <a16:creationId xmlns:a16="http://schemas.microsoft.com/office/drawing/2014/main" id="{4DDD101F-A37B-5C45-A55E-4C6C8632A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130550"/>
              <a:ext cx="3657600" cy="4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50400" rIns="90000" bIns="450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Optima" panose="02000503060000020004" pitchFamily="2" charset="0"/>
                </a:rPr>
                <a:t>CA García Sepúlveda MD PhD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Optima" panose="02000503060000020004" pitchFamily="2" charset="0"/>
                </a:rPr>
                <a:t>Last updated Jan 2019</a:t>
              </a:r>
              <a:endParaRPr lang="en-GB" altLang="en-US" sz="1400" i="1">
                <a:solidFill>
                  <a:srgbClr val="000000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076" name="Título 1">
              <a:extLst>
                <a:ext uri="{FF2B5EF4-FFF2-40B4-BE49-F238E27FC236}">
                  <a16:creationId xmlns:a16="http://schemas.microsoft.com/office/drawing/2014/main" id="{6246F333-B630-D74F-BBCB-8575F2A07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505450"/>
              <a:ext cx="525780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defTabSz="4572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defTabSz="4572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defTabSz="4572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defTabSz="4572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_tradnl" altLang="en-US" sz="2000">
                  <a:solidFill>
                    <a:schemeClr val="tx1"/>
                  </a:solidFill>
                  <a:latin typeface="Optima" panose="02000503060000020004" pitchFamily="2" charset="0"/>
                </a:rPr>
                <a:t>Laboratorio de Genómica Viral y Humana</a:t>
              </a:r>
              <a:br>
                <a:rPr lang="es-ES_tradnl" altLang="en-US" sz="3200">
                  <a:solidFill>
                    <a:schemeClr val="tx1"/>
                  </a:solidFill>
                  <a:latin typeface="Optima" panose="02000503060000020004" pitchFamily="2" charset="0"/>
                </a:rPr>
              </a:br>
              <a:r>
                <a:rPr lang="es-ES_tradnl" altLang="en-US" sz="1400">
                  <a:solidFill>
                    <a:schemeClr val="tx1"/>
                  </a:solidFill>
                  <a:latin typeface="Optima" panose="02000503060000020004" pitchFamily="2" charset="0"/>
                </a:rPr>
                <a:t>Facultad de Medicina, Universidad Autónoma de San Luis Potosí</a:t>
              </a:r>
            </a:p>
          </p:txBody>
        </p:sp>
        <p:grpSp>
          <p:nvGrpSpPr>
            <p:cNvPr id="3077" name="Agrupar 17">
              <a:extLst>
                <a:ext uri="{FF2B5EF4-FFF2-40B4-BE49-F238E27FC236}">
                  <a16:creationId xmlns:a16="http://schemas.microsoft.com/office/drawing/2014/main" id="{D8781599-48E0-FA4C-99B9-F58D86823E4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01638" y="6191250"/>
              <a:ext cx="4921250" cy="133350"/>
              <a:chOff x="1414188" y="971925"/>
              <a:chExt cx="7583018" cy="205494"/>
            </a:xfrm>
          </p:grpSpPr>
          <p:grpSp>
            <p:nvGrpSpPr>
              <p:cNvPr id="3080" name="Agrupar 17">
                <a:extLst>
                  <a:ext uri="{FF2B5EF4-FFF2-40B4-BE49-F238E27FC236}">
                    <a16:creationId xmlns:a16="http://schemas.microsoft.com/office/drawing/2014/main" id="{8DEE3024-425B-2944-A8CE-D307C4AEE8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4188" y="971925"/>
                <a:ext cx="3801430" cy="205494"/>
                <a:chOff x="143341" y="3429001"/>
                <a:chExt cx="9336899" cy="504725"/>
              </a:xfrm>
            </p:grpSpPr>
            <p:grpSp>
              <p:nvGrpSpPr>
                <p:cNvPr id="3092" name="Agrupar 13">
                  <a:extLst>
                    <a:ext uri="{FF2B5EF4-FFF2-40B4-BE49-F238E27FC236}">
                      <a16:creationId xmlns:a16="http://schemas.microsoft.com/office/drawing/2014/main" id="{97E67DCE-C05D-EE44-BAA6-BDC7642B22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3341" y="3429001"/>
                  <a:ext cx="6235183" cy="504725"/>
                  <a:chOff x="143341" y="3429001"/>
                  <a:chExt cx="6235183" cy="504725"/>
                </a:xfrm>
              </p:grpSpPr>
              <p:grpSp>
                <p:nvGrpSpPr>
                  <p:cNvPr id="3096" name="Agrupar 9">
                    <a:extLst>
                      <a:ext uri="{FF2B5EF4-FFF2-40B4-BE49-F238E27FC236}">
                        <a16:creationId xmlns:a16="http://schemas.microsoft.com/office/drawing/2014/main" id="{D86E3FB0-D0AB-0447-BC6B-9B49F4FA9E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3341" y="3429001"/>
                    <a:ext cx="3133466" cy="504725"/>
                    <a:chOff x="143341" y="3429001"/>
                    <a:chExt cx="3133466" cy="504725"/>
                  </a:xfrm>
                </p:grpSpPr>
                <p:pic>
                  <p:nvPicPr>
                    <p:cNvPr id="3100" name="Imagen 7" descr="DNA header2.jpg">
                      <a:extLst>
                        <a:ext uri="{FF2B5EF4-FFF2-40B4-BE49-F238E27FC236}">
                          <a16:creationId xmlns:a16="http://schemas.microsoft.com/office/drawing/2014/main" id="{BD228E8B-C5E7-F841-B9DB-0F66D6D3E78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82283" y="2890059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101" name="Imagen 8" descr="DNA header2.jpg">
                      <a:extLst>
                        <a:ext uri="{FF2B5EF4-FFF2-40B4-BE49-F238E27FC236}">
                          <a16:creationId xmlns:a16="http://schemas.microsoft.com/office/drawing/2014/main" id="{FD2B863C-60D0-0D4D-9E03-AB8B409F945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2233141" y="2890060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3097" name="Agrupar 10">
                    <a:extLst>
                      <a:ext uri="{FF2B5EF4-FFF2-40B4-BE49-F238E27FC236}">
                        <a16:creationId xmlns:a16="http://schemas.microsoft.com/office/drawing/2014/main" id="{C66C8A7B-2DEC-B24F-A4B4-08DC18B74F7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5058" y="3429001"/>
                    <a:ext cx="3133466" cy="504725"/>
                    <a:chOff x="143341" y="3429001"/>
                    <a:chExt cx="3133466" cy="504725"/>
                  </a:xfrm>
                </p:grpSpPr>
                <p:pic>
                  <p:nvPicPr>
                    <p:cNvPr id="3098" name="Imagen 11" descr="DNA header2.jpg">
                      <a:extLst>
                        <a:ext uri="{FF2B5EF4-FFF2-40B4-BE49-F238E27FC236}">
                          <a16:creationId xmlns:a16="http://schemas.microsoft.com/office/drawing/2014/main" id="{D7D5A9A7-C98C-5A46-908D-DAE68009303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82283" y="2890059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99" name="Imagen 37" descr="DNA header2.jpg">
                      <a:extLst>
                        <a:ext uri="{FF2B5EF4-FFF2-40B4-BE49-F238E27FC236}">
                          <a16:creationId xmlns:a16="http://schemas.microsoft.com/office/drawing/2014/main" id="{FCB76FFD-E30B-D441-8ED5-7E9F4148F71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2233141" y="2890060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grpSp>
              <p:nvGrpSpPr>
                <p:cNvPr id="3093" name="Agrupar 14">
                  <a:extLst>
                    <a:ext uri="{FF2B5EF4-FFF2-40B4-BE49-F238E27FC236}">
                      <a16:creationId xmlns:a16="http://schemas.microsoft.com/office/drawing/2014/main" id="{267B4A3F-F92B-5843-8F2E-F7ED0AE89E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46774" y="3429001"/>
                  <a:ext cx="3133466" cy="504725"/>
                  <a:chOff x="143341" y="3429001"/>
                  <a:chExt cx="3133466" cy="504725"/>
                </a:xfrm>
              </p:grpSpPr>
              <p:pic>
                <p:nvPicPr>
                  <p:cNvPr id="3094" name="Imagen 32" descr="DNA header2.jpg">
                    <a:extLst>
                      <a:ext uri="{FF2B5EF4-FFF2-40B4-BE49-F238E27FC236}">
                        <a16:creationId xmlns:a16="http://schemas.microsoft.com/office/drawing/2014/main" id="{1E9123FD-A944-7049-8FB1-8D24665718F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5400000">
                    <a:off x="682283" y="2890059"/>
                    <a:ext cx="504724" cy="1582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095" name="Imagen 16" descr="DNA header2.jpg">
                    <a:extLst>
                      <a:ext uri="{FF2B5EF4-FFF2-40B4-BE49-F238E27FC236}">
                        <a16:creationId xmlns:a16="http://schemas.microsoft.com/office/drawing/2014/main" id="{4BE58C7C-0DAF-0F40-9336-2ED2B5DA179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5400000">
                    <a:off x="2233141" y="2890060"/>
                    <a:ext cx="504724" cy="1582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3081" name="Agrupar 29">
                <a:extLst>
                  <a:ext uri="{FF2B5EF4-FFF2-40B4-BE49-F238E27FC236}">
                    <a16:creationId xmlns:a16="http://schemas.microsoft.com/office/drawing/2014/main" id="{AA4D6025-49B4-A746-9BD9-9A712F7ED4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95775" y="971925"/>
                <a:ext cx="3801430" cy="205494"/>
                <a:chOff x="143341" y="3429001"/>
                <a:chExt cx="9336899" cy="504725"/>
              </a:xfrm>
            </p:grpSpPr>
            <p:grpSp>
              <p:nvGrpSpPr>
                <p:cNvPr id="3082" name="Agrupar 13">
                  <a:extLst>
                    <a:ext uri="{FF2B5EF4-FFF2-40B4-BE49-F238E27FC236}">
                      <a16:creationId xmlns:a16="http://schemas.microsoft.com/office/drawing/2014/main" id="{79AC1CD1-F6BB-904F-9121-25E4755BBA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3341" y="3429001"/>
                  <a:ext cx="6235183" cy="504725"/>
                  <a:chOff x="143341" y="3429001"/>
                  <a:chExt cx="6235183" cy="504725"/>
                </a:xfrm>
              </p:grpSpPr>
              <p:grpSp>
                <p:nvGrpSpPr>
                  <p:cNvPr id="3086" name="Agrupar 9">
                    <a:extLst>
                      <a:ext uri="{FF2B5EF4-FFF2-40B4-BE49-F238E27FC236}">
                        <a16:creationId xmlns:a16="http://schemas.microsoft.com/office/drawing/2014/main" id="{C9A325DC-76B2-254C-BA4E-110D3BED74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3341" y="3429001"/>
                    <a:ext cx="3133466" cy="504725"/>
                    <a:chOff x="143341" y="3429001"/>
                    <a:chExt cx="3133466" cy="504725"/>
                  </a:xfrm>
                </p:grpSpPr>
                <p:pic>
                  <p:nvPicPr>
                    <p:cNvPr id="3090" name="Imagen 7" descr="DNA header2.jpg">
                      <a:extLst>
                        <a:ext uri="{FF2B5EF4-FFF2-40B4-BE49-F238E27FC236}">
                          <a16:creationId xmlns:a16="http://schemas.microsoft.com/office/drawing/2014/main" id="{ED288E13-A8E6-BB45-A3E1-1D65D19E3CA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82283" y="2890059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91" name="Imagen 29" descr="DNA header2.jpg">
                      <a:extLst>
                        <a:ext uri="{FF2B5EF4-FFF2-40B4-BE49-F238E27FC236}">
                          <a16:creationId xmlns:a16="http://schemas.microsoft.com/office/drawing/2014/main" id="{67590E18-607D-E640-BAF5-4D4D583B9DE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2233141" y="2890060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3087" name="Agrupar 10">
                    <a:extLst>
                      <a:ext uri="{FF2B5EF4-FFF2-40B4-BE49-F238E27FC236}">
                        <a16:creationId xmlns:a16="http://schemas.microsoft.com/office/drawing/2014/main" id="{C4C7895E-16BD-6548-93BB-EB239201C2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5058" y="3429001"/>
                    <a:ext cx="3133466" cy="504725"/>
                    <a:chOff x="143341" y="3429001"/>
                    <a:chExt cx="3133466" cy="504725"/>
                  </a:xfrm>
                </p:grpSpPr>
                <p:pic>
                  <p:nvPicPr>
                    <p:cNvPr id="3088" name="Imagen 26" descr="DNA header2.jpg">
                      <a:extLst>
                        <a:ext uri="{FF2B5EF4-FFF2-40B4-BE49-F238E27FC236}">
                          <a16:creationId xmlns:a16="http://schemas.microsoft.com/office/drawing/2014/main" id="{28FAC476-34BE-2F4D-948C-38FB44016C6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82283" y="2890059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89" name="Imagen 27" descr="DNA header2.jpg">
                      <a:extLst>
                        <a:ext uri="{FF2B5EF4-FFF2-40B4-BE49-F238E27FC236}">
                          <a16:creationId xmlns:a16="http://schemas.microsoft.com/office/drawing/2014/main" id="{C7DC90AE-C00B-E340-A99E-A087627A61B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2233141" y="2890060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grpSp>
              <p:nvGrpSpPr>
                <p:cNvPr id="3083" name="Agrupar 14">
                  <a:extLst>
                    <a:ext uri="{FF2B5EF4-FFF2-40B4-BE49-F238E27FC236}">
                      <a16:creationId xmlns:a16="http://schemas.microsoft.com/office/drawing/2014/main" id="{E54C81D2-F392-F443-B88E-0D22580AF5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46774" y="3429001"/>
                  <a:ext cx="3133466" cy="504725"/>
                  <a:chOff x="143341" y="3429001"/>
                  <a:chExt cx="3133466" cy="504725"/>
                </a:xfrm>
              </p:grpSpPr>
              <p:pic>
                <p:nvPicPr>
                  <p:cNvPr id="3084" name="Imagen 22" descr="DNA header2.jpg">
                    <a:extLst>
                      <a:ext uri="{FF2B5EF4-FFF2-40B4-BE49-F238E27FC236}">
                        <a16:creationId xmlns:a16="http://schemas.microsoft.com/office/drawing/2014/main" id="{FD931402-33F9-1646-B457-C5507D7D6EC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5400000">
                    <a:off x="682283" y="2890059"/>
                    <a:ext cx="504724" cy="1582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085" name="Imagen 23" descr="DNA header2.jpg">
                    <a:extLst>
                      <a:ext uri="{FF2B5EF4-FFF2-40B4-BE49-F238E27FC236}">
                        <a16:creationId xmlns:a16="http://schemas.microsoft.com/office/drawing/2014/main" id="{32A43E41-0917-6D49-92B9-6549C285AD7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5400000">
                    <a:off x="2233141" y="2890060"/>
                    <a:ext cx="504724" cy="1582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pic>
          <p:nvPicPr>
            <p:cNvPr id="3078" name="Picture 36">
              <a:extLst>
                <a:ext uri="{FF2B5EF4-FFF2-40B4-BE49-F238E27FC236}">
                  <a16:creationId xmlns:a16="http://schemas.microsoft.com/office/drawing/2014/main" id="{5035AFD2-201A-F744-ADA7-454FD14D0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07" y="3776914"/>
              <a:ext cx="928419" cy="157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37">
              <a:extLst>
                <a:ext uri="{FF2B5EF4-FFF2-40B4-BE49-F238E27FC236}">
                  <a16:creationId xmlns:a16="http://schemas.microsoft.com/office/drawing/2014/main" id="{77207BF8-F922-B448-8885-61A365803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746" y="3806490"/>
              <a:ext cx="1221959" cy="130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>
            <a:extLst>
              <a:ext uri="{FF2B5EF4-FFF2-40B4-BE49-F238E27FC236}">
                <a16:creationId xmlns:a16="http://schemas.microsoft.com/office/drawing/2014/main" id="{E679D3EB-0537-9143-8A0B-6ED8176D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5029200" cy="346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sz="1600" dirty="0">
                <a:solidFill>
                  <a:srgbClr val="000000"/>
                </a:solidFill>
              </a:rPr>
              <a:t>Covalent linkage of a poly(A) tail to most mRNA (eukaryotic).</a:t>
            </a:r>
            <a:br>
              <a:rPr lang="en-GB" altLang="en-US" sz="1600" dirty="0">
                <a:solidFill>
                  <a:srgbClr val="000000"/>
                </a:solidFill>
              </a:rPr>
            </a:b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sz="1600" dirty="0">
                <a:solidFill>
                  <a:srgbClr val="000000"/>
                </a:solidFill>
              </a:rPr>
              <a:t>Poly-A tail protects the mRNA from exonucleases and important for transcription termination, for export of the mRNA from the nucleus, and for translation. </a:t>
            </a:r>
            <a:br>
              <a:rPr lang="en-GB" altLang="en-US" sz="1600" dirty="0">
                <a:solidFill>
                  <a:srgbClr val="000000"/>
                </a:solidFill>
              </a:rPr>
            </a:b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sz="1600" dirty="0">
                <a:solidFill>
                  <a:srgbClr val="000000"/>
                </a:solidFill>
              </a:rPr>
              <a:t>Some prokaryotic mRNAs also are polyadenylated.</a:t>
            </a:r>
            <a:br>
              <a:rPr lang="en-GB" altLang="en-US" sz="1600" dirty="0">
                <a:solidFill>
                  <a:srgbClr val="000000"/>
                </a:solidFill>
              </a:rPr>
            </a:b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sz="1600" dirty="0">
                <a:solidFill>
                  <a:srgbClr val="000000"/>
                </a:solidFill>
              </a:rPr>
              <a:t>Poly-A signal is transcribed, mRNA is cleaved (endonuclease) in a special site (AAUAAA) then 50 to 250 adenine residues are added.</a:t>
            </a:r>
            <a:br>
              <a:rPr lang="en-GB" altLang="en-US" sz="1600" dirty="0">
                <a:solidFill>
                  <a:srgbClr val="000000"/>
                </a:solidFill>
              </a:rPr>
            </a:b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sz="1600" dirty="0">
                <a:solidFill>
                  <a:srgbClr val="000000"/>
                </a:solidFill>
              </a:rPr>
              <a:t>This reaction is </a:t>
            </a:r>
            <a:r>
              <a:rPr lang="en-GB" altLang="en-US" sz="1600" dirty="0" err="1">
                <a:solidFill>
                  <a:srgbClr val="000000"/>
                </a:solidFill>
              </a:rPr>
              <a:t>catalyzed</a:t>
            </a:r>
            <a:r>
              <a:rPr lang="en-GB" altLang="en-US" sz="1600" dirty="0">
                <a:solidFill>
                  <a:srgbClr val="000000"/>
                </a:solidFill>
              </a:rPr>
              <a:t> by polyadenylate polymerase.</a:t>
            </a:r>
          </a:p>
        </p:txBody>
      </p:sp>
      <p:pic>
        <p:nvPicPr>
          <p:cNvPr id="21506" name="Picture 6">
            <a:extLst>
              <a:ext uri="{FF2B5EF4-FFF2-40B4-BE49-F238E27FC236}">
                <a16:creationId xmlns:a16="http://schemas.microsoft.com/office/drawing/2014/main" id="{4CC7EAF2-FE6D-5448-86CD-BC75B675A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4067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8">
            <a:extLst>
              <a:ext uri="{FF2B5EF4-FFF2-40B4-BE49-F238E27FC236}">
                <a16:creationId xmlns:a16="http://schemas.microsoft.com/office/drawing/2014/main" id="{18A56AB9-FD82-6B4C-94F4-4C39BB771C4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21508" name="Rectangle 1">
              <a:extLst>
                <a:ext uri="{FF2B5EF4-FFF2-40B4-BE49-F238E27FC236}">
                  <a16:creationId xmlns:a16="http://schemas.microsoft.com/office/drawing/2014/main" id="{DA50E9BB-1968-DA4A-B74B-0460FCDB5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mRNA </a:t>
              </a:r>
              <a:r>
                <a:rPr lang="en-US" altLang="en-US" sz="3200">
                  <a:solidFill>
                    <a:srgbClr val="B3B3B3"/>
                  </a:solidFill>
                </a:rPr>
                <a:t>–</a:t>
              </a:r>
              <a:r>
                <a:rPr lang="en-GB" altLang="en-US" sz="3200">
                  <a:solidFill>
                    <a:srgbClr val="B3B3B3"/>
                  </a:solidFill>
                </a:rPr>
                <a:t> 3</a:t>
              </a:r>
              <a:r>
                <a:rPr lang="ja-JP" altLang="en-GB" sz="3200">
                  <a:solidFill>
                    <a:srgbClr val="B3B3B3"/>
                  </a:solidFill>
                </a:rPr>
                <a:t>’</a:t>
              </a:r>
              <a:r>
                <a:rPr lang="en-GB" altLang="ja-JP" sz="3200">
                  <a:solidFill>
                    <a:srgbClr val="B3B3B3"/>
                  </a:solidFill>
                </a:rPr>
                <a:t> polyadenylation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21509" name="Line 2">
              <a:extLst>
                <a:ext uri="{FF2B5EF4-FFF2-40B4-BE49-F238E27FC236}">
                  <a16:creationId xmlns:a16="http://schemas.microsoft.com/office/drawing/2014/main" id="{3F44EA4A-52FA-FF46-8613-A4AE1C312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4">
            <a:extLst>
              <a:ext uri="{FF2B5EF4-FFF2-40B4-BE49-F238E27FC236}">
                <a16:creationId xmlns:a16="http://schemas.microsoft.com/office/drawing/2014/main" id="{55F0DAAC-8A2D-2C44-9021-06F68F3A0685}"/>
              </a:ext>
            </a:extLst>
          </p:cNvPr>
          <p:cNvGrpSpPr>
            <a:grpSpLocks/>
          </p:cNvGrpSpPr>
          <p:nvPr/>
        </p:nvGrpSpPr>
        <p:grpSpPr bwMode="auto">
          <a:xfrm>
            <a:off x="5508104" y="1153939"/>
            <a:ext cx="3313113" cy="5659437"/>
            <a:chOff x="3222" y="0"/>
            <a:chExt cx="2537" cy="4333"/>
          </a:xfrm>
        </p:grpSpPr>
        <p:sp>
          <p:nvSpPr>
            <p:cNvPr id="23558" name="Rectangle 5">
              <a:extLst>
                <a:ext uri="{FF2B5EF4-FFF2-40B4-BE49-F238E27FC236}">
                  <a16:creationId xmlns:a16="http://schemas.microsoft.com/office/drawing/2014/main" id="{5444B18D-3611-E34C-ACC3-671E0A405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0"/>
              <a:ext cx="2538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pic>
          <p:nvPicPr>
            <p:cNvPr id="23559" name="Picture 6">
              <a:extLst>
                <a:ext uri="{FF2B5EF4-FFF2-40B4-BE49-F238E27FC236}">
                  <a16:creationId xmlns:a16="http://schemas.microsoft.com/office/drawing/2014/main" id="{EE4B7ED9-0B22-F841-BAAD-E768A0E73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" y="14"/>
              <a:ext cx="235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3554" name="Rectangle 9">
            <a:extLst>
              <a:ext uri="{FF2B5EF4-FFF2-40B4-BE49-F238E27FC236}">
                <a16:creationId xmlns:a16="http://schemas.microsoft.com/office/drawing/2014/main" id="{FEC507EB-467B-E740-9EF2-C1777990C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556792"/>
            <a:ext cx="5112568" cy="459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600" dirty="0">
                <a:solidFill>
                  <a:srgbClr val="000000"/>
                </a:solidFill>
              </a:rPr>
              <a:t>Cleavage and Polyadenylation Specificity Factor (CPSF) </a:t>
            </a: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600" dirty="0">
                <a:solidFill>
                  <a:srgbClr val="000000"/>
                </a:solidFill>
              </a:rPr>
              <a:t>Cleavage Stimulation Factor (</a:t>
            </a:r>
            <a:r>
              <a:rPr lang="en-GB" altLang="en-US" sz="1600" dirty="0" err="1">
                <a:solidFill>
                  <a:srgbClr val="000000"/>
                </a:solidFill>
              </a:rPr>
              <a:t>CstF</a:t>
            </a:r>
            <a:r>
              <a:rPr lang="en-GB" altLang="en-US" sz="1600" dirty="0">
                <a:solidFill>
                  <a:srgbClr val="000000"/>
                </a:solidFill>
              </a:rPr>
              <a:t>) bound to the rear of the RNA polymerase II.</a:t>
            </a: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CPSF &amp; </a:t>
            </a:r>
            <a:r>
              <a:rPr lang="en-US" altLang="en-US" sz="1600" dirty="0" err="1">
                <a:solidFill>
                  <a:srgbClr val="000000"/>
                </a:solidFill>
              </a:rPr>
              <a:t>CstF</a:t>
            </a:r>
            <a:r>
              <a:rPr lang="en-US" altLang="en-US" sz="1600" dirty="0">
                <a:solidFill>
                  <a:srgbClr val="000000"/>
                </a:solidFill>
              </a:rPr>
              <a:t> transfer to the pre-mRNA, CPSF binds AAUAAA sequence while </a:t>
            </a:r>
            <a:r>
              <a:rPr lang="en-US" altLang="en-US" sz="1600" dirty="0" err="1">
                <a:solidFill>
                  <a:srgbClr val="000000"/>
                </a:solidFill>
              </a:rPr>
              <a:t>CstF</a:t>
            </a:r>
            <a:r>
              <a:rPr lang="en-US" altLang="en-US" sz="1600" dirty="0">
                <a:solidFill>
                  <a:srgbClr val="000000"/>
                </a:solidFill>
              </a:rPr>
              <a:t> binds the GU or U rich sequence.</a:t>
            </a: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CPSF &amp; </a:t>
            </a:r>
            <a:r>
              <a:rPr lang="en-US" altLang="en-US" sz="1600" dirty="0" err="1">
                <a:solidFill>
                  <a:srgbClr val="000000"/>
                </a:solidFill>
              </a:rPr>
              <a:t>CstF</a:t>
            </a:r>
            <a:r>
              <a:rPr lang="en-US" altLang="en-US" sz="1600" dirty="0">
                <a:solidFill>
                  <a:srgbClr val="000000"/>
                </a:solidFill>
              </a:rPr>
              <a:t> promote cleavage 35 </a:t>
            </a:r>
            <a:r>
              <a:rPr lang="en-US" altLang="en-US" sz="1600" dirty="0" err="1">
                <a:solidFill>
                  <a:srgbClr val="000000"/>
                </a:solidFill>
              </a:rPr>
              <a:t>nt</a:t>
            </a:r>
            <a:r>
              <a:rPr lang="en-US" altLang="en-US" sz="1600" dirty="0">
                <a:solidFill>
                  <a:srgbClr val="000000"/>
                </a:solidFill>
              </a:rPr>
              <a:t> after AAUAAA sequence. </a:t>
            </a:r>
            <a:br>
              <a:rPr lang="en-US" altLang="en-US" sz="1600" dirty="0">
                <a:solidFill>
                  <a:srgbClr val="000000"/>
                </a:solidFill>
              </a:rPr>
            </a:b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Polyadenylate Polymerase (PAP) immediately starts adding 100 to 250 Adenines.</a:t>
            </a:r>
            <a:br>
              <a:rPr lang="en-US" altLang="en-US" sz="1600" dirty="0">
                <a:solidFill>
                  <a:srgbClr val="000000"/>
                </a:solidFill>
              </a:rPr>
            </a:b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Nuclear Polyadenylate Binding Protein (PABPN1) immediately binds to the new poly-A tag and acts as a molecular ruler.</a:t>
            </a:r>
          </a:p>
        </p:txBody>
      </p:sp>
      <p:grpSp>
        <p:nvGrpSpPr>
          <p:cNvPr id="23555" name="Group 10">
            <a:extLst>
              <a:ext uri="{FF2B5EF4-FFF2-40B4-BE49-F238E27FC236}">
                <a16:creationId xmlns:a16="http://schemas.microsoft.com/office/drawing/2014/main" id="{F7FAD62E-B3D6-DF4F-83FC-929ED35A94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23556" name="Rectangle 1">
              <a:extLst>
                <a:ext uri="{FF2B5EF4-FFF2-40B4-BE49-F238E27FC236}">
                  <a16:creationId xmlns:a16="http://schemas.microsoft.com/office/drawing/2014/main" id="{7A58EAA6-5318-1047-B59C-88A0C8F12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mRNA </a:t>
              </a:r>
              <a:r>
                <a:rPr lang="en-US" altLang="en-US" sz="3200">
                  <a:solidFill>
                    <a:srgbClr val="B3B3B3"/>
                  </a:solidFill>
                </a:rPr>
                <a:t>–</a:t>
              </a:r>
              <a:r>
                <a:rPr lang="en-GB" altLang="en-US" sz="3200">
                  <a:solidFill>
                    <a:srgbClr val="B3B3B3"/>
                  </a:solidFill>
                </a:rPr>
                <a:t> 3</a:t>
              </a:r>
              <a:r>
                <a:rPr lang="ja-JP" altLang="en-GB" sz="3200">
                  <a:solidFill>
                    <a:srgbClr val="B3B3B3"/>
                  </a:solidFill>
                </a:rPr>
                <a:t>’</a:t>
              </a:r>
              <a:r>
                <a:rPr lang="en-GB" altLang="ja-JP" sz="3200">
                  <a:solidFill>
                    <a:srgbClr val="B3B3B3"/>
                  </a:solidFill>
                </a:rPr>
                <a:t> polyadenylation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23557" name="Line 2">
              <a:extLst>
                <a:ext uri="{FF2B5EF4-FFF2-40B4-BE49-F238E27FC236}">
                  <a16:creationId xmlns:a16="http://schemas.microsoft.com/office/drawing/2014/main" id="{AC1BA339-6B02-BF4F-8B38-01FF7B745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>
            <a:extLst>
              <a:ext uri="{FF2B5EF4-FFF2-40B4-BE49-F238E27FC236}">
                <a16:creationId xmlns:a16="http://schemas.microsoft.com/office/drawing/2014/main" id="{78E00416-DF9C-E046-B8A2-FC7633A959F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3213100"/>
            <a:ext cx="3635375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/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ea typeface="ＭＳ Ｐゴシック" panose="020B0600070205080204" pitchFamily="34" charset="-128"/>
              </a:rPr>
              <a:t>Single stranded</a:t>
            </a:r>
          </a:p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Polycistronic</a:t>
            </a:r>
            <a:r>
              <a:rPr lang="en-GB" altLang="en-US" sz="1800">
                <a:ea typeface="ＭＳ Ｐゴシック" panose="020B0600070205080204" pitchFamily="34" charset="-128"/>
              </a:rPr>
              <a:t> (many ORFs)</a:t>
            </a:r>
          </a:p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Unmodified</a:t>
            </a:r>
            <a:r>
              <a:rPr lang="en-GB" altLang="en-US" sz="1800">
                <a:ea typeface="ＭＳ Ｐゴシック" panose="020B0600070205080204" pitchFamily="34" charset="-128"/>
              </a:rPr>
              <a:t> 5</a:t>
            </a:r>
            <a:r>
              <a:rPr lang="ja-JP" altLang="en-GB" sz="1800">
                <a:ea typeface="ＭＳ Ｐゴシック" panose="020B0600070205080204" pitchFamily="34" charset="-128"/>
              </a:rPr>
              <a:t>’</a:t>
            </a:r>
            <a:r>
              <a:rPr lang="en-GB" altLang="ja-JP" sz="1800">
                <a:ea typeface="ＭＳ Ｐゴシック" panose="020B0600070205080204" pitchFamily="34" charset="-128"/>
              </a:rPr>
              <a:t> and 3</a:t>
            </a:r>
            <a:r>
              <a:rPr lang="ja-JP" altLang="en-GB" sz="1800">
                <a:ea typeface="ＭＳ Ｐゴシック" panose="020B0600070205080204" pitchFamily="34" charset="-128"/>
              </a:rPr>
              <a:t>’</a:t>
            </a:r>
            <a:r>
              <a:rPr lang="en-GB" altLang="ja-JP" sz="1800">
                <a:ea typeface="ＭＳ Ｐゴシック" panose="020B0600070205080204" pitchFamily="34" charset="-128"/>
              </a:rPr>
              <a:t> ends</a:t>
            </a:r>
          </a:p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Transcribed and translated </a:t>
            </a:r>
            <a:b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</a:b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together</a:t>
            </a:r>
          </a:p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ea typeface="ＭＳ Ｐゴシック" panose="020B0600070205080204" pitchFamily="34" charset="-128"/>
              </a:rPr>
              <a:t>Show </a:t>
            </a: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similarity</a:t>
            </a:r>
            <a:r>
              <a:rPr lang="en-GB" altLang="en-US" sz="1800">
                <a:ea typeface="ＭＳ Ｐゴシック" panose="020B0600070205080204" pitchFamily="34" charset="-128"/>
              </a:rPr>
              <a:t> </a:t>
            </a: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to prokaryote</a:t>
            </a:r>
            <a:r>
              <a:rPr lang="en-GB" altLang="en-US" sz="1800">
                <a:ea typeface="ＭＳ Ｐゴシック" panose="020B0600070205080204" pitchFamily="34" charset="-128"/>
              </a:rPr>
              <a:t> </a:t>
            </a: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genes</a:t>
            </a:r>
            <a:r>
              <a:rPr lang="en-GB" altLang="en-US" sz="1800">
                <a:ea typeface="ＭＳ Ｐゴシック" panose="020B0600070205080204" pitchFamily="34" charset="-128"/>
              </a:rPr>
              <a:t> </a:t>
            </a: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and transcripts</a:t>
            </a:r>
            <a:endParaRPr lang="en-GB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DE38A3DF-8A36-8E4E-A2B7-1C91BDC4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1260475"/>
            <a:ext cx="537845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5">
            <a:extLst>
              <a:ext uri="{FF2B5EF4-FFF2-40B4-BE49-F238E27FC236}">
                <a16:creationId xmlns:a16="http://schemas.microsoft.com/office/drawing/2014/main" id="{4E7860D4-C2C8-9247-89B7-B275FE2A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0475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B0E4B71D-87E8-B747-9353-F7972166F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295400"/>
            <a:ext cx="17557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5605" name="Group 7">
            <a:extLst>
              <a:ext uri="{FF2B5EF4-FFF2-40B4-BE49-F238E27FC236}">
                <a16:creationId xmlns:a16="http://schemas.microsoft.com/office/drawing/2014/main" id="{BC5FF38A-14B0-0749-98A1-1DBC934DB00A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44450"/>
            <a:ext cx="9144000" cy="1123950"/>
            <a:chOff x="0" y="0"/>
            <a:chExt cx="9144000" cy="1123950"/>
          </a:xfrm>
        </p:grpSpPr>
        <p:sp>
          <p:nvSpPr>
            <p:cNvPr id="25606" name="Rectangle 1">
              <a:extLst>
                <a:ext uri="{FF2B5EF4-FFF2-40B4-BE49-F238E27FC236}">
                  <a16:creationId xmlns:a16="http://schemas.microsoft.com/office/drawing/2014/main" id="{FC29611F-1E13-7D41-A75C-405208C95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Endosymbionts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25607" name="Line 2">
              <a:extLst>
                <a:ext uri="{FF2B5EF4-FFF2-40B4-BE49-F238E27FC236}">
                  <a16:creationId xmlns:a16="http://schemas.microsoft.com/office/drawing/2014/main" id="{9F083937-4CAD-BC40-A873-D306D8661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>
            <a:extLst>
              <a:ext uri="{FF2B5EF4-FFF2-40B4-BE49-F238E27FC236}">
                <a16:creationId xmlns:a16="http://schemas.microsoft.com/office/drawing/2014/main" id="{FCBBA366-E161-1044-B3E3-94B525ABA0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438" y="1249363"/>
            <a:ext cx="5400675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84600" rIns="90360" bIns="44280"/>
          <a:lstStyle/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tRNA first hypothesized by Francis Crick</a:t>
            </a:r>
            <a:r>
              <a:rPr lang="en-GB" altLang="en-US" sz="1600">
                <a:ea typeface="ＭＳ Ｐゴシック" panose="020B0600070205080204" pitchFamily="34" charset="-128"/>
              </a:rPr>
              <a:t>.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Small RNA chain that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transfers a specific amino acid</a:t>
            </a:r>
            <a:r>
              <a:rPr lang="en-GB" altLang="en-US" sz="1600">
                <a:ea typeface="ＭＳ Ｐゴシック" panose="020B0600070205080204" pitchFamily="34" charset="-128"/>
              </a:rPr>
              <a:t> to a growing polypeptide chain in the ribosome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Has a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3' terminal site for amino acids</a:t>
            </a:r>
            <a:r>
              <a:rPr lang="en-GB" altLang="en-US" sz="1600">
                <a:ea typeface="ＭＳ Ｐゴシック" panose="020B0600070205080204" pitchFamily="34" charset="-128"/>
              </a:rPr>
              <a:t> (whose linkage depends on aminoacyl tRNA synthetase). 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Contains a three base region called the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anticodon</a:t>
            </a:r>
            <a:r>
              <a:rPr lang="en-GB" altLang="en-US" sz="1600">
                <a:ea typeface="ＭＳ Ｐゴシック" panose="020B0600070205080204" pitchFamily="34" charset="-128"/>
              </a:rPr>
              <a:t> that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complements the codon</a:t>
            </a:r>
            <a:r>
              <a:rPr lang="en-GB" altLang="en-US" sz="1600">
                <a:ea typeface="ＭＳ Ｐゴシック" panose="020B0600070205080204" pitchFamily="34" charset="-128"/>
              </a:rPr>
              <a:t> on the mRNA. 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Each type of tRNA molecule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can be attached to only one type of amino acid</a:t>
            </a:r>
            <a:r>
              <a:rPr lang="en-GB" altLang="en-US" sz="1600">
                <a:ea typeface="ＭＳ Ｐゴシック" panose="020B0600070205080204" pitchFamily="34" charset="-128"/>
              </a:rPr>
              <a:t>.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tRNA molecules bearing different anticodons may also carry the same amino acid (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degenerecy</a:t>
            </a:r>
            <a:r>
              <a:rPr lang="en-GB" altLang="en-US" sz="1600">
                <a:ea typeface="ＭＳ Ｐゴシック" panose="020B0600070205080204" pitchFamily="34" charset="-128"/>
              </a:rPr>
              <a:t>).</a:t>
            </a:r>
          </a:p>
        </p:txBody>
      </p:sp>
      <p:pic>
        <p:nvPicPr>
          <p:cNvPr id="27650" name="Picture 4">
            <a:extLst>
              <a:ext uri="{FF2B5EF4-FFF2-40B4-BE49-F238E27FC236}">
                <a16:creationId xmlns:a16="http://schemas.microsoft.com/office/drawing/2014/main" id="{597B4F4B-C148-ED4E-8C83-B7509052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23950"/>
            <a:ext cx="3551237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7652" name="Group 6">
            <a:extLst>
              <a:ext uri="{FF2B5EF4-FFF2-40B4-BE49-F238E27FC236}">
                <a16:creationId xmlns:a16="http://schemas.microsoft.com/office/drawing/2014/main" id="{A2F72244-C2F9-2041-BA72-4CD014395B2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27653" name="Rectangle 1">
              <a:extLst>
                <a:ext uri="{FF2B5EF4-FFF2-40B4-BE49-F238E27FC236}">
                  <a16:creationId xmlns:a16="http://schemas.microsoft.com/office/drawing/2014/main" id="{9122537E-18C7-7D47-A307-ED27977EB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tRNA</a:t>
              </a:r>
            </a:p>
          </p:txBody>
        </p:sp>
        <p:sp>
          <p:nvSpPr>
            <p:cNvPr id="27654" name="Line 2">
              <a:extLst>
                <a:ext uri="{FF2B5EF4-FFF2-40B4-BE49-F238E27FC236}">
                  <a16:creationId xmlns:a16="http://schemas.microsoft.com/office/drawing/2014/main" id="{99FAD344-3C09-A34C-B5B9-9A931C412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BA19B0-1EED-E34E-B283-3B6D4408D858}"/>
              </a:ext>
            </a:extLst>
          </p:cNvPr>
          <p:cNvGrpSpPr/>
          <p:nvPr/>
        </p:nvGrpSpPr>
        <p:grpSpPr>
          <a:xfrm>
            <a:off x="6209739" y="3125661"/>
            <a:ext cx="2087355" cy="2880320"/>
            <a:chOff x="6209739" y="3125661"/>
            <a:chExt cx="2087355" cy="28803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CD638E-80FA-2C4D-8AC2-CC55D8BC95B8}"/>
                </a:ext>
              </a:extLst>
            </p:cNvPr>
            <p:cNvSpPr/>
            <p:nvPr/>
          </p:nvSpPr>
          <p:spPr bwMode="auto">
            <a:xfrm>
              <a:off x="6209739" y="3125661"/>
              <a:ext cx="2087355" cy="288032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449263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111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-111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23A5B31-07CD-E542-A9DF-307D44FA4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4" t="5098" r="10133" b="17862"/>
            <a:stretch>
              <a:fillRect/>
            </a:stretch>
          </p:blipFill>
          <p:spPr bwMode="auto">
            <a:xfrm>
              <a:off x="6563966" y="3180901"/>
              <a:ext cx="1600200" cy="230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14ECFF7-687F-834E-B8F7-DBD6B5B760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28942" y="5501925"/>
              <a:ext cx="1008112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4F74619-9D7B-4D4B-A355-E0B4CB432C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29331" y="5501925"/>
              <a:ext cx="288032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D8ECF9B0-A001-C04E-B267-A4971CEAF8F4}"/>
                </a:ext>
              </a:extLst>
            </p:cNvPr>
            <p:cNvSpPr txBox="1"/>
            <p:nvPr/>
          </p:nvSpPr>
          <p:spPr>
            <a:xfrm>
              <a:off x="6395091" y="5679025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</a:rPr>
                <a:t>mRNA</a:t>
              </a:r>
            </a:p>
          </p:txBody>
        </p: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id="{41F626B8-F6B2-8B41-867E-A65EA48BACD1}"/>
                </a:ext>
              </a:extLst>
            </p:cNvPr>
            <p:cNvSpPr txBox="1"/>
            <p:nvPr/>
          </p:nvSpPr>
          <p:spPr>
            <a:xfrm>
              <a:off x="6485706" y="3545424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r>
                <a:rPr lang="en-US" sz="1400" dirty="0" err="1">
                  <a:solidFill>
                    <a:schemeClr val="tx1"/>
                  </a:solidFill>
                </a:rPr>
                <a:t>tRNA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92FB3A51-CEC8-3945-A8B4-81E454C7A691}"/>
                </a:ext>
              </a:extLst>
            </p:cNvPr>
            <p:cNvSpPr txBox="1"/>
            <p:nvPr/>
          </p:nvSpPr>
          <p:spPr>
            <a:xfrm>
              <a:off x="6242691" y="5192990"/>
              <a:ext cx="7970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tx1"/>
                  </a:solidFill>
                </a:rPr>
                <a:t>anticodon</a:t>
              </a:r>
            </a:p>
          </p:txBody>
        </p:sp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B11AD06C-4E05-9F41-87E0-EBAD55CDD99B}"/>
                </a:ext>
              </a:extLst>
            </p:cNvPr>
            <p:cNvSpPr txBox="1"/>
            <p:nvPr/>
          </p:nvSpPr>
          <p:spPr>
            <a:xfrm>
              <a:off x="7087068" y="5468959"/>
              <a:ext cx="5693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tx1"/>
                  </a:solidFill>
                </a:rPr>
                <a:t>codon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13D3AD4-61C6-C343-BE9C-48A3CE32A111}"/>
                </a:ext>
              </a:extLst>
            </p:cNvPr>
            <p:cNvSpPr/>
            <p:nvPr/>
          </p:nvSpPr>
          <p:spPr bwMode="auto">
            <a:xfrm>
              <a:off x="6510691" y="3949079"/>
              <a:ext cx="675232" cy="1470454"/>
            </a:xfrm>
            <a:custGeom>
              <a:avLst/>
              <a:gdLst>
                <a:gd name="connsiteX0" fmla="*/ 230389 w 675232"/>
                <a:gd name="connsiteY0" fmla="*/ 0 h 1470454"/>
                <a:gd name="connsiteX1" fmla="*/ 20324 w 675232"/>
                <a:gd name="connsiteY1" fmla="*/ 815546 h 1470454"/>
                <a:gd name="connsiteX2" fmla="*/ 675232 w 675232"/>
                <a:gd name="connsiteY2" fmla="*/ 1470454 h 147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232" h="1470454">
                  <a:moveTo>
                    <a:pt x="230389" y="0"/>
                  </a:moveTo>
                  <a:cubicBezTo>
                    <a:pt x="88286" y="285235"/>
                    <a:pt x="-53816" y="570470"/>
                    <a:pt x="20324" y="815546"/>
                  </a:cubicBezTo>
                  <a:cubicBezTo>
                    <a:pt x="94464" y="1060622"/>
                    <a:pt x="384848" y="1265538"/>
                    <a:pt x="675232" y="147045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indent="0" algn="l" defTabSz="449263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111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B50C897-AABF-E940-9183-D868E19CD908}"/>
                </a:ext>
              </a:extLst>
            </p:cNvPr>
            <p:cNvSpPr/>
            <p:nvPr/>
          </p:nvSpPr>
          <p:spPr bwMode="auto">
            <a:xfrm>
              <a:off x="7074712" y="5641954"/>
              <a:ext cx="284205" cy="210065"/>
            </a:xfrm>
            <a:custGeom>
              <a:avLst/>
              <a:gdLst>
                <a:gd name="connsiteX0" fmla="*/ 0 w 345989"/>
                <a:gd name="connsiteY0" fmla="*/ 296562 h 296562"/>
                <a:gd name="connsiteX1" fmla="*/ 271849 w 345989"/>
                <a:gd name="connsiteY1" fmla="*/ 197708 h 296562"/>
                <a:gd name="connsiteX2" fmla="*/ 345989 w 345989"/>
                <a:gd name="connsiteY2" fmla="*/ 0 h 29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989" h="296562">
                  <a:moveTo>
                    <a:pt x="0" y="296562"/>
                  </a:moveTo>
                  <a:cubicBezTo>
                    <a:pt x="107092" y="271848"/>
                    <a:pt x="214184" y="247135"/>
                    <a:pt x="271849" y="197708"/>
                  </a:cubicBezTo>
                  <a:cubicBezTo>
                    <a:pt x="329514" y="148281"/>
                    <a:pt x="337751" y="74140"/>
                    <a:pt x="345989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indent="0" algn="l" defTabSz="449263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111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-111" charset="0"/>
              </a:endParaRPr>
            </a:p>
          </p:txBody>
        </p:sp>
      </p:grpSp>
      <p:pic>
        <p:nvPicPr>
          <p:cNvPr id="43" name="Picture 4">
            <a:extLst>
              <a:ext uri="{FF2B5EF4-FFF2-40B4-BE49-F238E27FC236}">
                <a16:creationId xmlns:a16="http://schemas.microsoft.com/office/drawing/2014/main" id="{E157AE61-7F6D-3944-8B71-665B2DC7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4442">
            <a:off x="5805488" y="3982994"/>
            <a:ext cx="290988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>
            <a:extLst>
              <a:ext uri="{FF2B5EF4-FFF2-40B4-BE49-F238E27FC236}">
                <a16:creationId xmlns:a16="http://schemas.microsoft.com/office/drawing/2014/main" id="{8E0D706A-5D00-0546-8C2B-0A396B0C651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295400"/>
            <a:ext cx="3733800" cy="36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84600" rIns="90360" bIns="44280"/>
          <a:lstStyle/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tRNA has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primary structure</a:t>
            </a:r>
            <a:r>
              <a:rPr lang="en-GB" altLang="en-US" sz="1600">
                <a:ea typeface="ＭＳ Ｐゴシック" panose="020B0600070205080204" pitchFamily="34" charset="-128"/>
              </a:rPr>
              <a:t> (sequence),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secondary structure</a:t>
            </a:r>
            <a:r>
              <a:rPr lang="en-GB" altLang="en-US" sz="1600">
                <a:ea typeface="ＭＳ Ｐゴシック" panose="020B0600070205080204" pitchFamily="34" charset="-128"/>
              </a:rPr>
              <a:t> (cloverleaf), and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tertiary structure</a:t>
            </a:r>
            <a:r>
              <a:rPr lang="en-GB" altLang="en-US" sz="1600">
                <a:ea typeface="ＭＳ Ｐゴシック" panose="020B0600070205080204" pitchFamily="34" charset="-128"/>
              </a:rPr>
              <a:t> (L-shape).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Small RNAs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75 - 85 bases</a:t>
            </a:r>
            <a:r>
              <a:rPr lang="en-GB" altLang="en-US" sz="1600">
                <a:ea typeface="ＭＳ Ｐゴシック" panose="020B0600070205080204" pitchFamily="34" charset="-128"/>
              </a:rPr>
              <a:t> in length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Highly conserved</a:t>
            </a:r>
            <a:r>
              <a:rPr lang="en-GB" altLang="en-US" sz="1600">
                <a:ea typeface="ＭＳ Ｐゴシック" panose="020B0600070205080204" pitchFamily="34" charset="-128"/>
              </a:rPr>
              <a:t> secondary and tertiary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structures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Each class of tRNA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charged with a single amino acid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Each tRNA has a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specific trinucleotide anti-codon</a:t>
            </a:r>
            <a:r>
              <a:rPr lang="en-GB" altLang="en-US" sz="1600">
                <a:ea typeface="ＭＳ Ｐゴシック" panose="020B0600070205080204" pitchFamily="34" charset="-128"/>
              </a:rPr>
              <a:t> for mRNA recognition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Conservation</a:t>
            </a:r>
            <a:r>
              <a:rPr lang="en-GB" altLang="en-US" sz="1600">
                <a:ea typeface="ＭＳ Ｐゴシック" panose="020B0600070205080204" pitchFamily="34" charset="-128"/>
              </a:rPr>
              <a:t> of structure and function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in prokaryotes and eukaryotes</a:t>
            </a:r>
            <a:endParaRPr lang="en-GB" altLang="en-US" sz="1600">
              <a:ea typeface="ＭＳ Ｐゴシック" panose="020B0600070205080204" pitchFamily="34" charset="-128"/>
            </a:endParaRPr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7B1FE482-698C-2443-8CFF-5D033343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1600200"/>
            <a:ext cx="50688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1747" name="Group 5">
            <a:extLst>
              <a:ext uri="{FF2B5EF4-FFF2-40B4-BE49-F238E27FC236}">
                <a16:creationId xmlns:a16="http://schemas.microsoft.com/office/drawing/2014/main" id="{DB92CCB3-692D-C64E-A62E-98D2EF5EA6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1748" name="Rectangle 1">
              <a:extLst>
                <a:ext uri="{FF2B5EF4-FFF2-40B4-BE49-F238E27FC236}">
                  <a16:creationId xmlns:a16="http://schemas.microsoft.com/office/drawing/2014/main" id="{132DC334-D0E1-A14F-BE4B-DAC22F05C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tRNA</a:t>
              </a:r>
            </a:p>
          </p:txBody>
        </p:sp>
        <p:sp>
          <p:nvSpPr>
            <p:cNvPr id="31749" name="Line 2">
              <a:extLst>
                <a:ext uri="{FF2B5EF4-FFF2-40B4-BE49-F238E27FC236}">
                  <a16:creationId xmlns:a16="http://schemas.microsoft.com/office/drawing/2014/main" id="{AFEDADA9-712D-704F-B7AC-626AF7829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095F210F-E771-5141-B583-89427231BD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52800" y="1219200"/>
            <a:ext cx="5643563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84600" rIns="90360" bIns="44280"/>
          <a:lstStyle/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Times New Roman" panose="02020603050405020304" pitchFamily="18" charset="0"/>
              <a:buAutoNum type="arabicParenR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The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5'-terminal phosphate group</a:t>
            </a:r>
            <a:r>
              <a:rPr lang="en-GB" altLang="en-US" sz="1600">
                <a:ea typeface="ＭＳ Ｐゴシック" panose="020B0600070205080204" pitchFamily="34" charset="-128"/>
              </a:rPr>
              <a:t>.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Times New Roman" panose="02020603050405020304" pitchFamily="18" charset="0"/>
              <a:buAutoNum type="arabicParenR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The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acceptor stem</a:t>
            </a:r>
            <a:r>
              <a:rPr lang="en-GB" altLang="en-US" sz="1600">
                <a:ea typeface="ＭＳ Ｐゴシック" panose="020B0600070205080204" pitchFamily="34" charset="-128"/>
              </a:rPr>
              <a:t> (7bp) composed by the 5'-terminus base paired to the 3'-terminus (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contains non-Watson-Crick base pairs</a:t>
            </a:r>
            <a:r>
              <a:rPr lang="en-GB" altLang="en-US" sz="1600">
                <a:ea typeface="ＭＳ Ｐゴシック" panose="020B0600070205080204" pitchFamily="34" charset="-128"/>
              </a:rPr>
              <a:t>).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Times New Roman" panose="02020603050405020304" pitchFamily="18" charset="0"/>
              <a:buAutoNum type="arabicParenR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The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CCA tail</a:t>
            </a:r>
            <a:r>
              <a:rPr lang="en-GB" altLang="en-US" sz="1600">
                <a:ea typeface="ＭＳ Ｐゴシック" panose="020B0600070205080204" pitchFamily="34" charset="-128"/>
              </a:rPr>
              <a:t> is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at the 3' end</a:t>
            </a:r>
            <a:r>
              <a:rPr lang="en-GB" altLang="en-US" sz="1600">
                <a:ea typeface="ＭＳ Ｐゴシック" panose="020B0600070205080204" pitchFamily="34" charset="-128"/>
              </a:rPr>
              <a:t> of the tRNA molecule (important for the recognition of tRNA by enzymes critical in translation).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NOTE</a:t>
            </a:r>
            <a:r>
              <a:rPr lang="en-GB" altLang="en-US" sz="1600">
                <a:ea typeface="ＭＳ Ｐゴシック" panose="020B0600070205080204" pitchFamily="34" charset="-128"/>
              </a:rPr>
              <a:t>: In prokaryotes, the CCA sequence is transcribed. In eukaryotes, the CCA sequence is added.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Times New Roman" panose="02020603050405020304" pitchFamily="18" charset="0"/>
              <a:buAutoNum type="arabicParenR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The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D arm (18bp)</a:t>
            </a:r>
            <a:r>
              <a:rPr lang="en-GB" altLang="en-US" sz="1600">
                <a:ea typeface="ＭＳ Ｐゴシック" panose="020B0600070205080204" pitchFamily="34" charset="-128"/>
              </a:rPr>
              <a:t> ends in a loop which contains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dihydrouridine</a:t>
            </a:r>
            <a:r>
              <a:rPr lang="en-GB" altLang="en-US" sz="1600">
                <a:ea typeface="ＭＳ Ｐゴシック" panose="020B0600070205080204" pitchFamily="34" charset="-128"/>
              </a:rPr>
              <a:t>.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Times New Roman" panose="02020603050405020304" pitchFamily="18" charset="0"/>
              <a:buAutoNum type="arabicParenR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The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anticodon arm (ca17bp)</a:t>
            </a:r>
            <a:r>
              <a:rPr lang="en-GB" altLang="en-US" sz="1600">
                <a:ea typeface="ＭＳ Ｐゴシック" panose="020B0600070205080204" pitchFamily="34" charset="-128"/>
              </a:rPr>
              <a:t> contains the anticodon.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Times New Roman" panose="02020603050405020304" pitchFamily="18" charset="0"/>
              <a:buAutoNum type="arabicParenR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The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T arm (17bp)</a:t>
            </a:r>
            <a:r>
              <a:rPr lang="en-GB" altLang="en-US" sz="1600">
                <a:ea typeface="ＭＳ Ｐゴシック" panose="020B0600070205080204" pitchFamily="34" charset="-128"/>
              </a:rPr>
              <a:t> contains T</a:t>
            </a:r>
            <a:r>
              <a:rPr lang="en-GB" altLang="en-US" sz="1600">
                <a:ea typeface="ＭＳ Ｐゴシック" panose="020B0600070205080204" pitchFamily="34" charset="-128"/>
                <a:sym typeface="Symbol" pitchFamily="2" charset="2"/>
              </a:rPr>
              <a:t></a:t>
            </a:r>
            <a:r>
              <a:rPr lang="en-GB" altLang="en-US" sz="1600">
                <a:ea typeface="ＭＳ Ｐゴシック" panose="020B0600070205080204" pitchFamily="34" charset="-128"/>
              </a:rPr>
              <a:t>C sequence 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r>
              <a:rPr lang="en-GB" altLang="en-US" sz="1600">
                <a:ea typeface="ＭＳ Ｐゴシック" panose="020B0600070205080204" pitchFamily="34" charset="-128"/>
              </a:rPr>
              <a:t>(</a:t>
            </a:r>
            <a:r>
              <a:rPr lang="en-GB" altLang="en-US" sz="1600">
                <a:ea typeface="ＭＳ Ｐゴシック" panose="020B0600070205080204" pitchFamily="34" charset="-128"/>
                <a:sym typeface="Symbol" pitchFamily="2" charset="2"/>
              </a:rPr>
              <a:t></a:t>
            </a:r>
            <a:r>
              <a:rPr lang="en-GB" altLang="en-US" sz="1600">
                <a:ea typeface="ＭＳ Ｐゴシック" panose="020B0600070205080204" pitchFamily="34" charset="-128"/>
              </a:rPr>
              <a:t> =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pseudouridine</a:t>
            </a:r>
            <a:r>
              <a:rPr lang="en-GB" altLang="en-US" sz="1600">
                <a:ea typeface="ＭＳ Ｐゴシック" panose="020B0600070205080204" pitchFamily="34" charset="-128"/>
              </a:rPr>
              <a:t>).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Font typeface="Times New Roman" panose="02020603050405020304" pitchFamily="18" charset="0"/>
              <a:buAutoNum type="arabicParenR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Modified (methylated) bases occur in several positions</a:t>
            </a:r>
            <a:r>
              <a:rPr lang="en-GB" altLang="en-US" sz="1600">
                <a:ea typeface="ＭＳ Ｐゴシック" panose="020B0600070205080204" pitchFamily="34" charset="-128"/>
              </a:rPr>
              <a:t> outside the anticodon. First anticodon base sometimes modified to inosine or </a:t>
            </a:r>
            <a:r>
              <a:rPr lang="en-GB" altLang="en-US" sz="1600">
                <a:ea typeface="ＭＳ Ｐゴシック" panose="020B0600070205080204" pitchFamily="34" charset="-128"/>
                <a:sym typeface="Symbol" pitchFamily="2" charset="2"/>
              </a:rPr>
              <a:t></a:t>
            </a:r>
            <a:r>
              <a:rPr lang="en-GB" altLang="en-US" sz="1600">
                <a:ea typeface="ＭＳ Ｐゴシック" panose="020B0600070205080204" pitchFamily="34" charset="-128"/>
              </a:rPr>
              <a:t>).</a:t>
            </a:r>
          </a:p>
        </p:txBody>
      </p:sp>
      <p:pic>
        <p:nvPicPr>
          <p:cNvPr id="33794" name="Picture 4">
            <a:extLst>
              <a:ext uri="{FF2B5EF4-FFF2-40B4-BE49-F238E27FC236}">
                <a16:creationId xmlns:a16="http://schemas.microsoft.com/office/drawing/2014/main" id="{B5F0CF06-E37F-9240-A6B4-EC9EE3DD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7368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3795" name="Group 6">
            <a:extLst>
              <a:ext uri="{FF2B5EF4-FFF2-40B4-BE49-F238E27FC236}">
                <a16:creationId xmlns:a16="http://schemas.microsoft.com/office/drawing/2014/main" id="{F822C7B1-268E-6F4A-9EFA-4272963F58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3797" name="Rectangle 1">
              <a:extLst>
                <a:ext uri="{FF2B5EF4-FFF2-40B4-BE49-F238E27FC236}">
                  <a16:creationId xmlns:a16="http://schemas.microsoft.com/office/drawing/2014/main" id="{C8E3FB24-38D5-6E4A-999F-C4C2AF853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tRNA</a:t>
              </a:r>
            </a:p>
          </p:txBody>
        </p:sp>
        <p:sp>
          <p:nvSpPr>
            <p:cNvPr id="33798" name="Line 2">
              <a:extLst>
                <a:ext uri="{FF2B5EF4-FFF2-40B4-BE49-F238E27FC236}">
                  <a16:creationId xmlns:a16="http://schemas.microsoft.com/office/drawing/2014/main" id="{EAC1115B-47E0-BC4F-A1F1-779AC448B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6" name="Rectangle 1">
            <a:extLst>
              <a:ext uri="{FF2B5EF4-FFF2-40B4-BE49-F238E27FC236}">
                <a16:creationId xmlns:a16="http://schemas.microsoft.com/office/drawing/2014/main" id="{0ED9A712-0C2D-0141-8C93-0C97945B9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013325"/>
            <a:ext cx="27114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b="1">
                <a:solidFill>
                  <a:schemeClr val="tx1"/>
                </a:solidFill>
              </a:rPr>
              <a:t>tRNA is an </a:t>
            </a:r>
            <a:r>
              <a:rPr lang="en-GB" altLang="en-US" sz="1400" b="1">
                <a:solidFill>
                  <a:srgbClr val="FF0000"/>
                </a:solidFill>
              </a:rPr>
              <a:t>ADAP</a:t>
            </a:r>
            <a:r>
              <a:rPr lang="en-GB" altLang="en-US" sz="1400" b="1">
                <a:solidFill>
                  <a:schemeClr val="tx1"/>
                </a:solidFill>
              </a:rPr>
              <a:t>tor molecule</a:t>
            </a:r>
            <a:endParaRPr lang="en-US" altLang="en-US" sz="1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>
            <a:extLst>
              <a:ext uri="{FF2B5EF4-FFF2-40B4-BE49-F238E27FC236}">
                <a16:creationId xmlns:a16="http://schemas.microsoft.com/office/drawing/2014/main" id="{86C83A63-8C8E-C747-ABAB-DFE1DFBA0D1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438" y="1219200"/>
            <a:ext cx="874871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84600" rIns="90360" bIns="44280"/>
          <a:lstStyle/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An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anticodon</a:t>
            </a:r>
            <a:r>
              <a:rPr lang="en-GB" altLang="en-US" sz="1600">
                <a:ea typeface="ＭＳ Ｐゴシック" panose="020B0600070205080204" pitchFamily="34" charset="-128"/>
              </a:rPr>
              <a:t> is a unit made up of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three nucleotides</a:t>
            </a:r>
            <a:r>
              <a:rPr lang="en-GB" altLang="en-US" sz="1600">
                <a:ea typeface="ＭＳ Ｐゴシック" panose="020B0600070205080204" pitchFamily="34" charset="-128"/>
              </a:rPr>
              <a:t> that complement the three bases of the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codon</a:t>
            </a:r>
            <a:r>
              <a:rPr lang="en-GB" altLang="en-US" sz="1600">
                <a:ea typeface="ＭＳ Ｐゴシック" panose="020B0600070205080204" pitchFamily="34" charset="-128"/>
              </a:rPr>
              <a:t> on the mRNA. </a:t>
            </a: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Different</a:t>
            </a:r>
            <a:r>
              <a:rPr lang="en-GB" altLang="en-US" sz="1600">
                <a:ea typeface="ＭＳ Ｐゴシック" panose="020B0600070205080204" pitchFamily="34" charset="-128"/>
              </a:rPr>
              <a:t> base triplets (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codons</a:t>
            </a:r>
            <a:r>
              <a:rPr lang="en-GB" altLang="en-US" sz="1600">
                <a:ea typeface="ＭＳ Ｐゴシック" panose="020B0600070205080204" pitchFamily="34" charset="-128"/>
              </a:rPr>
              <a:t>) in mRNA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code</a:t>
            </a:r>
            <a:r>
              <a:rPr lang="en-GB" altLang="en-US" sz="1600">
                <a:ea typeface="ＭＳ Ｐゴシック" panose="020B0600070205080204" pitchFamily="34" charset="-128"/>
              </a:rPr>
              <a:t>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for</a:t>
            </a:r>
            <a:r>
              <a:rPr lang="en-GB" altLang="en-US" sz="1600">
                <a:ea typeface="ＭＳ Ｐゴシック" panose="020B0600070205080204" pitchFamily="34" charset="-128"/>
              </a:rPr>
              <a:t>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different</a:t>
            </a:r>
            <a:r>
              <a:rPr lang="en-GB" altLang="en-US" sz="1600">
                <a:ea typeface="ＭＳ Ｐゴシック" panose="020B0600070205080204" pitchFamily="34" charset="-128"/>
              </a:rPr>
              <a:t>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amino</a:t>
            </a:r>
            <a:r>
              <a:rPr lang="en-GB" altLang="en-US" sz="1600">
                <a:ea typeface="ＭＳ Ｐゴシック" panose="020B0600070205080204" pitchFamily="34" charset="-128"/>
              </a:rPr>
              <a:t> </a:t>
            </a:r>
            <a:r>
              <a:rPr lang="en-GB" altLang="en-US" sz="1600">
                <a:solidFill>
                  <a:srgbClr val="FF0300"/>
                </a:solidFill>
                <a:ea typeface="ＭＳ Ｐゴシック" panose="020B0600070205080204" pitchFamily="34" charset="-128"/>
              </a:rPr>
              <a:t>acids</a:t>
            </a:r>
            <a:r>
              <a:rPr lang="en-GB" altLang="en-US" sz="1600">
                <a:ea typeface="ＭＳ Ｐゴシック" panose="020B0600070205080204" pitchFamily="34" charset="-128"/>
              </a:rPr>
              <a:t>.</a:t>
            </a: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600">
                <a:ea typeface="ＭＳ Ｐゴシック" panose="020B0600070205080204" pitchFamily="34" charset="-128"/>
              </a:rPr>
              <a:t>One aminoacid can be encoded by several codons (degeneracy)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endParaRPr lang="en-GB" altLang="en-US" sz="1600">
              <a:ea typeface="ＭＳ Ｐゴシック" panose="020B0600070205080204" pitchFamily="34" charset="-128"/>
            </a:endParaRPr>
          </a:p>
        </p:txBody>
      </p:sp>
      <p:pic>
        <p:nvPicPr>
          <p:cNvPr id="35842" name="Picture 4">
            <a:extLst>
              <a:ext uri="{FF2B5EF4-FFF2-40B4-BE49-F238E27FC236}">
                <a16:creationId xmlns:a16="http://schemas.microsoft.com/office/drawing/2014/main" id="{EBE74F74-FA74-3841-877C-7D57E567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1892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43" name="Picture 4">
            <a:extLst>
              <a:ext uri="{FF2B5EF4-FFF2-40B4-BE49-F238E27FC236}">
                <a16:creationId xmlns:a16="http://schemas.microsoft.com/office/drawing/2014/main" id="{333282AC-EF3B-9543-8726-C568E7851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0" t="45204" b="5995"/>
          <a:stretch>
            <a:fillRect/>
          </a:stretch>
        </p:blipFill>
        <p:spPr bwMode="auto">
          <a:xfrm>
            <a:off x="4800600" y="3200400"/>
            <a:ext cx="3589338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5844" name="Group 7">
            <a:extLst>
              <a:ext uri="{FF2B5EF4-FFF2-40B4-BE49-F238E27FC236}">
                <a16:creationId xmlns:a16="http://schemas.microsoft.com/office/drawing/2014/main" id="{F33943C0-BA8E-2D4D-83B6-3826A62385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5845" name="Rectangle 1">
              <a:extLst>
                <a:ext uri="{FF2B5EF4-FFF2-40B4-BE49-F238E27FC236}">
                  <a16:creationId xmlns:a16="http://schemas.microsoft.com/office/drawing/2014/main" id="{8DCB72B8-EE21-6C47-B8AD-9BFC9FC89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tRNA</a:t>
              </a:r>
            </a:p>
          </p:txBody>
        </p:sp>
        <p:sp>
          <p:nvSpPr>
            <p:cNvPr id="35846" name="Line 2">
              <a:extLst>
                <a:ext uri="{FF2B5EF4-FFF2-40B4-BE49-F238E27FC236}">
                  <a16:creationId xmlns:a16="http://schemas.microsoft.com/office/drawing/2014/main" id="{85101A43-9ECE-4F40-B714-A517A19CB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>
            <a:extLst>
              <a:ext uri="{FF2B5EF4-FFF2-40B4-BE49-F238E27FC236}">
                <a16:creationId xmlns:a16="http://schemas.microsoft.com/office/drawing/2014/main" id="{E2ADD388-89B0-3F46-9345-2E636A03E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89" y="1307757"/>
            <a:ext cx="847467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Organisms have varying amounts of </a:t>
            </a:r>
            <a:r>
              <a:rPr lang="en-US" altLang="en-US" sz="1600" dirty="0" err="1">
                <a:solidFill>
                  <a:srgbClr val="000000"/>
                </a:solidFill>
              </a:rPr>
              <a:t>tRNA</a:t>
            </a:r>
            <a:r>
              <a:rPr lang="en-US" altLang="en-US" sz="1600" dirty="0">
                <a:solidFill>
                  <a:srgbClr val="000000"/>
                </a:solidFill>
              </a:rPr>
              <a:t> genes.</a:t>
            </a:r>
            <a:br>
              <a:rPr lang="en-US" altLang="en-US" sz="1600" dirty="0">
                <a:solidFill>
                  <a:srgbClr val="000000"/>
                </a:solidFill>
              </a:rPr>
            </a:b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i="1" dirty="0">
                <a:solidFill>
                  <a:srgbClr val="000000"/>
                </a:solidFill>
              </a:rPr>
              <a:t>C. </a:t>
            </a:r>
            <a:r>
              <a:rPr lang="en-US" altLang="en-US" sz="1600" i="1" dirty="0" err="1">
                <a:solidFill>
                  <a:srgbClr val="000000"/>
                </a:solidFill>
              </a:rPr>
              <a:t>elegans</a:t>
            </a:r>
            <a:r>
              <a:rPr lang="en-US" altLang="en-US" sz="1600" i="1" dirty="0">
                <a:solidFill>
                  <a:srgbClr val="000000"/>
                </a:solidFill>
              </a:rPr>
              <a:t> </a:t>
            </a:r>
            <a:r>
              <a:rPr lang="en-US" altLang="en-US" sz="1600" dirty="0">
                <a:solidFill>
                  <a:srgbClr val="000000"/>
                </a:solidFill>
              </a:rPr>
              <a:t>has 29,647 genes of which 620 code for </a:t>
            </a:r>
            <a:r>
              <a:rPr lang="en-US" altLang="en-US" sz="1600" dirty="0" err="1">
                <a:solidFill>
                  <a:srgbClr val="000000"/>
                </a:solidFill>
              </a:rPr>
              <a:t>tRNA</a:t>
            </a:r>
            <a:r>
              <a:rPr lang="en-US" altLang="en-US" sz="1600" dirty="0">
                <a:solidFill>
                  <a:srgbClr val="000000"/>
                </a:solidFill>
              </a:rPr>
              <a:t> (2%).</a:t>
            </a:r>
            <a:br>
              <a:rPr lang="en-US" altLang="en-US" sz="1600" dirty="0">
                <a:solidFill>
                  <a:srgbClr val="000000"/>
                </a:solidFill>
              </a:rPr>
            </a:b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i="1" dirty="0">
                <a:solidFill>
                  <a:srgbClr val="000000"/>
                </a:solidFill>
              </a:rPr>
              <a:t>Saccharomyces cerevisiae </a:t>
            </a:r>
            <a:r>
              <a:rPr lang="en-US" altLang="en-US" sz="1600" dirty="0">
                <a:solidFill>
                  <a:srgbClr val="000000"/>
                </a:solidFill>
              </a:rPr>
              <a:t>has 275 </a:t>
            </a:r>
            <a:r>
              <a:rPr lang="en-US" altLang="en-US" sz="1600" dirty="0" err="1">
                <a:solidFill>
                  <a:srgbClr val="000000"/>
                </a:solidFill>
              </a:rPr>
              <a:t>tRNA</a:t>
            </a:r>
            <a:r>
              <a:rPr lang="en-US" altLang="en-US" sz="1600" dirty="0">
                <a:solidFill>
                  <a:srgbClr val="000000"/>
                </a:solidFill>
              </a:rPr>
              <a:t> genes in its genome. </a:t>
            </a:r>
            <a:br>
              <a:rPr lang="en-US" altLang="en-US" sz="1600" dirty="0">
                <a:solidFill>
                  <a:srgbClr val="000000"/>
                </a:solidFill>
              </a:rPr>
            </a:b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In the human genome there are: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	4,421 non-coding RNA genes (which include </a:t>
            </a:r>
            <a:r>
              <a:rPr lang="en-US" altLang="en-US" sz="1600" dirty="0" err="1">
                <a:solidFill>
                  <a:srgbClr val="000000"/>
                </a:solidFill>
              </a:rPr>
              <a:t>tRNA</a:t>
            </a:r>
            <a:r>
              <a:rPr lang="en-US" altLang="en-US" sz="1600" dirty="0">
                <a:solidFill>
                  <a:srgbClr val="000000"/>
                </a:solidFill>
              </a:rPr>
              <a:t> genes).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	22 mitochondrial </a:t>
            </a:r>
            <a:r>
              <a:rPr lang="en-US" altLang="en-US" sz="1600" dirty="0" err="1">
                <a:solidFill>
                  <a:srgbClr val="000000"/>
                </a:solidFill>
              </a:rPr>
              <a:t>tRNA</a:t>
            </a:r>
            <a:r>
              <a:rPr lang="en-US" altLang="en-US" sz="1600" dirty="0">
                <a:solidFill>
                  <a:srgbClr val="000000"/>
                </a:solidFill>
              </a:rPr>
              <a:t> genes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	497 nuclear genes encoding cytoplasmic </a:t>
            </a:r>
            <a:r>
              <a:rPr lang="en-US" altLang="en-US" sz="1600" dirty="0" err="1">
                <a:solidFill>
                  <a:srgbClr val="000000"/>
                </a:solidFill>
              </a:rPr>
              <a:t>tRNA</a:t>
            </a:r>
            <a:r>
              <a:rPr lang="en-US" altLang="en-US" sz="1600" dirty="0">
                <a:solidFill>
                  <a:srgbClr val="000000"/>
                </a:solidFill>
              </a:rPr>
              <a:t> molecules and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	324 </a:t>
            </a:r>
            <a:r>
              <a:rPr lang="en-US" altLang="en-US" sz="1600" dirty="0" err="1">
                <a:solidFill>
                  <a:srgbClr val="000000"/>
                </a:solidFill>
              </a:rPr>
              <a:t>tRNA</a:t>
            </a:r>
            <a:r>
              <a:rPr lang="en-US" altLang="en-US" sz="1600" dirty="0">
                <a:solidFill>
                  <a:srgbClr val="000000"/>
                </a:solidFill>
              </a:rPr>
              <a:t>-derived putative pseudogenes.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Cytoplasmic </a:t>
            </a:r>
            <a:r>
              <a:rPr lang="en-US" altLang="en-US" sz="1600" dirty="0" err="1">
                <a:solidFill>
                  <a:srgbClr val="000000"/>
                </a:solidFill>
              </a:rPr>
              <a:t>tRNA</a:t>
            </a:r>
            <a:r>
              <a:rPr lang="en-US" altLang="en-US" sz="1600" dirty="0">
                <a:solidFill>
                  <a:srgbClr val="000000"/>
                </a:solidFill>
              </a:rPr>
              <a:t> genes are grouped into 49 families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tRNA</a:t>
            </a:r>
            <a:r>
              <a:rPr lang="en-US" altLang="en-US" sz="1600" dirty="0">
                <a:solidFill>
                  <a:srgbClr val="000000"/>
                </a:solidFill>
              </a:rPr>
              <a:t> genes are found on all chromosomes, except 22 and Y. </a:t>
            </a:r>
            <a:br>
              <a:rPr lang="en-US" altLang="en-US" sz="1600" dirty="0">
                <a:solidFill>
                  <a:srgbClr val="000000"/>
                </a:solidFill>
              </a:rPr>
            </a:b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High clustering on 6p and 1.</a:t>
            </a:r>
            <a:br>
              <a:rPr lang="en-US" altLang="en-US" sz="1600" dirty="0">
                <a:solidFill>
                  <a:srgbClr val="000000"/>
                </a:solidFill>
              </a:rPr>
            </a:b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tRNA</a:t>
            </a:r>
            <a:r>
              <a:rPr lang="en-US" altLang="en-US" sz="1600" dirty="0">
                <a:solidFill>
                  <a:srgbClr val="000000"/>
                </a:solidFill>
              </a:rPr>
              <a:t> molecules are transcribed (in eukaryotic cells) by RNA polymerase III</a:t>
            </a:r>
          </a:p>
        </p:txBody>
      </p:sp>
      <p:grpSp>
        <p:nvGrpSpPr>
          <p:cNvPr id="37890" name="Group 7">
            <a:extLst>
              <a:ext uri="{FF2B5EF4-FFF2-40B4-BE49-F238E27FC236}">
                <a16:creationId xmlns:a16="http://schemas.microsoft.com/office/drawing/2014/main" id="{E91C30F3-518B-D04A-85AB-842C94EF4F9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7891" name="Rectangle 1">
              <a:extLst>
                <a:ext uri="{FF2B5EF4-FFF2-40B4-BE49-F238E27FC236}">
                  <a16:creationId xmlns:a16="http://schemas.microsoft.com/office/drawing/2014/main" id="{251A74A7-A401-144B-824B-BD11D9537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tRNA</a:t>
              </a:r>
            </a:p>
          </p:txBody>
        </p:sp>
        <p:sp>
          <p:nvSpPr>
            <p:cNvPr id="37892" name="Line 2">
              <a:extLst>
                <a:ext uri="{FF2B5EF4-FFF2-40B4-BE49-F238E27FC236}">
                  <a16:creationId xmlns:a16="http://schemas.microsoft.com/office/drawing/2014/main" id="{BC96D13C-81BC-7D41-8F5F-9E1176FCA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0">
            <a:extLst>
              <a:ext uri="{FF2B5EF4-FFF2-40B4-BE49-F238E27FC236}">
                <a16:creationId xmlns:a16="http://schemas.microsoft.com/office/drawing/2014/main" id="{895A0DEA-A99F-B04A-90CF-7CEC8276BB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9943" name="Rectangle 1">
              <a:extLst>
                <a:ext uri="{FF2B5EF4-FFF2-40B4-BE49-F238E27FC236}">
                  <a16:creationId xmlns:a16="http://schemas.microsoft.com/office/drawing/2014/main" id="{EAF7FF57-6EDF-7748-825C-433563327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rRNA</a:t>
              </a:r>
            </a:p>
          </p:txBody>
        </p:sp>
        <p:sp>
          <p:nvSpPr>
            <p:cNvPr id="39944" name="Line 2">
              <a:extLst>
                <a:ext uri="{FF2B5EF4-FFF2-40B4-BE49-F238E27FC236}">
                  <a16:creationId xmlns:a16="http://schemas.microsoft.com/office/drawing/2014/main" id="{C8A12780-6DCD-514F-91CE-28EB2FB8B5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38" name="Picture 4">
            <a:extLst>
              <a:ext uri="{FF2B5EF4-FFF2-40B4-BE49-F238E27FC236}">
                <a16:creationId xmlns:a16="http://schemas.microsoft.com/office/drawing/2014/main" id="{747F904F-BE32-344D-98B4-33694272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19200"/>
            <a:ext cx="1397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39" name="Picture 5">
            <a:extLst>
              <a:ext uri="{FF2B5EF4-FFF2-40B4-BE49-F238E27FC236}">
                <a16:creationId xmlns:a16="http://schemas.microsoft.com/office/drawing/2014/main" id="{F812B566-2FD5-584C-950A-9F321EC3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27908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0" name="Picture 7">
            <a:extLst>
              <a:ext uri="{FF2B5EF4-FFF2-40B4-BE49-F238E27FC236}">
                <a16:creationId xmlns:a16="http://schemas.microsoft.com/office/drawing/2014/main" id="{C377353E-8172-E14F-ACDD-D5A6AFBF6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352425"/>
            <a:ext cx="895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1" name="Picture 8">
            <a:extLst>
              <a:ext uri="{FF2B5EF4-FFF2-40B4-BE49-F238E27FC236}">
                <a16:creationId xmlns:a16="http://schemas.microsoft.com/office/drawing/2014/main" id="{98E36A68-34FE-6B4E-9616-CA99FFC2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339725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2" name="Rectangle 8">
            <a:extLst>
              <a:ext uri="{FF2B5EF4-FFF2-40B4-BE49-F238E27FC236}">
                <a16:creationId xmlns:a16="http://schemas.microsoft.com/office/drawing/2014/main" id="{7AC7A1E8-F1CF-634E-82FF-3B7C1EEB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19200"/>
            <a:ext cx="70104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First observed in the mid-1950s by Romanian cell biologist George Palade using an electron microscope as dense particles or granules </a:t>
            </a:r>
            <a:br>
              <a:rPr lang="en-US" altLang="en-US" sz="1600">
                <a:solidFill>
                  <a:srgbClr val="000000"/>
                </a:solidFill>
              </a:rPr>
            </a:br>
            <a:endParaRPr lang="en-US" altLang="en-US" sz="1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Nobel in Physiology, 1974. </a:t>
            </a:r>
            <a:br>
              <a:rPr lang="en-US" altLang="en-US" sz="1600">
                <a:solidFill>
                  <a:srgbClr val="000000"/>
                </a:solidFill>
              </a:rPr>
            </a:br>
            <a:endParaRPr lang="en-US" altLang="en-US" sz="1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Prokaryotic ribosomes are smaller than most of the eukaryotes.</a:t>
            </a:r>
            <a:br>
              <a:rPr lang="en-US" altLang="en-US" sz="1600">
                <a:solidFill>
                  <a:srgbClr val="000000"/>
                </a:solidFill>
              </a:rPr>
            </a:br>
            <a:endParaRPr lang="en-US" altLang="en-US" sz="1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The ribosomes in eukaryote mitochondria resemble those in bacteria.</a:t>
            </a:r>
            <a:br>
              <a:rPr lang="en-US" altLang="en-US" sz="1600">
                <a:solidFill>
                  <a:srgbClr val="000000"/>
                </a:solidFill>
              </a:rPr>
            </a:br>
            <a:endParaRPr lang="en-US" altLang="en-US" sz="1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The function of ribosomes is the assembly of proteins (translation). </a:t>
            </a:r>
            <a:br>
              <a:rPr lang="en-US" altLang="en-US" sz="1600">
                <a:solidFill>
                  <a:srgbClr val="000000"/>
                </a:solidFill>
              </a:rPr>
            </a:br>
            <a:endParaRPr lang="en-US" altLang="en-US" sz="1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Ribosomes catalyze the assembly of individual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amino acids into polypeptide chains.</a:t>
            </a:r>
            <a:br>
              <a:rPr lang="en-US" altLang="en-US" sz="1600">
                <a:solidFill>
                  <a:srgbClr val="000000"/>
                </a:solidFill>
              </a:rPr>
            </a:br>
            <a:endParaRPr lang="en-US" altLang="en-US" sz="1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They use mRNA as a template to join a correct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sequence of amino acids. </a:t>
            </a:r>
            <a:br>
              <a:rPr lang="en-US" altLang="en-US" sz="1600">
                <a:solidFill>
                  <a:srgbClr val="000000"/>
                </a:solidFill>
              </a:rPr>
            </a:br>
            <a:endParaRPr lang="en-US" altLang="en-US" sz="16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This reaction uses adapters called tRNA.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>
            <a:extLst>
              <a:ext uri="{FF2B5EF4-FFF2-40B4-BE49-F238E27FC236}">
                <a16:creationId xmlns:a16="http://schemas.microsoft.com/office/drawing/2014/main" id="{FFC4A7CC-B98C-704A-AAFF-1E1EE1C3C4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3513" y="1279525"/>
            <a:ext cx="8828087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63720" rIns="90360" bIns="44280"/>
          <a:lstStyle/>
          <a:p>
            <a:pPr marL="293688" indent="-293688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293688" algn="l"/>
                <a:tab pos="398463" algn="l"/>
                <a:tab pos="847725" algn="l"/>
                <a:tab pos="1296988" algn="l"/>
                <a:tab pos="1746250" algn="l"/>
                <a:tab pos="2195513" algn="l"/>
                <a:tab pos="2644775" algn="l"/>
                <a:tab pos="3094038" algn="l"/>
                <a:tab pos="3543300" algn="l"/>
                <a:tab pos="3992563" algn="l"/>
                <a:tab pos="4441825" algn="l"/>
                <a:tab pos="4891088" algn="l"/>
                <a:tab pos="5340350" algn="l"/>
                <a:tab pos="5789613" algn="l"/>
                <a:tab pos="6238875" algn="l"/>
                <a:tab pos="6688138" algn="l"/>
                <a:tab pos="7137400" algn="l"/>
                <a:tab pos="7586663" algn="l"/>
                <a:tab pos="8035925" algn="l"/>
                <a:tab pos="8485188" algn="l"/>
                <a:tab pos="8934450" algn="l"/>
              </a:tabLst>
            </a:pPr>
            <a:r>
              <a:rPr lang="en-GB" altLang="en-US" sz="1800">
                <a:ea typeface="ＭＳ Ｐゴシック" panose="020B0600070205080204" pitchFamily="34" charset="-128"/>
              </a:rPr>
              <a:t>The basic form of the </a:t>
            </a:r>
            <a:r>
              <a:rPr lang="en-GB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ribosome is conserved</a:t>
            </a:r>
            <a:r>
              <a:rPr lang="en-GB" altLang="en-US" sz="1800">
                <a:ea typeface="ＭＳ Ｐゴシック" panose="020B0600070205080204" pitchFamily="34" charset="-128"/>
              </a:rPr>
              <a:t>, but there are </a:t>
            </a:r>
            <a:r>
              <a:rPr lang="en-GB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appreciable variations</a:t>
            </a:r>
            <a:r>
              <a:rPr lang="en-GB" altLang="en-US" sz="1800">
                <a:ea typeface="ＭＳ Ｐゴシック" panose="020B0600070205080204" pitchFamily="34" charset="-128"/>
              </a:rPr>
              <a:t> in the overall </a:t>
            </a:r>
            <a:r>
              <a:rPr lang="en-GB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size</a:t>
            </a:r>
            <a:r>
              <a:rPr lang="en-GB" altLang="en-US" sz="1800">
                <a:ea typeface="ＭＳ Ｐゴシック" panose="020B0600070205080204" pitchFamily="34" charset="-128"/>
              </a:rPr>
              <a:t> and </a:t>
            </a:r>
            <a:r>
              <a:rPr lang="en-GB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proportions</a:t>
            </a:r>
            <a:r>
              <a:rPr lang="en-GB" altLang="en-US" sz="1800">
                <a:ea typeface="ＭＳ Ｐゴシック" panose="020B0600070205080204" pitchFamily="34" charset="-128"/>
              </a:rPr>
              <a:t> of RNA and </a:t>
            </a:r>
            <a:r>
              <a:rPr lang="en-GB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protein</a:t>
            </a:r>
            <a:r>
              <a:rPr lang="en-GB" altLang="en-US" sz="1800">
                <a:ea typeface="ＭＳ Ｐゴシック" panose="020B0600070205080204" pitchFamily="34" charset="-128"/>
              </a:rPr>
              <a:t> in the ribosomes of bacteria, eukaryotic cytoplasm, and organelles.</a:t>
            </a:r>
          </a:p>
        </p:txBody>
      </p:sp>
      <p:pic>
        <p:nvPicPr>
          <p:cNvPr id="41986" name="Picture 4">
            <a:extLst>
              <a:ext uri="{FF2B5EF4-FFF2-40B4-BE49-F238E27FC236}">
                <a16:creationId xmlns:a16="http://schemas.microsoft.com/office/drawing/2014/main" id="{A528E52A-5DDA-E142-810B-8326CC1B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22513"/>
            <a:ext cx="5926138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7" name="Text Box 5">
            <a:extLst>
              <a:ext uri="{FF2B5EF4-FFF2-40B4-BE49-F238E27FC236}">
                <a16:creationId xmlns:a16="http://schemas.microsoft.com/office/drawing/2014/main" id="{E65FABF8-460F-F04D-93EF-3FD8442D7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2441575"/>
            <a:ext cx="22129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0000"/>
                </a:solidFill>
              </a:rPr>
              <a:t>Al ribosomes consists of </a:t>
            </a:r>
            <a:r>
              <a:rPr lang="en-US" altLang="en-US">
                <a:solidFill>
                  <a:srgbClr val="FF150F"/>
                </a:solidFill>
              </a:rPr>
              <a:t>two subunits</a:t>
            </a:r>
            <a:r>
              <a:rPr lang="en-US" altLang="en-US">
                <a:solidFill>
                  <a:srgbClr val="000000"/>
                </a:solidFill>
              </a:rPr>
              <a:t>, each of which contains a major </a:t>
            </a:r>
            <a:r>
              <a:rPr lang="en-US" altLang="en-US">
                <a:solidFill>
                  <a:srgbClr val="FF150F"/>
                </a:solidFill>
              </a:rPr>
              <a:t>rRNA</a:t>
            </a:r>
            <a:r>
              <a:rPr lang="en-US" altLang="en-US">
                <a:solidFill>
                  <a:srgbClr val="000000"/>
                </a:solidFill>
              </a:rPr>
              <a:t> and a number of </a:t>
            </a:r>
            <a:r>
              <a:rPr lang="en-US" altLang="en-US">
                <a:solidFill>
                  <a:srgbClr val="FF150F"/>
                </a:solidFill>
              </a:rPr>
              <a:t>small proteins.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150F"/>
                </a:solidFill>
              </a:rPr>
              <a:t>large subunit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150F"/>
                </a:solidFill>
              </a:rPr>
              <a:t>may also contain smaller RNAs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41988" name="Group 6">
            <a:extLst>
              <a:ext uri="{FF2B5EF4-FFF2-40B4-BE49-F238E27FC236}">
                <a16:creationId xmlns:a16="http://schemas.microsoft.com/office/drawing/2014/main" id="{D1BD010E-2726-6D46-A396-B1017CE2D6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41989" name="Rectangle 1">
              <a:extLst>
                <a:ext uri="{FF2B5EF4-FFF2-40B4-BE49-F238E27FC236}">
                  <a16:creationId xmlns:a16="http://schemas.microsoft.com/office/drawing/2014/main" id="{5594CA65-7B3E-2E40-B9AC-A617AF93D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rRNA</a:t>
              </a:r>
            </a:p>
          </p:txBody>
        </p:sp>
        <p:sp>
          <p:nvSpPr>
            <p:cNvPr id="41990" name="Line 2">
              <a:extLst>
                <a:ext uri="{FF2B5EF4-FFF2-40B4-BE49-F238E27FC236}">
                  <a16:creationId xmlns:a16="http://schemas.microsoft.com/office/drawing/2014/main" id="{E071E75E-7D6A-D148-8C1C-B6168351E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7">
            <a:extLst>
              <a:ext uri="{FF2B5EF4-FFF2-40B4-BE49-F238E27FC236}">
                <a16:creationId xmlns:a16="http://schemas.microsoft.com/office/drawing/2014/main" id="{19033660-F993-6440-A367-0C0A62ECA53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5124" name="Rectangle 1">
              <a:extLst>
                <a:ext uri="{FF2B5EF4-FFF2-40B4-BE49-F238E27FC236}">
                  <a16:creationId xmlns:a16="http://schemas.microsoft.com/office/drawing/2014/main" id="{F0607FB4-7C87-E041-A163-BADC1DA70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Introducción</a:t>
              </a:r>
            </a:p>
          </p:txBody>
        </p:sp>
        <p:sp>
          <p:nvSpPr>
            <p:cNvPr id="5125" name="Line 2">
              <a:extLst>
                <a:ext uri="{FF2B5EF4-FFF2-40B4-BE49-F238E27FC236}">
                  <a16:creationId xmlns:a16="http://schemas.microsoft.com/office/drawing/2014/main" id="{0A763099-3B73-B043-BB65-F41A210C6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2" name="Picture 4">
            <a:extLst>
              <a:ext uri="{FF2B5EF4-FFF2-40B4-BE49-F238E27FC236}">
                <a16:creationId xmlns:a16="http://schemas.microsoft.com/office/drawing/2014/main" id="{0B8EF3C5-1340-764E-8FAE-B4C7FB8BC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1190" r="2505" b="4810"/>
          <a:stretch>
            <a:fillRect/>
          </a:stretch>
        </p:blipFill>
        <p:spPr bwMode="auto">
          <a:xfrm>
            <a:off x="4038600" y="1219200"/>
            <a:ext cx="4941888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124E5A4C-3FB3-3243-8EBB-96D0AA50A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2525"/>
            <a:ext cx="339725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61920" rIns="90360" bIns="44280"/>
          <a:lstStyle>
            <a:lvl1pPr marL="296863" indent="-296863"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</a:rPr>
              <a:t>mRNAs are single stranded RNA molecules</a:t>
            </a:r>
            <a:br>
              <a:rPr lang="en-US" altLang="en-US">
                <a:solidFill>
                  <a:srgbClr val="000000"/>
                </a:solidFill>
              </a:rPr>
            </a:b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</a:rPr>
              <a:t>They are copied from the TEMPLATE strand of the gene, to give the SENSE strand in RNA</a:t>
            </a:r>
            <a:br>
              <a:rPr lang="en-US" altLang="en-US">
                <a:solidFill>
                  <a:srgbClr val="000000"/>
                </a:solidFill>
              </a:rPr>
            </a:b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</a:rPr>
              <a:t>They are transcribed from the 5’ to the 3’ end</a:t>
            </a:r>
            <a:br>
              <a:rPr lang="en-US" altLang="en-US">
                <a:solidFill>
                  <a:srgbClr val="000000"/>
                </a:solidFill>
              </a:rPr>
            </a:b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</a:rPr>
              <a:t>They are translated from the 5’ to the 3’ end</a:t>
            </a:r>
          </a:p>
          <a:p>
            <a:pPr eaLnBrk="1" hangingPunct="1">
              <a:lnSpc>
                <a:spcPct val="93000"/>
              </a:lnSpc>
              <a:spcBef>
                <a:spcPts val="7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>
            <a:extLst>
              <a:ext uri="{FF2B5EF4-FFF2-40B4-BE49-F238E27FC236}">
                <a16:creationId xmlns:a16="http://schemas.microsoft.com/office/drawing/2014/main" id="{AE2D62C7-FABE-2846-B85C-76B4158782B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3513" y="1339850"/>
            <a:ext cx="5656262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84600" rIns="90360" bIns="44280"/>
          <a:lstStyle/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ea typeface="ＭＳ Ｐゴシック" panose="020B0600070205080204" pitchFamily="34" charset="-128"/>
              </a:rPr>
              <a:t>Prokaryote ribosomes have three binding sites for tRNA molecules: the A, P and E sites. </a:t>
            </a:r>
          </a:p>
          <a:p>
            <a:pPr marL="696913" lvl="1" indent="-239713" eaLnBrk="1" hangingPunct="1">
              <a:lnSpc>
                <a:spcPct val="137000"/>
              </a:lnSpc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/>
              <a:t>A= aminoacyl-tRNA site</a:t>
            </a:r>
          </a:p>
          <a:p>
            <a:pPr marL="696913" lvl="1" indent="-239713" eaLnBrk="1" hangingPunct="1">
              <a:lnSpc>
                <a:spcPct val="137000"/>
              </a:lnSpc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/>
              <a:t>P= Peptidyl-tRNA site</a:t>
            </a:r>
          </a:p>
          <a:p>
            <a:pPr marL="696913" lvl="1" indent="-239713" eaLnBrk="1" hangingPunct="1">
              <a:lnSpc>
                <a:spcPct val="137000"/>
              </a:lnSpc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/>
              <a:t>E= Egress site</a:t>
            </a: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endParaRPr lang="en-GB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44034" name="Picture 4">
            <a:extLst>
              <a:ext uri="{FF2B5EF4-FFF2-40B4-BE49-F238E27FC236}">
                <a16:creationId xmlns:a16="http://schemas.microsoft.com/office/drawing/2014/main" id="{17015E48-3585-534E-BF9B-18081F49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1684338"/>
            <a:ext cx="3006725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4035" name="Group 5">
            <a:extLst>
              <a:ext uri="{FF2B5EF4-FFF2-40B4-BE49-F238E27FC236}">
                <a16:creationId xmlns:a16="http://schemas.microsoft.com/office/drawing/2014/main" id="{293A2D23-ED93-334E-A227-4F4DFF33A1B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44036" name="Rectangle 1">
              <a:extLst>
                <a:ext uri="{FF2B5EF4-FFF2-40B4-BE49-F238E27FC236}">
                  <a16:creationId xmlns:a16="http://schemas.microsoft.com/office/drawing/2014/main" id="{AA9664F6-EDFB-6243-898D-59630DF2D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rRNA</a:t>
              </a:r>
            </a:p>
          </p:txBody>
        </p:sp>
        <p:sp>
          <p:nvSpPr>
            <p:cNvPr id="44037" name="Line 2">
              <a:extLst>
                <a:ext uri="{FF2B5EF4-FFF2-40B4-BE49-F238E27FC236}">
                  <a16:creationId xmlns:a16="http://schemas.microsoft.com/office/drawing/2014/main" id="{290060E3-04CE-234B-A901-95ADCE48A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>
            <a:extLst>
              <a:ext uri="{FF2B5EF4-FFF2-40B4-BE49-F238E27FC236}">
                <a16:creationId xmlns:a16="http://schemas.microsoft.com/office/drawing/2014/main" id="{C3F1A51F-5F9E-7942-80CB-AA79F00A92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3513" y="1339850"/>
            <a:ext cx="5656262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84600" rIns="90360" bIns="44280"/>
          <a:lstStyle/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ea typeface="ＭＳ Ｐゴシック" panose="020B0600070205080204" pitchFamily="34" charset="-128"/>
              </a:rPr>
              <a:t>Prokaryote ribosomes have three binding sites for tRNA molecules: the A, P and E sites. </a:t>
            </a:r>
          </a:p>
          <a:p>
            <a:pPr marL="696913" lvl="1" indent="-239713" eaLnBrk="1" hangingPunct="1">
              <a:lnSpc>
                <a:spcPct val="137000"/>
              </a:lnSpc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 b="1">
                <a:solidFill>
                  <a:srgbClr val="FF0000"/>
                </a:solidFill>
              </a:rPr>
              <a:t>A= aminoacyl-tRNA site</a:t>
            </a:r>
          </a:p>
          <a:p>
            <a:pPr marL="696913" lvl="1" indent="-239713" eaLnBrk="1" hangingPunct="1">
              <a:lnSpc>
                <a:spcPct val="137000"/>
              </a:lnSpc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/>
              <a:t>P= Peptidyl-tRNA site</a:t>
            </a:r>
          </a:p>
          <a:p>
            <a:pPr marL="696913" lvl="1" indent="-239713" eaLnBrk="1" hangingPunct="1">
              <a:lnSpc>
                <a:spcPct val="137000"/>
              </a:lnSpc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/>
              <a:t>E= Egress site</a:t>
            </a: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endParaRPr lang="en-GB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46082" name="Picture 4">
            <a:extLst>
              <a:ext uri="{FF2B5EF4-FFF2-40B4-BE49-F238E27FC236}">
                <a16:creationId xmlns:a16="http://schemas.microsoft.com/office/drawing/2014/main" id="{AA51CBE2-CDC0-544D-BA3F-8EED2875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1682750"/>
            <a:ext cx="3006725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3" name="Text Box 5">
            <a:extLst>
              <a:ext uri="{FF2B5EF4-FFF2-40B4-BE49-F238E27FC236}">
                <a16:creationId xmlns:a16="http://schemas.microsoft.com/office/drawing/2014/main" id="{A06074A6-90CC-5549-8B6A-601F5EC39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3998913"/>
            <a:ext cx="564038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0320" rIns="0" bIns="0"/>
          <a:lstStyle>
            <a:lvl1pPr marL="342900" indent="-342900"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39713"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>
                <a:solidFill>
                  <a:srgbClr val="000000"/>
                </a:solidFill>
              </a:rPr>
              <a:t>During translation the A site binds an incoming aminoacyl-tRNA as directed by the codon currently occupying this site. </a:t>
            </a:r>
            <a:br>
              <a:rPr lang="en-GB" altLang="en-US">
                <a:solidFill>
                  <a:srgbClr val="000000"/>
                </a:solidFill>
              </a:rPr>
            </a:br>
            <a:endParaRPr lang="en-GB" altLang="en-US">
              <a:solidFill>
                <a:srgbClr val="000000"/>
              </a:solidFill>
            </a:endParaRPr>
          </a:p>
          <a:p>
            <a:pPr lvl="1" eaLnBrk="1" hangingPunct="1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>
                <a:solidFill>
                  <a:srgbClr val="000000"/>
                </a:solidFill>
              </a:rPr>
              <a:t>This codon specifies the next amino acid to be added to the growing peptide chain. </a:t>
            </a:r>
            <a:br>
              <a:rPr lang="en-GB" altLang="en-US">
                <a:solidFill>
                  <a:srgbClr val="000000"/>
                </a:solidFill>
              </a:rPr>
            </a:br>
            <a:endParaRPr lang="en-GB" altLang="en-US">
              <a:solidFill>
                <a:srgbClr val="000000"/>
              </a:solidFill>
            </a:endParaRPr>
          </a:p>
          <a:p>
            <a:pPr lvl="1" eaLnBrk="1" hangingPunct="1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>
                <a:solidFill>
                  <a:srgbClr val="000000"/>
                </a:solidFill>
              </a:rPr>
              <a:t>The A site is only working after the first aminoacyl-tRNA has attached to the P site. </a:t>
            </a:r>
          </a:p>
        </p:txBody>
      </p:sp>
      <p:sp>
        <p:nvSpPr>
          <p:cNvPr id="46084" name="AutoShape 6">
            <a:extLst>
              <a:ext uri="{FF2B5EF4-FFF2-40B4-BE49-F238E27FC236}">
                <a16:creationId xmlns:a16="http://schemas.microsoft.com/office/drawing/2014/main" id="{8B2B0ACB-C1A9-3144-A17F-9B6664FD8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1223963"/>
            <a:ext cx="430213" cy="965200"/>
          </a:xfrm>
          <a:prstGeom prst="downArrow">
            <a:avLst>
              <a:gd name="adj1" fmla="val 50000"/>
              <a:gd name="adj2" fmla="val 56088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6085" name="AutoShape 7">
            <a:extLst>
              <a:ext uri="{FF2B5EF4-FFF2-40B4-BE49-F238E27FC236}">
                <a16:creationId xmlns:a16="http://schemas.microsoft.com/office/drawing/2014/main" id="{1228AC57-B8DF-8843-ACB5-D56C6F4C146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27925" y="5254625"/>
            <a:ext cx="430213" cy="965200"/>
          </a:xfrm>
          <a:prstGeom prst="downArrow">
            <a:avLst>
              <a:gd name="adj1" fmla="val 50000"/>
              <a:gd name="adj2" fmla="val 56088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46086" name="Group 8">
            <a:extLst>
              <a:ext uri="{FF2B5EF4-FFF2-40B4-BE49-F238E27FC236}">
                <a16:creationId xmlns:a16="http://schemas.microsoft.com/office/drawing/2014/main" id="{40E05CEC-E9DB-7F40-8A32-49B85196157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46087" name="Rectangle 1">
              <a:extLst>
                <a:ext uri="{FF2B5EF4-FFF2-40B4-BE49-F238E27FC236}">
                  <a16:creationId xmlns:a16="http://schemas.microsoft.com/office/drawing/2014/main" id="{0FC5A50B-FB06-1642-8BE0-7AC737C37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rRNA</a:t>
              </a:r>
            </a:p>
          </p:txBody>
        </p:sp>
        <p:sp>
          <p:nvSpPr>
            <p:cNvPr id="46088" name="Line 2">
              <a:extLst>
                <a:ext uri="{FF2B5EF4-FFF2-40B4-BE49-F238E27FC236}">
                  <a16:creationId xmlns:a16="http://schemas.microsoft.com/office/drawing/2014/main" id="{0F5BA486-9315-BE41-8362-83EC79368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>
            <a:extLst>
              <a:ext uri="{FF2B5EF4-FFF2-40B4-BE49-F238E27FC236}">
                <a16:creationId xmlns:a16="http://schemas.microsoft.com/office/drawing/2014/main" id="{954D1495-2F69-8B49-8729-8FC2453F20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3513" y="1339850"/>
            <a:ext cx="5656262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84600" rIns="90360" bIns="44280"/>
          <a:lstStyle/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ea typeface="ＭＳ Ｐゴシック" panose="020B0600070205080204" pitchFamily="34" charset="-128"/>
              </a:rPr>
              <a:t>Prokaryote ribosomes have three binding sites for tRNA molecules: the A, P and E sites. </a:t>
            </a:r>
          </a:p>
          <a:p>
            <a:pPr marL="696913" lvl="1" indent="-239713" eaLnBrk="1" hangingPunct="1">
              <a:lnSpc>
                <a:spcPct val="137000"/>
              </a:lnSpc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/>
              <a:t>A= aminoacyl-tRNA site</a:t>
            </a:r>
          </a:p>
          <a:p>
            <a:pPr marL="696913" lvl="1" indent="-239713" eaLnBrk="1" hangingPunct="1">
              <a:lnSpc>
                <a:spcPct val="137000"/>
              </a:lnSpc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 b="1">
                <a:solidFill>
                  <a:srgbClr val="FF0000"/>
                </a:solidFill>
              </a:rPr>
              <a:t>P= Peptidyl-tRNA site</a:t>
            </a:r>
          </a:p>
          <a:p>
            <a:pPr marL="696913" lvl="1" indent="-239713" eaLnBrk="1" hangingPunct="1">
              <a:lnSpc>
                <a:spcPct val="137000"/>
              </a:lnSpc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/>
              <a:t>E= Egress site</a:t>
            </a: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endParaRPr lang="en-GB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48130" name="Picture 4">
            <a:extLst>
              <a:ext uri="{FF2B5EF4-FFF2-40B4-BE49-F238E27FC236}">
                <a16:creationId xmlns:a16="http://schemas.microsoft.com/office/drawing/2014/main" id="{AE732DD7-E977-1B4E-A2BE-0E35F91B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1682750"/>
            <a:ext cx="3006725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1" name="Text Box 5">
            <a:extLst>
              <a:ext uri="{FF2B5EF4-FFF2-40B4-BE49-F238E27FC236}">
                <a16:creationId xmlns:a16="http://schemas.microsoft.com/office/drawing/2014/main" id="{F5B387D5-B058-C447-B47A-A5FDBB0B7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3998913"/>
            <a:ext cx="5640387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0320" rIns="0" bIns="0"/>
          <a:lstStyle>
            <a:lvl1pPr marL="342900" indent="-342900"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39713"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>
                <a:solidFill>
                  <a:srgbClr val="000000"/>
                </a:solidFill>
              </a:rPr>
              <a:t>The P-site codon is occupied by peptdyl-tRNA (a tRNA with multiple amino acids attached). </a:t>
            </a:r>
            <a:br>
              <a:rPr lang="en-GB" altLang="en-US">
                <a:solidFill>
                  <a:srgbClr val="000000"/>
                </a:solidFill>
              </a:rPr>
            </a:br>
            <a:endParaRPr lang="en-GB" altLang="en-US">
              <a:solidFill>
                <a:srgbClr val="000000"/>
              </a:solidFill>
            </a:endParaRPr>
          </a:p>
          <a:p>
            <a:pPr lvl="1" eaLnBrk="1" hangingPunct="1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>
                <a:solidFill>
                  <a:srgbClr val="000000"/>
                </a:solidFill>
              </a:rPr>
              <a:t>The P site is actually the first to bind to aminoacyl tRNA. </a:t>
            </a:r>
            <a:br>
              <a:rPr lang="en-GB" altLang="en-US">
                <a:solidFill>
                  <a:srgbClr val="000000"/>
                </a:solidFill>
              </a:rPr>
            </a:br>
            <a:endParaRPr lang="en-GB" altLang="en-US">
              <a:solidFill>
                <a:srgbClr val="000000"/>
              </a:solidFill>
            </a:endParaRPr>
          </a:p>
          <a:p>
            <a:pPr lvl="1" eaLnBrk="1" hangingPunct="1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>
                <a:solidFill>
                  <a:srgbClr val="000000"/>
                </a:solidFill>
              </a:rPr>
              <a:t>This tRNA in the P site carries the chain of amino acids that has already been synthesized. </a:t>
            </a:r>
          </a:p>
        </p:txBody>
      </p:sp>
      <p:sp>
        <p:nvSpPr>
          <p:cNvPr id="48132" name="AutoShape 6">
            <a:extLst>
              <a:ext uri="{FF2B5EF4-FFF2-40B4-BE49-F238E27FC236}">
                <a16:creationId xmlns:a16="http://schemas.microsoft.com/office/drawing/2014/main" id="{5A7B9EB4-735F-CB49-9308-4D997ED3C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1223963"/>
            <a:ext cx="430213" cy="965200"/>
          </a:xfrm>
          <a:prstGeom prst="downArrow">
            <a:avLst>
              <a:gd name="adj1" fmla="val 50000"/>
              <a:gd name="adj2" fmla="val 56088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8133" name="AutoShape 7">
            <a:extLst>
              <a:ext uri="{FF2B5EF4-FFF2-40B4-BE49-F238E27FC236}">
                <a16:creationId xmlns:a16="http://schemas.microsoft.com/office/drawing/2014/main" id="{5951D6D3-1AF4-5844-B1CD-976C560E892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12025" y="5183188"/>
            <a:ext cx="430213" cy="965200"/>
          </a:xfrm>
          <a:prstGeom prst="downArrow">
            <a:avLst>
              <a:gd name="adj1" fmla="val 50000"/>
              <a:gd name="adj2" fmla="val 56088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48134" name="Group 8">
            <a:extLst>
              <a:ext uri="{FF2B5EF4-FFF2-40B4-BE49-F238E27FC236}">
                <a16:creationId xmlns:a16="http://schemas.microsoft.com/office/drawing/2014/main" id="{79BDC354-4039-E544-85AD-49747CE6BF7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48135" name="Rectangle 1">
              <a:extLst>
                <a:ext uri="{FF2B5EF4-FFF2-40B4-BE49-F238E27FC236}">
                  <a16:creationId xmlns:a16="http://schemas.microsoft.com/office/drawing/2014/main" id="{18DFD450-CE8E-C542-A442-C5ED7259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rRNA</a:t>
              </a:r>
            </a:p>
          </p:txBody>
        </p:sp>
        <p:sp>
          <p:nvSpPr>
            <p:cNvPr id="48136" name="Line 2">
              <a:extLst>
                <a:ext uri="{FF2B5EF4-FFF2-40B4-BE49-F238E27FC236}">
                  <a16:creationId xmlns:a16="http://schemas.microsoft.com/office/drawing/2014/main" id="{9858CAF0-F986-F943-BD40-C1B21ADC4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>
            <a:extLst>
              <a:ext uri="{FF2B5EF4-FFF2-40B4-BE49-F238E27FC236}">
                <a16:creationId xmlns:a16="http://schemas.microsoft.com/office/drawing/2014/main" id="{F8665AD4-1858-E54C-9F6B-8807F054A5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3513" y="1339850"/>
            <a:ext cx="5656262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84600" rIns="90360" bIns="44280"/>
          <a:lstStyle/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ea typeface="ＭＳ Ｐゴシック" panose="020B0600070205080204" pitchFamily="34" charset="-128"/>
              </a:rPr>
              <a:t>Prokaryote ribosomes have three binding sites for tRNA molecules: the A, P and E sites. </a:t>
            </a:r>
          </a:p>
          <a:p>
            <a:pPr marL="696913" lvl="1" indent="-239713" eaLnBrk="1" hangingPunct="1">
              <a:lnSpc>
                <a:spcPct val="137000"/>
              </a:lnSpc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/>
              <a:t>A= aminoacyl-tRNA site</a:t>
            </a:r>
          </a:p>
          <a:p>
            <a:pPr marL="696913" lvl="1" indent="-239713" eaLnBrk="1" hangingPunct="1">
              <a:lnSpc>
                <a:spcPct val="137000"/>
              </a:lnSpc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/>
              <a:t>P= Peptidyl-tRNA site</a:t>
            </a:r>
          </a:p>
          <a:p>
            <a:pPr marL="696913" lvl="1" indent="-239713" eaLnBrk="1" hangingPunct="1">
              <a:lnSpc>
                <a:spcPct val="137000"/>
              </a:lnSpc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 b="1">
                <a:solidFill>
                  <a:srgbClr val="FF0000"/>
                </a:solidFill>
              </a:rPr>
              <a:t>E= Egress site</a:t>
            </a: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endParaRPr lang="en-GB" altLang="en-US" sz="18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0178" name="Picture 4">
            <a:extLst>
              <a:ext uri="{FF2B5EF4-FFF2-40B4-BE49-F238E27FC236}">
                <a16:creationId xmlns:a16="http://schemas.microsoft.com/office/drawing/2014/main" id="{C971E3DA-E50F-3449-838D-11B440E7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1682750"/>
            <a:ext cx="3006725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79" name="Text Box 5">
            <a:extLst>
              <a:ext uri="{FF2B5EF4-FFF2-40B4-BE49-F238E27FC236}">
                <a16:creationId xmlns:a16="http://schemas.microsoft.com/office/drawing/2014/main" id="{B9876038-DAD9-674C-A9C4-EBCBA5B2A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3886200"/>
            <a:ext cx="5640387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0320" rIns="0" bIns="0"/>
          <a:lstStyle>
            <a:lvl1pPr marL="342900" indent="-342900"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39713"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1144588" algn="l"/>
                <a:tab pos="1593850" algn="l"/>
                <a:tab pos="2043113" algn="l"/>
                <a:tab pos="2492375" algn="l"/>
                <a:tab pos="2941638" algn="l"/>
                <a:tab pos="3390900" algn="l"/>
                <a:tab pos="3840163" algn="l"/>
                <a:tab pos="4289425" algn="l"/>
                <a:tab pos="4738688" algn="l"/>
                <a:tab pos="5187950" algn="l"/>
                <a:tab pos="5637213" algn="l"/>
                <a:tab pos="6086475" algn="l"/>
                <a:tab pos="6535738" algn="l"/>
                <a:tab pos="6985000" algn="l"/>
                <a:tab pos="7434263" algn="l"/>
                <a:tab pos="7883525" algn="l"/>
                <a:tab pos="8332788" algn="l"/>
                <a:tab pos="8782050" algn="l"/>
                <a:tab pos="9231313" algn="l"/>
                <a:tab pos="9680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>
                <a:solidFill>
                  <a:srgbClr val="000000"/>
                </a:solidFill>
              </a:rPr>
              <a:t>The E site is occupied by the empty tRNA as it is about to exit the ribosome.</a:t>
            </a:r>
          </a:p>
        </p:txBody>
      </p:sp>
      <p:sp>
        <p:nvSpPr>
          <p:cNvPr id="50180" name="AutoShape 6">
            <a:extLst>
              <a:ext uri="{FF2B5EF4-FFF2-40B4-BE49-F238E27FC236}">
                <a16:creationId xmlns:a16="http://schemas.microsoft.com/office/drawing/2014/main" id="{C5A9030F-A221-594A-B0BC-9E667BE5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1223963"/>
            <a:ext cx="430213" cy="965200"/>
          </a:xfrm>
          <a:prstGeom prst="downArrow">
            <a:avLst>
              <a:gd name="adj1" fmla="val 50000"/>
              <a:gd name="adj2" fmla="val 56088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0181" name="AutoShape 7">
            <a:extLst>
              <a:ext uri="{FF2B5EF4-FFF2-40B4-BE49-F238E27FC236}">
                <a16:creationId xmlns:a16="http://schemas.microsoft.com/office/drawing/2014/main" id="{29424003-0105-1E42-B438-307993A3952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096125" y="5254625"/>
            <a:ext cx="430213" cy="965200"/>
          </a:xfrm>
          <a:prstGeom prst="downArrow">
            <a:avLst>
              <a:gd name="adj1" fmla="val 50000"/>
              <a:gd name="adj2" fmla="val 56088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50182" name="Group 9">
            <a:extLst>
              <a:ext uri="{FF2B5EF4-FFF2-40B4-BE49-F238E27FC236}">
                <a16:creationId xmlns:a16="http://schemas.microsoft.com/office/drawing/2014/main" id="{C291B96E-42A5-5143-85B7-942CFD17C2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50183" name="Rectangle 1">
              <a:extLst>
                <a:ext uri="{FF2B5EF4-FFF2-40B4-BE49-F238E27FC236}">
                  <a16:creationId xmlns:a16="http://schemas.microsoft.com/office/drawing/2014/main" id="{BA393DB3-1FD8-FF4A-90CF-E1FE0DE30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rRNA</a:t>
              </a:r>
            </a:p>
          </p:txBody>
        </p:sp>
        <p:sp>
          <p:nvSpPr>
            <p:cNvPr id="50184" name="Line 2">
              <a:extLst>
                <a:ext uri="{FF2B5EF4-FFF2-40B4-BE49-F238E27FC236}">
                  <a16:creationId xmlns:a16="http://schemas.microsoft.com/office/drawing/2014/main" id="{B9E932CC-C764-A54F-9794-0CEAC95A5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>
            <a:extLst>
              <a:ext uri="{FF2B5EF4-FFF2-40B4-BE49-F238E27FC236}">
                <a16:creationId xmlns:a16="http://schemas.microsoft.com/office/drawing/2014/main" id="{04C65745-0C86-6447-A9F6-E89BB50DA11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3513" y="1231900"/>
            <a:ext cx="88265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84600" rIns="90360" bIns="44280"/>
          <a:lstStyle/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 dirty="0">
                <a:ea typeface="ＭＳ Ｐゴシック" panose="020B0600070205080204" pitchFamily="34" charset="-128"/>
              </a:rPr>
              <a:t>Prokaryote and eukaryote </a:t>
            </a:r>
            <a:r>
              <a:rPr lang="en-GB" altLang="en-US" sz="1800" dirty="0" err="1">
                <a:solidFill>
                  <a:srgbClr val="FF0300"/>
                </a:solidFill>
                <a:ea typeface="ＭＳ Ｐゴシック" panose="020B0600070205080204" pitchFamily="34" charset="-128"/>
              </a:rPr>
              <a:t>ribsome</a:t>
            </a:r>
            <a:r>
              <a:rPr lang="en-GB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  <a:t> differences lie outside of functional parts</a:t>
            </a:r>
            <a:r>
              <a:rPr lang="en-GB" altLang="en-US" sz="1800" dirty="0">
                <a:ea typeface="ＭＳ Ｐゴシック" panose="020B0600070205080204" pitchFamily="34" charset="-128"/>
              </a:rPr>
              <a:t> (A, P &amp; E sites) and therefore </a:t>
            </a:r>
            <a:r>
              <a:rPr lang="ja-JP" altLang="en-GB" sz="1800">
                <a:ea typeface="ＭＳ Ｐゴシック" panose="020B0600070205080204" pitchFamily="34" charset="-128"/>
              </a:rPr>
              <a:t>“</a:t>
            </a:r>
            <a:r>
              <a:rPr lang="en-GB" altLang="ja-JP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redundant insertions</a:t>
            </a:r>
            <a:r>
              <a:rPr lang="ja-JP" altLang="en-GB" sz="1800">
                <a:ea typeface="ＭＳ Ｐゴシック" panose="020B0600070205080204" pitchFamily="34" charset="-128"/>
              </a:rPr>
              <a:t>”</a:t>
            </a:r>
            <a:r>
              <a:rPr lang="en-GB" altLang="ja-JP" sz="1800" dirty="0">
                <a:ea typeface="ＭＳ Ｐゴシック" panose="020B0600070205080204" pitchFamily="34" charset="-128"/>
              </a:rPr>
              <a:t>.</a:t>
            </a:r>
            <a:br>
              <a:rPr lang="en-GB" altLang="ja-JP" sz="1800" dirty="0">
                <a:ea typeface="ＭＳ Ｐゴシック" panose="020B0600070205080204" pitchFamily="34" charset="-128"/>
              </a:rPr>
            </a:br>
            <a:endParaRPr lang="en-GB" altLang="ja-JP" sz="1800" dirty="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 dirty="0">
                <a:ea typeface="ＭＳ Ｐゴシック" panose="020B0600070205080204" pitchFamily="34" charset="-128"/>
              </a:rPr>
              <a:t>The </a:t>
            </a:r>
            <a:r>
              <a:rPr lang="en-GB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  <a:t>differences are exploited by pharmaceuticals</a:t>
            </a:r>
            <a:r>
              <a:rPr lang="en-GB" altLang="en-US" sz="1800" dirty="0">
                <a:ea typeface="ＭＳ Ｐゴシック" panose="020B0600070205080204" pitchFamily="34" charset="-128"/>
              </a:rPr>
              <a:t> to create antibiotics that destroy bacteria without harming the cells of the infected person. </a:t>
            </a:r>
            <a:br>
              <a:rPr lang="en-GB" altLang="en-US" sz="1800" dirty="0">
                <a:ea typeface="ＭＳ Ｐゴシック" panose="020B0600070205080204" pitchFamily="34" charset="-128"/>
              </a:rPr>
            </a:br>
            <a:endParaRPr lang="en-GB" altLang="en-US" sz="1800" dirty="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 dirty="0">
                <a:ea typeface="ＭＳ Ｐゴシック" panose="020B0600070205080204" pitchFamily="34" charset="-128"/>
              </a:rPr>
              <a:t>Even though </a:t>
            </a:r>
            <a:r>
              <a:rPr lang="en-GB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  <a:t>mitochondria possess similar ribosomes they are not affected by these antibiotics</a:t>
            </a:r>
            <a:r>
              <a:rPr lang="en-GB" altLang="en-US" sz="1800" dirty="0">
                <a:ea typeface="ＭＳ Ｐゴシック" panose="020B0600070205080204" pitchFamily="34" charset="-128"/>
              </a:rPr>
              <a:t> (complex double </a:t>
            </a:r>
            <a:r>
              <a:rPr lang="en-GB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  <a:t>membrane</a:t>
            </a:r>
            <a:r>
              <a:rPr lang="en-GB" altLang="en-US" sz="1800" dirty="0">
                <a:ea typeface="ＭＳ Ｐゴシック" panose="020B0600070205080204" pitchFamily="34" charset="-128"/>
              </a:rPr>
              <a:t>).</a:t>
            </a:r>
            <a:br>
              <a:rPr lang="en-GB" altLang="en-US" sz="1800" dirty="0">
                <a:ea typeface="ＭＳ Ｐゴシック" panose="020B0600070205080204" pitchFamily="34" charset="-128"/>
              </a:rPr>
            </a:br>
            <a:endParaRPr lang="en-GB" altLang="en-US" sz="1800" dirty="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 dirty="0">
                <a:ea typeface="ＭＳ Ｐゴシック" panose="020B0600070205080204" pitchFamily="34" charset="-128"/>
              </a:rPr>
              <a:t>Antibiotics such as </a:t>
            </a:r>
            <a:r>
              <a:rPr lang="en-GB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  <a:t>macrolides, aminoglycosides</a:t>
            </a:r>
            <a:r>
              <a:rPr lang="en-GB" altLang="en-US" sz="1800" dirty="0">
                <a:ea typeface="ＭＳ Ｐゴシック" panose="020B0600070205080204" pitchFamily="34" charset="-128"/>
              </a:rPr>
              <a:t> and others: </a:t>
            </a:r>
            <a:br>
              <a:rPr lang="en-GB" altLang="en-US" sz="1800" dirty="0">
                <a:ea typeface="ＭＳ Ｐゴシック" panose="020B0600070205080204" pitchFamily="34" charset="-128"/>
              </a:rPr>
            </a:br>
            <a:endParaRPr lang="en-GB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52226" name="Text Box 4">
            <a:extLst>
              <a:ext uri="{FF2B5EF4-FFF2-40B4-BE49-F238E27FC236}">
                <a16:creationId xmlns:a16="http://schemas.microsoft.com/office/drawing/2014/main" id="{D1E86DA2-F549-6C42-861A-863D88C71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98" y="4209278"/>
            <a:ext cx="383063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0840" rIns="90000" bIns="45000"/>
          <a:lstStyle>
            <a:lvl1pPr marL="342900" indent="-342900"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2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dirty="0" err="1">
                <a:solidFill>
                  <a:srgbClr val="000000"/>
                </a:solidFill>
              </a:rPr>
              <a:t>anisomycin</a:t>
            </a:r>
            <a:endParaRPr lang="en-GB" altLang="en-US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dirty="0">
                <a:solidFill>
                  <a:srgbClr val="000000"/>
                </a:solidFill>
              </a:rPr>
              <a:t>cycloheximide</a:t>
            </a:r>
          </a:p>
          <a:p>
            <a:pPr lvl="2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dirty="0">
                <a:solidFill>
                  <a:srgbClr val="FF0300"/>
                </a:solidFill>
              </a:rPr>
              <a:t>chloramphenicol</a:t>
            </a:r>
            <a:endParaRPr lang="en-GB" altLang="en-US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dirty="0">
                <a:solidFill>
                  <a:srgbClr val="FF0300"/>
                </a:solidFill>
              </a:rPr>
              <a:t>tetracycline</a:t>
            </a:r>
            <a:endParaRPr lang="en-GB" altLang="en-US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dirty="0">
                <a:solidFill>
                  <a:srgbClr val="FF0300"/>
                </a:solidFill>
              </a:rPr>
              <a:t>streptomycin</a:t>
            </a:r>
            <a:endParaRPr lang="en-GB" altLang="en-US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dirty="0">
                <a:solidFill>
                  <a:srgbClr val="FF0300"/>
                </a:solidFill>
              </a:rPr>
              <a:t>erythromycin</a:t>
            </a:r>
            <a:endParaRPr lang="en-GB" altLang="en-US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en-US" dirty="0">
                <a:solidFill>
                  <a:srgbClr val="000000"/>
                </a:solidFill>
              </a:rPr>
              <a:t>puromycin, etc.</a:t>
            </a:r>
          </a:p>
        </p:txBody>
      </p:sp>
      <p:grpSp>
        <p:nvGrpSpPr>
          <p:cNvPr id="52227" name="Group 5">
            <a:extLst>
              <a:ext uri="{FF2B5EF4-FFF2-40B4-BE49-F238E27FC236}">
                <a16:creationId xmlns:a16="http://schemas.microsoft.com/office/drawing/2014/main" id="{5E771BF2-6C03-5F49-8207-4B5EC37311AD}"/>
              </a:ext>
            </a:extLst>
          </p:cNvPr>
          <p:cNvGrpSpPr>
            <a:grpSpLocks/>
          </p:cNvGrpSpPr>
          <p:nvPr/>
        </p:nvGrpSpPr>
        <p:grpSpPr bwMode="auto">
          <a:xfrm>
            <a:off x="0" y="-57150"/>
            <a:ext cx="9144000" cy="1123950"/>
            <a:chOff x="0" y="0"/>
            <a:chExt cx="9144000" cy="1123950"/>
          </a:xfrm>
        </p:grpSpPr>
        <p:sp>
          <p:nvSpPr>
            <p:cNvPr id="52228" name="Rectangle 1">
              <a:extLst>
                <a:ext uri="{FF2B5EF4-FFF2-40B4-BE49-F238E27FC236}">
                  <a16:creationId xmlns:a16="http://schemas.microsoft.com/office/drawing/2014/main" id="{4678D4A5-BFBC-A74C-937D-C3DC15F49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rRNA</a:t>
              </a:r>
            </a:p>
          </p:txBody>
        </p:sp>
        <p:sp>
          <p:nvSpPr>
            <p:cNvPr id="52229" name="Line 2">
              <a:extLst>
                <a:ext uri="{FF2B5EF4-FFF2-40B4-BE49-F238E27FC236}">
                  <a16:creationId xmlns:a16="http://schemas.microsoft.com/office/drawing/2014/main" id="{C9F61580-7A15-614D-BA15-9E56ECF3B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>
            <a:extLst>
              <a:ext uri="{FF2B5EF4-FFF2-40B4-BE49-F238E27FC236}">
                <a16:creationId xmlns:a16="http://schemas.microsoft.com/office/drawing/2014/main" id="{F8F871C1-A1DD-B441-94F3-EF37D053F99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3513" y="1231900"/>
            <a:ext cx="4676775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84600" rIns="90360" bIns="44280"/>
          <a:lstStyle/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2000">
                <a:ea typeface="ＭＳ Ｐゴシック" panose="020B0600070205080204" pitchFamily="34" charset="-128"/>
              </a:rPr>
              <a:t>Structure of the antibiotic </a:t>
            </a:r>
            <a:r>
              <a:rPr lang="en-GB" altLang="en-US" sz="2000">
                <a:solidFill>
                  <a:srgbClr val="FF0300"/>
                </a:solidFill>
                <a:ea typeface="ＭＳ Ｐゴシック" panose="020B0600070205080204" pitchFamily="34" charset="-128"/>
              </a:rPr>
              <a:t>gentamicin</a:t>
            </a:r>
            <a:r>
              <a:rPr lang="en-GB" altLang="en-US" sz="2000">
                <a:ea typeface="ＭＳ Ｐゴシック" panose="020B0600070205080204" pitchFamily="34" charset="-128"/>
              </a:rPr>
              <a:t> C1a </a:t>
            </a:r>
            <a:r>
              <a:rPr lang="en-GB" altLang="en-US" sz="2000">
                <a:solidFill>
                  <a:srgbClr val="FF0300"/>
                </a:solidFill>
                <a:ea typeface="ＭＳ Ｐゴシック" panose="020B0600070205080204" pitchFamily="34" charset="-128"/>
              </a:rPr>
              <a:t>bound to its rRNA target</a:t>
            </a:r>
            <a:r>
              <a:rPr lang="en-GB" altLang="en-US" sz="2000">
                <a:ea typeface="ＭＳ Ｐゴシック" panose="020B0600070205080204" pitchFamily="34" charset="-128"/>
              </a:rPr>
              <a:t>. </a:t>
            </a:r>
            <a:br>
              <a:rPr lang="en-GB" altLang="en-US" sz="2000">
                <a:ea typeface="ＭＳ Ｐゴシック" panose="020B0600070205080204" pitchFamily="34" charset="-128"/>
              </a:rPr>
            </a:br>
            <a:endParaRPr lang="en-GB" altLang="en-US" sz="20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2000">
                <a:solidFill>
                  <a:srgbClr val="FF0300"/>
                </a:solidFill>
                <a:ea typeface="ＭＳ Ｐゴシック" panose="020B0600070205080204" pitchFamily="34" charset="-128"/>
              </a:rPr>
              <a:t>Gentamicin</a:t>
            </a:r>
            <a:r>
              <a:rPr lang="en-GB" altLang="en-US" sz="2000">
                <a:ea typeface="ＭＳ Ｐゴシック" panose="020B0600070205080204" pitchFamily="34" charset="-128"/>
              </a:rPr>
              <a:t>, an aminoglycoside antibiotic, </a:t>
            </a:r>
            <a:r>
              <a:rPr lang="en-GB" altLang="en-US" sz="2000">
                <a:solidFill>
                  <a:srgbClr val="FF0300"/>
                </a:solidFill>
                <a:ea typeface="ＭＳ Ｐゴシック" panose="020B0600070205080204" pitchFamily="34" charset="-128"/>
              </a:rPr>
              <a:t>binds</a:t>
            </a:r>
            <a:r>
              <a:rPr lang="en-GB" altLang="en-US" sz="2000">
                <a:ea typeface="ＭＳ Ｐゴシック" panose="020B0600070205080204" pitchFamily="34" charset="-128"/>
              </a:rPr>
              <a:t> within the major groove of the RNA, which is located in the </a:t>
            </a:r>
            <a:r>
              <a:rPr lang="en-GB" altLang="en-US" sz="2000">
                <a:solidFill>
                  <a:srgbClr val="FF0300"/>
                </a:solidFill>
                <a:ea typeface="ＭＳ Ｐゴシック" panose="020B0600070205080204" pitchFamily="34" charset="-128"/>
              </a:rPr>
              <a:t>decoding site of the bacterial ribosome</a:t>
            </a:r>
            <a:r>
              <a:rPr lang="en-GB" altLang="en-US" sz="2000">
                <a:ea typeface="ＭＳ Ｐゴシック" panose="020B0600070205080204" pitchFamily="34" charset="-128"/>
              </a:rPr>
              <a:t>. </a:t>
            </a:r>
            <a:br>
              <a:rPr lang="en-GB" altLang="en-US" sz="2000">
                <a:ea typeface="ＭＳ Ｐゴシック" panose="020B0600070205080204" pitchFamily="34" charset="-128"/>
              </a:rPr>
            </a:br>
            <a:endParaRPr lang="en-GB" altLang="en-US" sz="20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2000">
                <a:solidFill>
                  <a:srgbClr val="FF0300"/>
                </a:solidFill>
                <a:ea typeface="ＭＳ Ｐゴシック" panose="020B0600070205080204" pitchFamily="34" charset="-128"/>
              </a:rPr>
              <a:t>Aminoglycosides cause misreading of the genetic code</a:t>
            </a:r>
            <a:r>
              <a:rPr lang="en-GB" altLang="en-US" sz="2000">
                <a:ea typeface="ＭＳ Ｐゴシック" panose="020B0600070205080204" pitchFamily="34" charset="-128"/>
              </a:rPr>
              <a:t>. </a:t>
            </a:r>
            <a:br>
              <a:rPr lang="en-GB" altLang="en-US" sz="2000">
                <a:ea typeface="ＭＳ Ｐゴシック" panose="020B0600070205080204" pitchFamily="34" charset="-128"/>
              </a:rPr>
            </a:br>
            <a:endParaRPr lang="en-GB" altLang="en-US" sz="20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2000">
                <a:solidFill>
                  <a:srgbClr val="FF0300"/>
                </a:solidFill>
                <a:ea typeface="ＭＳ Ｐゴシック" panose="020B0600070205080204" pitchFamily="34" charset="-128"/>
              </a:rPr>
              <a:t>Binding of the drug causes</a:t>
            </a:r>
            <a:r>
              <a:rPr lang="en-GB" altLang="en-US" sz="2000">
                <a:ea typeface="ＭＳ Ｐゴシック" panose="020B0600070205080204" pitchFamily="34" charset="-128"/>
              </a:rPr>
              <a:t> a </a:t>
            </a:r>
            <a:r>
              <a:rPr lang="en-GB" altLang="en-US" sz="2000">
                <a:solidFill>
                  <a:srgbClr val="FF0300"/>
                </a:solidFill>
                <a:ea typeface="ＭＳ Ｐゴシック" panose="020B0600070205080204" pitchFamily="34" charset="-128"/>
              </a:rPr>
              <a:t>conformational change in ribosomal</a:t>
            </a:r>
            <a:r>
              <a:rPr lang="en-GB" altLang="en-US" sz="2000">
                <a:ea typeface="ＭＳ Ｐゴシック" panose="020B0600070205080204" pitchFamily="34" charset="-128"/>
              </a:rPr>
              <a:t> RNA that </a:t>
            </a:r>
            <a:r>
              <a:rPr lang="en-GB" altLang="en-US" sz="2000">
                <a:solidFill>
                  <a:srgbClr val="FF0300"/>
                </a:solidFill>
                <a:ea typeface="ＭＳ Ｐゴシック" panose="020B0600070205080204" pitchFamily="34" charset="-128"/>
              </a:rPr>
              <a:t>disrupts</a:t>
            </a:r>
            <a:r>
              <a:rPr lang="en-GB" altLang="en-US" sz="2000">
                <a:ea typeface="ＭＳ Ｐゴシック" panose="020B0600070205080204" pitchFamily="34" charset="-128"/>
              </a:rPr>
              <a:t> high-fidelity </a:t>
            </a:r>
            <a:r>
              <a:rPr lang="en-GB" altLang="en-US" sz="2000">
                <a:solidFill>
                  <a:srgbClr val="FF0300"/>
                </a:solidFill>
                <a:ea typeface="ＭＳ Ｐゴシック" panose="020B0600070205080204" pitchFamily="34" charset="-128"/>
              </a:rPr>
              <a:t>reading</a:t>
            </a:r>
            <a:r>
              <a:rPr lang="en-GB" altLang="en-US" sz="2000">
                <a:ea typeface="ＭＳ Ｐゴシック" panose="020B0600070205080204" pitchFamily="34" charset="-128"/>
              </a:rPr>
              <a:t> of the genetic code.</a:t>
            </a:r>
          </a:p>
        </p:txBody>
      </p:sp>
      <p:pic>
        <p:nvPicPr>
          <p:cNvPr id="54274" name="Picture 4">
            <a:extLst>
              <a:ext uri="{FF2B5EF4-FFF2-40B4-BE49-F238E27FC236}">
                <a16:creationId xmlns:a16="http://schemas.microsoft.com/office/drawing/2014/main" id="{A0507C2B-7531-814C-8D00-A72FDBF7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62585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5" name="Line 6">
            <a:extLst>
              <a:ext uri="{FF2B5EF4-FFF2-40B4-BE49-F238E27FC236}">
                <a16:creationId xmlns:a16="http://schemas.microsoft.com/office/drawing/2014/main" id="{28964C40-D708-234D-8456-CB5AE67D8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600200"/>
            <a:ext cx="2362200" cy="1828800"/>
          </a:xfrm>
          <a:prstGeom prst="line">
            <a:avLst/>
          </a:prstGeom>
          <a:noFill/>
          <a:ln w="19050">
            <a:solidFill>
              <a:srgbClr val="FF0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6">
            <a:extLst>
              <a:ext uri="{FF2B5EF4-FFF2-40B4-BE49-F238E27FC236}">
                <a16:creationId xmlns:a16="http://schemas.microsoft.com/office/drawing/2014/main" id="{B6548566-E7F6-404E-958C-81DBE043C3B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54277" name="Rectangle 1">
              <a:extLst>
                <a:ext uri="{FF2B5EF4-FFF2-40B4-BE49-F238E27FC236}">
                  <a16:creationId xmlns:a16="http://schemas.microsoft.com/office/drawing/2014/main" id="{3EBCA8E7-454E-164C-B3D3-5D3B9F5C2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rRNA</a:t>
              </a:r>
            </a:p>
          </p:txBody>
        </p:sp>
        <p:sp>
          <p:nvSpPr>
            <p:cNvPr id="54278" name="Line 2">
              <a:extLst>
                <a:ext uri="{FF2B5EF4-FFF2-40B4-BE49-F238E27FC236}">
                  <a16:creationId xmlns:a16="http://schemas.microsoft.com/office/drawing/2014/main" id="{BE2CD601-78EC-3E47-A7BA-C2A368FAE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>
            <a:extLst>
              <a:ext uri="{FF2B5EF4-FFF2-40B4-BE49-F238E27FC236}">
                <a16:creationId xmlns:a16="http://schemas.microsoft.com/office/drawing/2014/main" id="{BED6ECEE-85A7-374F-8651-245A1DD04C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6525" y="1766888"/>
            <a:ext cx="4768850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84600" rIns="90360" bIns="44280"/>
          <a:lstStyle/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2000">
                <a:ea typeface="ＭＳ Ｐゴシック" panose="020B0600070205080204" pitchFamily="34" charset="-128"/>
              </a:rPr>
              <a:t>Structure of the aminoglycoside </a:t>
            </a:r>
            <a:r>
              <a:rPr lang="en-GB" altLang="en-US" sz="2000">
                <a:solidFill>
                  <a:srgbClr val="FF0300"/>
                </a:solidFill>
                <a:ea typeface="ＭＳ Ｐゴシック" panose="020B0600070205080204" pitchFamily="34" charset="-128"/>
              </a:rPr>
              <a:t>paromomycin bound to the bacterial rRNA</a:t>
            </a:r>
            <a:r>
              <a:rPr lang="en-GB" altLang="en-US" sz="2000">
                <a:ea typeface="ＭＳ Ｐゴシック" panose="020B0600070205080204" pitchFamily="34" charset="-128"/>
              </a:rPr>
              <a:t> decoding site. </a:t>
            </a:r>
            <a:br>
              <a:rPr lang="en-GB" altLang="en-US" sz="2000">
                <a:ea typeface="ＭＳ Ｐゴシック" panose="020B0600070205080204" pitchFamily="34" charset="-128"/>
              </a:rPr>
            </a:br>
            <a:endParaRPr lang="en-GB" altLang="en-US" sz="20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2000">
                <a:ea typeface="ＭＳ Ｐゴシック" panose="020B0600070205080204" pitchFamily="34" charset="-128"/>
              </a:rPr>
              <a:t>The </a:t>
            </a:r>
            <a:r>
              <a:rPr lang="en-GB" altLang="en-US" sz="2000">
                <a:solidFill>
                  <a:srgbClr val="FF0300"/>
                </a:solidFill>
                <a:ea typeface="ＭＳ Ｐゴシック" panose="020B0600070205080204" pitchFamily="34" charset="-128"/>
              </a:rPr>
              <a:t>sites that lead to resistance</a:t>
            </a:r>
            <a:r>
              <a:rPr lang="en-GB" altLang="en-US" sz="2000">
                <a:ea typeface="ＭＳ Ｐゴシック" panose="020B0600070205080204" pitchFamily="34" charset="-128"/>
              </a:rPr>
              <a:t> are highlighted with </a:t>
            </a:r>
            <a:r>
              <a:rPr lang="en-GB" altLang="en-US" sz="2000">
                <a:solidFill>
                  <a:srgbClr val="FF0300"/>
                </a:solidFill>
                <a:ea typeface="ＭＳ Ｐゴシック" panose="020B0600070205080204" pitchFamily="34" charset="-128"/>
              </a:rPr>
              <a:t>purple spheres</a:t>
            </a:r>
            <a:r>
              <a:rPr lang="en-GB" altLang="en-US" sz="2000">
                <a:ea typeface="ＭＳ Ｐゴシック" panose="020B0600070205080204" pitchFamily="34" charset="-128"/>
              </a:rPr>
              <a:t>. </a:t>
            </a:r>
            <a:br>
              <a:rPr lang="en-GB" altLang="en-US" sz="2000">
                <a:ea typeface="ＭＳ Ｐゴシック" panose="020B0600070205080204" pitchFamily="34" charset="-128"/>
              </a:rPr>
            </a:br>
            <a:endParaRPr lang="en-GB" altLang="en-US" sz="20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4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2000">
                <a:ea typeface="ＭＳ Ｐゴシック" panose="020B0600070205080204" pitchFamily="34" charset="-128"/>
              </a:rPr>
              <a:t>The N7 methylation at G1405 only causes resistance to aminoglycosides like gentamicin that contact this position directly.</a:t>
            </a:r>
          </a:p>
        </p:txBody>
      </p:sp>
      <p:pic>
        <p:nvPicPr>
          <p:cNvPr id="56322" name="Picture 4">
            <a:extLst>
              <a:ext uri="{FF2B5EF4-FFF2-40B4-BE49-F238E27FC236}">
                <a16:creationId xmlns:a16="http://schemas.microsoft.com/office/drawing/2014/main" id="{34937251-C130-D64C-A6BD-EA84931C3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447800"/>
            <a:ext cx="3787775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3" name="Line 6">
            <a:extLst>
              <a:ext uri="{FF2B5EF4-FFF2-40B4-BE49-F238E27FC236}">
                <a16:creationId xmlns:a16="http://schemas.microsoft.com/office/drawing/2014/main" id="{224F406B-D666-6F43-AAE2-94FFE3DC1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86000"/>
            <a:ext cx="1143000" cy="1600200"/>
          </a:xfrm>
          <a:prstGeom prst="line">
            <a:avLst/>
          </a:prstGeom>
          <a:noFill/>
          <a:ln w="19050">
            <a:solidFill>
              <a:srgbClr val="FF0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4" name="Group 6">
            <a:extLst>
              <a:ext uri="{FF2B5EF4-FFF2-40B4-BE49-F238E27FC236}">
                <a16:creationId xmlns:a16="http://schemas.microsoft.com/office/drawing/2014/main" id="{69BDDF9E-01F4-AD4A-9AEA-B85032D94A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56325" name="Rectangle 1">
              <a:extLst>
                <a:ext uri="{FF2B5EF4-FFF2-40B4-BE49-F238E27FC236}">
                  <a16:creationId xmlns:a16="http://schemas.microsoft.com/office/drawing/2014/main" id="{9FA3B9D5-9F79-8C44-8B46-4A54D2051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rRNA</a:t>
              </a:r>
            </a:p>
          </p:txBody>
        </p:sp>
        <p:sp>
          <p:nvSpPr>
            <p:cNvPr id="56326" name="Line 2">
              <a:extLst>
                <a:ext uri="{FF2B5EF4-FFF2-40B4-BE49-F238E27FC236}">
                  <a16:creationId xmlns:a16="http://schemas.microsoft.com/office/drawing/2014/main" id="{9881EDC0-3BEB-624D-9B33-EC28F434E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>
            <a:extLst>
              <a:ext uri="{FF2B5EF4-FFF2-40B4-BE49-F238E27FC236}">
                <a16:creationId xmlns:a16="http://schemas.microsoft.com/office/drawing/2014/main" id="{3386A895-6876-C84B-8C84-F7602F27881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752600"/>
            <a:ext cx="3635375" cy="40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/>
          <a:p>
            <a:pPr marL="296863" indent="-296863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ea typeface="ＭＳ Ｐゴシック" panose="020B0600070205080204" pitchFamily="34" charset="-128"/>
              </a:rPr>
              <a:t>They encode only one peptide(each) in eukaryotes (</a:t>
            </a: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monocistronic</a:t>
            </a:r>
            <a:r>
              <a:rPr lang="en-GB" altLang="en-US" sz="1800">
                <a:ea typeface="ＭＳ Ｐゴシック" panose="020B0600070205080204" pitchFamily="34" charset="-128"/>
              </a:rPr>
              <a:t>).</a:t>
            </a:r>
            <a:br>
              <a:rPr lang="en-GB" altLang="en-US" sz="1800">
                <a:ea typeface="ＭＳ Ｐゴシック" panose="020B0600070205080204" pitchFamily="34" charset="-128"/>
              </a:rPr>
            </a:br>
            <a:endParaRPr lang="en-GB" altLang="en-US" sz="18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Polyproteins are</a:t>
            </a:r>
            <a:r>
              <a:rPr lang="en-GB" altLang="en-US" sz="1800">
                <a:ea typeface="ＭＳ Ｐゴシック" panose="020B0600070205080204" pitchFamily="34" charset="-128"/>
              </a:rPr>
              <a:t> observed in </a:t>
            </a: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eukaryotic viruses</a:t>
            </a:r>
            <a:r>
              <a:rPr lang="en-GB" altLang="en-US" sz="1800">
                <a:ea typeface="ＭＳ Ｐゴシック" panose="020B0600070205080204" pitchFamily="34" charset="-128"/>
              </a:rPr>
              <a:t>, but these are a </a:t>
            </a: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single translation product</a:t>
            </a:r>
            <a:r>
              <a:rPr lang="en-GB" altLang="en-US" sz="1800">
                <a:ea typeface="ＭＳ Ｐゴシック" panose="020B0600070205080204" pitchFamily="34" charset="-128"/>
              </a:rPr>
              <a:t>, </a:t>
            </a: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cleaved</a:t>
            </a:r>
            <a:r>
              <a:rPr lang="en-GB" altLang="en-US" sz="1800">
                <a:ea typeface="ＭＳ Ｐゴシック" panose="020B0600070205080204" pitchFamily="34" charset="-128"/>
              </a:rPr>
              <a:t> into separate proteins after translation.</a:t>
            </a:r>
          </a:p>
          <a:p>
            <a:pPr marL="296863" indent="-296863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br>
              <a:rPr lang="en-GB" altLang="en-US" sz="1800">
                <a:ea typeface="ＭＳ Ｐゴシック" panose="020B0600070205080204" pitchFamily="34" charset="-128"/>
              </a:rPr>
            </a:br>
            <a:endParaRPr lang="en-GB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7170" name="Picture 4">
            <a:extLst>
              <a:ext uri="{FF2B5EF4-FFF2-40B4-BE49-F238E27FC236}">
                <a16:creationId xmlns:a16="http://schemas.microsoft.com/office/drawing/2014/main" id="{5CEE382F-7EF9-BF46-86E4-83AFF138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763713"/>
            <a:ext cx="54006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9">
            <a:extLst>
              <a:ext uri="{FF2B5EF4-FFF2-40B4-BE49-F238E27FC236}">
                <a16:creationId xmlns:a16="http://schemas.microsoft.com/office/drawing/2014/main" id="{48F6E041-0E21-5D4D-BE41-C0A58501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743200"/>
            <a:ext cx="1447800" cy="228600"/>
          </a:xfrm>
          <a:prstGeom prst="rect">
            <a:avLst/>
          </a:prstGeom>
          <a:noFill/>
          <a:ln w="19080">
            <a:solidFill>
              <a:srgbClr val="FF12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172" name="Group 7">
            <a:extLst>
              <a:ext uri="{FF2B5EF4-FFF2-40B4-BE49-F238E27FC236}">
                <a16:creationId xmlns:a16="http://schemas.microsoft.com/office/drawing/2014/main" id="{409929F5-6491-F541-91A4-13FD31D6C6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7173" name="Rectangle 1">
              <a:extLst>
                <a:ext uri="{FF2B5EF4-FFF2-40B4-BE49-F238E27FC236}">
                  <a16:creationId xmlns:a16="http://schemas.microsoft.com/office/drawing/2014/main" id="{D5C70499-6672-364B-A1FA-BDCEADC08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mRNA</a:t>
              </a:r>
            </a:p>
          </p:txBody>
        </p:sp>
        <p:sp>
          <p:nvSpPr>
            <p:cNvPr id="7174" name="Line 2">
              <a:extLst>
                <a:ext uri="{FF2B5EF4-FFF2-40B4-BE49-F238E27FC236}">
                  <a16:creationId xmlns:a16="http://schemas.microsoft.com/office/drawing/2014/main" id="{20FD413F-C201-EA43-892D-112A8BB069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>
            <a:extLst>
              <a:ext uri="{FF2B5EF4-FFF2-40B4-BE49-F238E27FC236}">
                <a16:creationId xmlns:a16="http://schemas.microsoft.com/office/drawing/2014/main" id="{6BC289BE-8B2B-994F-AB4B-867C507BD1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1447800"/>
            <a:ext cx="42672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/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Catalysed</a:t>
            </a:r>
            <a:r>
              <a:rPr lang="en-US" altLang="en-US" sz="1800" dirty="0">
                <a:ea typeface="ＭＳ Ｐゴシック" panose="020B0600070205080204" pitchFamily="34" charset="-128"/>
              </a:rPr>
              <a:t> by </a:t>
            </a:r>
            <a:r>
              <a:rPr lang="en-US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  <a:t>RNA Polymerase II</a:t>
            </a:r>
            <a:br>
              <a:rPr lang="en-US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</a:b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US" altLang="en-US" sz="1800" dirty="0">
                <a:ea typeface="ＭＳ Ｐゴシック" panose="020B0600070205080204" pitchFamily="34" charset="-128"/>
              </a:rPr>
              <a:t>Stages: </a:t>
            </a:r>
            <a:r>
              <a:rPr lang="en-US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  <a:t>initiation, elongation and termination</a:t>
            </a:r>
            <a:br>
              <a:rPr lang="en-US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</a:b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US" altLang="en-US" sz="1800" dirty="0">
                <a:ea typeface="ＭＳ Ｐゴシック" panose="020B0600070205080204" pitchFamily="34" charset="-128"/>
              </a:rPr>
              <a:t>Initiation is at the </a:t>
            </a:r>
            <a:r>
              <a:rPr lang="en-US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  <a:t>Promoter sequence</a:t>
            </a:r>
            <a:br>
              <a:rPr lang="en-US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</a:b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US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  <a:t>Regulation</a:t>
            </a:r>
            <a:r>
              <a:rPr lang="en-US" altLang="en-US" sz="1800" dirty="0">
                <a:ea typeface="ＭＳ Ｐゴシック" panose="020B0600070205080204" pitchFamily="34" charset="-128"/>
              </a:rPr>
              <a:t> of gene expression is </a:t>
            </a:r>
            <a:r>
              <a:rPr lang="en-US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  <a:t>at the initiation stage</a:t>
            </a:r>
            <a:br>
              <a:rPr lang="en-US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</a:b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US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  <a:t>Transcription factors</a:t>
            </a:r>
            <a:r>
              <a:rPr lang="en-US" altLang="en-US" sz="1800" dirty="0">
                <a:ea typeface="ＭＳ Ｐゴシック" panose="020B0600070205080204" pitchFamily="34" charset="-128"/>
              </a:rPr>
              <a:t> binding to the </a:t>
            </a:r>
            <a:r>
              <a:rPr lang="en-US" altLang="en-US" sz="1800" dirty="0">
                <a:solidFill>
                  <a:srgbClr val="FF0300"/>
                </a:solidFill>
                <a:ea typeface="ＭＳ Ｐゴシック" panose="020B0600070205080204" pitchFamily="34" charset="-128"/>
              </a:rPr>
              <a:t>promoter</a:t>
            </a:r>
            <a:r>
              <a:rPr lang="en-US" altLang="en-US" sz="1800" dirty="0">
                <a:ea typeface="ＭＳ Ｐゴシック" panose="020B0600070205080204" pitchFamily="34" charset="-128"/>
              </a:rPr>
              <a:t> regulate the rate of initiation of RNA Polymerase</a:t>
            </a:r>
          </a:p>
        </p:txBody>
      </p:sp>
      <p:grpSp>
        <p:nvGrpSpPr>
          <p:cNvPr id="9218" name="Group 5">
            <a:extLst>
              <a:ext uri="{FF2B5EF4-FFF2-40B4-BE49-F238E27FC236}">
                <a16:creationId xmlns:a16="http://schemas.microsoft.com/office/drawing/2014/main" id="{DEB2C68A-69CB-5F4C-8CCC-0FA1875910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9219" name="Rectangle 1">
              <a:extLst>
                <a:ext uri="{FF2B5EF4-FFF2-40B4-BE49-F238E27FC236}">
                  <a16:creationId xmlns:a16="http://schemas.microsoft.com/office/drawing/2014/main" id="{FBE73BE9-A5B6-3049-B73D-2A326124D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mRNA</a:t>
              </a:r>
            </a:p>
          </p:txBody>
        </p:sp>
        <p:sp>
          <p:nvSpPr>
            <p:cNvPr id="9220" name="Line 2">
              <a:extLst>
                <a:ext uri="{FF2B5EF4-FFF2-40B4-BE49-F238E27FC236}">
                  <a16:creationId xmlns:a16="http://schemas.microsoft.com/office/drawing/2014/main" id="{3E7A8F60-A16F-A147-9CA8-BD030FE7D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3">
            <a:extLst>
              <a:ext uri="{FF2B5EF4-FFF2-40B4-BE49-F238E27FC236}">
                <a16:creationId xmlns:a16="http://schemas.microsoft.com/office/drawing/2014/main" id="{4B01286D-6639-5746-AA51-100FDF8F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14450"/>
            <a:ext cx="437038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85320" rIns="90000" bIns="45000"/>
          <a:lstStyle>
            <a:lvl1pPr marL="342900" indent="-342900"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96863" indent="-296863"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000000"/>
                </a:solidFill>
              </a:rPr>
              <a:t>5</a:t>
            </a:r>
            <a:r>
              <a:rPr lang="ja-JP" altLang="en-GB">
                <a:solidFill>
                  <a:srgbClr val="000000"/>
                </a:solidFill>
              </a:rPr>
              <a:t>’</a:t>
            </a:r>
            <a:r>
              <a:rPr lang="en-GB" altLang="ja-JP">
                <a:solidFill>
                  <a:srgbClr val="000000"/>
                </a:solidFill>
              </a:rPr>
              <a:t> and 3</a:t>
            </a:r>
            <a:r>
              <a:rPr lang="ja-JP" altLang="en-GB">
                <a:solidFill>
                  <a:srgbClr val="000000"/>
                </a:solidFill>
              </a:rPr>
              <a:t>’</a:t>
            </a:r>
            <a:r>
              <a:rPr lang="en-GB" altLang="ja-JP">
                <a:solidFill>
                  <a:srgbClr val="000000"/>
                </a:solidFill>
              </a:rPr>
              <a:t> ends are </a:t>
            </a:r>
            <a:r>
              <a:rPr lang="en-GB" altLang="ja-JP">
                <a:solidFill>
                  <a:srgbClr val="FF0300"/>
                </a:solidFill>
              </a:rPr>
              <a:t>unmodified</a:t>
            </a:r>
            <a:br>
              <a:rPr lang="en-GB" altLang="ja-JP">
                <a:solidFill>
                  <a:srgbClr val="FF0300"/>
                </a:solidFill>
              </a:rPr>
            </a:br>
            <a:endParaRPr lang="en-GB" altLang="ja-JP">
              <a:solidFill>
                <a:srgbClr val="000000"/>
              </a:solidFill>
            </a:endParaRPr>
          </a:p>
          <a:p>
            <a:pPr lvl="1" eaLnBrk="1" hangingPunct="1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000000"/>
                </a:solidFill>
              </a:rPr>
              <a:t>Ribosomes bind at </a:t>
            </a:r>
            <a:r>
              <a:rPr lang="en-GB" altLang="en-US">
                <a:solidFill>
                  <a:srgbClr val="FF0300"/>
                </a:solidFill>
              </a:rPr>
              <a:t>ribosome binding site</a:t>
            </a:r>
            <a:r>
              <a:rPr lang="en-GB" altLang="en-US">
                <a:solidFill>
                  <a:srgbClr val="000000"/>
                </a:solidFill>
              </a:rPr>
              <a:t> (do not require a free 5</a:t>
            </a:r>
            <a:r>
              <a:rPr lang="ja-JP" altLang="en-GB">
                <a:solidFill>
                  <a:srgbClr val="000000"/>
                </a:solidFill>
              </a:rPr>
              <a:t>’</a:t>
            </a:r>
            <a:r>
              <a:rPr lang="en-GB" altLang="ja-JP">
                <a:solidFill>
                  <a:srgbClr val="000000"/>
                </a:solidFill>
              </a:rPr>
              <a:t> end)</a:t>
            </a:r>
            <a:br>
              <a:rPr lang="en-GB" altLang="ja-JP">
                <a:solidFill>
                  <a:srgbClr val="000000"/>
                </a:solidFill>
              </a:rPr>
            </a:br>
            <a:endParaRPr lang="en-GB" altLang="ja-JP">
              <a:solidFill>
                <a:srgbClr val="000000"/>
              </a:solidFill>
            </a:endParaRPr>
          </a:p>
          <a:p>
            <a:pPr lvl="1" eaLnBrk="1" hangingPunct="1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000000"/>
                </a:solidFill>
              </a:rPr>
              <a:t>Can contain </a:t>
            </a:r>
            <a:r>
              <a:rPr lang="en-GB" altLang="en-US">
                <a:solidFill>
                  <a:srgbClr val="FF0300"/>
                </a:solidFill>
              </a:rPr>
              <a:t>many</a:t>
            </a:r>
            <a:r>
              <a:rPr lang="en-GB" altLang="en-US">
                <a:solidFill>
                  <a:srgbClr val="000000"/>
                </a:solidFill>
              </a:rPr>
              <a:t> open reading frames (</a:t>
            </a:r>
            <a:r>
              <a:rPr lang="en-GB" altLang="en-US">
                <a:solidFill>
                  <a:srgbClr val="FF0300"/>
                </a:solidFill>
              </a:rPr>
              <a:t>ORFs</a:t>
            </a:r>
            <a:r>
              <a:rPr lang="en-GB" altLang="en-US">
                <a:solidFill>
                  <a:srgbClr val="000000"/>
                </a:solidFill>
              </a:rPr>
              <a:t>)</a:t>
            </a:r>
            <a:br>
              <a:rPr lang="en-GB" altLang="en-US">
                <a:solidFill>
                  <a:srgbClr val="000000"/>
                </a:solidFill>
              </a:rPr>
            </a:br>
            <a:endParaRPr lang="en-GB" altLang="en-US">
              <a:solidFill>
                <a:srgbClr val="000000"/>
              </a:solidFill>
            </a:endParaRPr>
          </a:p>
          <a:p>
            <a:pPr lvl="1" eaLnBrk="1" hangingPunct="1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000000"/>
                </a:solidFill>
              </a:rPr>
              <a:t>Translated </a:t>
            </a:r>
            <a:r>
              <a:rPr lang="en-GB" altLang="en-US">
                <a:solidFill>
                  <a:srgbClr val="FF0300"/>
                </a:solidFill>
              </a:rPr>
              <a:t>5</a:t>
            </a:r>
            <a:r>
              <a:rPr lang="ja-JP" altLang="en-GB">
                <a:solidFill>
                  <a:srgbClr val="FF0300"/>
                </a:solidFill>
              </a:rPr>
              <a:t>’</a:t>
            </a:r>
            <a:r>
              <a:rPr lang="en-GB" altLang="ja-JP">
                <a:solidFill>
                  <a:srgbClr val="FF0300"/>
                </a:solidFill>
              </a:rPr>
              <a:t> </a:t>
            </a:r>
            <a:r>
              <a:rPr lang="en-GB" altLang="ja-JP">
                <a:solidFill>
                  <a:srgbClr val="FF0300"/>
                </a:solidFill>
                <a:sym typeface="Wingdings" pitchFamily="2" charset="2"/>
              </a:rPr>
              <a:t></a:t>
            </a:r>
            <a:r>
              <a:rPr lang="en-GB" altLang="ja-JP">
                <a:solidFill>
                  <a:srgbClr val="FF0300"/>
                </a:solidFill>
              </a:rPr>
              <a:t> 3</a:t>
            </a:r>
            <a:br>
              <a:rPr lang="en-GB" altLang="ja-JP">
                <a:solidFill>
                  <a:srgbClr val="FF0300"/>
                </a:solidFill>
              </a:rPr>
            </a:br>
            <a:endParaRPr lang="en-GB" altLang="ja-JP">
              <a:solidFill>
                <a:srgbClr val="000000"/>
              </a:solidFill>
            </a:endParaRPr>
          </a:p>
          <a:p>
            <a:pPr lvl="1" eaLnBrk="1" hangingPunct="1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FF0300"/>
                </a:solidFill>
              </a:rPr>
              <a:t>Transcribed and translated together</a:t>
            </a: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11266" name="Picture 5">
            <a:extLst>
              <a:ext uri="{FF2B5EF4-FFF2-40B4-BE49-F238E27FC236}">
                <a16:creationId xmlns:a16="http://schemas.microsoft.com/office/drawing/2014/main" id="{ED87E25D-53C0-3848-8A2B-6C41634DA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5"/>
          <a:stretch>
            <a:fillRect/>
          </a:stretch>
        </p:blipFill>
        <p:spPr bwMode="auto">
          <a:xfrm>
            <a:off x="15875" y="4581525"/>
            <a:ext cx="45370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7" name="Picture 7">
            <a:extLst>
              <a:ext uri="{FF2B5EF4-FFF2-40B4-BE49-F238E27FC236}">
                <a16:creationId xmlns:a16="http://schemas.microsoft.com/office/drawing/2014/main" id="{C99AE010-08B2-684E-BBEC-041A8C43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341438"/>
            <a:ext cx="4262438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6">
            <a:extLst>
              <a:ext uri="{FF2B5EF4-FFF2-40B4-BE49-F238E27FC236}">
                <a16:creationId xmlns:a16="http://schemas.microsoft.com/office/drawing/2014/main" id="{C59193F3-3A54-454A-ABB0-A0AD86BE81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1270" name="Rectangle 1">
              <a:extLst>
                <a:ext uri="{FF2B5EF4-FFF2-40B4-BE49-F238E27FC236}">
                  <a16:creationId xmlns:a16="http://schemas.microsoft.com/office/drawing/2014/main" id="{492F120B-B4B5-314D-B0EA-5A6F289C1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mRNA - Prokaryotes</a:t>
              </a:r>
            </a:p>
          </p:txBody>
        </p:sp>
        <p:sp>
          <p:nvSpPr>
            <p:cNvPr id="11271" name="Line 2">
              <a:extLst>
                <a:ext uri="{FF2B5EF4-FFF2-40B4-BE49-F238E27FC236}">
                  <a16:creationId xmlns:a16="http://schemas.microsoft.com/office/drawing/2014/main" id="{DF823FF6-A16E-ED4B-8902-03311662C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9" name="Text Box 3">
            <a:extLst>
              <a:ext uri="{FF2B5EF4-FFF2-40B4-BE49-F238E27FC236}">
                <a16:creationId xmlns:a16="http://schemas.microsoft.com/office/drawing/2014/main" id="{05F0380A-77E8-1B4E-AFBE-76B7849D2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1112838"/>
            <a:ext cx="3994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85320" rIns="90000" bIns="45000"/>
          <a:lstStyle>
            <a:lvl1pPr marL="342900" indent="-342900"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indent="0" algn="ctr" eaLnBrk="1" hangingPunct="1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_tradnl" altLang="en-US">
                <a:solidFill>
                  <a:srgbClr val="000000"/>
                </a:solidFill>
              </a:rPr>
              <a:t>Transcription of protein coding RNA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>
            <a:extLst>
              <a:ext uri="{FF2B5EF4-FFF2-40B4-BE49-F238E27FC236}">
                <a16:creationId xmlns:a16="http://schemas.microsoft.com/office/drawing/2014/main" id="{85111BBD-6D67-BE4C-BC8E-90C133ADDF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25450" y="2005013"/>
            <a:ext cx="533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/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ea typeface="ＭＳ Ｐゴシック" panose="020B0600070205080204" pitchFamily="34" charset="-128"/>
              </a:rPr>
              <a:t>mRNA is </a:t>
            </a: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synthesised by RNA Polymerase</a:t>
            </a:r>
            <a:b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</a:br>
            <a:endParaRPr lang="en-GB" altLang="en-US" sz="18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Translated</a:t>
            </a:r>
            <a:r>
              <a:rPr lang="en-GB" altLang="en-US" sz="1800">
                <a:ea typeface="ＭＳ Ｐゴシック" panose="020B0600070205080204" pitchFamily="34" charset="-128"/>
              </a:rPr>
              <a:t> (once or </a:t>
            </a: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many times</a:t>
            </a:r>
            <a:r>
              <a:rPr lang="en-GB" altLang="en-US" sz="1800">
                <a:ea typeface="ＭＳ Ｐゴシック" panose="020B0600070205080204" pitchFamily="34" charset="-128"/>
              </a:rPr>
              <a:t>)</a:t>
            </a:r>
            <a:br>
              <a:rPr lang="en-GB" altLang="en-US" sz="1800">
                <a:ea typeface="ＭＳ Ｐゴシック" panose="020B0600070205080204" pitchFamily="34" charset="-128"/>
              </a:rPr>
            </a:br>
            <a:endParaRPr lang="en-GB" altLang="en-US" sz="18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Degraded</a:t>
            </a:r>
            <a:r>
              <a:rPr lang="en-GB" altLang="en-US" sz="1800">
                <a:ea typeface="ＭＳ Ｐゴシック" panose="020B0600070205080204" pitchFamily="34" charset="-128"/>
              </a:rPr>
              <a:t> by RNAses</a:t>
            </a:r>
            <a:br>
              <a:rPr lang="en-GB" altLang="en-US" sz="1800">
                <a:ea typeface="ＭＳ Ｐゴシック" panose="020B0600070205080204" pitchFamily="34" charset="-128"/>
              </a:rPr>
            </a:br>
            <a:endParaRPr lang="en-GB" altLang="en-US" sz="1800">
              <a:ea typeface="ＭＳ Ｐゴシック" panose="020B0600070205080204" pitchFamily="34" charset="-128"/>
            </a:endParaRPr>
          </a:p>
          <a:p>
            <a:pPr marL="296863" indent="-296863" eaLnBrk="1" hangingPunct="1">
              <a:lnSpc>
                <a:spcPct val="83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800">
                <a:solidFill>
                  <a:srgbClr val="FF0300"/>
                </a:solidFill>
                <a:ea typeface="ＭＳ Ｐゴシック" panose="020B0600070205080204" pitchFamily="34" charset="-128"/>
              </a:rPr>
              <a:t>Steady state</a:t>
            </a:r>
            <a:r>
              <a:rPr lang="en-GB" altLang="en-US" sz="1800">
                <a:ea typeface="ＭＳ Ｐゴシック" panose="020B0600070205080204" pitchFamily="34" charset="-128"/>
              </a:rPr>
              <a:t> level depends on the rates of both synthesis and degradation</a:t>
            </a:r>
            <a:br>
              <a:rPr lang="en-GB" altLang="en-US" sz="1800">
                <a:ea typeface="ＭＳ Ｐゴシック" panose="020B0600070205080204" pitchFamily="34" charset="-128"/>
              </a:rPr>
            </a:br>
            <a:endParaRPr lang="en-GB" altLang="en-US" sz="18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3000"/>
              </a:lnSpc>
              <a:buFont typeface="Arial" panose="020B0604020202020204" pitchFamily="34" charset="0"/>
              <a:buNone/>
              <a:tabLst>
                <a:tab pos="296863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</a:tabLst>
            </a:pPr>
            <a:r>
              <a:rPr lang="en-GB" altLang="en-US" sz="1700"/>
              <a:t>          </a:t>
            </a:r>
            <a:r>
              <a:rPr lang="en-GB" altLang="en-US" sz="2000"/>
              <a:t>Production </a:t>
            </a:r>
            <a:r>
              <a:rPr lang="en-GB" altLang="en-US" sz="2000">
                <a:sym typeface="Wingdings 3" pitchFamily="2" charset="2"/>
              </a:rPr>
              <a:t></a:t>
            </a:r>
            <a:r>
              <a:rPr lang="en-GB" altLang="en-US" sz="2000"/>
              <a:t> Degradation</a:t>
            </a:r>
          </a:p>
        </p:txBody>
      </p:sp>
      <p:pic>
        <p:nvPicPr>
          <p:cNvPr id="13314" name="Picture 4">
            <a:extLst>
              <a:ext uri="{FF2B5EF4-FFF2-40B4-BE49-F238E27FC236}">
                <a16:creationId xmlns:a16="http://schemas.microsoft.com/office/drawing/2014/main" id="{6AD02A17-992B-FC44-B973-AD2C03AA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1"/>
          <a:stretch>
            <a:fillRect/>
          </a:stretch>
        </p:blipFill>
        <p:spPr bwMode="auto">
          <a:xfrm>
            <a:off x="6378575" y="1152525"/>
            <a:ext cx="22606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5" name="Group 6">
            <a:extLst>
              <a:ext uri="{FF2B5EF4-FFF2-40B4-BE49-F238E27FC236}">
                <a16:creationId xmlns:a16="http://schemas.microsoft.com/office/drawing/2014/main" id="{A766D818-A37D-104C-99BB-7AEFBE82B69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3316" name="Rectangle 1">
              <a:extLst>
                <a:ext uri="{FF2B5EF4-FFF2-40B4-BE49-F238E27FC236}">
                  <a16:creationId xmlns:a16="http://schemas.microsoft.com/office/drawing/2014/main" id="{542B2D5C-6287-8842-8C5A-143271C01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mRNA life cycle</a:t>
              </a:r>
            </a:p>
          </p:txBody>
        </p:sp>
        <p:sp>
          <p:nvSpPr>
            <p:cNvPr id="13317" name="Line 2">
              <a:extLst>
                <a:ext uri="{FF2B5EF4-FFF2-40B4-BE49-F238E27FC236}">
                  <a16:creationId xmlns:a16="http://schemas.microsoft.com/office/drawing/2014/main" id="{C46A9C21-531C-0C4E-9D8F-1130DAD13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8">
            <a:extLst>
              <a:ext uri="{FF2B5EF4-FFF2-40B4-BE49-F238E27FC236}">
                <a16:creationId xmlns:a16="http://schemas.microsoft.com/office/drawing/2014/main" id="{967817C7-28C9-AA4D-9D50-A67CD7EAB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28800"/>
            <a:ext cx="32004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FF0300"/>
                </a:solidFill>
              </a:rPr>
              <a:t>Linear</a:t>
            </a:r>
            <a:r>
              <a:rPr lang="en-GB" altLang="en-US">
                <a:solidFill>
                  <a:srgbClr val="000000"/>
                </a:solidFill>
              </a:rPr>
              <a:t> RNA structure</a:t>
            </a:r>
            <a:br>
              <a:rPr lang="en-GB" altLang="en-US">
                <a:solidFill>
                  <a:srgbClr val="000000"/>
                </a:solidFill>
              </a:rPr>
            </a:br>
            <a:endParaRPr lang="en-GB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000000"/>
                </a:solidFill>
              </a:rPr>
              <a:t>5</a:t>
            </a:r>
            <a:r>
              <a:rPr lang="ja-JP" altLang="en-GB">
                <a:solidFill>
                  <a:srgbClr val="000000"/>
                </a:solidFill>
              </a:rPr>
              <a:t>’</a:t>
            </a:r>
            <a:r>
              <a:rPr lang="en-GB" altLang="ja-JP">
                <a:solidFill>
                  <a:srgbClr val="000000"/>
                </a:solidFill>
              </a:rPr>
              <a:t> and 3</a:t>
            </a:r>
            <a:r>
              <a:rPr lang="ja-JP" altLang="en-GB">
                <a:solidFill>
                  <a:srgbClr val="000000"/>
                </a:solidFill>
              </a:rPr>
              <a:t>’</a:t>
            </a:r>
            <a:r>
              <a:rPr lang="en-GB" altLang="ja-JP">
                <a:solidFill>
                  <a:srgbClr val="000000"/>
                </a:solidFill>
              </a:rPr>
              <a:t> ends are </a:t>
            </a:r>
            <a:r>
              <a:rPr lang="en-GB" altLang="ja-JP">
                <a:solidFill>
                  <a:srgbClr val="FF0300"/>
                </a:solidFill>
              </a:rPr>
              <a:t>modified</a:t>
            </a:r>
            <a:br>
              <a:rPr lang="en-GB" altLang="ja-JP">
                <a:solidFill>
                  <a:srgbClr val="000000"/>
                </a:solidFill>
              </a:rPr>
            </a:br>
            <a:endParaRPr lang="en-GB" altLang="ja-JP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000000"/>
                </a:solidFill>
              </a:rPr>
              <a:t>5</a:t>
            </a:r>
            <a:r>
              <a:rPr lang="ja-JP" altLang="en-GB">
                <a:solidFill>
                  <a:srgbClr val="000000"/>
                </a:solidFill>
              </a:rPr>
              <a:t>’</a:t>
            </a:r>
            <a:r>
              <a:rPr lang="en-GB" altLang="ja-JP">
                <a:solidFill>
                  <a:srgbClr val="000000"/>
                </a:solidFill>
              </a:rPr>
              <a:t> GpppG </a:t>
            </a:r>
            <a:r>
              <a:rPr lang="en-GB" altLang="ja-JP">
                <a:solidFill>
                  <a:srgbClr val="FF0300"/>
                </a:solidFill>
              </a:rPr>
              <a:t>cap</a:t>
            </a:r>
            <a:br>
              <a:rPr lang="en-GB" altLang="ja-JP">
                <a:solidFill>
                  <a:srgbClr val="000000"/>
                </a:solidFill>
              </a:rPr>
            </a:br>
            <a:endParaRPr lang="en-GB" altLang="ja-JP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000000"/>
                </a:solidFill>
              </a:rPr>
              <a:t>3</a:t>
            </a:r>
            <a:r>
              <a:rPr lang="ja-JP" altLang="en-GB">
                <a:solidFill>
                  <a:srgbClr val="000000"/>
                </a:solidFill>
              </a:rPr>
              <a:t>’</a:t>
            </a:r>
            <a:r>
              <a:rPr lang="en-GB" altLang="ja-JP">
                <a:solidFill>
                  <a:srgbClr val="000000"/>
                </a:solidFill>
              </a:rPr>
              <a:t> </a:t>
            </a:r>
            <a:r>
              <a:rPr lang="en-GB" altLang="ja-JP">
                <a:solidFill>
                  <a:srgbClr val="FF0300"/>
                </a:solidFill>
              </a:rPr>
              <a:t>poly A</a:t>
            </a:r>
            <a:r>
              <a:rPr lang="en-GB" altLang="ja-JP">
                <a:solidFill>
                  <a:srgbClr val="000000"/>
                </a:solidFill>
              </a:rPr>
              <a:t> tail</a:t>
            </a:r>
            <a:br>
              <a:rPr lang="en-GB" altLang="ja-JP">
                <a:solidFill>
                  <a:srgbClr val="000000"/>
                </a:solidFill>
              </a:rPr>
            </a:br>
            <a:endParaRPr lang="en-GB" altLang="ja-JP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FF0300"/>
                </a:solidFill>
              </a:rPr>
              <a:t>Transcribed, spliced, capped, poly Adenylated</a:t>
            </a:r>
            <a:r>
              <a:rPr lang="en-GB" altLang="en-US">
                <a:solidFill>
                  <a:srgbClr val="000000"/>
                </a:solidFill>
              </a:rPr>
              <a:t> in the nucleus, </a:t>
            </a:r>
            <a:r>
              <a:rPr lang="en-GB" altLang="en-US">
                <a:solidFill>
                  <a:srgbClr val="FF0300"/>
                </a:solidFill>
              </a:rPr>
              <a:t>exported to the cytoplasm</a:t>
            </a:r>
          </a:p>
        </p:txBody>
      </p:sp>
      <p:grpSp>
        <p:nvGrpSpPr>
          <p:cNvPr id="15362" name="Group 5">
            <a:extLst>
              <a:ext uri="{FF2B5EF4-FFF2-40B4-BE49-F238E27FC236}">
                <a16:creationId xmlns:a16="http://schemas.microsoft.com/office/drawing/2014/main" id="{814D99D8-4647-EB46-A362-9A8767F042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5366" name="Rectangle 1">
              <a:extLst>
                <a:ext uri="{FF2B5EF4-FFF2-40B4-BE49-F238E27FC236}">
                  <a16:creationId xmlns:a16="http://schemas.microsoft.com/office/drawing/2014/main" id="{B913F9C6-DDC1-9B4B-AF7F-F70F31E4F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mRNA - Eukaryotes</a:t>
              </a:r>
            </a:p>
          </p:txBody>
        </p:sp>
        <p:sp>
          <p:nvSpPr>
            <p:cNvPr id="15367" name="Line 2">
              <a:extLst>
                <a:ext uri="{FF2B5EF4-FFF2-40B4-BE49-F238E27FC236}">
                  <a16:creationId xmlns:a16="http://schemas.microsoft.com/office/drawing/2014/main" id="{0176E25C-147D-C940-AE33-81DD686D9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3" name="Group 2">
            <a:extLst>
              <a:ext uri="{FF2B5EF4-FFF2-40B4-BE49-F238E27FC236}">
                <a16:creationId xmlns:a16="http://schemas.microsoft.com/office/drawing/2014/main" id="{061CC87C-32F5-FA49-AAB0-A9A74675F28B}"/>
              </a:ext>
            </a:extLst>
          </p:cNvPr>
          <p:cNvGrpSpPr>
            <a:grpSpLocks/>
          </p:cNvGrpSpPr>
          <p:nvPr/>
        </p:nvGrpSpPr>
        <p:grpSpPr bwMode="auto">
          <a:xfrm>
            <a:off x="3294063" y="1196975"/>
            <a:ext cx="5697537" cy="3744913"/>
            <a:chOff x="4499992" y="1196752"/>
            <a:chExt cx="4492005" cy="2952328"/>
          </a:xfrm>
        </p:grpSpPr>
        <p:pic>
          <p:nvPicPr>
            <p:cNvPr id="15364" name="Picture 10">
              <a:extLst>
                <a:ext uri="{FF2B5EF4-FFF2-40B4-BE49-F238E27FC236}">
                  <a16:creationId xmlns:a16="http://schemas.microsoft.com/office/drawing/2014/main" id="{B680D08F-1283-B041-959D-95EC4D9D5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4" t="39517"/>
            <a:stretch>
              <a:fillRect/>
            </a:stretch>
          </p:blipFill>
          <p:spPr bwMode="auto">
            <a:xfrm>
              <a:off x="4499992" y="1196752"/>
              <a:ext cx="4492005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94465F1-0FB9-454E-9FD0-7AF5F309F43B}"/>
                </a:ext>
              </a:extLst>
            </p:cNvPr>
            <p:cNvSpPr/>
            <p:nvPr/>
          </p:nvSpPr>
          <p:spPr bwMode="auto">
            <a:xfrm>
              <a:off x="4499992" y="1845038"/>
              <a:ext cx="575738" cy="431774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itchFamily="-111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6A749C3-FF71-9C41-A2D3-CDC5728D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355976" cy="389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0" name="Rectangle 8">
            <a:extLst>
              <a:ext uri="{FF2B5EF4-FFF2-40B4-BE49-F238E27FC236}">
                <a16:creationId xmlns:a16="http://schemas.microsoft.com/office/drawing/2014/main" id="{D11D0F1B-8E0C-344E-8E1D-AE13AA7AB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4491608" cy="39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</a:rPr>
              <a:t>Guanine nucleotide connected to the mRNA via an unusual 5' to 5' triphosphate linkage. </a:t>
            </a: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This guanosine is methylated on C7 (7-methylguanosine) or m7G.</a:t>
            </a: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Methylation of the 2’-OH of the first 3 ribose sugars.</a:t>
            </a: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Functionally the 5’-cap looks like the 3' end of an RNA molecule. </a:t>
            </a: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Offers resistance to 5' exonucleases.</a:t>
            </a: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rgbClr val="000000"/>
              </a:solidFill>
            </a:endParaRPr>
          </a:p>
        </p:txBody>
      </p:sp>
      <p:grpSp>
        <p:nvGrpSpPr>
          <p:cNvPr id="17411" name="Group 11">
            <a:extLst>
              <a:ext uri="{FF2B5EF4-FFF2-40B4-BE49-F238E27FC236}">
                <a16:creationId xmlns:a16="http://schemas.microsoft.com/office/drawing/2014/main" id="{CABDFD88-1974-4A42-A776-3542C0AB73F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7412" name="Rectangle 1">
              <a:extLst>
                <a:ext uri="{FF2B5EF4-FFF2-40B4-BE49-F238E27FC236}">
                  <a16:creationId xmlns:a16="http://schemas.microsoft.com/office/drawing/2014/main" id="{7A569A83-C777-CA48-B388-35CC5230C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mRNA </a:t>
              </a:r>
              <a:r>
                <a:rPr lang="en-US" altLang="en-US" sz="3200">
                  <a:solidFill>
                    <a:srgbClr val="B3B3B3"/>
                  </a:solidFill>
                </a:rPr>
                <a:t>–</a:t>
              </a:r>
              <a:r>
                <a:rPr lang="en-GB" altLang="en-US" sz="3200">
                  <a:solidFill>
                    <a:srgbClr val="B3B3B3"/>
                  </a:solidFill>
                </a:rPr>
                <a:t> 5</a:t>
              </a:r>
              <a:r>
                <a:rPr lang="ja-JP" altLang="en-GB" sz="3200">
                  <a:solidFill>
                    <a:srgbClr val="B3B3B3"/>
                  </a:solidFill>
                </a:rPr>
                <a:t>’</a:t>
              </a:r>
              <a:r>
                <a:rPr lang="en-GB" altLang="ja-JP" sz="3200">
                  <a:solidFill>
                    <a:srgbClr val="B3B3B3"/>
                  </a:solidFill>
                </a:rPr>
                <a:t> capping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17413" name="Line 2">
              <a:extLst>
                <a:ext uri="{FF2B5EF4-FFF2-40B4-BE49-F238E27FC236}">
                  <a16:creationId xmlns:a16="http://schemas.microsoft.com/office/drawing/2014/main" id="{5DA04BE9-3490-CB49-99D7-EB44D107D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5">
            <a:extLst>
              <a:ext uri="{FF2B5EF4-FFF2-40B4-BE49-F238E27FC236}">
                <a16:creationId xmlns:a16="http://schemas.microsoft.com/office/drawing/2014/main" id="{C67632B1-FD24-9548-A671-6BE2D9A3AB8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9460" name="Rectangle 1">
              <a:extLst>
                <a:ext uri="{FF2B5EF4-FFF2-40B4-BE49-F238E27FC236}">
                  <a16:creationId xmlns:a16="http://schemas.microsoft.com/office/drawing/2014/main" id="{F2D9DB1B-9D93-FB47-B942-E46E5B250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8. RNA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mRNA </a:t>
              </a:r>
              <a:r>
                <a:rPr lang="en-US" altLang="en-US" sz="3200">
                  <a:solidFill>
                    <a:srgbClr val="B3B3B3"/>
                  </a:solidFill>
                </a:rPr>
                <a:t>–</a:t>
              </a:r>
              <a:r>
                <a:rPr lang="en-GB" altLang="en-US" sz="3200">
                  <a:solidFill>
                    <a:srgbClr val="B3B3B3"/>
                  </a:solidFill>
                </a:rPr>
                <a:t> 5</a:t>
              </a:r>
              <a:r>
                <a:rPr lang="ja-JP" altLang="en-GB" sz="3200">
                  <a:solidFill>
                    <a:srgbClr val="B3B3B3"/>
                  </a:solidFill>
                </a:rPr>
                <a:t>’</a:t>
              </a:r>
              <a:r>
                <a:rPr lang="en-GB" altLang="ja-JP" sz="3200">
                  <a:solidFill>
                    <a:srgbClr val="B3B3B3"/>
                  </a:solidFill>
                </a:rPr>
                <a:t> capping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19461" name="Line 2">
              <a:extLst>
                <a:ext uri="{FF2B5EF4-FFF2-40B4-BE49-F238E27FC236}">
                  <a16:creationId xmlns:a16="http://schemas.microsoft.com/office/drawing/2014/main" id="{4014695D-B128-264F-8DFE-1AF2C8097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0B83B55-93E4-0448-B716-F29BA80E7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484784"/>
            <a:ext cx="4746476" cy="47464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48D4A6-D00E-0849-9D86-1396072BE4B5}"/>
              </a:ext>
            </a:extLst>
          </p:cNvPr>
          <p:cNvSpPr/>
          <p:nvPr/>
        </p:nvSpPr>
        <p:spPr>
          <a:xfrm>
            <a:off x="179512" y="1628800"/>
            <a:ext cx="3816424" cy="200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dirty="0">
                <a:solidFill>
                  <a:srgbClr val="000000"/>
                </a:solidFill>
              </a:rPr>
              <a:t>The 5' cap is a specially altered nucleotide end to the 5' end of precursor messenger RNA and, as a special exception, </a:t>
            </a:r>
            <a:r>
              <a:rPr lang="en-GB" altLang="en-US" dirty="0" err="1">
                <a:solidFill>
                  <a:srgbClr val="000000"/>
                </a:solidFill>
              </a:rPr>
              <a:t>caliciviruses</a:t>
            </a:r>
            <a:r>
              <a:rPr lang="en-GB" altLang="en-US" dirty="0">
                <a:solidFill>
                  <a:srgbClr val="000000"/>
                </a:solidFill>
              </a:rPr>
              <a:t> (Norwalk).</a:t>
            </a:r>
            <a:br>
              <a:rPr lang="en-GB" altLang="en-US" dirty="0">
                <a:solidFill>
                  <a:srgbClr val="000000"/>
                </a:solidFill>
              </a:rPr>
            </a:br>
            <a:endParaRPr lang="en-GB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dirty="0">
                <a:solidFill>
                  <a:srgbClr val="000000"/>
                </a:solidFill>
              </a:rPr>
              <a:t>Acute epidemic gastroenteritis (nursery, hospital and cruises).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0E6F5-7AE9-114D-A470-82F8CDF14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77072"/>
            <a:ext cx="4051300" cy="2273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1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1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35379</TotalTime>
  <Words>818</Words>
  <Application>Microsoft Macintosh PowerPoint</Application>
  <PresentationFormat>On-screen Show (4:3)</PresentationFormat>
  <Paragraphs>212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Optima</vt:lpstr>
      <vt:lpstr>Times New Roman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CHRISTIAN ALBERTO GARCIA SEPULVEDA</cp:lastModifiedBy>
  <cp:revision>221</cp:revision>
  <cp:lastPrinted>2009-04-22T19:24:48Z</cp:lastPrinted>
  <dcterms:created xsi:type="dcterms:W3CDTF">2012-08-15T22:08:49Z</dcterms:created>
  <dcterms:modified xsi:type="dcterms:W3CDTF">2019-02-01T15:49:59Z</dcterms:modified>
</cp:coreProperties>
</file>