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53" r:id="rId2"/>
    <p:sldId id="355" r:id="rId3"/>
    <p:sldId id="373" r:id="rId4"/>
    <p:sldId id="356" r:id="rId5"/>
    <p:sldId id="362" r:id="rId6"/>
    <p:sldId id="363" r:id="rId7"/>
    <p:sldId id="375" r:id="rId8"/>
    <p:sldId id="374" r:id="rId9"/>
    <p:sldId id="366" r:id="rId10"/>
    <p:sldId id="369" r:id="rId11"/>
    <p:sldId id="368" r:id="rId12"/>
    <p:sldId id="370" r:id="rId13"/>
  </p:sldIdLst>
  <p:sldSz cx="9144000" cy="6858000" type="screen4x3"/>
  <p:notesSz cx="6858000" cy="9144000"/>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bg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6"/>
  </p:normalViewPr>
  <p:slideViewPr>
    <p:cSldViewPr>
      <p:cViewPr varScale="1">
        <p:scale>
          <a:sx n="103" d="100"/>
          <a:sy n="103" d="100"/>
        </p:scale>
        <p:origin x="1344" y="184"/>
      </p:cViewPr>
      <p:guideLst>
        <p:guide orient="horz" pos="2160"/>
        <p:guide pos="2880"/>
      </p:guideLst>
    </p:cSldViewPr>
  </p:slideViewPr>
  <p:outlineViewPr>
    <p:cViewPr varScale="1">
      <p:scale>
        <a:sx n="170" d="200"/>
        <a:sy n="170" d="200"/>
      </p:scale>
      <p:origin x="-784" y="-8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a:extLst>
              <a:ext uri="{FF2B5EF4-FFF2-40B4-BE49-F238E27FC236}">
                <a16:creationId xmlns:a16="http://schemas.microsoft.com/office/drawing/2014/main" id="{EA3BDC53-B9A6-8F43-847B-254448FE5A5F}"/>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1" name="AutoShape 2">
            <a:extLst>
              <a:ext uri="{FF2B5EF4-FFF2-40B4-BE49-F238E27FC236}">
                <a16:creationId xmlns:a16="http://schemas.microsoft.com/office/drawing/2014/main" id="{EB3EC9E9-EB07-A748-9813-BB924DF5D1E1}"/>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2" name="AutoShape 3">
            <a:extLst>
              <a:ext uri="{FF2B5EF4-FFF2-40B4-BE49-F238E27FC236}">
                <a16:creationId xmlns:a16="http://schemas.microsoft.com/office/drawing/2014/main" id="{176EBE0D-93A9-5C41-979D-C536C23A8F3E}"/>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3" name="AutoShape 4">
            <a:extLst>
              <a:ext uri="{FF2B5EF4-FFF2-40B4-BE49-F238E27FC236}">
                <a16:creationId xmlns:a16="http://schemas.microsoft.com/office/drawing/2014/main" id="{2B941187-38F8-4B4A-A8CE-383386E3C93A}"/>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4" name="AutoShape 5">
            <a:extLst>
              <a:ext uri="{FF2B5EF4-FFF2-40B4-BE49-F238E27FC236}">
                <a16:creationId xmlns:a16="http://schemas.microsoft.com/office/drawing/2014/main" id="{43B8F347-E08D-BA41-A4B3-DDE59F84372F}"/>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5" name="AutoShape 6">
            <a:extLst>
              <a:ext uri="{FF2B5EF4-FFF2-40B4-BE49-F238E27FC236}">
                <a16:creationId xmlns:a16="http://schemas.microsoft.com/office/drawing/2014/main" id="{F7C2EC1A-8C3A-4248-B300-7ABE2F5B6D45}"/>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6" name="AutoShape 7">
            <a:extLst>
              <a:ext uri="{FF2B5EF4-FFF2-40B4-BE49-F238E27FC236}">
                <a16:creationId xmlns:a16="http://schemas.microsoft.com/office/drawing/2014/main" id="{CB6FFD8B-B184-4041-BAD7-C0284991B1A5}"/>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7" name="AutoShape 8">
            <a:extLst>
              <a:ext uri="{FF2B5EF4-FFF2-40B4-BE49-F238E27FC236}">
                <a16:creationId xmlns:a16="http://schemas.microsoft.com/office/drawing/2014/main" id="{ECEA2915-2D8A-4D4E-8F3A-735E250303C1}"/>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8" name="AutoShape 9">
            <a:extLst>
              <a:ext uri="{FF2B5EF4-FFF2-40B4-BE49-F238E27FC236}">
                <a16:creationId xmlns:a16="http://schemas.microsoft.com/office/drawing/2014/main" id="{C4681C75-38EA-064E-860E-4072466F4133}"/>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59" name="AutoShape 10">
            <a:extLst>
              <a:ext uri="{FF2B5EF4-FFF2-40B4-BE49-F238E27FC236}">
                <a16:creationId xmlns:a16="http://schemas.microsoft.com/office/drawing/2014/main" id="{1CF2C96E-A616-0E49-B8FF-88648801017C}"/>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0" name="AutoShape 11">
            <a:extLst>
              <a:ext uri="{FF2B5EF4-FFF2-40B4-BE49-F238E27FC236}">
                <a16:creationId xmlns:a16="http://schemas.microsoft.com/office/drawing/2014/main" id="{43BEF77E-5A1F-BB44-A79D-DBEEB3657BEE}"/>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1" name="AutoShape 12">
            <a:extLst>
              <a:ext uri="{FF2B5EF4-FFF2-40B4-BE49-F238E27FC236}">
                <a16:creationId xmlns:a16="http://schemas.microsoft.com/office/drawing/2014/main" id="{F7E1C20C-7346-7D4F-A48C-5E18DEB855A2}"/>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2" name="AutoShape 13">
            <a:extLst>
              <a:ext uri="{FF2B5EF4-FFF2-40B4-BE49-F238E27FC236}">
                <a16:creationId xmlns:a16="http://schemas.microsoft.com/office/drawing/2014/main" id="{ACEE63EB-F574-A745-B284-1F0EE78319A3}"/>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3" name="AutoShape 14">
            <a:extLst>
              <a:ext uri="{FF2B5EF4-FFF2-40B4-BE49-F238E27FC236}">
                <a16:creationId xmlns:a16="http://schemas.microsoft.com/office/drawing/2014/main" id="{3C580A31-D3A0-5C46-AE89-5122EF9F6FA7}"/>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4" name="AutoShape 15">
            <a:extLst>
              <a:ext uri="{FF2B5EF4-FFF2-40B4-BE49-F238E27FC236}">
                <a16:creationId xmlns:a16="http://schemas.microsoft.com/office/drawing/2014/main" id="{71F6CA6E-E04E-D14E-BBCC-90F006A3BCF0}"/>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5" name="AutoShape 16">
            <a:extLst>
              <a:ext uri="{FF2B5EF4-FFF2-40B4-BE49-F238E27FC236}">
                <a16:creationId xmlns:a16="http://schemas.microsoft.com/office/drawing/2014/main" id="{2E03E591-474E-734E-B27D-EDB0B01EC48B}"/>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6" name="AutoShape 17">
            <a:extLst>
              <a:ext uri="{FF2B5EF4-FFF2-40B4-BE49-F238E27FC236}">
                <a16:creationId xmlns:a16="http://schemas.microsoft.com/office/drawing/2014/main" id="{DA4B8857-4304-1343-AF93-63520888A419}"/>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7" name="AutoShape 18">
            <a:extLst>
              <a:ext uri="{FF2B5EF4-FFF2-40B4-BE49-F238E27FC236}">
                <a16:creationId xmlns:a16="http://schemas.microsoft.com/office/drawing/2014/main" id="{940D0157-678D-C04C-9E5F-1AF81EC3F6E4}"/>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8" name="AutoShape 19">
            <a:extLst>
              <a:ext uri="{FF2B5EF4-FFF2-40B4-BE49-F238E27FC236}">
                <a16:creationId xmlns:a16="http://schemas.microsoft.com/office/drawing/2014/main" id="{7861EF3C-640C-774F-8B1E-C9D023CCD8A0}"/>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69" name="AutoShape 20">
            <a:extLst>
              <a:ext uri="{FF2B5EF4-FFF2-40B4-BE49-F238E27FC236}">
                <a16:creationId xmlns:a16="http://schemas.microsoft.com/office/drawing/2014/main" id="{D28C9271-13BA-8941-8161-A8C851ACA098}"/>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0" name="AutoShape 21">
            <a:extLst>
              <a:ext uri="{FF2B5EF4-FFF2-40B4-BE49-F238E27FC236}">
                <a16:creationId xmlns:a16="http://schemas.microsoft.com/office/drawing/2014/main" id="{B2B1D8E9-F0F3-9142-9473-322D977C238D}"/>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1" name="AutoShape 22">
            <a:extLst>
              <a:ext uri="{FF2B5EF4-FFF2-40B4-BE49-F238E27FC236}">
                <a16:creationId xmlns:a16="http://schemas.microsoft.com/office/drawing/2014/main" id="{8C16CF2E-EA7F-944D-B93B-EB1DD8BA10DD}"/>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2" name="AutoShape 23">
            <a:extLst>
              <a:ext uri="{FF2B5EF4-FFF2-40B4-BE49-F238E27FC236}">
                <a16:creationId xmlns:a16="http://schemas.microsoft.com/office/drawing/2014/main" id="{43B47635-6F50-E547-B94E-07C3A8A489F3}"/>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3" name="AutoShape 24">
            <a:extLst>
              <a:ext uri="{FF2B5EF4-FFF2-40B4-BE49-F238E27FC236}">
                <a16:creationId xmlns:a16="http://schemas.microsoft.com/office/drawing/2014/main" id="{8B743DC6-43EA-9B4F-A73D-0A24001D9BEE}"/>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4" name="AutoShape 25">
            <a:extLst>
              <a:ext uri="{FF2B5EF4-FFF2-40B4-BE49-F238E27FC236}">
                <a16:creationId xmlns:a16="http://schemas.microsoft.com/office/drawing/2014/main" id="{99D160DD-0A6D-A846-8485-B2064285CDB8}"/>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5" name="AutoShape 26">
            <a:extLst>
              <a:ext uri="{FF2B5EF4-FFF2-40B4-BE49-F238E27FC236}">
                <a16:creationId xmlns:a16="http://schemas.microsoft.com/office/drawing/2014/main" id="{A87BCFF4-E0B8-3844-A8D5-9362327919A3}"/>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6" name="AutoShape 27">
            <a:extLst>
              <a:ext uri="{FF2B5EF4-FFF2-40B4-BE49-F238E27FC236}">
                <a16:creationId xmlns:a16="http://schemas.microsoft.com/office/drawing/2014/main" id="{7BBAA98B-8EA1-7B45-B889-F7DEFEF9F3AB}"/>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7" name="AutoShape 28">
            <a:extLst>
              <a:ext uri="{FF2B5EF4-FFF2-40B4-BE49-F238E27FC236}">
                <a16:creationId xmlns:a16="http://schemas.microsoft.com/office/drawing/2014/main" id="{12A5F37D-A715-3641-9824-A845F1CAA531}"/>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8" name="AutoShape 29">
            <a:extLst>
              <a:ext uri="{FF2B5EF4-FFF2-40B4-BE49-F238E27FC236}">
                <a16:creationId xmlns:a16="http://schemas.microsoft.com/office/drawing/2014/main" id="{A10AD771-946A-4540-AB62-D0F7E6D4025E}"/>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79" name="AutoShape 30">
            <a:extLst>
              <a:ext uri="{FF2B5EF4-FFF2-40B4-BE49-F238E27FC236}">
                <a16:creationId xmlns:a16="http://schemas.microsoft.com/office/drawing/2014/main" id="{45059687-90C3-A241-A378-C6EDE55293B3}"/>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80" name="AutoShape 31">
            <a:extLst>
              <a:ext uri="{FF2B5EF4-FFF2-40B4-BE49-F238E27FC236}">
                <a16:creationId xmlns:a16="http://schemas.microsoft.com/office/drawing/2014/main" id="{2A5D7114-91FE-F146-9264-FEB345AA151C}"/>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81" name="AutoShape 32">
            <a:extLst>
              <a:ext uri="{FF2B5EF4-FFF2-40B4-BE49-F238E27FC236}">
                <a16:creationId xmlns:a16="http://schemas.microsoft.com/office/drawing/2014/main" id="{D320B367-8B8A-E245-8B25-FD2F5403D64B}"/>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82" name="AutoShape 33">
            <a:extLst>
              <a:ext uri="{FF2B5EF4-FFF2-40B4-BE49-F238E27FC236}">
                <a16:creationId xmlns:a16="http://schemas.microsoft.com/office/drawing/2014/main" id="{57009945-4F65-B145-9CA9-0A54974A0CD1}"/>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83" name="AutoShape 34">
            <a:extLst>
              <a:ext uri="{FF2B5EF4-FFF2-40B4-BE49-F238E27FC236}">
                <a16:creationId xmlns:a16="http://schemas.microsoft.com/office/drawing/2014/main" id="{71A3152A-FA36-6543-9083-ECAC666F6A9E}"/>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84" name="AutoShape 35">
            <a:extLst>
              <a:ext uri="{FF2B5EF4-FFF2-40B4-BE49-F238E27FC236}">
                <a16:creationId xmlns:a16="http://schemas.microsoft.com/office/drawing/2014/main" id="{CF0F7714-CAD2-E647-8D07-E6D0EF644FDD}"/>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85" name="AutoShape 36">
            <a:extLst>
              <a:ext uri="{FF2B5EF4-FFF2-40B4-BE49-F238E27FC236}">
                <a16:creationId xmlns:a16="http://schemas.microsoft.com/office/drawing/2014/main" id="{386BF195-A748-4E4D-A29A-2BB3F375191C}"/>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86" name="AutoShape 37">
            <a:extLst>
              <a:ext uri="{FF2B5EF4-FFF2-40B4-BE49-F238E27FC236}">
                <a16:creationId xmlns:a16="http://schemas.microsoft.com/office/drawing/2014/main" id="{76D7FDCD-EE1B-B74C-83D0-428F6AC53F31}"/>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87" name="AutoShape 38">
            <a:extLst>
              <a:ext uri="{FF2B5EF4-FFF2-40B4-BE49-F238E27FC236}">
                <a16:creationId xmlns:a16="http://schemas.microsoft.com/office/drawing/2014/main" id="{5A2440D8-477A-A14F-B384-60A019E2ECCB}"/>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88" name="AutoShape 39">
            <a:extLst>
              <a:ext uri="{FF2B5EF4-FFF2-40B4-BE49-F238E27FC236}">
                <a16:creationId xmlns:a16="http://schemas.microsoft.com/office/drawing/2014/main" id="{AB7D1A43-2354-7C44-AEC5-3E77844C8F38}"/>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89" name="AutoShape 40">
            <a:extLst>
              <a:ext uri="{FF2B5EF4-FFF2-40B4-BE49-F238E27FC236}">
                <a16:creationId xmlns:a16="http://schemas.microsoft.com/office/drawing/2014/main" id="{E1487775-E979-B846-B3C8-D4E0C6E6073F}"/>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90" name="AutoShape 41">
            <a:extLst>
              <a:ext uri="{FF2B5EF4-FFF2-40B4-BE49-F238E27FC236}">
                <a16:creationId xmlns:a16="http://schemas.microsoft.com/office/drawing/2014/main" id="{99C4DE7E-0E77-F04C-9006-F5033AE11C55}"/>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91" name="AutoShape 42">
            <a:extLst>
              <a:ext uri="{FF2B5EF4-FFF2-40B4-BE49-F238E27FC236}">
                <a16:creationId xmlns:a16="http://schemas.microsoft.com/office/drawing/2014/main" id="{2E0156AF-66B5-F646-AA52-EFD67D477D96}"/>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 name="Rectangle 43">
            <a:extLst>
              <a:ext uri="{FF2B5EF4-FFF2-40B4-BE49-F238E27FC236}">
                <a16:creationId xmlns:a16="http://schemas.microsoft.com/office/drawing/2014/main" id="{9E665D54-5086-C34A-96F6-BCEDCB74ECC6}"/>
              </a:ext>
            </a:extLst>
          </p:cNvPr>
          <p:cNvSpPr>
            <a:spLocks noGrp="1" noChangeArrowheads="1"/>
          </p:cNvSpPr>
          <p:nvPr>
            <p:ph type="hdr"/>
          </p:nvPr>
        </p:nvSpPr>
        <p:spPr bwMode="auto">
          <a:xfrm>
            <a:off x="0" y="0"/>
            <a:ext cx="2905125" cy="45085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lnSpc>
                <a:spcPct val="100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Arial" pitchFamily="-109" charset="0"/>
                <a:ea typeface="DejaVu Sans" charset="0"/>
                <a:cs typeface="DejaVu Sans" charset="0"/>
              </a:defRPr>
            </a:lvl1pPr>
          </a:lstStyle>
          <a:p>
            <a:pPr>
              <a:defRPr/>
            </a:pPr>
            <a:endParaRPr lang="en-US"/>
          </a:p>
        </p:txBody>
      </p:sp>
      <p:sp>
        <p:nvSpPr>
          <p:cNvPr id="2092" name="Rectangle 44">
            <a:extLst>
              <a:ext uri="{FF2B5EF4-FFF2-40B4-BE49-F238E27FC236}">
                <a16:creationId xmlns:a16="http://schemas.microsoft.com/office/drawing/2014/main" id="{EBAEE038-5D75-944E-80CE-5A09FC33ACDA}"/>
              </a:ext>
            </a:extLst>
          </p:cNvPr>
          <p:cNvSpPr>
            <a:spLocks noGrp="1" noChangeArrowheads="1"/>
          </p:cNvSpPr>
          <p:nvPr>
            <p:ph type="dt"/>
          </p:nvPr>
        </p:nvSpPr>
        <p:spPr bwMode="auto">
          <a:xfrm>
            <a:off x="3884613" y="0"/>
            <a:ext cx="2905125" cy="45085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lnSpc>
                <a:spcPct val="100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Arial" pitchFamily="-109" charset="0"/>
                <a:ea typeface="DejaVu Sans" charset="0"/>
                <a:cs typeface="DejaVu Sans" charset="0"/>
              </a:defRPr>
            </a:lvl1pPr>
          </a:lstStyle>
          <a:p>
            <a:pPr>
              <a:defRPr/>
            </a:pPr>
            <a:endParaRPr lang="en-US"/>
          </a:p>
        </p:txBody>
      </p:sp>
      <p:sp>
        <p:nvSpPr>
          <p:cNvPr id="2094" name="Rectangle 45">
            <a:extLst>
              <a:ext uri="{FF2B5EF4-FFF2-40B4-BE49-F238E27FC236}">
                <a16:creationId xmlns:a16="http://schemas.microsoft.com/office/drawing/2014/main" id="{138679AF-912D-F54B-826D-BF024E2A12D0}"/>
              </a:ext>
            </a:extLst>
          </p:cNvPr>
          <p:cNvSpPr>
            <a:spLocks noGrp="1" noRot="1" noChangeAspect="1" noChangeArrowheads="1"/>
          </p:cNvSpPr>
          <p:nvPr>
            <p:ph type="sldImg"/>
          </p:nvPr>
        </p:nvSpPr>
        <p:spPr bwMode="auto">
          <a:xfrm>
            <a:off x="1143000" y="685800"/>
            <a:ext cx="4505325" cy="3422650"/>
          </a:xfrm>
          <a:prstGeom prst="rect">
            <a:avLst/>
          </a:prstGeom>
          <a:solidFill>
            <a:srgbClr val="FFFFFF"/>
          </a:solidFill>
          <a:ln w="9360">
            <a:solidFill>
              <a:srgbClr val="000000"/>
            </a:solidFill>
            <a:miter lim="800000"/>
            <a:headEnd/>
            <a:tailEnd/>
          </a:ln>
        </p:spPr>
      </p:sp>
      <p:sp>
        <p:nvSpPr>
          <p:cNvPr id="3" name="Rectangle 46">
            <a:extLst>
              <a:ext uri="{FF2B5EF4-FFF2-40B4-BE49-F238E27FC236}">
                <a16:creationId xmlns:a16="http://schemas.microsoft.com/office/drawing/2014/main" id="{808F82EF-DD8E-AE48-B980-B69438814B88}"/>
              </a:ext>
            </a:extLst>
          </p:cNvPr>
          <p:cNvSpPr>
            <a:spLocks noGrp="1" noChangeArrowheads="1"/>
          </p:cNvSpPr>
          <p:nvPr>
            <p:ph type="body"/>
          </p:nvPr>
        </p:nvSpPr>
        <p:spPr bwMode="auto">
          <a:xfrm>
            <a:off x="685800" y="4343400"/>
            <a:ext cx="5419725" cy="410845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s-ES_tradnl" noProof="0"/>
          </a:p>
        </p:txBody>
      </p:sp>
      <p:sp>
        <p:nvSpPr>
          <p:cNvPr id="2095" name="Rectangle 47">
            <a:extLst>
              <a:ext uri="{FF2B5EF4-FFF2-40B4-BE49-F238E27FC236}">
                <a16:creationId xmlns:a16="http://schemas.microsoft.com/office/drawing/2014/main" id="{0C841855-3623-C24B-82FA-A34C135FB493}"/>
              </a:ext>
            </a:extLst>
          </p:cNvPr>
          <p:cNvSpPr>
            <a:spLocks noGrp="1" noChangeArrowheads="1"/>
          </p:cNvSpPr>
          <p:nvPr>
            <p:ph type="ftr"/>
          </p:nvPr>
        </p:nvSpPr>
        <p:spPr bwMode="auto">
          <a:xfrm>
            <a:off x="0" y="8685213"/>
            <a:ext cx="2905125" cy="3905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eaLnBrk="1" hangingPunct="1">
              <a:lnSpc>
                <a:spcPct val="100000"/>
              </a:lnSpc>
              <a:buClr>
                <a:srgbClr val="000000"/>
              </a:buClr>
              <a:buSzPct val="100000"/>
              <a:buFont typeface="Times New Roman" pitchFamily="-109"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Arial" pitchFamily="-109" charset="0"/>
                <a:ea typeface="DejaVu Sans" charset="0"/>
                <a:cs typeface="DejaVu Sans" charset="0"/>
              </a:defRPr>
            </a:lvl1pPr>
          </a:lstStyle>
          <a:p>
            <a:pPr>
              <a:defRPr/>
            </a:pPr>
            <a:endParaRPr lang="en-US"/>
          </a:p>
        </p:txBody>
      </p:sp>
      <p:sp>
        <p:nvSpPr>
          <p:cNvPr id="2096" name="Rectangle 48">
            <a:extLst>
              <a:ext uri="{FF2B5EF4-FFF2-40B4-BE49-F238E27FC236}">
                <a16:creationId xmlns:a16="http://schemas.microsoft.com/office/drawing/2014/main" id="{36F242FD-C743-9F45-843E-977C978EF2AA}"/>
              </a:ext>
            </a:extLst>
          </p:cNvPr>
          <p:cNvSpPr>
            <a:spLocks noGrp="1" noChangeArrowheads="1"/>
          </p:cNvSpPr>
          <p:nvPr>
            <p:ph type="sldNum"/>
          </p:nvPr>
        </p:nvSpPr>
        <p:spPr bwMode="auto">
          <a:xfrm>
            <a:off x="3884613" y="8685213"/>
            <a:ext cx="2905125" cy="3905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lnSpc>
                <a:spcPct val="100000"/>
              </a:lnSpc>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defRPr>
            </a:lvl1pPr>
          </a:lstStyle>
          <a:p>
            <a:pPr>
              <a:defRPr/>
            </a:pPr>
            <a:fld id="{0C18CC01-F0B1-8549-B89E-0CC77A0A6F6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1"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1"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1"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1"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1"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38">
            <a:extLst>
              <a:ext uri="{FF2B5EF4-FFF2-40B4-BE49-F238E27FC236}">
                <a16:creationId xmlns:a16="http://schemas.microsoft.com/office/drawing/2014/main" id="{ED3A5929-B7FF-2B4A-AF79-FC7D64D52C0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FBA498ED-829D-5B44-A91F-0D153B0C62CD}" type="slidenum">
              <a:rPr lang="en-GB" altLang="en-US" smtClean="0">
                <a:latin typeface="Arial" panose="020B0604020202020204" pitchFamily="34" charset="0"/>
              </a:rPr>
              <a:pPr>
                <a:spcBef>
                  <a:spcPct val="0"/>
                </a:spcBef>
              </a:pPr>
              <a:t>1</a:t>
            </a:fld>
            <a:endParaRPr lang="en-GB" altLang="en-US">
              <a:latin typeface="Arial" panose="020B0604020202020204" pitchFamily="34" charset="0"/>
            </a:endParaRPr>
          </a:p>
        </p:txBody>
      </p:sp>
      <p:sp>
        <p:nvSpPr>
          <p:cNvPr id="4099" name="Text Box 1">
            <a:extLst>
              <a:ext uri="{FF2B5EF4-FFF2-40B4-BE49-F238E27FC236}">
                <a16:creationId xmlns:a16="http://schemas.microsoft.com/office/drawing/2014/main" id="{78164947-92DD-B445-9F35-23A79BC64F78}"/>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4100" name="Text Box 2">
            <a:extLst>
              <a:ext uri="{FF2B5EF4-FFF2-40B4-BE49-F238E27FC236}">
                <a16:creationId xmlns:a16="http://schemas.microsoft.com/office/drawing/2014/main" id="{72383864-BCD9-DD4E-BDDC-2D4731CEE595}"/>
              </a:ext>
            </a:extLst>
          </p:cNvPr>
          <p:cNvSpPr>
            <a:spLocks noGrp="1" noChangeArrowheads="1"/>
          </p:cNvSpPr>
          <p:nvPr>
            <p:ph type="body"/>
          </p:nvPr>
        </p:nvSpPr>
        <p:spPr>
          <a:xfrm>
            <a:off x="685800" y="4343400"/>
            <a:ext cx="5437188"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38">
            <a:extLst>
              <a:ext uri="{FF2B5EF4-FFF2-40B4-BE49-F238E27FC236}">
                <a16:creationId xmlns:a16="http://schemas.microsoft.com/office/drawing/2014/main" id="{BB1D63CC-2BCD-7346-B3F8-2AFF996C6A3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BEC7A5DF-B849-B849-8D1E-D689DCE3644B}" type="slidenum">
              <a:rPr lang="en-GB" altLang="en-US" smtClean="0">
                <a:latin typeface="Arial" panose="020B0604020202020204" pitchFamily="34" charset="0"/>
              </a:rPr>
              <a:pPr>
                <a:spcBef>
                  <a:spcPct val="0"/>
                </a:spcBef>
              </a:pPr>
              <a:t>10</a:t>
            </a:fld>
            <a:endParaRPr lang="en-GB" altLang="en-US">
              <a:latin typeface="Arial" panose="020B0604020202020204" pitchFamily="34" charset="0"/>
            </a:endParaRPr>
          </a:p>
        </p:txBody>
      </p:sp>
      <p:sp>
        <p:nvSpPr>
          <p:cNvPr id="20483" name="Text Box 1">
            <a:extLst>
              <a:ext uri="{FF2B5EF4-FFF2-40B4-BE49-F238E27FC236}">
                <a16:creationId xmlns:a16="http://schemas.microsoft.com/office/drawing/2014/main" id="{9DDC1DEF-6E42-2D45-8A55-C0CF02851A6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0484" name="Text Box 2">
            <a:extLst>
              <a:ext uri="{FF2B5EF4-FFF2-40B4-BE49-F238E27FC236}">
                <a16:creationId xmlns:a16="http://schemas.microsoft.com/office/drawing/2014/main" id="{279AA405-3BAD-8141-A06A-CA24DFE3ED3A}"/>
              </a:ext>
            </a:extLst>
          </p:cNvPr>
          <p:cNvSpPr>
            <a:spLocks noGrp="1" noChangeArrowheads="1"/>
          </p:cNvSpPr>
          <p:nvPr>
            <p:ph type="body"/>
          </p:nvPr>
        </p:nvSpPr>
        <p:spPr>
          <a:xfrm>
            <a:off x="685800" y="4343400"/>
            <a:ext cx="5437188"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38">
            <a:extLst>
              <a:ext uri="{FF2B5EF4-FFF2-40B4-BE49-F238E27FC236}">
                <a16:creationId xmlns:a16="http://schemas.microsoft.com/office/drawing/2014/main" id="{9A73983A-2B4A-EF4D-BB67-EE48989934E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EFE00A05-674B-6743-9C64-11DE24154148}" type="slidenum">
              <a:rPr lang="en-GB" altLang="en-US" smtClean="0">
                <a:latin typeface="Arial" panose="020B0604020202020204" pitchFamily="34" charset="0"/>
              </a:rPr>
              <a:pPr>
                <a:spcBef>
                  <a:spcPct val="0"/>
                </a:spcBef>
              </a:pPr>
              <a:t>11</a:t>
            </a:fld>
            <a:endParaRPr lang="en-GB" altLang="en-US">
              <a:latin typeface="Arial" panose="020B0604020202020204" pitchFamily="34" charset="0"/>
            </a:endParaRPr>
          </a:p>
        </p:txBody>
      </p:sp>
      <p:sp>
        <p:nvSpPr>
          <p:cNvPr id="22531" name="Text Box 1">
            <a:extLst>
              <a:ext uri="{FF2B5EF4-FFF2-40B4-BE49-F238E27FC236}">
                <a16:creationId xmlns:a16="http://schemas.microsoft.com/office/drawing/2014/main" id="{A755B6F8-5C62-A649-A559-C07D3C68E03B}"/>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2532" name="Text Box 2">
            <a:extLst>
              <a:ext uri="{FF2B5EF4-FFF2-40B4-BE49-F238E27FC236}">
                <a16:creationId xmlns:a16="http://schemas.microsoft.com/office/drawing/2014/main" id="{7CF966C7-3C8E-DD4C-9708-889B79B7F437}"/>
              </a:ext>
            </a:extLst>
          </p:cNvPr>
          <p:cNvSpPr>
            <a:spLocks noGrp="1" noChangeArrowheads="1"/>
          </p:cNvSpPr>
          <p:nvPr>
            <p:ph type="body"/>
          </p:nvPr>
        </p:nvSpPr>
        <p:spPr>
          <a:xfrm>
            <a:off x="685800" y="4343400"/>
            <a:ext cx="5437188"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8">
            <a:extLst>
              <a:ext uri="{FF2B5EF4-FFF2-40B4-BE49-F238E27FC236}">
                <a16:creationId xmlns:a16="http://schemas.microsoft.com/office/drawing/2014/main" id="{3EBB863D-56C4-0642-B7C0-5A9CC71AEE8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4CC57669-9E8B-4C41-AE1F-A96A1E3A17DA}" type="slidenum">
              <a:rPr lang="en-GB" altLang="en-US" smtClean="0">
                <a:latin typeface="Arial" panose="020B0604020202020204" pitchFamily="34" charset="0"/>
              </a:rPr>
              <a:pPr>
                <a:spcBef>
                  <a:spcPct val="0"/>
                </a:spcBef>
              </a:pPr>
              <a:t>12</a:t>
            </a:fld>
            <a:endParaRPr lang="en-GB" altLang="en-US">
              <a:latin typeface="Arial" panose="020B0604020202020204" pitchFamily="34" charset="0"/>
            </a:endParaRPr>
          </a:p>
        </p:txBody>
      </p:sp>
      <p:sp>
        <p:nvSpPr>
          <p:cNvPr id="24579" name="Text Box 1">
            <a:extLst>
              <a:ext uri="{FF2B5EF4-FFF2-40B4-BE49-F238E27FC236}">
                <a16:creationId xmlns:a16="http://schemas.microsoft.com/office/drawing/2014/main" id="{89827F43-FD6D-7045-A2CE-12DE9DAFF4D3}"/>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24580" name="Text Box 2">
            <a:extLst>
              <a:ext uri="{FF2B5EF4-FFF2-40B4-BE49-F238E27FC236}">
                <a16:creationId xmlns:a16="http://schemas.microsoft.com/office/drawing/2014/main" id="{56336542-8550-EC4A-9E6C-7B9E6E60D7B8}"/>
              </a:ext>
            </a:extLst>
          </p:cNvPr>
          <p:cNvSpPr>
            <a:spLocks noGrp="1" noChangeArrowheads="1"/>
          </p:cNvSpPr>
          <p:nvPr>
            <p:ph type="body"/>
          </p:nvPr>
        </p:nvSpPr>
        <p:spPr>
          <a:xfrm>
            <a:off x="685800" y="4343400"/>
            <a:ext cx="5437188"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38">
            <a:extLst>
              <a:ext uri="{FF2B5EF4-FFF2-40B4-BE49-F238E27FC236}">
                <a16:creationId xmlns:a16="http://schemas.microsoft.com/office/drawing/2014/main" id="{FB466E05-FD3B-8A40-A3CA-0276E0ED0D8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C93B11A-28E0-9141-98ED-0B85B5ADD042}" type="slidenum">
              <a:rPr lang="en-GB" altLang="en-US" smtClean="0">
                <a:latin typeface="Arial" panose="020B0604020202020204" pitchFamily="34" charset="0"/>
              </a:rPr>
              <a:pPr>
                <a:spcBef>
                  <a:spcPct val="0"/>
                </a:spcBef>
              </a:pPr>
              <a:t>2</a:t>
            </a:fld>
            <a:endParaRPr lang="en-GB" altLang="en-US">
              <a:latin typeface="Arial" panose="020B0604020202020204" pitchFamily="34" charset="0"/>
            </a:endParaRPr>
          </a:p>
        </p:txBody>
      </p:sp>
      <p:sp>
        <p:nvSpPr>
          <p:cNvPr id="6147" name="Text Box 1">
            <a:extLst>
              <a:ext uri="{FF2B5EF4-FFF2-40B4-BE49-F238E27FC236}">
                <a16:creationId xmlns:a16="http://schemas.microsoft.com/office/drawing/2014/main" id="{6E9CF64C-8CC3-5E43-AF2D-48DA640097BD}"/>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6148" name="Text Box 2">
            <a:extLst>
              <a:ext uri="{FF2B5EF4-FFF2-40B4-BE49-F238E27FC236}">
                <a16:creationId xmlns:a16="http://schemas.microsoft.com/office/drawing/2014/main" id="{94CE12FB-C1D3-0649-B7C4-26B380678A38}"/>
              </a:ext>
            </a:extLst>
          </p:cNvPr>
          <p:cNvSpPr>
            <a:spLocks noGrp="1" noChangeArrowheads="1"/>
          </p:cNvSpPr>
          <p:nvPr>
            <p:ph type="body"/>
          </p:nvPr>
        </p:nvSpPr>
        <p:spPr>
          <a:xfrm>
            <a:off x="685800" y="4343400"/>
            <a:ext cx="5437188"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38">
            <a:extLst>
              <a:ext uri="{FF2B5EF4-FFF2-40B4-BE49-F238E27FC236}">
                <a16:creationId xmlns:a16="http://schemas.microsoft.com/office/drawing/2014/main" id="{378CF449-7066-DB4E-A57C-08E37B6D4E7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2D1E240-A0AF-644B-B41D-44ECF67D569F}" type="slidenum">
              <a:rPr lang="en-GB" altLang="en-US" smtClean="0">
                <a:latin typeface="Arial" panose="020B0604020202020204" pitchFamily="34" charset="0"/>
              </a:rPr>
              <a:pPr>
                <a:spcBef>
                  <a:spcPct val="0"/>
                </a:spcBef>
              </a:pPr>
              <a:t>3</a:t>
            </a:fld>
            <a:endParaRPr lang="en-GB" altLang="en-US">
              <a:latin typeface="Arial" panose="020B0604020202020204" pitchFamily="34" charset="0"/>
            </a:endParaRPr>
          </a:p>
        </p:txBody>
      </p:sp>
      <p:sp>
        <p:nvSpPr>
          <p:cNvPr id="8195" name="Text Box 1">
            <a:extLst>
              <a:ext uri="{FF2B5EF4-FFF2-40B4-BE49-F238E27FC236}">
                <a16:creationId xmlns:a16="http://schemas.microsoft.com/office/drawing/2014/main" id="{21EE7965-DDCB-4944-A4F0-5FBD3E257023}"/>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8196" name="Text Box 2">
            <a:extLst>
              <a:ext uri="{FF2B5EF4-FFF2-40B4-BE49-F238E27FC236}">
                <a16:creationId xmlns:a16="http://schemas.microsoft.com/office/drawing/2014/main" id="{E6A5D306-F0C9-2B42-B1EF-300D31884888}"/>
              </a:ext>
            </a:extLst>
          </p:cNvPr>
          <p:cNvSpPr>
            <a:spLocks noGrp="1" noChangeArrowheads="1"/>
          </p:cNvSpPr>
          <p:nvPr>
            <p:ph type="body"/>
          </p:nvPr>
        </p:nvSpPr>
        <p:spPr>
          <a:xfrm>
            <a:off x="685800" y="4343400"/>
            <a:ext cx="5437188"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38">
            <a:extLst>
              <a:ext uri="{FF2B5EF4-FFF2-40B4-BE49-F238E27FC236}">
                <a16:creationId xmlns:a16="http://schemas.microsoft.com/office/drawing/2014/main" id="{5831B99B-5067-0343-83D1-655CB23FE14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9FFF6F2A-88A9-A74D-9005-1CD3ADD511C6}" type="slidenum">
              <a:rPr lang="en-GB" altLang="en-US" smtClean="0">
                <a:latin typeface="Arial" panose="020B0604020202020204" pitchFamily="34" charset="0"/>
              </a:rPr>
              <a:pPr>
                <a:spcBef>
                  <a:spcPct val="0"/>
                </a:spcBef>
              </a:pPr>
              <a:t>4</a:t>
            </a:fld>
            <a:endParaRPr lang="en-GB" altLang="en-US">
              <a:latin typeface="Arial" panose="020B0604020202020204" pitchFamily="34" charset="0"/>
            </a:endParaRPr>
          </a:p>
        </p:txBody>
      </p:sp>
      <p:sp>
        <p:nvSpPr>
          <p:cNvPr id="10243" name="Text Box 1">
            <a:extLst>
              <a:ext uri="{FF2B5EF4-FFF2-40B4-BE49-F238E27FC236}">
                <a16:creationId xmlns:a16="http://schemas.microsoft.com/office/drawing/2014/main" id="{D12F9878-22D0-4049-ADB6-B677F9A6DF15}"/>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0244" name="Text Box 2">
            <a:extLst>
              <a:ext uri="{FF2B5EF4-FFF2-40B4-BE49-F238E27FC236}">
                <a16:creationId xmlns:a16="http://schemas.microsoft.com/office/drawing/2014/main" id="{E84FA36F-5540-9043-890C-757B861B1679}"/>
              </a:ext>
            </a:extLst>
          </p:cNvPr>
          <p:cNvSpPr>
            <a:spLocks noGrp="1" noChangeArrowheads="1"/>
          </p:cNvSpPr>
          <p:nvPr>
            <p:ph type="body"/>
          </p:nvPr>
        </p:nvSpPr>
        <p:spPr>
          <a:xfrm>
            <a:off x="685800" y="4343400"/>
            <a:ext cx="5437188"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38">
            <a:extLst>
              <a:ext uri="{FF2B5EF4-FFF2-40B4-BE49-F238E27FC236}">
                <a16:creationId xmlns:a16="http://schemas.microsoft.com/office/drawing/2014/main" id="{B8D7C6A6-B473-DB47-B538-2FD91D599F9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0D67219A-FE85-BB46-A7E9-91A6B83B5B9E}" type="slidenum">
              <a:rPr lang="en-GB" altLang="en-US" smtClean="0">
                <a:latin typeface="Arial" panose="020B0604020202020204" pitchFamily="34" charset="0"/>
              </a:rPr>
              <a:pPr>
                <a:spcBef>
                  <a:spcPct val="0"/>
                </a:spcBef>
              </a:pPr>
              <a:t>5</a:t>
            </a:fld>
            <a:endParaRPr lang="en-GB" altLang="en-US">
              <a:latin typeface="Arial" panose="020B0604020202020204" pitchFamily="34" charset="0"/>
            </a:endParaRPr>
          </a:p>
        </p:txBody>
      </p:sp>
      <p:sp>
        <p:nvSpPr>
          <p:cNvPr id="12291" name="Text Box 1">
            <a:extLst>
              <a:ext uri="{FF2B5EF4-FFF2-40B4-BE49-F238E27FC236}">
                <a16:creationId xmlns:a16="http://schemas.microsoft.com/office/drawing/2014/main" id="{5C8E8E53-BC72-414C-A74D-BDC04F0101C4}"/>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2292" name="Text Box 2">
            <a:extLst>
              <a:ext uri="{FF2B5EF4-FFF2-40B4-BE49-F238E27FC236}">
                <a16:creationId xmlns:a16="http://schemas.microsoft.com/office/drawing/2014/main" id="{994351CE-9A2D-F144-AF6B-BE7B13D6DF21}"/>
              </a:ext>
            </a:extLst>
          </p:cNvPr>
          <p:cNvSpPr>
            <a:spLocks noGrp="1" noChangeArrowheads="1"/>
          </p:cNvSpPr>
          <p:nvPr>
            <p:ph type="body"/>
          </p:nvPr>
        </p:nvSpPr>
        <p:spPr>
          <a:xfrm>
            <a:off x="685800" y="4343400"/>
            <a:ext cx="5437188"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38">
            <a:extLst>
              <a:ext uri="{FF2B5EF4-FFF2-40B4-BE49-F238E27FC236}">
                <a16:creationId xmlns:a16="http://schemas.microsoft.com/office/drawing/2014/main" id="{A2DAAB60-DB17-144C-A924-5B7A1C4604E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A6DBA48-AE38-374A-AE40-B767C8E5624B}" type="slidenum">
              <a:rPr lang="en-GB" altLang="en-US" smtClean="0">
                <a:latin typeface="Arial" panose="020B0604020202020204" pitchFamily="34" charset="0"/>
              </a:rPr>
              <a:pPr>
                <a:spcBef>
                  <a:spcPct val="0"/>
                </a:spcBef>
              </a:pPr>
              <a:t>6</a:t>
            </a:fld>
            <a:endParaRPr lang="en-GB" altLang="en-US">
              <a:latin typeface="Arial" panose="020B0604020202020204" pitchFamily="34" charset="0"/>
            </a:endParaRPr>
          </a:p>
        </p:txBody>
      </p:sp>
      <p:sp>
        <p:nvSpPr>
          <p:cNvPr id="14339" name="Text Box 1">
            <a:extLst>
              <a:ext uri="{FF2B5EF4-FFF2-40B4-BE49-F238E27FC236}">
                <a16:creationId xmlns:a16="http://schemas.microsoft.com/office/drawing/2014/main" id="{720FF3CD-7DD6-774D-978D-482A3E31C3CB}"/>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4340" name="Text Box 2">
            <a:extLst>
              <a:ext uri="{FF2B5EF4-FFF2-40B4-BE49-F238E27FC236}">
                <a16:creationId xmlns:a16="http://schemas.microsoft.com/office/drawing/2014/main" id="{FDAABFC0-F02C-3844-A968-8DF6158DE4F0}"/>
              </a:ext>
            </a:extLst>
          </p:cNvPr>
          <p:cNvSpPr>
            <a:spLocks noGrp="1" noChangeArrowheads="1"/>
          </p:cNvSpPr>
          <p:nvPr>
            <p:ph type="body"/>
          </p:nvPr>
        </p:nvSpPr>
        <p:spPr>
          <a:xfrm>
            <a:off x="685800" y="4343400"/>
            <a:ext cx="5437188"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38">
            <a:extLst>
              <a:ext uri="{FF2B5EF4-FFF2-40B4-BE49-F238E27FC236}">
                <a16:creationId xmlns:a16="http://schemas.microsoft.com/office/drawing/2014/main" id="{A2DAAB60-DB17-144C-A924-5B7A1C4604E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A6DBA48-AE38-374A-AE40-B767C8E5624B}" type="slidenum">
              <a:rPr lang="en-GB" altLang="en-US" smtClean="0">
                <a:latin typeface="Arial" panose="020B0604020202020204" pitchFamily="34" charset="0"/>
              </a:rPr>
              <a:pPr>
                <a:spcBef>
                  <a:spcPct val="0"/>
                </a:spcBef>
              </a:pPr>
              <a:t>7</a:t>
            </a:fld>
            <a:endParaRPr lang="en-GB" altLang="en-US">
              <a:latin typeface="Arial" panose="020B0604020202020204" pitchFamily="34" charset="0"/>
            </a:endParaRPr>
          </a:p>
        </p:txBody>
      </p:sp>
      <p:sp>
        <p:nvSpPr>
          <p:cNvPr id="14339" name="Text Box 1">
            <a:extLst>
              <a:ext uri="{FF2B5EF4-FFF2-40B4-BE49-F238E27FC236}">
                <a16:creationId xmlns:a16="http://schemas.microsoft.com/office/drawing/2014/main" id="{720FF3CD-7DD6-774D-978D-482A3E31C3CB}"/>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4340" name="Text Box 2">
            <a:extLst>
              <a:ext uri="{FF2B5EF4-FFF2-40B4-BE49-F238E27FC236}">
                <a16:creationId xmlns:a16="http://schemas.microsoft.com/office/drawing/2014/main" id="{FDAABFC0-F02C-3844-A968-8DF6158DE4F0}"/>
              </a:ext>
            </a:extLst>
          </p:cNvPr>
          <p:cNvSpPr>
            <a:spLocks noGrp="1" noChangeArrowheads="1"/>
          </p:cNvSpPr>
          <p:nvPr>
            <p:ph type="body"/>
          </p:nvPr>
        </p:nvSpPr>
        <p:spPr>
          <a:xfrm>
            <a:off x="685800" y="4343400"/>
            <a:ext cx="5437188"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3703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38">
            <a:extLst>
              <a:ext uri="{FF2B5EF4-FFF2-40B4-BE49-F238E27FC236}">
                <a16:creationId xmlns:a16="http://schemas.microsoft.com/office/drawing/2014/main" id="{00AD4F48-3CBB-E646-9A39-FDBA0369EC9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BA6DC8B0-71FE-DE4E-AC37-CE0C882E9517}" type="slidenum">
              <a:rPr lang="en-GB" altLang="en-US" smtClean="0">
                <a:latin typeface="Arial" panose="020B0604020202020204" pitchFamily="34" charset="0"/>
              </a:rPr>
              <a:pPr>
                <a:spcBef>
                  <a:spcPct val="0"/>
                </a:spcBef>
              </a:pPr>
              <a:t>8</a:t>
            </a:fld>
            <a:endParaRPr lang="en-GB" altLang="en-US">
              <a:latin typeface="Arial" panose="020B0604020202020204" pitchFamily="34" charset="0"/>
            </a:endParaRPr>
          </a:p>
        </p:txBody>
      </p:sp>
      <p:sp>
        <p:nvSpPr>
          <p:cNvPr id="16387" name="Text Box 1">
            <a:extLst>
              <a:ext uri="{FF2B5EF4-FFF2-40B4-BE49-F238E27FC236}">
                <a16:creationId xmlns:a16="http://schemas.microsoft.com/office/drawing/2014/main" id="{E9C84189-A900-DA4D-94F5-E4EE2D6CF319}"/>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6388" name="Text Box 2">
            <a:extLst>
              <a:ext uri="{FF2B5EF4-FFF2-40B4-BE49-F238E27FC236}">
                <a16:creationId xmlns:a16="http://schemas.microsoft.com/office/drawing/2014/main" id="{8E775A6F-6E01-5A48-814C-CECD0807F762}"/>
              </a:ext>
            </a:extLst>
          </p:cNvPr>
          <p:cNvSpPr>
            <a:spLocks noGrp="1" noChangeArrowheads="1"/>
          </p:cNvSpPr>
          <p:nvPr>
            <p:ph type="body"/>
          </p:nvPr>
        </p:nvSpPr>
        <p:spPr>
          <a:xfrm>
            <a:off x="685800" y="4343400"/>
            <a:ext cx="5437188"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38">
            <a:extLst>
              <a:ext uri="{FF2B5EF4-FFF2-40B4-BE49-F238E27FC236}">
                <a16:creationId xmlns:a16="http://schemas.microsoft.com/office/drawing/2014/main" id="{0F3CE34B-ECB0-5C49-B38C-E7FEA7CEEC9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F445157C-A75D-5642-BE06-F9ADA72D824C}" type="slidenum">
              <a:rPr lang="en-GB" altLang="en-US" smtClean="0">
                <a:latin typeface="Arial" panose="020B0604020202020204" pitchFamily="34" charset="0"/>
              </a:rPr>
              <a:pPr>
                <a:spcBef>
                  <a:spcPct val="0"/>
                </a:spcBef>
              </a:pPr>
              <a:t>9</a:t>
            </a:fld>
            <a:endParaRPr lang="en-GB" altLang="en-US">
              <a:latin typeface="Arial" panose="020B0604020202020204" pitchFamily="34" charset="0"/>
            </a:endParaRPr>
          </a:p>
        </p:txBody>
      </p:sp>
      <p:sp>
        <p:nvSpPr>
          <p:cNvPr id="18435" name="Text Box 1">
            <a:extLst>
              <a:ext uri="{FF2B5EF4-FFF2-40B4-BE49-F238E27FC236}">
                <a16:creationId xmlns:a16="http://schemas.microsoft.com/office/drawing/2014/main" id="{2E0B1870-146B-0943-9673-0C3F80D95033}"/>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1" hangingPunct="1">
              <a:lnSpc>
                <a:spcPts val="3600"/>
              </a:lnSpc>
              <a:buClr>
                <a:srgbClr val="000000"/>
              </a:buClr>
              <a:buSzPct val="100000"/>
              <a:buFont typeface="Times New Roman" panose="02020603050405020304" pitchFamily="18" charset="0"/>
              <a:buNone/>
            </a:pPr>
            <a:endParaRPr lang="es-ES_tradnl" altLang="en-US"/>
          </a:p>
        </p:txBody>
      </p:sp>
      <p:sp>
        <p:nvSpPr>
          <p:cNvPr id="18436" name="Text Box 2">
            <a:extLst>
              <a:ext uri="{FF2B5EF4-FFF2-40B4-BE49-F238E27FC236}">
                <a16:creationId xmlns:a16="http://schemas.microsoft.com/office/drawing/2014/main" id="{66095629-3DF3-A147-988E-5498C781CFDF}"/>
              </a:ext>
            </a:extLst>
          </p:cNvPr>
          <p:cNvSpPr>
            <a:spLocks noGrp="1" noChangeArrowheads="1"/>
          </p:cNvSpPr>
          <p:nvPr>
            <p:ph type="body"/>
          </p:nvPr>
        </p:nvSpPr>
        <p:spPr>
          <a:xfrm>
            <a:off x="685800" y="4343400"/>
            <a:ext cx="5437188"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21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3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605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531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404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800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619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54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16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6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698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90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F9F7BCB2-2FC3-3E4E-B5C5-C14052EEB4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09563"/>
            <a:ext cx="9144000" cy="624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 Box 4">
            <a:extLst>
              <a:ext uri="{FF2B5EF4-FFF2-40B4-BE49-F238E27FC236}">
                <a16:creationId xmlns:a16="http://schemas.microsoft.com/office/drawing/2014/main" id="{72FDE4C5-4918-1945-901E-5A6F55C39591}"/>
              </a:ext>
            </a:extLst>
          </p:cNvPr>
          <p:cNvSpPr txBox="1">
            <a:spLocks noChangeArrowheads="1"/>
          </p:cNvSpPr>
          <p:nvPr/>
        </p:nvSpPr>
        <p:spPr bwMode="auto">
          <a:xfrm>
            <a:off x="7015163" y="6384925"/>
            <a:ext cx="2128837" cy="473075"/>
          </a:xfrm>
          <a:prstGeom prst="rect">
            <a:avLst/>
          </a:prstGeom>
          <a:noFill/>
          <a:ln w="9525">
            <a:noFill/>
            <a:round/>
            <a:headEnd/>
            <a:tailEnd/>
          </a:ln>
          <a:effec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ts val="36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ts val="36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ts val="36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ts val="36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100000"/>
              <a:buFont typeface="Times New Roman" panose="02020603050405020304" pitchFamily="18" charset="0"/>
              <a:buNone/>
              <a:defRPr/>
            </a:pPr>
            <a:fld id="{94AB8991-B40F-2340-8CCF-673C62AB68BE}" type="slidenum">
              <a:rPr lang="en-GB" altLang="en-US" sz="1400" smtClean="0">
                <a:solidFill>
                  <a:srgbClr val="000000"/>
                </a:solidFill>
              </a:rPr>
              <a:pPr algn="r" eaLnBrk="1" hangingPunct="1">
                <a:buClr>
                  <a:srgbClr val="000000"/>
                </a:buClr>
                <a:buSzPct val="100000"/>
                <a:buFont typeface="Times New Roman" panose="02020603050405020304" pitchFamily="18" charset="0"/>
                <a:buNone/>
                <a:defRPr/>
              </a:pPr>
              <a:t>‹#›</a:t>
            </a:fld>
            <a:endParaRPr lang="en-GB" altLang="en-US" sz="1400">
              <a:solidFill>
                <a:srgbClr val="00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lnSpc>
          <a:spcPts val="8725"/>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ＭＳ Ｐゴシック" charset="0"/>
          <a:cs typeface="+mj-cs"/>
        </a:defRPr>
      </a:lvl1pPr>
      <a:lvl2pPr algn="ctr" defTabSz="449263" rtl="0" eaLnBrk="0" fontAlgn="base" hangingPunct="0">
        <a:lnSpc>
          <a:spcPts val="8725"/>
        </a:lnSpc>
        <a:spcBef>
          <a:spcPct val="0"/>
        </a:spcBef>
        <a:spcAft>
          <a:spcPct val="0"/>
        </a:spcAft>
        <a:buClr>
          <a:srgbClr val="000000"/>
        </a:buClr>
        <a:buSzPct val="100000"/>
        <a:buFont typeface="Times New Roman" panose="02020603050405020304" pitchFamily="18" charset="0"/>
        <a:defRPr sz="4400">
          <a:solidFill>
            <a:srgbClr val="000000"/>
          </a:solidFill>
          <a:latin typeface="Arial" pitchFamily="-111" charset="0"/>
          <a:ea typeface="ＭＳ Ｐゴシック" charset="0"/>
          <a:cs typeface="DejaVu Sans" charset="0"/>
        </a:defRPr>
      </a:lvl2pPr>
      <a:lvl3pPr algn="ctr" defTabSz="449263" rtl="0" eaLnBrk="0" fontAlgn="base" hangingPunct="0">
        <a:lnSpc>
          <a:spcPts val="8725"/>
        </a:lnSpc>
        <a:spcBef>
          <a:spcPct val="0"/>
        </a:spcBef>
        <a:spcAft>
          <a:spcPct val="0"/>
        </a:spcAft>
        <a:buClr>
          <a:srgbClr val="000000"/>
        </a:buClr>
        <a:buSzPct val="100000"/>
        <a:buFont typeface="Times New Roman" panose="02020603050405020304" pitchFamily="18" charset="0"/>
        <a:defRPr sz="4400">
          <a:solidFill>
            <a:srgbClr val="000000"/>
          </a:solidFill>
          <a:latin typeface="Arial" pitchFamily="-111" charset="0"/>
          <a:ea typeface="ＭＳ Ｐゴシック" charset="0"/>
          <a:cs typeface="DejaVu Sans" charset="0"/>
        </a:defRPr>
      </a:lvl3pPr>
      <a:lvl4pPr algn="ctr" defTabSz="449263" rtl="0" eaLnBrk="0" fontAlgn="base" hangingPunct="0">
        <a:lnSpc>
          <a:spcPts val="8725"/>
        </a:lnSpc>
        <a:spcBef>
          <a:spcPct val="0"/>
        </a:spcBef>
        <a:spcAft>
          <a:spcPct val="0"/>
        </a:spcAft>
        <a:buClr>
          <a:srgbClr val="000000"/>
        </a:buClr>
        <a:buSzPct val="100000"/>
        <a:buFont typeface="Times New Roman" panose="02020603050405020304" pitchFamily="18" charset="0"/>
        <a:defRPr sz="4400">
          <a:solidFill>
            <a:srgbClr val="000000"/>
          </a:solidFill>
          <a:latin typeface="Arial" pitchFamily="-111" charset="0"/>
          <a:ea typeface="ＭＳ Ｐゴシック" charset="0"/>
          <a:cs typeface="DejaVu Sans" charset="0"/>
        </a:defRPr>
      </a:lvl4pPr>
      <a:lvl5pPr algn="ctr" defTabSz="449263" rtl="0" eaLnBrk="0" fontAlgn="base" hangingPunct="0">
        <a:lnSpc>
          <a:spcPts val="8725"/>
        </a:lnSpc>
        <a:spcBef>
          <a:spcPct val="0"/>
        </a:spcBef>
        <a:spcAft>
          <a:spcPct val="0"/>
        </a:spcAft>
        <a:buClr>
          <a:srgbClr val="000000"/>
        </a:buClr>
        <a:buSzPct val="100000"/>
        <a:buFont typeface="Times New Roman" panose="02020603050405020304" pitchFamily="18" charset="0"/>
        <a:defRPr sz="4400">
          <a:solidFill>
            <a:srgbClr val="000000"/>
          </a:solidFill>
          <a:latin typeface="Arial" pitchFamily="-111" charset="0"/>
          <a:ea typeface="ＭＳ Ｐゴシック" charset="0"/>
          <a:cs typeface="DejaVu Sans" charset="0"/>
        </a:defRPr>
      </a:lvl5pPr>
      <a:lvl6pPr marL="2514600" indent="-228600" algn="ctr" defTabSz="449263" rtl="0" fontAlgn="base">
        <a:lnSpc>
          <a:spcPts val="8725"/>
        </a:lnSpc>
        <a:spcBef>
          <a:spcPct val="0"/>
        </a:spcBef>
        <a:spcAft>
          <a:spcPct val="0"/>
        </a:spcAft>
        <a:buClr>
          <a:srgbClr val="000000"/>
        </a:buClr>
        <a:buSzPct val="100000"/>
        <a:buFont typeface="Times New Roman" pitchFamily="-111" charset="0"/>
        <a:defRPr sz="4400">
          <a:solidFill>
            <a:srgbClr val="000000"/>
          </a:solidFill>
          <a:latin typeface="Arial" pitchFamily="-111" charset="0"/>
          <a:ea typeface="DejaVu Sans" charset="0"/>
          <a:cs typeface="DejaVu Sans" charset="0"/>
        </a:defRPr>
      </a:lvl6pPr>
      <a:lvl7pPr marL="2971800" indent="-228600" algn="ctr" defTabSz="449263" rtl="0" fontAlgn="base">
        <a:lnSpc>
          <a:spcPts val="8725"/>
        </a:lnSpc>
        <a:spcBef>
          <a:spcPct val="0"/>
        </a:spcBef>
        <a:spcAft>
          <a:spcPct val="0"/>
        </a:spcAft>
        <a:buClr>
          <a:srgbClr val="000000"/>
        </a:buClr>
        <a:buSzPct val="100000"/>
        <a:buFont typeface="Times New Roman" pitchFamily="-111" charset="0"/>
        <a:defRPr sz="4400">
          <a:solidFill>
            <a:srgbClr val="000000"/>
          </a:solidFill>
          <a:latin typeface="Arial" pitchFamily="-111" charset="0"/>
          <a:ea typeface="DejaVu Sans" charset="0"/>
          <a:cs typeface="DejaVu Sans" charset="0"/>
        </a:defRPr>
      </a:lvl7pPr>
      <a:lvl8pPr marL="3429000" indent="-228600" algn="ctr" defTabSz="449263" rtl="0" fontAlgn="base">
        <a:lnSpc>
          <a:spcPts val="8725"/>
        </a:lnSpc>
        <a:spcBef>
          <a:spcPct val="0"/>
        </a:spcBef>
        <a:spcAft>
          <a:spcPct val="0"/>
        </a:spcAft>
        <a:buClr>
          <a:srgbClr val="000000"/>
        </a:buClr>
        <a:buSzPct val="100000"/>
        <a:buFont typeface="Times New Roman" pitchFamily="-111" charset="0"/>
        <a:defRPr sz="4400">
          <a:solidFill>
            <a:srgbClr val="000000"/>
          </a:solidFill>
          <a:latin typeface="Arial" pitchFamily="-111" charset="0"/>
          <a:ea typeface="DejaVu Sans" charset="0"/>
          <a:cs typeface="DejaVu Sans" charset="0"/>
        </a:defRPr>
      </a:lvl8pPr>
      <a:lvl9pPr marL="3886200" indent="-228600" algn="ctr" defTabSz="449263" rtl="0" fontAlgn="base">
        <a:lnSpc>
          <a:spcPts val="8725"/>
        </a:lnSpc>
        <a:spcBef>
          <a:spcPct val="0"/>
        </a:spcBef>
        <a:spcAft>
          <a:spcPct val="0"/>
        </a:spcAft>
        <a:buClr>
          <a:srgbClr val="000000"/>
        </a:buClr>
        <a:buSzPct val="100000"/>
        <a:buFont typeface="Times New Roman" pitchFamily="-111" charset="0"/>
        <a:defRPr sz="4400">
          <a:solidFill>
            <a:srgbClr val="000000"/>
          </a:solidFill>
          <a:latin typeface="Arial" pitchFamily="-111" charset="0"/>
          <a:ea typeface="DejaVu Sans" charset="0"/>
          <a:cs typeface="DejaVu Sans" charset="0"/>
        </a:defRPr>
      </a:lvl9pPr>
    </p:titleStyle>
    <p:bodyStyle>
      <a:lvl1pPr marL="342900" indent="-342900" algn="l" defTabSz="449263" rtl="0" eaLnBrk="0" fontAlgn="base" hangingPunct="0">
        <a:lnSpc>
          <a:spcPts val="6375"/>
        </a:lnSpc>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ＭＳ Ｐゴシック" charset="0"/>
          <a:cs typeface="+mn-cs"/>
        </a:defRPr>
      </a:lvl1pPr>
      <a:lvl2pPr marL="742950" indent="-285750" algn="l" defTabSz="449263" rtl="0" eaLnBrk="0" fontAlgn="base" hangingPunct="0">
        <a:lnSpc>
          <a:spcPts val="5613"/>
        </a:lnSpc>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49263" rtl="0" eaLnBrk="0" fontAlgn="base" hangingPunct="0">
        <a:lnSpc>
          <a:spcPts val="4575"/>
        </a:lnSpc>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49263" rtl="0" eaLnBrk="0" fontAlgn="base" hangingPunct="0">
        <a:lnSpc>
          <a:spcPts val="3813"/>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49263" rtl="0" eaLnBrk="0" fontAlgn="base" hangingPunct="0">
        <a:lnSpc>
          <a:spcPts val="3813"/>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49263" rtl="0" fontAlgn="base">
        <a:lnSpc>
          <a:spcPts val="3813"/>
        </a:lnSpc>
        <a:spcBef>
          <a:spcPts val="500"/>
        </a:spcBef>
        <a:spcAft>
          <a:spcPct val="0"/>
        </a:spcAft>
        <a:buClr>
          <a:srgbClr val="000000"/>
        </a:buClr>
        <a:buSzPct val="100000"/>
        <a:buFont typeface="Times New Roman" pitchFamily="-111" charset="0"/>
        <a:defRPr sz="2000">
          <a:solidFill>
            <a:srgbClr val="000000"/>
          </a:solidFill>
          <a:latin typeface="+mn-lt"/>
          <a:ea typeface="+mn-ea"/>
          <a:cs typeface="+mn-cs"/>
        </a:defRPr>
      </a:lvl6pPr>
      <a:lvl7pPr marL="2971800" indent="-228600" algn="l" defTabSz="449263" rtl="0" fontAlgn="base">
        <a:lnSpc>
          <a:spcPts val="3813"/>
        </a:lnSpc>
        <a:spcBef>
          <a:spcPts val="500"/>
        </a:spcBef>
        <a:spcAft>
          <a:spcPct val="0"/>
        </a:spcAft>
        <a:buClr>
          <a:srgbClr val="000000"/>
        </a:buClr>
        <a:buSzPct val="100000"/>
        <a:buFont typeface="Times New Roman" pitchFamily="-111" charset="0"/>
        <a:defRPr sz="2000">
          <a:solidFill>
            <a:srgbClr val="000000"/>
          </a:solidFill>
          <a:latin typeface="+mn-lt"/>
          <a:ea typeface="+mn-ea"/>
          <a:cs typeface="+mn-cs"/>
        </a:defRPr>
      </a:lvl7pPr>
      <a:lvl8pPr marL="3429000" indent="-228600" algn="l" defTabSz="449263" rtl="0" fontAlgn="base">
        <a:lnSpc>
          <a:spcPts val="3813"/>
        </a:lnSpc>
        <a:spcBef>
          <a:spcPts val="500"/>
        </a:spcBef>
        <a:spcAft>
          <a:spcPct val="0"/>
        </a:spcAft>
        <a:buClr>
          <a:srgbClr val="000000"/>
        </a:buClr>
        <a:buSzPct val="100000"/>
        <a:buFont typeface="Times New Roman" pitchFamily="-111" charset="0"/>
        <a:defRPr sz="2000">
          <a:solidFill>
            <a:srgbClr val="000000"/>
          </a:solidFill>
          <a:latin typeface="+mn-lt"/>
          <a:ea typeface="+mn-ea"/>
          <a:cs typeface="+mn-cs"/>
        </a:defRPr>
      </a:lvl8pPr>
      <a:lvl9pPr marL="3886200" indent="-228600" algn="l" defTabSz="449263" rtl="0" fontAlgn="base">
        <a:lnSpc>
          <a:spcPts val="3813"/>
        </a:lnSpc>
        <a:spcBef>
          <a:spcPts val="500"/>
        </a:spcBef>
        <a:spcAft>
          <a:spcPct val="0"/>
        </a:spcAft>
        <a:buClr>
          <a:srgbClr val="000000"/>
        </a:buClr>
        <a:buSzPct val="100000"/>
        <a:buFont typeface="Times New Roman" pitchFamily="-111" charset="0"/>
        <a:defRPr sz="2000">
          <a:solidFill>
            <a:srgbClr val="000000"/>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5">
            <a:extLst>
              <a:ext uri="{FF2B5EF4-FFF2-40B4-BE49-F238E27FC236}">
                <a16:creationId xmlns:a16="http://schemas.microsoft.com/office/drawing/2014/main" id="{D0C32CF5-A9F4-DB4E-A56A-6B405D3507FE}"/>
              </a:ext>
            </a:extLst>
          </p:cNvPr>
          <p:cNvSpPr txBox="1">
            <a:spLocks noChangeArrowheads="1"/>
          </p:cNvSpPr>
          <p:nvPr/>
        </p:nvSpPr>
        <p:spPr bwMode="auto">
          <a:xfrm>
            <a:off x="381000" y="1517650"/>
            <a:ext cx="86106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GB" altLang="en-US" sz="5000">
                <a:solidFill>
                  <a:schemeClr val="tx1"/>
                </a:solidFill>
                <a:latin typeface="Optima" panose="02000503060000020004" pitchFamily="2" charset="0"/>
              </a:rPr>
              <a:t>Tema 9</a:t>
            </a:r>
          </a:p>
          <a:p>
            <a:pPr eaLnBrk="1" hangingPunct="1">
              <a:lnSpc>
                <a:spcPct val="93000"/>
              </a:lnSpc>
              <a:buClr>
                <a:srgbClr val="000000"/>
              </a:buClr>
              <a:buSzPct val="100000"/>
              <a:buFont typeface="Times New Roman" panose="02020603050405020304" pitchFamily="18" charset="0"/>
              <a:buNone/>
            </a:pPr>
            <a:r>
              <a:rPr lang="en-GB" altLang="en-US" sz="5000">
                <a:solidFill>
                  <a:schemeClr val="tx1"/>
                </a:solidFill>
                <a:latin typeface="Optima" panose="02000503060000020004" pitchFamily="2" charset="0"/>
              </a:rPr>
              <a:t>miRNA y siRNA</a:t>
            </a:r>
          </a:p>
        </p:txBody>
      </p:sp>
      <p:grpSp>
        <p:nvGrpSpPr>
          <p:cNvPr id="3074" name="Group 32">
            <a:extLst>
              <a:ext uri="{FF2B5EF4-FFF2-40B4-BE49-F238E27FC236}">
                <a16:creationId xmlns:a16="http://schemas.microsoft.com/office/drawing/2014/main" id="{344B27CB-DEC4-334C-8BE2-03EF162741F1}"/>
              </a:ext>
            </a:extLst>
          </p:cNvPr>
          <p:cNvGrpSpPr>
            <a:grpSpLocks/>
          </p:cNvGrpSpPr>
          <p:nvPr/>
        </p:nvGrpSpPr>
        <p:grpSpPr bwMode="auto">
          <a:xfrm>
            <a:off x="304800" y="3130550"/>
            <a:ext cx="5257800" cy="3194050"/>
            <a:chOff x="304800" y="3130550"/>
            <a:chExt cx="5257800" cy="3194050"/>
          </a:xfrm>
        </p:grpSpPr>
        <p:sp>
          <p:nvSpPr>
            <p:cNvPr id="3075" name="Text Box 4">
              <a:extLst>
                <a:ext uri="{FF2B5EF4-FFF2-40B4-BE49-F238E27FC236}">
                  <a16:creationId xmlns:a16="http://schemas.microsoft.com/office/drawing/2014/main" id="{20DB30DA-4DA7-5743-930C-442D08E4F8DA}"/>
                </a:ext>
              </a:extLst>
            </p:cNvPr>
            <p:cNvSpPr txBox="1">
              <a:spLocks noChangeArrowheads="1"/>
            </p:cNvSpPr>
            <p:nvPr/>
          </p:nvSpPr>
          <p:spPr bwMode="auto">
            <a:xfrm>
              <a:off x="381000" y="3130550"/>
              <a:ext cx="3657600" cy="49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504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400" i="1">
                  <a:solidFill>
                    <a:srgbClr val="000000"/>
                  </a:solidFill>
                  <a:latin typeface="Optima" panose="02000503060000020004" pitchFamily="2" charset="0"/>
                </a:rPr>
                <a:t>CA García Sepúlveda MD PhD</a:t>
              </a:r>
            </a:p>
            <a:p>
              <a:pPr eaLnBrk="1" hangingPunct="1">
                <a:lnSpc>
                  <a:spcPct val="93000"/>
                </a:lnSpc>
                <a:buClr>
                  <a:srgbClr val="000000"/>
                </a:buClr>
                <a:buSzPct val="100000"/>
                <a:buFont typeface="Times New Roman" panose="02020603050405020304" pitchFamily="18" charset="0"/>
                <a:buNone/>
              </a:pPr>
              <a:r>
                <a:rPr lang="en-US" altLang="en-US" sz="1400" i="1">
                  <a:solidFill>
                    <a:srgbClr val="000000"/>
                  </a:solidFill>
                  <a:latin typeface="Optima" panose="02000503060000020004" pitchFamily="2" charset="0"/>
                </a:rPr>
                <a:t>Last updated Jan 2019</a:t>
              </a:r>
              <a:endParaRPr lang="en-GB" altLang="en-US" sz="1400" i="1">
                <a:solidFill>
                  <a:srgbClr val="000000"/>
                </a:solidFill>
                <a:latin typeface="Optima" panose="02000503060000020004" pitchFamily="2" charset="0"/>
              </a:endParaRPr>
            </a:p>
          </p:txBody>
        </p:sp>
        <p:sp>
          <p:nvSpPr>
            <p:cNvPr id="3076" name="Título 1">
              <a:extLst>
                <a:ext uri="{FF2B5EF4-FFF2-40B4-BE49-F238E27FC236}">
                  <a16:creationId xmlns:a16="http://schemas.microsoft.com/office/drawing/2014/main" id="{D5DA5B61-03A2-1344-A696-7FE94DC3E6AB}"/>
                </a:ext>
              </a:extLst>
            </p:cNvPr>
            <p:cNvSpPr txBox="1">
              <a:spLocks noChangeArrowheads="1"/>
            </p:cNvSpPr>
            <p:nvPr/>
          </p:nvSpPr>
          <p:spPr bwMode="auto">
            <a:xfrm>
              <a:off x="304800" y="5505450"/>
              <a:ext cx="5257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bg1"/>
                  </a:solidFill>
                  <a:latin typeface="Arial" panose="020B0604020202020204" pitchFamily="34" charset="0"/>
                  <a:ea typeface="ＭＳ Ｐゴシック" panose="020B0600070205080204" pitchFamily="34" charset="-128"/>
                </a:defRPr>
              </a:lvl1pPr>
              <a:lvl2pPr defTabSz="457200">
                <a:defRPr>
                  <a:solidFill>
                    <a:schemeClr val="bg1"/>
                  </a:solidFill>
                  <a:latin typeface="Arial" panose="020B0604020202020204" pitchFamily="34" charset="0"/>
                  <a:ea typeface="ＭＳ Ｐゴシック" panose="020B0600070205080204" pitchFamily="34" charset="-128"/>
                </a:defRPr>
              </a:lvl2pPr>
              <a:lvl3pPr defTabSz="457200">
                <a:defRPr>
                  <a:solidFill>
                    <a:schemeClr val="bg1"/>
                  </a:solidFill>
                  <a:latin typeface="Arial" panose="020B0604020202020204" pitchFamily="34" charset="0"/>
                  <a:ea typeface="ＭＳ Ｐゴシック" panose="020B0600070205080204" pitchFamily="34" charset="-128"/>
                </a:defRPr>
              </a:lvl3pPr>
              <a:lvl4pPr defTabSz="457200">
                <a:defRPr>
                  <a:solidFill>
                    <a:schemeClr val="bg1"/>
                  </a:solidFill>
                  <a:latin typeface="Arial" panose="020B0604020202020204" pitchFamily="34" charset="0"/>
                  <a:ea typeface="ＭＳ Ｐゴシック" panose="020B0600070205080204" pitchFamily="34" charset="-128"/>
                </a:defRPr>
              </a:lvl4pPr>
              <a:lvl5pPr defTabSz="457200">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eaLnBrk="1" hangingPunct="1"/>
              <a:r>
                <a:rPr lang="es-ES_tradnl" altLang="en-US" sz="2000">
                  <a:solidFill>
                    <a:schemeClr val="tx1"/>
                  </a:solidFill>
                  <a:latin typeface="Optima" panose="02000503060000020004" pitchFamily="2" charset="0"/>
                </a:rPr>
                <a:t>Laboratorio de Genómica Viral y Humana</a:t>
              </a:r>
              <a:br>
                <a:rPr lang="es-ES_tradnl" altLang="en-US" sz="3200">
                  <a:solidFill>
                    <a:schemeClr val="tx1"/>
                  </a:solidFill>
                  <a:latin typeface="Optima" panose="02000503060000020004" pitchFamily="2" charset="0"/>
                </a:rPr>
              </a:br>
              <a:r>
                <a:rPr lang="es-ES_tradnl" altLang="en-US" sz="1400">
                  <a:solidFill>
                    <a:schemeClr val="tx1"/>
                  </a:solidFill>
                  <a:latin typeface="Optima" panose="02000503060000020004" pitchFamily="2" charset="0"/>
                </a:rPr>
                <a:t>Facultad de Medicina, Universidad Autónoma de San Luis Potosí</a:t>
              </a:r>
            </a:p>
          </p:txBody>
        </p:sp>
        <p:grpSp>
          <p:nvGrpSpPr>
            <p:cNvPr id="3077" name="Agrupar 17">
              <a:extLst>
                <a:ext uri="{FF2B5EF4-FFF2-40B4-BE49-F238E27FC236}">
                  <a16:creationId xmlns:a16="http://schemas.microsoft.com/office/drawing/2014/main" id="{206BC813-0C3C-484A-964C-627320DC2F41}"/>
                </a:ext>
              </a:extLst>
            </p:cNvPr>
            <p:cNvGrpSpPr>
              <a:grpSpLocks/>
            </p:cNvGrpSpPr>
            <p:nvPr/>
          </p:nvGrpSpPr>
          <p:grpSpPr bwMode="auto">
            <a:xfrm flipV="1">
              <a:off x="401638" y="6191250"/>
              <a:ext cx="4921250" cy="133350"/>
              <a:chOff x="1414188" y="971925"/>
              <a:chExt cx="7583018" cy="205494"/>
            </a:xfrm>
          </p:grpSpPr>
          <p:grpSp>
            <p:nvGrpSpPr>
              <p:cNvPr id="3080" name="Agrupar 17">
                <a:extLst>
                  <a:ext uri="{FF2B5EF4-FFF2-40B4-BE49-F238E27FC236}">
                    <a16:creationId xmlns:a16="http://schemas.microsoft.com/office/drawing/2014/main" id="{0835D48D-AEA1-D144-9ADC-6237BE8FF780}"/>
                  </a:ext>
                </a:extLst>
              </p:cNvPr>
              <p:cNvGrpSpPr>
                <a:grpSpLocks/>
              </p:cNvGrpSpPr>
              <p:nvPr/>
            </p:nvGrpSpPr>
            <p:grpSpPr bwMode="auto">
              <a:xfrm>
                <a:off x="1414188" y="971925"/>
                <a:ext cx="3801430" cy="205494"/>
                <a:chOff x="143341" y="3429001"/>
                <a:chExt cx="9336899" cy="504725"/>
              </a:xfrm>
            </p:grpSpPr>
            <p:grpSp>
              <p:nvGrpSpPr>
                <p:cNvPr id="3092" name="Agrupar 13">
                  <a:extLst>
                    <a:ext uri="{FF2B5EF4-FFF2-40B4-BE49-F238E27FC236}">
                      <a16:creationId xmlns:a16="http://schemas.microsoft.com/office/drawing/2014/main" id="{70F8CED1-7BDF-D64F-9D10-CF38AAEFBD9E}"/>
                    </a:ext>
                  </a:extLst>
                </p:cNvPr>
                <p:cNvGrpSpPr>
                  <a:grpSpLocks/>
                </p:cNvGrpSpPr>
                <p:nvPr/>
              </p:nvGrpSpPr>
              <p:grpSpPr bwMode="auto">
                <a:xfrm>
                  <a:off x="143341" y="3429001"/>
                  <a:ext cx="6235183" cy="504725"/>
                  <a:chOff x="143341" y="3429001"/>
                  <a:chExt cx="6235183" cy="504725"/>
                </a:xfrm>
              </p:grpSpPr>
              <p:grpSp>
                <p:nvGrpSpPr>
                  <p:cNvPr id="3096" name="Agrupar 9">
                    <a:extLst>
                      <a:ext uri="{FF2B5EF4-FFF2-40B4-BE49-F238E27FC236}">
                        <a16:creationId xmlns:a16="http://schemas.microsoft.com/office/drawing/2014/main" id="{9A9AE5D7-5C7B-F44A-A678-405ED9A31E36}"/>
                      </a:ext>
                    </a:extLst>
                  </p:cNvPr>
                  <p:cNvGrpSpPr>
                    <a:grpSpLocks/>
                  </p:cNvGrpSpPr>
                  <p:nvPr/>
                </p:nvGrpSpPr>
                <p:grpSpPr bwMode="auto">
                  <a:xfrm>
                    <a:off x="143341" y="3429001"/>
                    <a:ext cx="3133466" cy="504725"/>
                    <a:chOff x="143341" y="3429001"/>
                    <a:chExt cx="3133466" cy="504725"/>
                  </a:xfrm>
                </p:grpSpPr>
                <p:pic>
                  <p:nvPicPr>
                    <p:cNvPr id="3100" name="Imagen 7" descr="DNA header2.jpg">
                      <a:extLst>
                        <a:ext uri="{FF2B5EF4-FFF2-40B4-BE49-F238E27FC236}">
                          <a16:creationId xmlns:a16="http://schemas.microsoft.com/office/drawing/2014/main" id="{7A5A34D4-CC49-9B4F-9F03-63EE4C1BE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82283" y="2890059"/>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Imagen 8" descr="DNA header2.jpg">
                      <a:extLst>
                        <a:ext uri="{FF2B5EF4-FFF2-40B4-BE49-F238E27FC236}">
                          <a16:creationId xmlns:a16="http://schemas.microsoft.com/office/drawing/2014/main" id="{278B1B3A-1C91-A94B-95E5-C5239999E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33141" y="2890060"/>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97" name="Agrupar 10">
                    <a:extLst>
                      <a:ext uri="{FF2B5EF4-FFF2-40B4-BE49-F238E27FC236}">
                        <a16:creationId xmlns:a16="http://schemas.microsoft.com/office/drawing/2014/main" id="{E5635BEE-C8C8-3243-8179-9006C835D021}"/>
                      </a:ext>
                    </a:extLst>
                  </p:cNvPr>
                  <p:cNvGrpSpPr>
                    <a:grpSpLocks/>
                  </p:cNvGrpSpPr>
                  <p:nvPr/>
                </p:nvGrpSpPr>
                <p:grpSpPr bwMode="auto">
                  <a:xfrm>
                    <a:off x="3245058" y="3429001"/>
                    <a:ext cx="3133466" cy="504725"/>
                    <a:chOff x="143341" y="3429001"/>
                    <a:chExt cx="3133466" cy="504725"/>
                  </a:xfrm>
                </p:grpSpPr>
                <p:pic>
                  <p:nvPicPr>
                    <p:cNvPr id="3098" name="Imagen 11" descr="DNA header2.jpg">
                      <a:extLst>
                        <a:ext uri="{FF2B5EF4-FFF2-40B4-BE49-F238E27FC236}">
                          <a16:creationId xmlns:a16="http://schemas.microsoft.com/office/drawing/2014/main" id="{4FC8E102-E4E9-BE49-959A-70C49F74D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82283" y="2890059"/>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Imagen 37" descr="DNA header2.jpg">
                      <a:extLst>
                        <a:ext uri="{FF2B5EF4-FFF2-40B4-BE49-F238E27FC236}">
                          <a16:creationId xmlns:a16="http://schemas.microsoft.com/office/drawing/2014/main" id="{1A812376-6882-A04B-A41B-B95A1F45A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33141" y="2890060"/>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093" name="Agrupar 14">
                  <a:extLst>
                    <a:ext uri="{FF2B5EF4-FFF2-40B4-BE49-F238E27FC236}">
                      <a16:creationId xmlns:a16="http://schemas.microsoft.com/office/drawing/2014/main" id="{E9BDCD59-D506-E147-9E24-5A1EE47EA18D}"/>
                    </a:ext>
                  </a:extLst>
                </p:cNvPr>
                <p:cNvGrpSpPr>
                  <a:grpSpLocks/>
                </p:cNvGrpSpPr>
                <p:nvPr/>
              </p:nvGrpSpPr>
              <p:grpSpPr bwMode="auto">
                <a:xfrm>
                  <a:off x="6346774" y="3429001"/>
                  <a:ext cx="3133466" cy="504725"/>
                  <a:chOff x="143341" y="3429001"/>
                  <a:chExt cx="3133466" cy="504725"/>
                </a:xfrm>
              </p:grpSpPr>
              <p:pic>
                <p:nvPicPr>
                  <p:cNvPr id="3094" name="Imagen 32" descr="DNA header2.jpg">
                    <a:extLst>
                      <a:ext uri="{FF2B5EF4-FFF2-40B4-BE49-F238E27FC236}">
                        <a16:creationId xmlns:a16="http://schemas.microsoft.com/office/drawing/2014/main" id="{A771DBFD-0ED2-4E4D-9660-BCB22500F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82283" y="2890059"/>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Imagen 16" descr="DNA header2.jpg">
                    <a:extLst>
                      <a:ext uri="{FF2B5EF4-FFF2-40B4-BE49-F238E27FC236}">
                        <a16:creationId xmlns:a16="http://schemas.microsoft.com/office/drawing/2014/main" id="{B4C4645D-F251-3B46-9BBB-35731BB7D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33141" y="2890060"/>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081" name="Agrupar 29">
                <a:extLst>
                  <a:ext uri="{FF2B5EF4-FFF2-40B4-BE49-F238E27FC236}">
                    <a16:creationId xmlns:a16="http://schemas.microsoft.com/office/drawing/2014/main" id="{DF48F2AC-5771-4E41-867C-AD626C916BF1}"/>
                  </a:ext>
                </a:extLst>
              </p:cNvPr>
              <p:cNvGrpSpPr>
                <a:grpSpLocks/>
              </p:cNvGrpSpPr>
              <p:nvPr/>
            </p:nvGrpSpPr>
            <p:grpSpPr bwMode="auto">
              <a:xfrm>
                <a:off x="5195775" y="971925"/>
                <a:ext cx="3801430" cy="205494"/>
                <a:chOff x="143341" y="3429001"/>
                <a:chExt cx="9336899" cy="504725"/>
              </a:xfrm>
            </p:grpSpPr>
            <p:grpSp>
              <p:nvGrpSpPr>
                <p:cNvPr id="3082" name="Agrupar 13">
                  <a:extLst>
                    <a:ext uri="{FF2B5EF4-FFF2-40B4-BE49-F238E27FC236}">
                      <a16:creationId xmlns:a16="http://schemas.microsoft.com/office/drawing/2014/main" id="{F7D86952-A128-7B47-9918-474D107E222D}"/>
                    </a:ext>
                  </a:extLst>
                </p:cNvPr>
                <p:cNvGrpSpPr>
                  <a:grpSpLocks/>
                </p:cNvGrpSpPr>
                <p:nvPr/>
              </p:nvGrpSpPr>
              <p:grpSpPr bwMode="auto">
                <a:xfrm>
                  <a:off x="143341" y="3429001"/>
                  <a:ext cx="6235183" cy="504725"/>
                  <a:chOff x="143341" y="3429001"/>
                  <a:chExt cx="6235183" cy="504725"/>
                </a:xfrm>
              </p:grpSpPr>
              <p:grpSp>
                <p:nvGrpSpPr>
                  <p:cNvPr id="3086" name="Agrupar 9">
                    <a:extLst>
                      <a:ext uri="{FF2B5EF4-FFF2-40B4-BE49-F238E27FC236}">
                        <a16:creationId xmlns:a16="http://schemas.microsoft.com/office/drawing/2014/main" id="{2027228B-BE7D-8B47-9C61-B47179B1FA1E}"/>
                      </a:ext>
                    </a:extLst>
                  </p:cNvPr>
                  <p:cNvGrpSpPr>
                    <a:grpSpLocks/>
                  </p:cNvGrpSpPr>
                  <p:nvPr/>
                </p:nvGrpSpPr>
                <p:grpSpPr bwMode="auto">
                  <a:xfrm>
                    <a:off x="143341" y="3429001"/>
                    <a:ext cx="3133466" cy="504725"/>
                    <a:chOff x="143341" y="3429001"/>
                    <a:chExt cx="3133466" cy="504725"/>
                  </a:xfrm>
                </p:grpSpPr>
                <p:pic>
                  <p:nvPicPr>
                    <p:cNvPr id="3090" name="Imagen 7" descr="DNA header2.jpg">
                      <a:extLst>
                        <a:ext uri="{FF2B5EF4-FFF2-40B4-BE49-F238E27FC236}">
                          <a16:creationId xmlns:a16="http://schemas.microsoft.com/office/drawing/2014/main" id="{F3A795D5-9B4B-C047-9465-A231DD512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82283" y="2890059"/>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Imagen 29" descr="DNA header2.jpg">
                      <a:extLst>
                        <a:ext uri="{FF2B5EF4-FFF2-40B4-BE49-F238E27FC236}">
                          <a16:creationId xmlns:a16="http://schemas.microsoft.com/office/drawing/2014/main" id="{8BC64C46-4423-B94D-9369-B36D76A18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33141" y="2890060"/>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7" name="Agrupar 10">
                    <a:extLst>
                      <a:ext uri="{FF2B5EF4-FFF2-40B4-BE49-F238E27FC236}">
                        <a16:creationId xmlns:a16="http://schemas.microsoft.com/office/drawing/2014/main" id="{41168F11-C9AC-6342-93AE-6567B25CBDE9}"/>
                      </a:ext>
                    </a:extLst>
                  </p:cNvPr>
                  <p:cNvGrpSpPr>
                    <a:grpSpLocks/>
                  </p:cNvGrpSpPr>
                  <p:nvPr/>
                </p:nvGrpSpPr>
                <p:grpSpPr bwMode="auto">
                  <a:xfrm>
                    <a:off x="3245058" y="3429001"/>
                    <a:ext cx="3133466" cy="504725"/>
                    <a:chOff x="143341" y="3429001"/>
                    <a:chExt cx="3133466" cy="504725"/>
                  </a:xfrm>
                </p:grpSpPr>
                <p:pic>
                  <p:nvPicPr>
                    <p:cNvPr id="3088" name="Imagen 26" descr="DNA header2.jpg">
                      <a:extLst>
                        <a:ext uri="{FF2B5EF4-FFF2-40B4-BE49-F238E27FC236}">
                          <a16:creationId xmlns:a16="http://schemas.microsoft.com/office/drawing/2014/main" id="{E29C4BC1-B9D1-3C49-9894-30C66F3C2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82283" y="2890059"/>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Imagen 27" descr="DNA header2.jpg">
                      <a:extLst>
                        <a:ext uri="{FF2B5EF4-FFF2-40B4-BE49-F238E27FC236}">
                          <a16:creationId xmlns:a16="http://schemas.microsoft.com/office/drawing/2014/main" id="{6615DE14-D1F8-BC4F-B978-2440BD638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33141" y="2890060"/>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083" name="Agrupar 14">
                  <a:extLst>
                    <a:ext uri="{FF2B5EF4-FFF2-40B4-BE49-F238E27FC236}">
                      <a16:creationId xmlns:a16="http://schemas.microsoft.com/office/drawing/2014/main" id="{146CB1E1-61AB-774A-AA62-C694133466CA}"/>
                    </a:ext>
                  </a:extLst>
                </p:cNvPr>
                <p:cNvGrpSpPr>
                  <a:grpSpLocks/>
                </p:cNvGrpSpPr>
                <p:nvPr/>
              </p:nvGrpSpPr>
              <p:grpSpPr bwMode="auto">
                <a:xfrm>
                  <a:off x="6346774" y="3429001"/>
                  <a:ext cx="3133466" cy="504725"/>
                  <a:chOff x="143341" y="3429001"/>
                  <a:chExt cx="3133466" cy="504725"/>
                </a:xfrm>
              </p:grpSpPr>
              <p:pic>
                <p:nvPicPr>
                  <p:cNvPr id="3084" name="Imagen 22" descr="DNA header2.jpg">
                    <a:extLst>
                      <a:ext uri="{FF2B5EF4-FFF2-40B4-BE49-F238E27FC236}">
                        <a16:creationId xmlns:a16="http://schemas.microsoft.com/office/drawing/2014/main" id="{8F6E00D4-3ACC-E340-BCD2-FF2D5CBBA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82283" y="2890059"/>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Imagen 23" descr="DNA header2.jpg">
                    <a:extLst>
                      <a:ext uri="{FF2B5EF4-FFF2-40B4-BE49-F238E27FC236}">
                        <a16:creationId xmlns:a16="http://schemas.microsoft.com/office/drawing/2014/main" id="{B406D075-19E6-8B47-ADA4-276D1B8E8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33141" y="2890060"/>
                    <a:ext cx="504724" cy="158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3078" name="Picture 36">
              <a:extLst>
                <a:ext uri="{FF2B5EF4-FFF2-40B4-BE49-F238E27FC236}">
                  <a16:creationId xmlns:a16="http://schemas.microsoft.com/office/drawing/2014/main" id="{AE69C287-5EBB-0941-92AB-E4DE8BD70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07" y="3776914"/>
              <a:ext cx="928419" cy="157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37">
              <a:extLst>
                <a:ext uri="{FF2B5EF4-FFF2-40B4-BE49-F238E27FC236}">
                  <a16:creationId xmlns:a16="http://schemas.microsoft.com/office/drawing/2014/main" id="{50050966-735F-C644-A35B-46F5C9144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746" y="3806490"/>
              <a:ext cx="1221959" cy="13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7">
            <a:extLst>
              <a:ext uri="{FF2B5EF4-FFF2-40B4-BE49-F238E27FC236}">
                <a16:creationId xmlns:a16="http://schemas.microsoft.com/office/drawing/2014/main" id="{C2754D06-B8F4-534B-AC7A-9E787CDD4073}"/>
              </a:ext>
            </a:extLst>
          </p:cNvPr>
          <p:cNvGrpSpPr>
            <a:grpSpLocks/>
          </p:cNvGrpSpPr>
          <p:nvPr/>
        </p:nvGrpSpPr>
        <p:grpSpPr bwMode="auto">
          <a:xfrm>
            <a:off x="0" y="0"/>
            <a:ext cx="9144000" cy="1123950"/>
            <a:chOff x="0" y="0"/>
            <a:chExt cx="9144000" cy="1123950"/>
          </a:xfrm>
        </p:grpSpPr>
        <p:sp>
          <p:nvSpPr>
            <p:cNvPr id="19462" name="Rectangle 1">
              <a:extLst>
                <a:ext uri="{FF2B5EF4-FFF2-40B4-BE49-F238E27FC236}">
                  <a16:creationId xmlns:a16="http://schemas.microsoft.com/office/drawing/2014/main" id="{DE213F76-7C40-B44B-BC9E-AAC3CC4C470E}"/>
                </a:ext>
              </a:extLst>
            </p:cNvPr>
            <p:cNvSpPr txBox="1">
              <a:spLocks noChangeArrowheads="1"/>
            </p:cNvSpPr>
            <p:nvPr/>
          </p:nvSpPr>
          <p:spPr bwMode="auto">
            <a:xfrm>
              <a:off x="0" y="0"/>
              <a:ext cx="9144000" cy="11239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1pPr>
              <a:lvl2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2pPr>
              <a:lvl3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3pPr>
              <a:lvl4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4pPr>
              <a:lvl5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9pPr>
            </a:lstStyle>
            <a:p>
              <a:pPr>
                <a:lnSpc>
                  <a:spcPct val="104000"/>
                </a:lnSpc>
                <a:buClr>
                  <a:srgbClr val="000000"/>
                </a:buClr>
                <a:buSzPct val="100000"/>
                <a:buFont typeface="Times New Roman" panose="02020603050405020304" pitchFamily="18" charset="0"/>
                <a:buNone/>
              </a:pPr>
              <a:r>
                <a:rPr lang="es-ES_tradnl" altLang="en-US">
                  <a:solidFill>
                    <a:srgbClr val="B3B3B3"/>
                  </a:solidFill>
                </a:rPr>
                <a:t>  </a:t>
              </a:r>
              <a:r>
                <a:rPr lang="en-US" altLang="en-US">
                  <a:solidFill>
                    <a:srgbClr val="B3B3B3"/>
                  </a:solidFill>
                </a:rPr>
                <a:t>Tema 9. miRNA &amp; siRNA</a:t>
              </a:r>
              <a:br>
                <a:rPr lang="en-GB" altLang="en-US">
                  <a:solidFill>
                    <a:srgbClr val="B3B3B3"/>
                  </a:solidFill>
                </a:rPr>
              </a:br>
              <a:r>
                <a:rPr lang="en-GB" altLang="en-US">
                  <a:solidFill>
                    <a:srgbClr val="B3B3B3"/>
                  </a:solidFill>
                </a:rPr>
                <a:t>  </a:t>
              </a:r>
              <a:r>
                <a:rPr lang="en-GB" altLang="en-US" sz="3200">
                  <a:solidFill>
                    <a:srgbClr val="B3B3B3"/>
                  </a:solidFill>
                </a:rPr>
                <a:t>Biological functions - Immunity</a:t>
              </a:r>
            </a:p>
          </p:txBody>
        </p:sp>
        <p:sp>
          <p:nvSpPr>
            <p:cNvPr id="19463" name="Line 2">
              <a:extLst>
                <a:ext uri="{FF2B5EF4-FFF2-40B4-BE49-F238E27FC236}">
                  <a16:creationId xmlns:a16="http://schemas.microsoft.com/office/drawing/2014/main" id="{38C5204D-A2CC-8D49-B9E7-FDA1FF072AC9}"/>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458" name="Rectangle 10">
            <a:extLst>
              <a:ext uri="{FF2B5EF4-FFF2-40B4-BE49-F238E27FC236}">
                <a16:creationId xmlns:a16="http://schemas.microsoft.com/office/drawing/2014/main" id="{489FA645-23EA-5449-894F-50E8D192703D}"/>
              </a:ext>
            </a:extLst>
          </p:cNvPr>
          <p:cNvSpPr>
            <a:spLocks noChangeArrowheads="1"/>
          </p:cNvSpPr>
          <p:nvPr/>
        </p:nvSpPr>
        <p:spPr bwMode="auto">
          <a:xfrm>
            <a:off x="152400" y="1219200"/>
            <a:ext cx="6019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n-US" altLang="en-US" sz="1600">
                <a:solidFill>
                  <a:srgbClr val="000000"/>
                </a:solidFill>
              </a:rPr>
              <a:t>In both juvenile and adult Drosophila, RNA interference is important in antiviral innate immunity and is active against pathogens such as Drosophila X virus.</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A similar role in immunity may operate in C. elegans, as argonaute proteins are upregulated in response to viruses.</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The role of RNA interference in mammalian innate immunity is poorly understood, and relatively little data is available. </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However, the existence of viruses that encode genes able to suppress the RNAi response in mammalian cells may be evidence in favour of an RNAi-dependent mammalian immune response.</a:t>
            </a:r>
          </a:p>
        </p:txBody>
      </p:sp>
      <p:pic>
        <p:nvPicPr>
          <p:cNvPr id="19459" name="Picture 5">
            <a:extLst>
              <a:ext uri="{FF2B5EF4-FFF2-40B4-BE49-F238E27FC236}">
                <a16:creationId xmlns:a16="http://schemas.microsoft.com/office/drawing/2014/main" id="{1C46CB33-D073-B54E-96AA-725A67704B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19200"/>
            <a:ext cx="24003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a:extLst>
              <a:ext uri="{FF2B5EF4-FFF2-40B4-BE49-F238E27FC236}">
                <a16:creationId xmlns:a16="http://schemas.microsoft.com/office/drawing/2014/main" id="{C53B977B-0402-FC46-80B2-827AF131CE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9613" y="3429000"/>
            <a:ext cx="16271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a:extLst>
              <a:ext uri="{FF2B5EF4-FFF2-40B4-BE49-F238E27FC236}">
                <a16:creationId xmlns:a16="http://schemas.microsoft.com/office/drawing/2014/main" id="{D28C7D21-B2CC-A548-8A4B-50BED6AE4F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800600"/>
            <a:ext cx="205422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7">
            <a:extLst>
              <a:ext uri="{FF2B5EF4-FFF2-40B4-BE49-F238E27FC236}">
                <a16:creationId xmlns:a16="http://schemas.microsoft.com/office/drawing/2014/main" id="{145DAB7C-BE64-D645-AE37-98E56E993BB6}"/>
              </a:ext>
            </a:extLst>
          </p:cNvPr>
          <p:cNvGrpSpPr>
            <a:grpSpLocks/>
          </p:cNvGrpSpPr>
          <p:nvPr/>
        </p:nvGrpSpPr>
        <p:grpSpPr bwMode="auto">
          <a:xfrm>
            <a:off x="0" y="0"/>
            <a:ext cx="9144000" cy="1123950"/>
            <a:chOff x="0" y="0"/>
            <a:chExt cx="9144000" cy="1123950"/>
          </a:xfrm>
        </p:grpSpPr>
        <p:sp>
          <p:nvSpPr>
            <p:cNvPr id="21509" name="Rectangle 1">
              <a:extLst>
                <a:ext uri="{FF2B5EF4-FFF2-40B4-BE49-F238E27FC236}">
                  <a16:creationId xmlns:a16="http://schemas.microsoft.com/office/drawing/2014/main" id="{B4A921D5-FB10-014A-B0C2-FD3E70C60476}"/>
                </a:ext>
              </a:extLst>
            </p:cNvPr>
            <p:cNvSpPr txBox="1">
              <a:spLocks noChangeArrowheads="1"/>
            </p:cNvSpPr>
            <p:nvPr/>
          </p:nvSpPr>
          <p:spPr bwMode="auto">
            <a:xfrm>
              <a:off x="0" y="0"/>
              <a:ext cx="9144000" cy="11239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1pPr>
              <a:lvl2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2pPr>
              <a:lvl3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3pPr>
              <a:lvl4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4pPr>
              <a:lvl5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9pPr>
            </a:lstStyle>
            <a:p>
              <a:pPr>
                <a:lnSpc>
                  <a:spcPct val="104000"/>
                </a:lnSpc>
                <a:buClr>
                  <a:srgbClr val="000000"/>
                </a:buClr>
                <a:buSzPct val="100000"/>
                <a:buFont typeface="Times New Roman" panose="02020603050405020304" pitchFamily="18" charset="0"/>
                <a:buNone/>
              </a:pPr>
              <a:r>
                <a:rPr lang="es-ES_tradnl" altLang="en-US">
                  <a:solidFill>
                    <a:srgbClr val="B3B3B3"/>
                  </a:solidFill>
                </a:rPr>
                <a:t>  </a:t>
              </a:r>
              <a:r>
                <a:rPr lang="en-US" altLang="en-US">
                  <a:solidFill>
                    <a:srgbClr val="B3B3B3"/>
                  </a:solidFill>
                </a:rPr>
                <a:t>Tema 9. miRNA &amp; siRNA</a:t>
              </a:r>
              <a:br>
                <a:rPr lang="en-GB" altLang="en-US">
                  <a:solidFill>
                    <a:srgbClr val="B3B3B3"/>
                  </a:solidFill>
                </a:rPr>
              </a:br>
              <a:r>
                <a:rPr lang="en-GB" altLang="en-US">
                  <a:solidFill>
                    <a:srgbClr val="B3B3B3"/>
                  </a:solidFill>
                </a:rPr>
                <a:t>  </a:t>
              </a:r>
              <a:r>
                <a:rPr lang="en-GB" altLang="en-US" sz="3200">
                  <a:solidFill>
                    <a:srgbClr val="B3B3B3"/>
                  </a:solidFill>
                </a:rPr>
                <a:t>Biological functions </a:t>
              </a:r>
              <a:r>
                <a:rPr lang="en-US" altLang="en-US" sz="3200">
                  <a:solidFill>
                    <a:srgbClr val="B3B3B3"/>
                  </a:solidFill>
                </a:rPr>
                <a:t>–</a:t>
              </a:r>
              <a:r>
                <a:rPr lang="en-GB" altLang="en-US" sz="3200">
                  <a:solidFill>
                    <a:srgbClr val="B3B3B3"/>
                  </a:solidFill>
                </a:rPr>
                <a:t> Gene regulation</a:t>
              </a:r>
            </a:p>
          </p:txBody>
        </p:sp>
        <p:sp>
          <p:nvSpPr>
            <p:cNvPr id="21510" name="Line 2">
              <a:extLst>
                <a:ext uri="{FF2B5EF4-FFF2-40B4-BE49-F238E27FC236}">
                  <a16:creationId xmlns:a16="http://schemas.microsoft.com/office/drawing/2014/main" id="{3C94FA43-DEB1-474A-BBB6-0610A246177A}"/>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506" name="Rectangle 10">
            <a:extLst>
              <a:ext uri="{FF2B5EF4-FFF2-40B4-BE49-F238E27FC236}">
                <a16:creationId xmlns:a16="http://schemas.microsoft.com/office/drawing/2014/main" id="{D66220D3-D70D-6547-9007-0EA874E12C9E}"/>
              </a:ext>
            </a:extLst>
          </p:cNvPr>
          <p:cNvSpPr>
            <a:spLocks noChangeArrowheads="1"/>
          </p:cNvSpPr>
          <p:nvPr/>
        </p:nvSpPr>
        <p:spPr bwMode="auto">
          <a:xfrm>
            <a:off x="152400" y="1219200"/>
            <a:ext cx="4876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n-US" altLang="en-US" sz="1600">
                <a:solidFill>
                  <a:srgbClr val="000000"/>
                </a:solidFill>
              </a:rPr>
              <a:t>Endogenously expressed miRNAs, including both intronic and intergenic miRNAs, are most important in translational repression and in timing of morphogenesis and the maintenance of undifferentiated or incompletely differentiated cell types such as stem cells.</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The role of endogenously expressed miRNA in downregulating gene expression was first described in C. elegans in 1993.</a:t>
            </a:r>
          </a:p>
        </p:txBody>
      </p:sp>
      <p:pic>
        <p:nvPicPr>
          <p:cNvPr id="21507" name="Picture 5">
            <a:extLst>
              <a:ext uri="{FF2B5EF4-FFF2-40B4-BE49-F238E27FC236}">
                <a16:creationId xmlns:a16="http://schemas.microsoft.com/office/drawing/2014/main" id="{AFB69F65-3629-EA40-BD54-B7B42332A9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377950"/>
            <a:ext cx="39497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10">
            <a:extLst>
              <a:ext uri="{FF2B5EF4-FFF2-40B4-BE49-F238E27FC236}">
                <a16:creationId xmlns:a16="http://schemas.microsoft.com/office/drawing/2014/main" id="{C62D058F-5D9E-7140-AD4B-BFBC5EF62D22}"/>
              </a:ext>
            </a:extLst>
          </p:cNvPr>
          <p:cNvSpPr>
            <a:spLocks noChangeArrowheads="1"/>
          </p:cNvSpPr>
          <p:nvPr/>
        </p:nvSpPr>
        <p:spPr bwMode="auto">
          <a:xfrm>
            <a:off x="152400" y="3940175"/>
            <a:ext cx="8839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n-US" altLang="en-US" sz="1600">
                <a:solidFill>
                  <a:srgbClr val="000000"/>
                </a:solidFill>
              </a:rPr>
              <a:t>In plants, the majority of genes regulated by miRNAs are transcription factors.</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In many organisms, including humans, miRNAs have also been linked to the formation of tumors and dysregulation of the cell cycle. Here, miRNAs can function as both oncogenes and tumor suppressors.</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RNA sequences (siRNA and miRNA) that are complementary to parts of a promoter can increase gene transcription, a phenomenon dubbed RNA activation.</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7">
            <a:extLst>
              <a:ext uri="{FF2B5EF4-FFF2-40B4-BE49-F238E27FC236}">
                <a16:creationId xmlns:a16="http://schemas.microsoft.com/office/drawing/2014/main" id="{D99B2D4F-3DC9-F74A-B80E-DC5A82708BED}"/>
              </a:ext>
            </a:extLst>
          </p:cNvPr>
          <p:cNvGrpSpPr>
            <a:grpSpLocks/>
          </p:cNvGrpSpPr>
          <p:nvPr/>
        </p:nvGrpSpPr>
        <p:grpSpPr bwMode="auto">
          <a:xfrm>
            <a:off x="0" y="0"/>
            <a:ext cx="9144000" cy="1123950"/>
            <a:chOff x="0" y="0"/>
            <a:chExt cx="9144000" cy="1123950"/>
          </a:xfrm>
        </p:grpSpPr>
        <p:sp>
          <p:nvSpPr>
            <p:cNvPr id="23557" name="Rectangle 1">
              <a:extLst>
                <a:ext uri="{FF2B5EF4-FFF2-40B4-BE49-F238E27FC236}">
                  <a16:creationId xmlns:a16="http://schemas.microsoft.com/office/drawing/2014/main" id="{14D58519-3319-DF44-B675-402CB278AEF8}"/>
                </a:ext>
              </a:extLst>
            </p:cNvPr>
            <p:cNvSpPr txBox="1">
              <a:spLocks noChangeArrowheads="1"/>
            </p:cNvSpPr>
            <p:nvPr/>
          </p:nvSpPr>
          <p:spPr bwMode="auto">
            <a:xfrm>
              <a:off x="0" y="0"/>
              <a:ext cx="9144000" cy="11239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1pPr>
              <a:lvl2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2pPr>
              <a:lvl3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3pPr>
              <a:lvl4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4pPr>
              <a:lvl5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9pPr>
            </a:lstStyle>
            <a:p>
              <a:pPr>
                <a:lnSpc>
                  <a:spcPct val="104000"/>
                </a:lnSpc>
                <a:buClr>
                  <a:srgbClr val="000000"/>
                </a:buClr>
                <a:buSzPct val="100000"/>
                <a:buFont typeface="Times New Roman" panose="02020603050405020304" pitchFamily="18" charset="0"/>
                <a:buNone/>
              </a:pPr>
              <a:r>
                <a:rPr lang="es-ES_tradnl" altLang="en-US">
                  <a:solidFill>
                    <a:srgbClr val="B3B3B3"/>
                  </a:solidFill>
                </a:rPr>
                <a:t>  </a:t>
              </a:r>
              <a:r>
                <a:rPr lang="en-US" altLang="en-US">
                  <a:solidFill>
                    <a:srgbClr val="B3B3B3"/>
                  </a:solidFill>
                </a:rPr>
                <a:t>Tema 9. miRNA &amp; siRNA</a:t>
              </a:r>
              <a:br>
                <a:rPr lang="en-GB" altLang="en-US">
                  <a:solidFill>
                    <a:srgbClr val="B3B3B3"/>
                  </a:solidFill>
                </a:rPr>
              </a:br>
              <a:r>
                <a:rPr lang="en-GB" altLang="en-US">
                  <a:solidFill>
                    <a:srgbClr val="B3B3B3"/>
                  </a:solidFill>
                </a:rPr>
                <a:t>  </a:t>
              </a:r>
              <a:r>
                <a:rPr lang="en-GB" altLang="en-US" sz="3200">
                  <a:solidFill>
                    <a:srgbClr val="B3B3B3"/>
                  </a:solidFill>
                </a:rPr>
                <a:t>Medical applications</a:t>
              </a:r>
            </a:p>
          </p:txBody>
        </p:sp>
        <p:sp>
          <p:nvSpPr>
            <p:cNvPr id="23558" name="Line 2">
              <a:extLst>
                <a:ext uri="{FF2B5EF4-FFF2-40B4-BE49-F238E27FC236}">
                  <a16:creationId xmlns:a16="http://schemas.microsoft.com/office/drawing/2014/main" id="{DC2C584B-76C9-8B4A-8305-A0967A353005}"/>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554" name="Rectangle 10">
            <a:extLst>
              <a:ext uri="{FF2B5EF4-FFF2-40B4-BE49-F238E27FC236}">
                <a16:creationId xmlns:a16="http://schemas.microsoft.com/office/drawing/2014/main" id="{080E42CC-5B5C-D942-976A-594D9B554213}"/>
              </a:ext>
            </a:extLst>
          </p:cNvPr>
          <p:cNvSpPr>
            <a:spLocks noChangeArrowheads="1"/>
          </p:cNvSpPr>
          <p:nvPr/>
        </p:nvSpPr>
        <p:spPr bwMode="auto">
          <a:xfrm>
            <a:off x="152400" y="1143000"/>
            <a:ext cx="4724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n-US" altLang="en-US" sz="1600">
                <a:solidFill>
                  <a:srgbClr val="000000"/>
                </a:solidFill>
              </a:rPr>
              <a:t>It is difficult to introduce long dsRNA strands into mammalian cells due to the interferon response, the use of siRNA mimics has been more successful.</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First applications to reach clinical trials were: the treatment of macular degeneration and respiratory syncytial virus,</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RNAi has also been shown to be effective in the reversal of induced liver failure in mouse models.</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Other proposed clinical uses center on antiviral therapies:</a:t>
            </a:r>
          </a:p>
          <a:p>
            <a:pPr eaLnBrk="1" hangingPunct="1">
              <a:buClr>
                <a:srgbClr val="000000"/>
              </a:buClr>
              <a:buSzPct val="100000"/>
              <a:buFont typeface="Times New Roman" panose="02020603050405020304" pitchFamily="18" charset="0"/>
              <a:buNone/>
            </a:pPr>
            <a:r>
              <a:rPr lang="en-US" altLang="en-US" sz="1600">
                <a:solidFill>
                  <a:srgbClr val="000000"/>
                </a:solidFill>
              </a:rPr>
              <a:t>	- HSV type 2 </a:t>
            </a:r>
          </a:p>
          <a:p>
            <a:pPr eaLnBrk="1" hangingPunct="1">
              <a:buClr>
                <a:srgbClr val="000000"/>
              </a:buClr>
              <a:buSzPct val="100000"/>
              <a:buFont typeface="Times New Roman" panose="02020603050405020304" pitchFamily="18" charset="0"/>
              <a:buNone/>
            </a:pPr>
            <a:r>
              <a:rPr lang="en-US" altLang="en-US" sz="1600">
                <a:solidFill>
                  <a:srgbClr val="000000"/>
                </a:solidFill>
              </a:rPr>
              <a:t>	- knockdown of host HIV receptors </a:t>
            </a:r>
          </a:p>
          <a:p>
            <a:pPr eaLnBrk="1" hangingPunct="1">
              <a:buClr>
                <a:srgbClr val="000000"/>
              </a:buClr>
              <a:buSzPct val="100000"/>
              <a:buFont typeface="Times New Roman" panose="02020603050405020304" pitchFamily="18" charset="0"/>
              <a:buNone/>
            </a:pPr>
            <a:r>
              <a:rPr lang="en-US" altLang="en-US" sz="1600">
                <a:solidFill>
                  <a:srgbClr val="000000"/>
                </a:solidFill>
              </a:rPr>
              <a:t>	- silencing of HIV, HAV,HBV and flu genes</a:t>
            </a:r>
          </a:p>
          <a:p>
            <a:pPr eaLnBrk="1" hangingPunct="1">
              <a:buClr>
                <a:srgbClr val="000000"/>
              </a:buClr>
              <a:buSzPct val="100000"/>
              <a:buFont typeface="Times New Roman" panose="02020603050405020304" pitchFamily="18" charset="0"/>
              <a:buNone/>
            </a:pPr>
            <a:r>
              <a:rPr lang="en-US" altLang="en-US" sz="1600">
                <a:solidFill>
                  <a:srgbClr val="000000"/>
                </a:solidFill>
              </a:rPr>
              <a:t>	- inhibition of measles viral replication.</a:t>
            </a:r>
          </a:p>
        </p:txBody>
      </p:sp>
      <p:pic>
        <p:nvPicPr>
          <p:cNvPr id="23555" name="Picture 9">
            <a:extLst>
              <a:ext uri="{FF2B5EF4-FFF2-40B4-BE49-F238E27FC236}">
                <a16:creationId xmlns:a16="http://schemas.microsoft.com/office/drawing/2014/main" id="{3C41CABD-F8F7-8A47-918D-D9830A1324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43000"/>
            <a:ext cx="4173538"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10">
            <a:extLst>
              <a:ext uri="{FF2B5EF4-FFF2-40B4-BE49-F238E27FC236}">
                <a16:creationId xmlns:a16="http://schemas.microsoft.com/office/drawing/2014/main" id="{2B0AF2DE-95E5-D14E-9A1F-C130C8D4AA80}"/>
              </a:ext>
            </a:extLst>
          </p:cNvPr>
          <p:cNvSpPr>
            <a:spLocks noChangeArrowheads="1"/>
          </p:cNvSpPr>
          <p:nvPr/>
        </p:nvSpPr>
        <p:spPr bwMode="auto">
          <a:xfrm>
            <a:off x="152400" y="5627688"/>
            <a:ext cx="8991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Viruses like HIV-1 are particularly difficult targets for RNAi-attack because they are escape-prone, which requires combinatorial RNAi strategies to prevent viral escape. </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1" name="Group 7">
            <a:extLst>
              <a:ext uri="{FF2B5EF4-FFF2-40B4-BE49-F238E27FC236}">
                <a16:creationId xmlns:a16="http://schemas.microsoft.com/office/drawing/2014/main" id="{B68052E9-E8B2-7544-BB5B-D7133831015C}"/>
              </a:ext>
            </a:extLst>
          </p:cNvPr>
          <p:cNvGrpSpPr>
            <a:grpSpLocks/>
          </p:cNvGrpSpPr>
          <p:nvPr/>
        </p:nvGrpSpPr>
        <p:grpSpPr bwMode="auto">
          <a:xfrm>
            <a:off x="0" y="0"/>
            <a:ext cx="9144000" cy="1123950"/>
            <a:chOff x="0" y="0"/>
            <a:chExt cx="9144000" cy="1123950"/>
          </a:xfrm>
        </p:grpSpPr>
        <p:sp>
          <p:nvSpPr>
            <p:cNvPr id="5157" name="Rectangle 1">
              <a:extLst>
                <a:ext uri="{FF2B5EF4-FFF2-40B4-BE49-F238E27FC236}">
                  <a16:creationId xmlns:a16="http://schemas.microsoft.com/office/drawing/2014/main" id="{CDEB7C9D-1A7A-F343-A0FE-F227F67E47B6}"/>
                </a:ext>
              </a:extLst>
            </p:cNvPr>
            <p:cNvSpPr txBox="1">
              <a:spLocks noChangeArrowheads="1"/>
            </p:cNvSpPr>
            <p:nvPr/>
          </p:nvSpPr>
          <p:spPr bwMode="auto">
            <a:xfrm>
              <a:off x="0" y="0"/>
              <a:ext cx="9144000" cy="11239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1pPr>
              <a:lvl2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2pPr>
              <a:lvl3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3pPr>
              <a:lvl4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4pPr>
              <a:lvl5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9pPr>
            </a:lstStyle>
            <a:p>
              <a:pPr>
                <a:lnSpc>
                  <a:spcPct val="104000"/>
                </a:lnSpc>
                <a:buClr>
                  <a:srgbClr val="000000"/>
                </a:buClr>
                <a:buSzPct val="100000"/>
                <a:buFont typeface="Times New Roman" panose="02020603050405020304" pitchFamily="18" charset="0"/>
                <a:buNone/>
              </a:pPr>
              <a:r>
                <a:rPr lang="es-ES_tradnl" altLang="en-US">
                  <a:solidFill>
                    <a:srgbClr val="B3B3B3"/>
                  </a:solidFill>
                </a:rPr>
                <a:t>  </a:t>
              </a:r>
              <a:r>
                <a:rPr lang="en-US" altLang="en-US">
                  <a:solidFill>
                    <a:srgbClr val="B3B3B3"/>
                  </a:solidFill>
                </a:rPr>
                <a:t>Tema 9. miRNA &amp; siRNA</a:t>
              </a:r>
              <a:br>
                <a:rPr lang="en-GB" altLang="en-US">
                  <a:solidFill>
                    <a:srgbClr val="B3B3B3"/>
                  </a:solidFill>
                </a:rPr>
              </a:br>
              <a:r>
                <a:rPr lang="en-GB" altLang="en-US">
                  <a:solidFill>
                    <a:srgbClr val="B3B3B3"/>
                  </a:solidFill>
                </a:rPr>
                <a:t>  </a:t>
              </a:r>
              <a:r>
                <a:rPr lang="en-GB" altLang="en-US" sz="3200">
                  <a:solidFill>
                    <a:srgbClr val="B3B3B3"/>
                  </a:solidFill>
                </a:rPr>
                <a:t>Introducción</a:t>
              </a:r>
            </a:p>
          </p:txBody>
        </p:sp>
        <p:sp>
          <p:nvSpPr>
            <p:cNvPr id="5158" name="Line 2">
              <a:extLst>
                <a:ext uri="{FF2B5EF4-FFF2-40B4-BE49-F238E27FC236}">
                  <a16:creationId xmlns:a16="http://schemas.microsoft.com/office/drawing/2014/main" id="{7D10260D-4ADE-F94F-9AD3-662A4094C6B4}"/>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graphicFrame>
        <p:nvGraphicFramePr>
          <p:cNvPr id="30" name="Content Placeholder 3">
            <a:extLst>
              <a:ext uri="{FF2B5EF4-FFF2-40B4-BE49-F238E27FC236}">
                <a16:creationId xmlns:a16="http://schemas.microsoft.com/office/drawing/2014/main" id="{E8577165-ED52-9A4D-AA31-58CD9E3AABB0}"/>
              </a:ext>
            </a:extLst>
          </p:cNvPr>
          <p:cNvGraphicFramePr>
            <a:graphicFrameLocks noGrp="1"/>
          </p:cNvGraphicFramePr>
          <p:nvPr/>
        </p:nvGraphicFramePr>
        <p:xfrm>
          <a:off x="304800" y="1676400"/>
          <a:ext cx="8458200" cy="3505199"/>
        </p:xfrm>
        <a:graphic>
          <a:graphicData uri="http://schemas.openxmlformats.org/drawingml/2006/table">
            <a:tbl>
              <a:tblPr/>
              <a:tblGrid>
                <a:gridCol w="1371600">
                  <a:extLst>
                    <a:ext uri="{9D8B030D-6E8A-4147-A177-3AD203B41FA5}">
                      <a16:colId xmlns:a16="http://schemas.microsoft.com/office/drawing/2014/main" val="20000"/>
                    </a:ext>
                  </a:extLst>
                </a:gridCol>
                <a:gridCol w="7086600">
                  <a:extLst>
                    <a:ext uri="{9D8B030D-6E8A-4147-A177-3AD203B41FA5}">
                      <a16:colId xmlns:a16="http://schemas.microsoft.com/office/drawing/2014/main" val="20001"/>
                    </a:ext>
                  </a:extLst>
                </a:gridCol>
              </a:tblGrid>
              <a:tr h="24540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Molecule</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Function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r h="24540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mRNAs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messenger RNAs, code for proteins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540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rRNAs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ribosomal RNAs, form the basic structure of the ribosome and catalyze protein synthesis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404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tRNAs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transfer RNAs, central to protein synthesis as adaptors between mRNA and amino acids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0817">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snRNAs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small nuclear RNAs, function in a variety of nuclear processes, including the splicing</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of pre-mRNA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1512">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snoRNAs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small nucleolar RNAs, used to process and chemically modify  rRNAs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540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scaRNAs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small cajal RNAs, used to modify snoRNAs and snRNAs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90817">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miRNAs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microRNAs, regulate gene expression typically by blocking translation of selective mRNAs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90817">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siRNAs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small interfering RNAs, turn off gene expression by directing degradation of selective mRNAs and the establishment of compact chromatin structures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255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Other non-coding RNAs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pitchFamily="-109" charset="0"/>
                          <a:ea typeface="Calibri" pitchFamily="-109" charset="0"/>
                        </a:rPr>
                        <a:t>function in diverse cell processes, including telomere synthesis, X-chromosome inactivation, and the transport of proteins into the ER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Group 7">
            <a:extLst>
              <a:ext uri="{FF2B5EF4-FFF2-40B4-BE49-F238E27FC236}">
                <a16:creationId xmlns:a16="http://schemas.microsoft.com/office/drawing/2014/main" id="{D64F99AD-FF74-714A-99F9-DCF70D6117C4}"/>
              </a:ext>
            </a:extLst>
          </p:cNvPr>
          <p:cNvGrpSpPr>
            <a:grpSpLocks/>
          </p:cNvGrpSpPr>
          <p:nvPr/>
        </p:nvGrpSpPr>
        <p:grpSpPr bwMode="auto">
          <a:xfrm>
            <a:off x="0" y="0"/>
            <a:ext cx="9144000" cy="1123950"/>
            <a:chOff x="0" y="0"/>
            <a:chExt cx="9144000" cy="1123950"/>
          </a:xfrm>
        </p:grpSpPr>
        <p:sp>
          <p:nvSpPr>
            <p:cNvPr id="7172" name="Rectangle 1">
              <a:extLst>
                <a:ext uri="{FF2B5EF4-FFF2-40B4-BE49-F238E27FC236}">
                  <a16:creationId xmlns:a16="http://schemas.microsoft.com/office/drawing/2014/main" id="{3347A2A9-6BA4-0C4C-84AC-D96B7B27E730}"/>
                </a:ext>
              </a:extLst>
            </p:cNvPr>
            <p:cNvSpPr txBox="1">
              <a:spLocks noChangeArrowheads="1"/>
            </p:cNvSpPr>
            <p:nvPr/>
          </p:nvSpPr>
          <p:spPr bwMode="auto">
            <a:xfrm>
              <a:off x="0" y="0"/>
              <a:ext cx="9144000" cy="11239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1pPr>
              <a:lvl2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2pPr>
              <a:lvl3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3pPr>
              <a:lvl4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4pPr>
              <a:lvl5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9pPr>
            </a:lstStyle>
            <a:p>
              <a:pPr>
                <a:lnSpc>
                  <a:spcPct val="104000"/>
                </a:lnSpc>
                <a:buClr>
                  <a:srgbClr val="000000"/>
                </a:buClr>
                <a:buSzPct val="100000"/>
                <a:buFont typeface="Times New Roman" panose="02020603050405020304" pitchFamily="18" charset="0"/>
                <a:buNone/>
              </a:pPr>
              <a:r>
                <a:rPr lang="es-ES_tradnl" altLang="en-US">
                  <a:solidFill>
                    <a:srgbClr val="B3B3B3"/>
                  </a:solidFill>
                </a:rPr>
                <a:t>  </a:t>
              </a:r>
              <a:r>
                <a:rPr lang="en-US" altLang="en-US">
                  <a:solidFill>
                    <a:srgbClr val="B3B3B3"/>
                  </a:solidFill>
                </a:rPr>
                <a:t>Tema 9. miRNA &amp; siRNA</a:t>
              </a:r>
              <a:br>
                <a:rPr lang="en-GB" altLang="en-US">
                  <a:solidFill>
                    <a:srgbClr val="B3B3B3"/>
                  </a:solidFill>
                </a:rPr>
              </a:br>
              <a:r>
                <a:rPr lang="en-GB" altLang="en-US">
                  <a:solidFill>
                    <a:srgbClr val="B3B3B3"/>
                  </a:solidFill>
                </a:rPr>
                <a:t>  </a:t>
              </a:r>
              <a:r>
                <a:rPr lang="en-GB" altLang="en-US" sz="3200">
                  <a:solidFill>
                    <a:srgbClr val="B3B3B3"/>
                  </a:solidFill>
                </a:rPr>
                <a:t>Discovery of RNAi</a:t>
              </a:r>
            </a:p>
          </p:txBody>
        </p:sp>
        <p:sp>
          <p:nvSpPr>
            <p:cNvPr id="7173" name="Line 2">
              <a:extLst>
                <a:ext uri="{FF2B5EF4-FFF2-40B4-BE49-F238E27FC236}">
                  <a16:creationId xmlns:a16="http://schemas.microsoft.com/office/drawing/2014/main" id="{6B4E08B1-FC35-CD41-90CF-20970ECC07B6}"/>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170" name="Rectangle 10">
            <a:extLst>
              <a:ext uri="{FF2B5EF4-FFF2-40B4-BE49-F238E27FC236}">
                <a16:creationId xmlns:a16="http://schemas.microsoft.com/office/drawing/2014/main" id="{53DC4774-690B-7F47-8B64-8B67D1ADAEDB}"/>
              </a:ext>
            </a:extLst>
          </p:cNvPr>
          <p:cNvSpPr>
            <a:spLocks noChangeArrowheads="1"/>
          </p:cNvSpPr>
          <p:nvPr/>
        </p:nvSpPr>
        <p:spPr bwMode="auto">
          <a:xfrm>
            <a:off x="152400" y="1295400"/>
            <a:ext cx="71628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n-US" altLang="en-US" sz="1600" dirty="0">
                <a:solidFill>
                  <a:srgbClr val="000000"/>
                </a:solidFill>
              </a:rPr>
              <a:t>Discovery of RNAi through observations of transcriptional inhibition by antisense RNA expressed in transgenic plants.</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Reports of unexpected outcomes in experiments performed by plant scientists in the United States and the Netherlands in the early 1990s.</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In an attempt to alter flower colors in petunias, researchers introduced additional copies of a gene encoding </a:t>
            </a:r>
            <a:r>
              <a:rPr lang="en-US" altLang="en-US" sz="1600" b="1" dirty="0">
                <a:solidFill>
                  <a:srgbClr val="000000"/>
                </a:solidFill>
              </a:rPr>
              <a:t>chalcone synthase</a:t>
            </a:r>
            <a:r>
              <a:rPr lang="en-US" altLang="en-US" sz="1600" dirty="0">
                <a:solidFill>
                  <a:srgbClr val="000000"/>
                </a:solidFill>
              </a:rPr>
              <a:t>, a key enzyme for flower pigmentation.</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The overexpressed gene was expected to result in darker flowers, but instead produced less pigmented, fully or partially white flowers, indicating that the activity of chalcone synthase had been altered.</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Further investigation indicated that downregulation was due to post-transcriptional inhibition of gene expression due to increased mRNA degradation. </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This phenomenon was called </a:t>
            </a:r>
            <a:r>
              <a:rPr lang="en-US" altLang="en-US" sz="1600" b="1" dirty="0">
                <a:solidFill>
                  <a:srgbClr val="000000"/>
                </a:solidFill>
              </a:rPr>
              <a:t>co-suppression of gene expression</a:t>
            </a:r>
            <a:r>
              <a:rPr lang="en-US" altLang="en-US" sz="1600" dirty="0">
                <a:solidFill>
                  <a:srgbClr val="000000"/>
                </a:solidFill>
              </a:rPr>
              <a:t>, but the molecular mechanism remained unknown.</a:t>
            </a:r>
          </a:p>
        </p:txBody>
      </p:sp>
      <p:pic>
        <p:nvPicPr>
          <p:cNvPr id="7171" name="Picture 12">
            <a:extLst>
              <a:ext uri="{FF2B5EF4-FFF2-40B4-BE49-F238E27FC236}">
                <a16:creationId xmlns:a16="http://schemas.microsoft.com/office/drawing/2014/main" id="{C7D5CDF6-79A4-D84C-8968-007DBCFAFD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772943" y="3066257"/>
            <a:ext cx="4919663"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7" name="Group 7">
            <a:extLst>
              <a:ext uri="{FF2B5EF4-FFF2-40B4-BE49-F238E27FC236}">
                <a16:creationId xmlns:a16="http://schemas.microsoft.com/office/drawing/2014/main" id="{87C1984D-3526-A740-995E-247E4554CD27}"/>
              </a:ext>
            </a:extLst>
          </p:cNvPr>
          <p:cNvGrpSpPr>
            <a:grpSpLocks/>
          </p:cNvGrpSpPr>
          <p:nvPr/>
        </p:nvGrpSpPr>
        <p:grpSpPr bwMode="auto">
          <a:xfrm>
            <a:off x="0" y="0"/>
            <a:ext cx="9144000" cy="1123950"/>
            <a:chOff x="0" y="0"/>
            <a:chExt cx="9144000" cy="1123950"/>
          </a:xfrm>
        </p:grpSpPr>
        <p:sp>
          <p:nvSpPr>
            <p:cNvPr id="9223" name="Rectangle 1">
              <a:extLst>
                <a:ext uri="{FF2B5EF4-FFF2-40B4-BE49-F238E27FC236}">
                  <a16:creationId xmlns:a16="http://schemas.microsoft.com/office/drawing/2014/main" id="{C024C3CD-9A02-D348-8CEA-1DF69509A56A}"/>
                </a:ext>
              </a:extLst>
            </p:cNvPr>
            <p:cNvSpPr txBox="1">
              <a:spLocks noChangeArrowheads="1"/>
            </p:cNvSpPr>
            <p:nvPr/>
          </p:nvSpPr>
          <p:spPr bwMode="auto">
            <a:xfrm>
              <a:off x="0" y="0"/>
              <a:ext cx="9144000" cy="11239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1pPr>
              <a:lvl2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2pPr>
              <a:lvl3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3pPr>
              <a:lvl4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4pPr>
              <a:lvl5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9pPr>
            </a:lstStyle>
            <a:p>
              <a:pPr>
                <a:lnSpc>
                  <a:spcPct val="104000"/>
                </a:lnSpc>
                <a:buClr>
                  <a:srgbClr val="000000"/>
                </a:buClr>
                <a:buSzPct val="100000"/>
                <a:buFont typeface="Times New Roman" panose="02020603050405020304" pitchFamily="18" charset="0"/>
                <a:buNone/>
              </a:pPr>
              <a:r>
                <a:rPr lang="es-ES_tradnl" altLang="en-US">
                  <a:solidFill>
                    <a:srgbClr val="B3B3B3"/>
                  </a:solidFill>
                </a:rPr>
                <a:t>  </a:t>
              </a:r>
              <a:r>
                <a:rPr lang="en-US" altLang="en-US">
                  <a:solidFill>
                    <a:srgbClr val="B3B3B3"/>
                  </a:solidFill>
                </a:rPr>
                <a:t>Tema 9. miRNA &amp; siRNA</a:t>
              </a:r>
              <a:br>
                <a:rPr lang="en-GB" altLang="en-US">
                  <a:solidFill>
                    <a:srgbClr val="B3B3B3"/>
                  </a:solidFill>
                </a:rPr>
              </a:br>
              <a:r>
                <a:rPr lang="en-GB" altLang="en-US">
                  <a:solidFill>
                    <a:srgbClr val="B3B3B3"/>
                  </a:solidFill>
                </a:rPr>
                <a:t>  </a:t>
              </a:r>
              <a:r>
                <a:rPr lang="en-GB" altLang="en-US" sz="3200">
                  <a:solidFill>
                    <a:srgbClr val="B3B3B3"/>
                  </a:solidFill>
                </a:rPr>
                <a:t>Introducción</a:t>
              </a:r>
            </a:p>
          </p:txBody>
        </p:sp>
        <p:sp>
          <p:nvSpPr>
            <p:cNvPr id="9224" name="Line 2">
              <a:extLst>
                <a:ext uri="{FF2B5EF4-FFF2-40B4-BE49-F238E27FC236}">
                  <a16:creationId xmlns:a16="http://schemas.microsoft.com/office/drawing/2014/main" id="{66DDE5A2-5B5A-4440-8989-E8DD6D3D713E}"/>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18" name="Rectangle 10">
            <a:extLst>
              <a:ext uri="{FF2B5EF4-FFF2-40B4-BE49-F238E27FC236}">
                <a16:creationId xmlns:a16="http://schemas.microsoft.com/office/drawing/2014/main" id="{E79C0AC4-A080-9E48-B099-5134B5DCDA71}"/>
              </a:ext>
            </a:extLst>
          </p:cNvPr>
          <p:cNvSpPr>
            <a:spLocks noChangeArrowheads="1"/>
          </p:cNvSpPr>
          <p:nvPr/>
        </p:nvSpPr>
        <p:spPr bwMode="auto">
          <a:xfrm>
            <a:off x="152400" y="1295400"/>
            <a:ext cx="542771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Clr>
                <a:srgbClr val="000000"/>
              </a:buClr>
              <a:buSzPct val="100000"/>
              <a:buFont typeface="Times New Roman" panose="02020603050405020304" pitchFamily="18" charset="0"/>
              <a:buNone/>
            </a:pPr>
            <a:r>
              <a:rPr lang="en-US" altLang="en-US" sz="1600" dirty="0">
                <a:solidFill>
                  <a:srgbClr val="000000"/>
                </a:solidFill>
              </a:rPr>
              <a:t>RNA interference (RNAi) is a process within living cells that moderates the activity of their genes. </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Previously known as co-suppression, post transcriptional gene silencing (PTGS) and quelling. </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In 2006, Andrew Fire and Craig C. Mello shared the Nobel Prize in Physiology or Medicine for their work on RNAi in the nematode worm C. </a:t>
            </a:r>
            <a:r>
              <a:rPr lang="en-US" altLang="en-US" sz="1600" dirty="0" err="1">
                <a:solidFill>
                  <a:srgbClr val="000000"/>
                </a:solidFill>
              </a:rPr>
              <a:t>elegans</a:t>
            </a:r>
            <a:r>
              <a:rPr lang="en-US" altLang="en-US" sz="1600" dirty="0">
                <a:solidFill>
                  <a:srgbClr val="000000"/>
                </a:solidFill>
              </a:rPr>
              <a:t>.</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Two types of RNA molecules involved:</a:t>
            </a:r>
          </a:p>
          <a:p>
            <a:pPr eaLnBrk="1" hangingPunct="1">
              <a:buClr>
                <a:srgbClr val="000000"/>
              </a:buClr>
              <a:buSzPct val="100000"/>
              <a:buFont typeface="Times New Roman" panose="02020603050405020304" pitchFamily="18" charset="0"/>
              <a:buNone/>
            </a:pPr>
            <a:r>
              <a:rPr lang="en-US" altLang="en-US" sz="1600" dirty="0">
                <a:solidFill>
                  <a:srgbClr val="000000"/>
                </a:solidFill>
              </a:rPr>
              <a:t>	- microRNA (miRNA)</a:t>
            </a:r>
          </a:p>
          <a:p>
            <a:pPr eaLnBrk="1" hangingPunct="1">
              <a:buClr>
                <a:srgbClr val="000000"/>
              </a:buClr>
              <a:buSzPct val="100000"/>
              <a:buFont typeface="Times New Roman" panose="02020603050405020304" pitchFamily="18" charset="0"/>
              <a:buNone/>
            </a:pPr>
            <a:r>
              <a:rPr lang="en-US" altLang="en-US" sz="1600" dirty="0">
                <a:solidFill>
                  <a:srgbClr val="000000"/>
                </a:solidFill>
              </a:rPr>
              <a:t>	- small interfering RNA (siRNA) </a:t>
            </a:r>
          </a:p>
          <a:p>
            <a:pPr eaLnBrk="1" hangingPunct="1">
              <a:buClr>
                <a:srgbClr val="000000"/>
              </a:buClr>
              <a:buSzPct val="100000"/>
              <a:buFontTx/>
              <a:buChar char="-"/>
            </a:pPr>
            <a:endParaRPr lang="en-US" altLang="en-US" sz="1600" dirty="0">
              <a:solidFill>
                <a:srgbClr val="000000"/>
              </a:solidFill>
            </a:endParaRPr>
          </a:p>
        </p:txBody>
      </p:sp>
      <p:pic>
        <p:nvPicPr>
          <p:cNvPr id="9219" name="Picture 5">
            <a:extLst>
              <a:ext uri="{FF2B5EF4-FFF2-40B4-BE49-F238E27FC236}">
                <a16:creationId xmlns:a16="http://schemas.microsoft.com/office/drawing/2014/main" id="{8A8EE480-DD22-7D40-95F3-76D715ED7C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295400"/>
            <a:ext cx="3271838"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a:extLst>
              <a:ext uri="{FF2B5EF4-FFF2-40B4-BE49-F238E27FC236}">
                <a16:creationId xmlns:a16="http://schemas.microsoft.com/office/drawing/2014/main" id="{66F23CA0-B312-1A45-8EE8-11FC34B7ED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28600"/>
            <a:ext cx="7397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B45A21D6-BACB-C045-9E1A-4C13CDC0EF18}"/>
              </a:ext>
            </a:extLst>
          </p:cNvPr>
          <p:cNvSpPr>
            <a:spLocks noChangeArrowheads="1"/>
          </p:cNvSpPr>
          <p:nvPr/>
        </p:nvSpPr>
        <p:spPr bwMode="auto">
          <a:xfrm>
            <a:off x="152400" y="4509120"/>
            <a:ext cx="856895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Clr>
                <a:srgbClr val="000000"/>
              </a:buClr>
              <a:buSzPct val="100000"/>
              <a:buFontTx/>
              <a:buChar char="-"/>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They bind to other specific mRNAs and modulate their activity. </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RNA interference has played an important role in defending cells against parasitic nucleotide sequences – viruses and transposons – but also in directing development as well as gene expression in general.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5" name="Group 7">
            <a:extLst>
              <a:ext uri="{FF2B5EF4-FFF2-40B4-BE49-F238E27FC236}">
                <a16:creationId xmlns:a16="http://schemas.microsoft.com/office/drawing/2014/main" id="{7905A923-008E-A74F-A066-FF301930A0CD}"/>
              </a:ext>
            </a:extLst>
          </p:cNvPr>
          <p:cNvGrpSpPr>
            <a:grpSpLocks/>
          </p:cNvGrpSpPr>
          <p:nvPr/>
        </p:nvGrpSpPr>
        <p:grpSpPr bwMode="auto">
          <a:xfrm>
            <a:off x="0" y="0"/>
            <a:ext cx="9144000" cy="1123950"/>
            <a:chOff x="0" y="0"/>
            <a:chExt cx="9144000" cy="1123950"/>
          </a:xfrm>
        </p:grpSpPr>
        <p:sp>
          <p:nvSpPr>
            <p:cNvPr id="11268" name="Rectangle 1">
              <a:extLst>
                <a:ext uri="{FF2B5EF4-FFF2-40B4-BE49-F238E27FC236}">
                  <a16:creationId xmlns:a16="http://schemas.microsoft.com/office/drawing/2014/main" id="{E1C6EEA9-182E-7643-84AF-ABA755217765}"/>
                </a:ext>
              </a:extLst>
            </p:cNvPr>
            <p:cNvSpPr txBox="1">
              <a:spLocks noChangeArrowheads="1"/>
            </p:cNvSpPr>
            <p:nvPr/>
          </p:nvSpPr>
          <p:spPr bwMode="auto">
            <a:xfrm>
              <a:off x="0" y="0"/>
              <a:ext cx="9144000" cy="11239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1pPr>
              <a:lvl2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2pPr>
              <a:lvl3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3pPr>
              <a:lvl4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4pPr>
              <a:lvl5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9pPr>
            </a:lstStyle>
            <a:p>
              <a:pPr>
                <a:lnSpc>
                  <a:spcPct val="104000"/>
                </a:lnSpc>
                <a:buClr>
                  <a:srgbClr val="000000"/>
                </a:buClr>
                <a:buSzPct val="100000"/>
                <a:buFont typeface="Times New Roman" panose="02020603050405020304" pitchFamily="18" charset="0"/>
                <a:buNone/>
              </a:pPr>
              <a:r>
                <a:rPr lang="es-ES_tradnl" altLang="en-US">
                  <a:solidFill>
                    <a:srgbClr val="B3B3B3"/>
                  </a:solidFill>
                </a:rPr>
                <a:t>  </a:t>
              </a:r>
              <a:r>
                <a:rPr lang="en-US" altLang="en-US">
                  <a:solidFill>
                    <a:srgbClr val="B3B3B3"/>
                  </a:solidFill>
                </a:rPr>
                <a:t>Tema 9. miRNA &amp; siRNA</a:t>
              </a:r>
              <a:br>
                <a:rPr lang="en-GB" altLang="en-US">
                  <a:solidFill>
                    <a:srgbClr val="B3B3B3"/>
                  </a:solidFill>
                </a:rPr>
              </a:br>
              <a:r>
                <a:rPr lang="en-GB" altLang="en-US">
                  <a:solidFill>
                    <a:srgbClr val="B3B3B3"/>
                  </a:solidFill>
                </a:rPr>
                <a:t>  </a:t>
              </a:r>
              <a:r>
                <a:rPr lang="en-GB" altLang="en-US" sz="3200">
                  <a:solidFill>
                    <a:srgbClr val="B3B3B3"/>
                  </a:solidFill>
                </a:rPr>
                <a:t>siRNA (Exogenous dsRNA molecules)</a:t>
              </a:r>
            </a:p>
          </p:txBody>
        </p:sp>
        <p:sp>
          <p:nvSpPr>
            <p:cNvPr id="11269" name="Line 2">
              <a:extLst>
                <a:ext uri="{FF2B5EF4-FFF2-40B4-BE49-F238E27FC236}">
                  <a16:creationId xmlns:a16="http://schemas.microsoft.com/office/drawing/2014/main" id="{EDF805C7-F963-CC47-B97E-A79CBE9742EA}"/>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266" name="Rectangle 10">
            <a:extLst>
              <a:ext uri="{FF2B5EF4-FFF2-40B4-BE49-F238E27FC236}">
                <a16:creationId xmlns:a16="http://schemas.microsoft.com/office/drawing/2014/main" id="{4A03471B-4502-1249-8924-466FB2952B7A}"/>
              </a:ext>
            </a:extLst>
          </p:cNvPr>
          <p:cNvSpPr>
            <a:spLocks noChangeArrowheads="1"/>
          </p:cNvSpPr>
          <p:nvPr/>
        </p:nvSpPr>
        <p:spPr bwMode="auto">
          <a:xfrm>
            <a:off x="152400" y="1219200"/>
            <a:ext cx="6477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n-US" altLang="en-US" sz="1600" dirty="0">
                <a:solidFill>
                  <a:srgbClr val="000000"/>
                </a:solidFill>
              </a:rPr>
              <a:t>RNAi is an RNA-dependent gene silencing process controlled by the RNA-induced silencing complex (RISC) </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Initiated by short dsRNA molecules in a cell's cytoplasm.</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err="1">
                <a:solidFill>
                  <a:srgbClr val="000000"/>
                </a:solidFill>
              </a:rPr>
              <a:t>dsRNAs</a:t>
            </a:r>
            <a:r>
              <a:rPr lang="en-US" altLang="en-US" sz="1600" dirty="0">
                <a:solidFill>
                  <a:srgbClr val="000000"/>
                </a:solidFill>
              </a:rPr>
              <a:t> are cleaved by Dicer into short fragments (~20 </a:t>
            </a:r>
            <a:r>
              <a:rPr lang="en-US" altLang="en-US" sz="1600" dirty="0" err="1">
                <a:solidFill>
                  <a:srgbClr val="000000"/>
                </a:solidFill>
              </a:rPr>
              <a:t>bp</a:t>
            </a:r>
            <a:r>
              <a:rPr lang="en-US" altLang="en-US" sz="1600" dirty="0">
                <a:solidFill>
                  <a:srgbClr val="000000"/>
                </a:solidFill>
              </a:rPr>
              <a:t>, siRNAs).</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siRNA is unwound to form 2 </a:t>
            </a:r>
            <a:r>
              <a:rPr lang="en-US" altLang="en-US" sz="1600" dirty="0" err="1">
                <a:solidFill>
                  <a:srgbClr val="000000"/>
                </a:solidFill>
              </a:rPr>
              <a:t>ssRNAs</a:t>
            </a:r>
            <a:r>
              <a:rPr lang="en-US" altLang="en-US" sz="1600" dirty="0">
                <a:solidFill>
                  <a:srgbClr val="000000"/>
                </a:solidFill>
              </a:rPr>
              <a:t> (passenger and guide strand). </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Passenger strand is degraded (red); guide strand (blue) is incorporated into RISC (thus, activated RISC).</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Best known outcome is post-transcriptional gene silencing.</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Guide strand pairs with a complementary sequence in a mRNA (green), inducing </a:t>
            </a:r>
            <a:r>
              <a:rPr lang="en-US" altLang="en-US" sz="1600" dirty="0" err="1">
                <a:solidFill>
                  <a:srgbClr val="000000"/>
                </a:solidFill>
              </a:rPr>
              <a:t>Argonaute</a:t>
            </a:r>
            <a:r>
              <a:rPr lang="en-US" altLang="en-US" sz="1600" dirty="0">
                <a:solidFill>
                  <a:srgbClr val="000000"/>
                </a:solidFill>
              </a:rPr>
              <a:t> (catalytic component of the RISC) cleavage of mRNA. </a:t>
            </a:r>
          </a:p>
          <a:p>
            <a:pPr eaLnBrk="1" hangingPunct="1">
              <a:buClr>
                <a:srgbClr val="000000"/>
              </a:buClr>
              <a:buSzPct val="100000"/>
              <a:buFont typeface="Times New Roman" panose="02020603050405020304" pitchFamily="18" charset="0"/>
              <a:buNone/>
            </a:pPr>
            <a:endParaRPr lang="en-US" altLang="en-US" sz="1600" dirty="0">
              <a:solidFill>
                <a:srgbClr val="000000"/>
              </a:solidFill>
            </a:endParaRPr>
          </a:p>
          <a:p>
            <a:pPr eaLnBrk="1" hangingPunct="1">
              <a:buClr>
                <a:srgbClr val="000000"/>
              </a:buClr>
              <a:buSzPct val="100000"/>
              <a:buFont typeface="Times New Roman" panose="02020603050405020304" pitchFamily="18" charset="0"/>
              <a:buNone/>
            </a:pPr>
            <a:r>
              <a:rPr lang="en-US" altLang="en-US" sz="1600" dirty="0">
                <a:solidFill>
                  <a:srgbClr val="000000"/>
                </a:solidFill>
              </a:rPr>
              <a:t>In some organisms, this process is known to spread systemically, despite the initially limited molar concentrations of siRNA.</a:t>
            </a:r>
          </a:p>
        </p:txBody>
      </p:sp>
      <p:pic>
        <p:nvPicPr>
          <p:cNvPr id="11267" name="Picture 4">
            <a:extLst>
              <a:ext uri="{FF2B5EF4-FFF2-40B4-BE49-F238E27FC236}">
                <a16:creationId xmlns:a16="http://schemas.microsoft.com/office/drawing/2014/main" id="{93727C7F-8AC0-CA4D-9D98-866E938C7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447800"/>
            <a:ext cx="21558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7">
            <a:extLst>
              <a:ext uri="{FF2B5EF4-FFF2-40B4-BE49-F238E27FC236}">
                <a16:creationId xmlns:a16="http://schemas.microsoft.com/office/drawing/2014/main" id="{36237CBC-8F7F-A749-BAC7-EF6E20C7F14B}"/>
              </a:ext>
            </a:extLst>
          </p:cNvPr>
          <p:cNvGrpSpPr>
            <a:grpSpLocks/>
          </p:cNvGrpSpPr>
          <p:nvPr/>
        </p:nvGrpSpPr>
        <p:grpSpPr bwMode="auto">
          <a:xfrm>
            <a:off x="0" y="0"/>
            <a:ext cx="9144000" cy="1123950"/>
            <a:chOff x="0" y="0"/>
            <a:chExt cx="9144000" cy="1123950"/>
          </a:xfrm>
        </p:grpSpPr>
        <p:sp>
          <p:nvSpPr>
            <p:cNvPr id="13316" name="Rectangle 1">
              <a:extLst>
                <a:ext uri="{FF2B5EF4-FFF2-40B4-BE49-F238E27FC236}">
                  <a16:creationId xmlns:a16="http://schemas.microsoft.com/office/drawing/2014/main" id="{271033B9-4408-8643-B0EF-7BEBE0B346EA}"/>
                </a:ext>
              </a:extLst>
            </p:cNvPr>
            <p:cNvSpPr txBox="1">
              <a:spLocks noChangeArrowheads="1"/>
            </p:cNvSpPr>
            <p:nvPr/>
          </p:nvSpPr>
          <p:spPr bwMode="auto">
            <a:xfrm>
              <a:off x="0" y="0"/>
              <a:ext cx="9144000" cy="11239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1pPr>
              <a:lvl2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2pPr>
              <a:lvl3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3pPr>
              <a:lvl4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4pPr>
              <a:lvl5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9pPr>
            </a:lstStyle>
            <a:p>
              <a:pPr>
                <a:lnSpc>
                  <a:spcPct val="104000"/>
                </a:lnSpc>
                <a:buClr>
                  <a:srgbClr val="000000"/>
                </a:buClr>
                <a:buSzPct val="100000"/>
                <a:buFont typeface="Times New Roman" panose="02020603050405020304" pitchFamily="18" charset="0"/>
                <a:buNone/>
              </a:pPr>
              <a:r>
                <a:rPr lang="es-ES_tradnl" altLang="en-US">
                  <a:solidFill>
                    <a:srgbClr val="B3B3B3"/>
                  </a:solidFill>
                </a:rPr>
                <a:t>  </a:t>
              </a:r>
              <a:r>
                <a:rPr lang="en-US" altLang="en-US">
                  <a:solidFill>
                    <a:srgbClr val="B3B3B3"/>
                  </a:solidFill>
                </a:rPr>
                <a:t>Tema 9. miRNA &amp; siRNA</a:t>
              </a:r>
              <a:br>
                <a:rPr lang="en-GB" altLang="en-US">
                  <a:solidFill>
                    <a:srgbClr val="B3B3B3"/>
                  </a:solidFill>
                </a:rPr>
              </a:br>
              <a:r>
                <a:rPr lang="en-GB" altLang="en-US">
                  <a:solidFill>
                    <a:srgbClr val="B3B3B3"/>
                  </a:solidFill>
                </a:rPr>
                <a:t>  </a:t>
              </a:r>
              <a:r>
                <a:rPr lang="en-GB" altLang="en-US" sz="3200">
                  <a:solidFill>
                    <a:srgbClr val="B3B3B3"/>
                  </a:solidFill>
                </a:rPr>
                <a:t>miRNA Endogenous RNA silencing</a:t>
              </a:r>
            </a:p>
          </p:txBody>
        </p:sp>
        <p:sp>
          <p:nvSpPr>
            <p:cNvPr id="13317" name="Line 2">
              <a:extLst>
                <a:ext uri="{FF2B5EF4-FFF2-40B4-BE49-F238E27FC236}">
                  <a16:creationId xmlns:a16="http://schemas.microsoft.com/office/drawing/2014/main" id="{6F60743A-4B85-164B-BF0D-32B8B3DBF5D2}"/>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314" name="Rectangle 10">
            <a:extLst>
              <a:ext uri="{FF2B5EF4-FFF2-40B4-BE49-F238E27FC236}">
                <a16:creationId xmlns:a16="http://schemas.microsoft.com/office/drawing/2014/main" id="{7681B440-AC7A-5C48-8D6F-9B226EA903B8}"/>
              </a:ext>
            </a:extLst>
          </p:cNvPr>
          <p:cNvSpPr>
            <a:spLocks noChangeArrowheads="1"/>
          </p:cNvSpPr>
          <p:nvPr/>
        </p:nvSpPr>
        <p:spPr bwMode="auto">
          <a:xfrm>
            <a:off x="152400" y="1219200"/>
            <a:ext cx="513968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Clr>
                <a:srgbClr val="000000"/>
              </a:buClr>
              <a:buSzPct val="100000"/>
              <a:buFont typeface="Times New Roman" panose="02020603050405020304" pitchFamily="18" charset="0"/>
              <a:buNone/>
            </a:pPr>
            <a:r>
              <a:rPr lang="en-US" altLang="en-US" sz="1500" dirty="0">
                <a:solidFill>
                  <a:srgbClr val="000000"/>
                </a:solidFill>
              </a:rPr>
              <a:t>miRNAs are </a:t>
            </a:r>
            <a:r>
              <a:rPr lang="en-US" altLang="en-US" sz="1500" dirty="0" err="1">
                <a:solidFill>
                  <a:srgbClr val="000000"/>
                </a:solidFill>
              </a:rPr>
              <a:t>genomically</a:t>
            </a:r>
            <a:r>
              <a:rPr lang="en-US" altLang="en-US" sz="1500" dirty="0">
                <a:solidFill>
                  <a:srgbClr val="000000"/>
                </a:solidFill>
              </a:rPr>
              <a:t> encoded non-coding RNAs that regulate gene expression, particularly during development.</a:t>
            </a:r>
          </a:p>
          <a:p>
            <a:pPr eaLnBrk="1" hangingPunct="1">
              <a:buClr>
                <a:srgbClr val="000000"/>
              </a:buClr>
              <a:buSzPct val="100000"/>
              <a:buFont typeface="Times New Roman" panose="02020603050405020304" pitchFamily="18" charset="0"/>
              <a:buNone/>
            </a:pPr>
            <a:endParaRPr lang="en-US" altLang="en-US" sz="1500" dirty="0">
              <a:solidFill>
                <a:srgbClr val="000000"/>
              </a:solidFill>
            </a:endParaRPr>
          </a:p>
          <a:p>
            <a:pPr eaLnBrk="1" hangingPunct="1">
              <a:buClr>
                <a:srgbClr val="000000"/>
              </a:buClr>
              <a:buSzPct val="100000"/>
              <a:buFont typeface="Times New Roman" panose="02020603050405020304" pitchFamily="18" charset="0"/>
              <a:buNone/>
            </a:pPr>
            <a:r>
              <a:rPr lang="en-US" altLang="en-US" sz="1500" dirty="0">
                <a:solidFill>
                  <a:srgbClr val="000000"/>
                </a:solidFill>
              </a:rPr>
              <a:t>Mature miRNAs are similar to siRNAs produced from exogenous dsRNA but undergo post-transcriptional modification. </a:t>
            </a:r>
          </a:p>
          <a:p>
            <a:pPr eaLnBrk="1" hangingPunct="1">
              <a:buClr>
                <a:srgbClr val="000000"/>
              </a:buClr>
              <a:buSzPct val="100000"/>
              <a:buFont typeface="Times New Roman" panose="02020603050405020304" pitchFamily="18" charset="0"/>
              <a:buNone/>
            </a:pPr>
            <a:endParaRPr lang="en-US" altLang="en-US" sz="1500" dirty="0">
              <a:solidFill>
                <a:srgbClr val="000000"/>
              </a:solidFill>
            </a:endParaRPr>
          </a:p>
          <a:p>
            <a:pPr eaLnBrk="1" hangingPunct="1">
              <a:buClr>
                <a:srgbClr val="000000"/>
              </a:buClr>
              <a:buSzPct val="100000"/>
              <a:buFont typeface="Times New Roman" panose="02020603050405020304" pitchFamily="18" charset="0"/>
              <a:buNone/>
            </a:pPr>
            <a:r>
              <a:rPr lang="en-US" altLang="en-US" sz="1500" dirty="0">
                <a:solidFill>
                  <a:srgbClr val="000000"/>
                </a:solidFill>
              </a:rPr>
              <a:t>miRNA’s are expressed from longer RNA-coding gene as a primary transcript (</a:t>
            </a:r>
            <a:r>
              <a:rPr lang="en-US" altLang="en-US" sz="1500" dirty="0" err="1">
                <a:solidFill>
                  <a:srgbClr val="000000"/>
                </a:solidFill>
              </a:rPr>
              <a:t>pri</a:t>
            </a:r>
            <a:r>
              <a:rPr lang="en-US" altLang="en-US" sz="1500" dirty="0">
                <a:solidFill>
                  <a:srgbClr val="000000"/>
                </a:solidFill>
              </a:rPr>
              <a:t>-miRNA) which is processed within the cell nucleus to a 70 </a:t>
            </a:r>
            <a:r>
              <a:rPr lang="en-US" altLang="en-US" sz="1500" dirty="0" err="1">
                <a:solidFill>
                  <a:srgbClr val="000000"/>
                </a:solidFill>
              </a:rPr>
              <a:t>bp</a:t>
            </a:r>
            <a:r>
              <a:rPr lang="en-US" altLang="en-US" sz="1500" dirty="0">
                <a:solidFill>
                  <a:srgbClr val="000000"/>
                </a:solidFill>
              </a:rPr>
              <a:t> stem-loop structure (pre-miRNA) by the microprocessor complex (RNase III Drosha and dsRNA binding protein DGCR8). </a:t>
            </a:r>
          </a:p>
          <a:p>
            <a:pPr eaLnBrk="1" hangingPunct="1">
              <a:buClr>
                <a:srgbClr val="000000"/>
              </a:buClr>
              <a:buSzPct val="100000"/>
              <a:buFont typeface="Times New Roman" panose="02020603050405020304" pitchFamily="18" charset="0"/>
              <a:buNone/>
            </a:pPr>
            <a:endParaRPr lang="en-US" altLang="en-US" sz="1500" dirty="0">
              <a:solidFill>
                <a:srgbClr val="000000"/>
              </a:solidFill>
            </a:endParaRPr>
          </a:p>
          <a:p>
            <a:pPr eaLnBrk="1" hangingPunct="1">
              <a:buClr>
                <a:srgbClr val="000000"/>
              </a:buClr>
              <a:buSzPct val="100000"/>
              <a:buFont typeface="Times New Roman" panose="02020603050405020304" pitchFamily="18" charset="0"/>
              <a:buNone/>
            </a:pPr>
            <a:r>
              <a:rPr lang="en-US" altLang="en-US" sz="1500" dirty="0">
                <a:solidFill>
                  <a:srgbClr val="000000"/>
                </a:solidFill>
              </a:rPr>
              <a:t>The dsRNA molecule is bound and cleaved by Dicer to produce the mature miRNA molecule that can be integrated into the RISC complex; thus, miRNA and siRNA share the same cellular machinery downstream of their initial processing.</a:t>
            </a:r>
          </a:p>
          <a:p>
            <a:pPr eaLnBrk="1" hangingPunct="1">
              <a:buClr>
                <a:srgbClr val="000000"/>
              </a:buClr>
              <a:buSzPct val="100000"/>
              <a:buFont typeface="Times New Roman" panose="02020603050405020304" pitchFamily="18" charset="0"/>
              <a:buNone/>
            </a:pPr>
            <a:endParaRPr lang="en-US" altLang="en-US" sz="1500" dirty="0">
              <a:solidFill>
                <a:srgbClr val="000000"/>
              </a:solidFill>
            </a:endParaRPr>
          </a:p>
          <a:p>
            <a:pPr eaLnBrk="1" hangingPunct="1">
              <a:buClr>
                <a:srgbClr val="000000"/>
              </a:buClr>
              <a:buSzPct val="100000"/>
              <a:buFont typeface="Times New Roman" panose="02020603050405020304" pitchFamily="18" charset="0"/>
              <a:buNone/>
            </a:pPr>
            <a:r>
              <a:rPr lang="en-US" altLang="en-US" sz="1500" dirty="0">
                <a:solidFill>
                  <a:srgbClr val="000000"/>
                </a:solidFill>
              </a:rPr>
              <a:t>miRNAs typically inhibit the translation of many different mRNAs with similar sequences. In contrast, siRNAs typically inhibit only a single, specific target.</a:t>
            </a:r>
          </a:p>
        </p:txBody>
      </p:sp>
      <p:pic>
        <p:nvPicPr>
          <p:cNvPr id="3" name="Picture 2">
            <a:extLst>
              <a:ext uri="{FF2B5EF4-FFF2-40B4-BE49-F238E27FC236}">
                <a16:creationId xmlns:a16="http://schemas.microsoft.com/office/drawing/2014/main" id="{3179B1B4-5B1F-B842-B36F-1E5707B285A2}"/>
              </a:ext>
            </a:extLst>
          </p:cNvPr>
          <p:cNvPicPr>
            <a:picLocks noChangeAspect="1"/>
          </p:cNvPicPr>
          <p:nvPr/>
        </p:nvPicPr>
        <p:blipFill>
          <a:blip r:embed="rId3"/>
          <a:stretch>
            <a:fillRect/>
          </a:stretch>
        </p:blipFill>
        <p:spPr>
          <a:xfrm>
            <a:off x="5292080" y="1268760"/>
            <a:ext cx="3713597" cy="4941168"/>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7">
            <a:extLst>
              <a:ext uri="{FF2B5EF4-FFF2-40B4-BE49-F238E27FC236}">
                <a16:creationId xmlns:a16="http://schemas.microsoft.com/office/drawing/2014/main" id="{36237CBC-8F7F-A749-BAC7-EF6E20C7F14B}"/>
              </a:ext>
            </a:extLst>
          </p:cNvPr>
          <p:cNvGrpSpPr>
            <a:grpSpLocks/>
          </p:cNvGrpSpPr>
          <p:nvPr/>
        </p:nvGrpSpPr>
        <p:grpSpPr bwMode="auto">
          <a:xfrm>
            <a:off x="0" y="0"/>
            <a:ext cx="9144000" cy="1123950"/>
            <a:chOff x="0" y="0"/>
            <a:chExt cx="9144000" cy="1123950"/>
          </a:xfrm>
        </p:grpSpPr>
        <p:sp>
          <p:nvSpPr>
            <p:cNvPr id="13316" name="Rectangle 1">
              <a:extLst>
                <a:ext uri="{FF2B5EF4-FFF2-40B4-BE49-F238E27FC236}">
                  <a16:creationId xmlns:a16="http://schemas.microsoft.com/office/drawing/2014/main" id="{271033B9-4408-8643-B0EF-7BEBE0B346EA}"/>
                </a:ext>
              </a:extLst>
            </p:cNvPr>
            <p:cNvSpPr txBox="1">
              <a:spLocks noChangeArrowheads="1"/>
            </p:cNvSpPr>
            <p:nvPr/>
          </p:nvSpPr>
          <p:spPr bwMode="auto">
            <a:xfrm>
              <a:off x="0" y="0"/>
              <a:ext cx="9144000" cy="11239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1pPr>
              <a:lvl2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2pPr>
              <a:lvl3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3pPr>
              <a:lvl4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4pPr>
              <a:lvl5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9pPr>
            </a:lstStyle>
            <a:p>
              <a:pPr>
                <a:lnSpc>
                  <a:spcPct val="104000"/>
                </a:lnSpc>
                <a:buClr>
                  <a:srgbClr val="000000"/>
                </a:buClr>
                <a:buSzPct val="100000"/>
                <a:buFont typeface="Times New Roman" panose="02020603050405020304" pitchFamily="18" charset="0"/>
                <a:buNone/>
              </a:pPr>
              <a:r>
                <a:rPr lang="es-ES_tradnl" altLang="en-US">
                  <a:solidFill>
                    <a:srgbClr val="B3B3B3"/>
                  </a:solidFill>
                </a:rPr>
                <a:t>  </a:t>
              </a:r>
              <a:r>
                <a:rPr lang="en-US" altLang="en-US">
                  <a:solidFill>
                    <a:srgbClr val="B3B3B3"/>
                  </a:solidFill>
                </a:rPr>
                <a:t>Tema 9. miRNA &amp; siRNA</a:t>
              </a:r>
              <a:br>
                <a:rPr lang="en-GB" altLang="en-US">
                  <a:solidFill>
                    <a:srgbClr val="B3B3B3"/>
                  </a:solidFill>
                </a:rPr>
              </a:br>
              <a:r>
                <a:rPr lang="en-GB" altLang="en-US">
                  <a:solidFill>
                    <a:srgbClr val="B3B3B3"/>
                  </a:solidFill>
                </a:rPr>
                <a:t>  </a:t>
              </a:r>
              <a:r>
                <a:rPr lang="en-GB" altLang="en-US" sz="3200">
                  <a:solidFill>
                    <a:srgbClr val="B3B3B3"/>
                  </a:solidFill>
                </a:rPr>
                <a:t>miRNA Endogenous RNA silencing</a:t>
              </a:r>
            </a:p>
          </p:txBody>
        </p:sp>
        <p:sp>
          <p:nvSpPr>
            <p:cNvPr id="13317" name="Line 2">
              <a:extLst>
                <a:ext uri="{FF2B5EF4-FFF2-40B4-BE49-F238E27FC236}">
                  <a16:creationId xmlns:a16="http://schemas.microsoft.com/office/drawing/2014/main" id="{6F60743A-4B85-164B-BF0D-32B8B3DBF5D2}"/>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 name="Picture 1">
            <a:extLst>
              <a:ext uri="{FF2B5EF4-FFF2-40B4-BE49-F238E27FC236}">
                <a16:creationId xmlns:a16="http://schemas.microsoft.com/office/drawing/2014/main" id="{FDC14413-4012-F749-A7CE-80426A443971}"/>
              </a:ext>
            </a:extLst>
          </p:cNvPr>
          <p:cNvPicPr>
            <a:picLocks noChangeAspect="1"/>
          </p:cNvPicPr>
          <p:nvPr/>
        </p:nvPicPr>
        <p:blipFill>
          <a:blip r:embed="rId3"/>
          <a:stretch>
            <a:fillRect/>
          </a:stretch>
        </p:blipFill>
        <p:spPr>
          <a:xfrm>
            <a:off x="2051720" y="1661120"/>
            <a:ext cx="5397500" cy="4648200"/>
          </a:xfrm>
          <a:prstGeom prst="rect">
            <a:avLst/>
          </a:prstGeom>
          <a:ln>
            <a:solidFill>
              <a:schemeClr val="bg1">
                <a:lumMod val="75000"/>
              </a:schemeClr>
            </a:solidFill>
          </a:ln>
        </p:spPr>
      </p:pic>
    </p:spTree>
    <p:extLst>
      <p:ext uri="{BB962C8B-B14F-4D97-AF65-F5344CB8AC3E}">
        <p14:creationId xmlns:p14="http://schemas.microsoft.com/office/powerpoint/2010/main" val="38844833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7">
            <a:extLst>
              <a:ext uri="{FF2B5EF4-FFF2-40B4-BE49-F238E27FC236}">
                <a16:creationId xmlns:a16="http://schemas.microsoft.com/office/drawing/2014/main" id="{08243EC0-063B-5F44-B67A-7EC397BD0232}"/>
              </a:ext>
            </a:extLst>
          </p:cNvPr>
          <p:cNvGrpSpPr>
            <a:grpSpLocks/>
          </p:cNvGrpSpPr>
          <p:nvPr/>
        </p:nvGrpSpPr>
        <p:grpSpPr bwMode="auto">
          <a:xfrm>
            <a:off x="0" y="0"/>
            <a:ext cx="9144000" cy="1123950"/>
            <a:chOff x="0" y="0"/>
            <a:chExt cx="9144000" cy="1123950"/>
          </a:xfrm>
        </p:grpSpPr>
        <p:sp>
          <p:nvSpPr>
            <p:cNvPr id="15363" name="Rectangle 1">
              <a:extLst>
                <a:ext uri="{FF2B5EF4-FFF2-40B4-BE49-F238E27FC236}">
                  <a16:creationId xmlns:a16="http://schemas.microsoft.com/office/drawing/2014/main" id="{4C5BD76A-35DB-F94D-973F-17342F2C4387}"/>
                </a:ext>
              </a:extLst>
            </p:cNvPr>
            <p:cNvSpPr txBox="1">
              <a:spLocks noChangeArrowheads="1"/>
            </p:cNvSpPr>
            <p:nvPr/>
          </p:nvSpPr>
          <p:spPr bwMode="auto">
            <a:xfrm>
              <a:off x="0" y="0"/>
              <a:ext cx="9144000" cy="11239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1pPr>
              <a:lvl2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2pPr>
              <a:lvl3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3pPr>
              <a:lvl4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4pPr>
              <a:lvl5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9pPr>
            </a:lstStyle>
            <a:p>
              <a:pPr>
                <a:lnSpc>
                  <a:spcPct val="104000"/>
                </a:lnSpc>
                <a:buClr>
                  <a:srgbClr val="000000"/>
                </a:buClr>
                <a:buSzPct val="100000"/>
                <a:buFont typeface="Times New Roman" panose="02020603050405020304" pitchFamily="18" charset="0"/>
                <a:buNone/>
              </a:pPr>
              <a:r>
                <a:rPr lang="es-ES_tradnl" altLang="en-US" dirty="0">
                  <a:solidFill>
                    <a:srgbClr val="B3B3B3"/>
                  </a:solidFill>
                </a:rPr>
                <a:t>  </a:t>
              </a:r>
              <a:r>
                <a:rPr lang="en-US" altLang="en-US" dirty="0" err="1">
                  <a:solidFill>
                    <a:srgbClr val="B3B3B3"/>
                  </a:solidFill>
                </a:rPr>
                <a:t>Tema</a:t>
              </a:r>
              <a:r>
                <a:rPr lang="en-US" altLang="en-US" dirty="0">
                  <a:solidFill>
                    <a:srgbClr val="B3B3B3"/>
                  </a:solidFill>
                </a:rPr>
                <a:t> 9. miRNA &amp; siRNA</a:t>
              </a:r>
              <a:br>
                <a:rPr lang="en-GB" altLang="en-US" dirty="0">
                  <a:solidFill>
                    <a:srgbClr val="B3B3B3"/>
                  </a:solidFill>
                </a:rPr>
              </a:br>
              <a:r>
                <a:rPr lang="en-GB" altLang="en-US" dirty="0">
                  <a:solidFill>
                    <a:srgbClr val="B3B3B3"/>
                  </a:solidFill>
                </a:rPr>
                <a:t>  </a:t>
              </a:r>
              <a:r>
                <a:rPr lang="en-GB" altLang="en-US" sz="3200" dirty="0">
                  <a:solidFill>
                    <a:srgbClr val="B3B3B3"/>
                  </a:solidFill>
                </a:rPr>
                <a:t>miRNA and siRNA</a:t>
              </a:r>
            </a:p>
          </p:txBody>
        </p:sp>
        <p:sp>
          <p:nvSpPr>
            <p:cNvPr id="15364" name="Line 2">
              <a:extLst>
                <a:ext uri="{FF2B5EF4-FFF2-40B4-BE49-F238E27FC236}">
                  <a16:creationId xmlns:a16="http://schemas.microsoft.com/office/drawing/2014/main" id="{5EE5BF58-EC55-214A-8C3F-38F541D1F992}"/>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 name="Generation and action of siRNAs and miRNAs">
            <a:hlinkClick r:id="" action="ppaction://media"/>
            <a:extLst>
              <a:ext uri="{FF2B5EF4-FFF2-40B4-BE49-F238E27FC236}">
                <a16:creationId xmlns:a16="http://schemas.microsoft.com/office/drawing/2014/main" id="{E0268148-4A84-D242-A7E0-257BEE6B54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9592" y="1484784"/>
            <a:ext cx="7674694" cy="4317015"/>
          </a:xfrm>
          <a:prstGeom prst="rect">
            <a:avLst/>
          </a:prstGeom>
        </p:spPr>
      </p:pic>
      <p:sp>
        <p:nvSpPr>
          <p:cNvPr id="3" name="Rectangle 2">
            <a:extLst>
              <a:ext uri="{FF2B5EF4-FFF2-40B4-BE49-F238E27FC236}">
                <a16:creationId xmlns:a16="http://schemas.microsoft.com/office/drawing/2014/main" id="{FF06FB30-3E6F-6D4B-AE71-21067D2B243F}"/>
              </a:ext>
            </a:extLst>
          </p:cNvPr>
          <p:cNvSpPr/>
          <p:nvPr/>
        </p:nvSpPr>
        <p:spPr>
          <a:xfrm>
            <a:off x="27225" y="6525344"/>
            <a:ext cx="5904656" cy="276999"/>
          </a:xfrm>
          <a:prstGeom prst="rect">
            <a:avLst/>
          </a:prstGeom>
        </p:spPr>
        <p:txBody>
          <a:bodyPr wrap="square">
            <a:spAutoFit/>
          </a:bodyPr>
          <a:lstStyle/>
          <a:p>
            <a:r>
              <a:rPr lang="en-US" sz="1200" dirty="0">
                <a:solidFill>
                  <a:schemeClr val="tx1"/>
                </a:solidFill>
              </a:rPr>
              <a:t>https://</a:t>
            </a:r>
            <a:r>
              <a:rPr lang="en-US" sz="1200" dirty="0" err="1">
                <a:solidFill>
                  <a:schemeClr val="tx1"/>
                </a:solidFill>
              </a:rPr>
              <a:t>www.youtube.com</a:t>
            </a:r>
            <a:r>
              <a:rPr lang="en-US" sz="1200" dirty="0">
                <a:solidFill>
                  <a:schemeClr val="tx1"/>
                </a:solidFill>
              </a:rPr>
              <a:t>/</a:t>
            </a:r>
            <a:r>
              <a:rPr lang="en-US" sz="1200" dirty="0" err="1">
                <a:solidFill>
                  <a:schemeClr val="tx1"/>
                </a:solidFill>
              </a:rPr>
              <a:t>watch?v</a:t>
            </a:r>
            <a:r>
              <a:rPr lang="en-US" sz="1200" dirty="0">
                <a:solidFill>
                  <a:schemeClr val="tx1"/>
                </a:solidFill>
              </a:rPr>
              <a:t>=5YsTW5i0Xro</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7">
            <a:extLst>
              <a:ext uri="{FF2B5EF4-FFF2-40B4-BE49-F238E27FC236}">
                <a16:creationId xmlns:a16="http://schemas.microsoft.com/office/drawing/2014/main" id="{7A72FBCD-7D0B-DD4D-9B7E-5CB5FFDC482E}"/>
              </a:ext>
            </a:extLst>
          </p:cNvPr>
          <p:cNvGrpSpPr>
            <a:grpSpLocks/>
          </p:cNvGrpSpPr>
          <p:nvPr/>
        </p:nvGrpSpPr>
        <p:grpSpPr bwMode="auto">
          <a:xfrm>
            <a:off x="0" y="0"/>
            <a:ext cx="9144000" cy="1123950"/>
            <a:chOff x="0" y="0"/>
            <a:chExt cx="9144000" cy="1123950"/>
          </a:xfrm>
        </p:grpSpPr>
        <p:sp>
          <p:nvSpPr>
            <p:cNvPr id="17412" name="Rectangle 1">
              <a:extLst>
                <a:ext uri="{FF2B5EF4-FFF2-40B4-BE49-F238E27FC236}">
                  <a16:creationId xmlns:a16="http://schemas.microsoft.com/office/drawing/2014/main" id="{5F8656C2-52B2-174D-BC15-1A4F133280E9}"/>
                </a:ext>
              </a:extLst>
            </p:cNvPr>
            <p:cNvSpPr txBox="1">
              <a:spLocks noChangeArrowheads="1"/>
            </p:cNvSpPr>
            <p:nvPr/>
          </p:nvSpPr>
          <p:spPr bwMode="auto">
            <a:xfrm>
              <a:off x="0" y="0"/>
              <a:ext cx="9144000" cy="11239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1pPr>
              <a:lvl2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2pPr>
              <a:lvl3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3pPr>
              <a:lvl4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4pPr>
              <a:lvl5pPr>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7788" algn="l"/>
                  <a:tab pos="525463" algn="l"/>
                  <a:tab pos="974725" algn="l"/>
                  <a:tab pos="1423988" algn="l"/>
                  <a:tab pos="1873250" algn="l"/>
                  <a:tab pos="2322513" algn="l"/>
                  <a:tab pos="2771775" algn="l"/>
                  <a:tab pos="3221038" algn="l"/>
                  <a:tab pos="3670300" algn="l"/>
                  <a:tab pos="4119563" algn="l"/>
                  <a:tab pos="4568825" algn="l"/>
                  <a:tab pos="5018088" algn="l"/>
                  <a:tab pos="5467350" algn="l"/>
                  <a:tab pos="5916613" algn="l"/>
                  <a:tab pos="6365875" algn="l"/>
                  <a:tab pos="6815138" algn="l"/>
                  <a:tab pos="7264400" algn="l"/>
                  <a:tab pos="7713663" algn="l"/>
                  <a:tab pos="8162925" algn="l"/>
                  <a:tab pos="8612188" algn="l"/>
                  <a:tab pos="9061450" algn="l"/>
                </a:tabLst>
                <a:defRPr>
                  <a:solidFill>
                    <a:schemeClr val="bg1"/>
                  </a:solidFill>
                  <a:latin typeface="Arial" panose="020B0604020202020204" pitchFamily="34" charset="0"/>
                  <a:ea typeface="ＭＳ Ｐゴシック" panose="020B0600070205080204" pitchFamily="34" charset="-128"/>
                </a:defRPr>
              </a:lvl9pPr>
            </a:lstStyle>
            <a:p>
              <a:pPr>
                <a:lnSpc>
                  <a:spcPct val="104000"/>
                </a:lnSpc>
                <a:buClr>
                  <a:srgbClr val="000000"/>
                </a:buClr>
                <a:buSzPct val="100000"/>
                <a:buFont typeface="Times New Roman" panose="02020603050405020304" pitchFamily="18" charset="0"/>
                <a:buNone/>
              </a:pPr>
              <a:r>
                <a:rPr lang="es-ES_tradnl" altLang="en-US">
                  <a:solidFill>
                    <a:srgbClr val="B3B3B3"/>
                  </a:solidFill>
                </a:rPr>
                <a:t>  </a:t>
              </a:r>
              <a:r>
                <a:rPr lang="en-US" altLang="en-US">
                  <a:solidFill>
                    <a:srgbClr val="B3B3B3"/>
                  </a:solidFill>
                </a:rPr>
                <a:t>Tema 9. miRNA &amp; siRNA</a:t>
              </a:r>
              <a:br>
                <a:rPr lang="en-GB" altLang="en-US">
                  <a:solidFill>
                    <a:srgbClr val="B3B3B3"/>
                  </a:solidFill>
                </a:rPr>
              </a:br>
              <a:r>
                <a:rPr lang="en-GB" altLang="en-US">
                  <a:solidFill>
                    <a:srgbClr val="B3B3B3"/>
                  </a:solidFill>
                </a:rPr>
                <a:t>  </a:t>
              </a:r>
              <a:r>
                <a:rPr lang="en-GB" altLang="en-US" sz="3200">
                  <a:solidFill>
                    <a:srgbClr val="B3B3B3"/>
                  </a:solidFill>
                </a:rPr>
                <a:t>Inheritable and systemic silencing</a:t>
              </a:r>
            </a:p>
          </p:txBody>
        </p:sp>
        <p:sp>
          <p:nvSpPr>
            <p:cNvPr id="17413" name="Line 2">
              <a:extLst>
                <a:ext uri="{FF2B5EF4-FFF2-40B4-BE49-F238E27FC236}">
                  <a16:creationId xmlns:a16="http://schemas.microsoft.com/office/drawing/2014/main" id="{BE52FC60-5D3A-7D40-B91A-4CA3D1A68B66}"/>
                </a:ext>
              </a:extLst>
            </p:cNvPr>
            <p:cNvSpPr>
              <a:spLocks noChangeShapeType="1"/>
            </p:cNvSpPr>
            <p:nvPr/>
          </p:nvSpPr>
          <p:spPr bwMode="auto">
            <a:xfrm>
              <a:off x="107950" y="1079500"/>
              <a:ext cx="8820150" cy="1588"/>
            </a:xfrm>
            <a:prstGeom prst="line">
              <a:avLst/>
            </a:prstGeom>
            <a:noFill/>
            <a:ln w="36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410" name="Rectangle 10">
            <a:extLst>
              <a:ext uri="{FF2B5EF4-FFF2-40B4-BE49-F238E27FC236}">
                <a16:creationId xmlns:a16="http://schemas.microsoft.com/office/drawing/2014/main" id="{7A51D91E-E72D-C74C-B49B-F2710577E7ED}"/>
              </a:ext>
            </a:extLst>
          </p:cNvPr>
          <p:cNvSpPr>
            <a:spLocks noChangeArrowheads="1"/>
          </p:cNvSpPr>
          <p:nvPr/>
        </p:nvSpPr>
        <p:spPr bwMode="auto">
          <a:xfrm>
            <a:off x="152400" y="1219200"/>
            <a:ext cx="60198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n-US" altLang="en-US" sz="1600">
                <a:solidFill>
                  <a:srgbClr val="000000"/>
                </a:solidFill>
              </a:rPr>
              <a:t>Organisms vary in their ability to take up foreign dsRNA and use it in the RNAi pathway. </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The effects of RNA interference can be both systemic and heritable in plants and C. elegans, although not in Drosophila or mammals. </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In plants, RNAi is thought to propagate by the transfer of siRNAs between cells through plasmodesmata (channels in the cell walls that enable communication and transport).</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The heritability comes from methylation of promoters targeted by RNAi; the new methylation pattern is copied in each new generation of the cell.</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In plants, miRNAs are usually perfectly complementary to their target genes and induce direct mRNA cleavage by RISC.</a:t>
            </a:r>
          </a:p>
          <a:p>
            <a:pPr eaLnBrk="1" hangingPunct="1">
              <a:buClr>
                <a:srgbClr val="000000"/>
              </a:buClr>
              <a:buSzPct val="100000"/>
              <a:buFont typeface="Times New Roman" panose="02020603050405020304" pitchFamily="18" charset="0"/>
              <a:buNone/>
            </a:pPr>
            <a:endParaRPr lang="en-US" altLang="en-US" sz="1600">
              <a:solidFill>
                <a:srgbClr val="000000"/>
              </a:solidFill>
            </a:endParaRPr>
          </a:p>
          <a:p>
            <a:pPr eaLnBrk="1" hangingPunct="1">
              <a:buClr>
                <a:srgbClr val="000000"/>
              </a:buClr>
              <a:buSzPct val="100000"/>
              <a:buFont typeface="Times New Roman" panose="02020603050405020304" pitchFamily="18" charset="0"/>
              <a:buNone/>
            </a:pPr>
            <a:r>
              <a:rPr lang="en-US" altLang="en-US" sz="1600">
                <a:solidFill>
                  <a:srgbClr val="000000"/>
                </a:solidFill>
              </a:rPr>
              <a:t>In animals miRNAs tend to be more divergent in sequence and induce translational repression by inhibiting the interactions of translation initiation factors with the messenger RNA's polyadenine tail.</a:t>
            </a:r>
          </a:p>
        </p:txBody>
      </p:sp>
      <p:pic>
        <p:nvPicPr>
          <p:cNvPr id="17411" name="Picture 5">
            <a:extLst>
              <a:ext uri="{FF2B5EF4-FFF2-40B4-BE49-F238E27FC236}">
                <a16:creationId xmlns:a16="http://schemas.microsoft.com/office/drawing/2014/main" id="{9C1823D4-343C-554A-9222-A764C39AAB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133600"/>
            <a:ext cx="2159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ts val="3600"/>
          </a:lnSpc>
          <a:spcBef>
            <a:spcPct val="0"/>
          </a:spcBef>
          <a:spcAft>
            <a:spcPct val="0"/>
          </a:spcAft>
          <a:buClr>
            <a:srgbClr val="000000"/>
          </a:buClr>
          <a:buSzPct val="100000"/>
          <a:buFont typeface="Times New Roman" pitchFamily="-111" charset="0"/>
          <a:buNone/>
          <a:tabLst/>
          <a:defRPr kumimoji="0" lang="en-GB" sz="18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ts val="3600"/>
          </a:lnSpc>
          <a:spcBef>
            <a:spcPct val="0"/>
          </a:spcBef>
          <a:spcAft>
            <a:spcPct val="0"/>
          </a:spcAft>
          <a:buClr>
            <a:srgbClr val="000000"/>
          </a:buClr>
          <a:buSzPct val="100000"/>
          <a:buFont typeface="Times New Roman" pitchFamily="-111" charset="0"/>
          <a:buNone/>
          <a:tabLst/>
          <a:defRPr kumimoji="0" lang="en-GB" sz="1800" b="0" i="0" u="none" strike="noStrike" cap="none" normalizeH="0" baseline="0">
            <a:ln>
              <a:noFill/>
            </a:ln>
            <a:solidFill>
              <a:schemeClr val="bg1"/>
            </a:solidFill>
            <a:effectLst/>
            <a:latin typeface="Arial" pitchFamily="-111"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35466</TotalTime>
  <Words>1255</Words>
  <Application>Microsoft Macintosh PowerPoint</Application>
  <PresentationFormat>On-screen Show (4:3)</PresentationFormat>
  <Paragraphs>137</Paragraphs>
  <Slides>12</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Optima</vt:lpstr>
      <vt:lpstr>Times New Roman</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c:creator>
  <cp:lastModifiedBy>CHRISTIAN ALBERTO GARCIA SEPULVEDA</cp:lastModifiedBy>
  <cp:revision>248</cp:revision>
  <cp:lastPrinted>2019-02-01T15:29:19Z</cp:lastPrinted>
  <dcterms:created xsi:type="dcterms:W3CDTF">2012-08-28T13:53:23Z</dcterms:created>
  <dcterms:modified xsi:type="dcterms:W3CDTF">2019-02-05T15:53:18Z</dcterms:modified>
</cp:coreProperties>
</file>