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25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6CF-6295-4804-A509-23A4FED567FA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20E-80AA-4B15-8507-E2C4864D9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767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6CF-6295-4804-A509-23A4FED567FA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20E-80AA-4B15-8507-E2C4864D9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95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6CF-6295-4804-A509-23A4FED567FA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20E-80AA-4B15-8507-E2C4864D9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74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6CF-6295-4804-A509-23A4FED567FA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20E-80AA-4B15-8507-E2C4864D9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27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6CF-6295-4804-A509-23A4FED567FA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20E-80AA-4B15-8507-E2C4864D9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98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6CF-6295-4804-A509-23A4FED567FA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20E-80AA-4B15-8507-E2C4864D9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82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6CF-6295-4804-A509-23A4FED567FA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20E-80AA-4B15-8507-E2C4864D9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22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6CF-6295-4804-A509-23A4FED567FA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20E-80AA-4B15-8507-E2C4864D9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284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6CF-6295-4804-A509-23A4FED567FA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20E-80AA-4B15-8507-E2C4864D9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6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6CF-6295-4804-A509-23A4FED567FA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20E-80AA-4B15-8507-E2C4864D9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52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86CF-6295-4804-A509-23A4FED567FA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E220E-80AA-4B15-8507-E2C4864D9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55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86CF-6295-4804-A509-23A4FED567FA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E220E-80AA-4B15-8507-E2C4864D9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66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film strip&#10;&#10;Description automatically generated with medium confidence">
            <a:extLst>
              <a:ext uri="{FF2B5EF4-FFF2-40B4-BE49-F238E27FC236}">
                <a16:creationId xmlns:a16="http://schemas.microsoft.com/office/drawing/2014/main" id="{7337C483-D6CB-4377-FE04-1376794351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 contrast="-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484"/>
          <a:stretch/>
        </p:blipFill>
        <p:spPr>
          <a:xfrm>
            <a:off x="224960" y="1275435"/>
            <a:ext cx="5390742" cy="6533060"/>
          </a:xfrm>
          <a:prstGeom prst="rect">
            <a:avLst/>
          </a:prstGeom>
        </p:spPr>
      </p:pic>
      <p:sp>
        <p:nvSpPr>
          <p:cNvPr id="5" name="CuadroTexto 3">
            <a:extLst>
              <a:ext uri="{FF2B5EF4-FFF2-40B4-BE49-F238E27FC236}">
                <a16:creationId xmlns:a16="http://schemas.microsoft.com/office/drawing/2014/main" id="{005D748E-77A1-2524-3C25-D11028B5AD6A}"/>
              </a:ext>
            </a:extLst>
          </p:cNvPr>
          <p:cNvSpPr txBox="1"/>
          <p:nvPr/>
        </p:nvSpPr>
        <p:spPr>
          <a:xfrm>
            <a:off x="206191" y="7985243"/>
            <a:ext cx="540951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3% agarose in TAE, 120 VDC for 1.5 hrs, loading 15 uL (12.5 uL PCR + 5 uL OLB) with 5 uL MWM, Maxygene cycler #1</a:t>
            </a:r>
          </a:p>
        </p:txBody>
      </p:sp>
      <p:sp>
        <p:nvSpPr>
          <p:cNvPr id="6" name="CuadroTexto 4">
            <a:extLst>
              <a:ext uri="{FF2B5EF4-FFF2-40B4-BE49-F238E27FC236}">
                <a16:creationId xmlns:a16="http://schemas.microsoft.com/office/drawing/2014/main" id="{CA2782AC-1C6E-5386-78BC-3282E9DAE835}"/>
              </a:ext>
            </a:extLst>
          </p:cNvPr>
          <p:cNvSpPr txBox="1"/>
          <p:nvPr/>
        </p:nvSpPr>
        <p:spPr>
          <a:xfrm>
            <a:off x="224960" y="259121"/>
            <a:ext cx="53907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1200" b="1">
                <a:latin typeface="Arial" panose="020B0604020202020204" pitchFamily="34" charset="0"/>
                <a:cs typeface="Arial" panose="020B0604020202020204" pitchFamily="34" charset="0"/>
              </a:rPr>
              <a:t>CAGS-2023-JUN-03A:</a:t>
            </a:r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 Tm gradient for SEOV and SNV oligos using SEOV and SNV artificial gene serial dilutions of different Logs, respectively.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41">
            <a:extLst>
              <a:ext uri="{FF2B5EF4-FFF2-40B4-BE49-F238E27FC236}">
                <a16:creationId xmlns:a16="http://schemas.microsoft.com/office/drawing/2014/main" id="{6B934147-594D-F061-EDAD-0703481F42F8}"/>
              </a:ext>
            </a:extLst>
          </p:cNvPr>
          <p:cNvSpPr txBox="1"/>
          <p:nvPr/>
        </p:nvSpPr>
        <p:spPr>
          <a:xfrm>
            <a:off x="4711462" y="1529684"/>
            <a:ext cx="99412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Column 12</a:t>
            </a:r>
          </a:p>
          <a:p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Tm 61°C</a:t>
            </a: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Column 9</a:t>
            </a:r>
          </a:p>
          <a:p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Tm 59°C</a:t>
            </a: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Column 6</a:t>
            </a:r>
          </a:p>
          <a:p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Tm 56°C</a:t>
            </a: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Column 4</a:t>
            </a:r>
          </a:p>
          <a:p>
            <a:r>
              <a:rPr lang="es-MX" sz="1200">
                <a:latin typeface="Arial" panose="020B0604020202020204" pitchFamily="34" charset="0"/>
                <a:cs typeface="Arial" panose="020B0604020202020204" pitchFamily="34" charset="0"/>
              </a:rPr>
              <a:t>Tm 53°C</a:t>
            </a:r>
          </a:p>
          <a:p>
            <a:endParaRPr lang="es-MX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41">
            <a:extLst>
              <a:ext uri="{FF2B5EF4-FFF2-40B4-BE49-F238E27FC236}">
                <a16:creationId xmlns:a16="http://schemas.microsoft.com/office/drawing/2014/main" id="{9D8D9D7D-7085-7CB7-2D91-02DB1D3B37F7}"/>
              </a:ext>
            </a:extLst>
          </p:cNvPr>
          <p:cNvSpPr txBox="1"/>
          <p:nvPr/>
        </p:nvSpPr>
        <p:spPr>
          <a:xfrm>
            <a:off x="763753" y="1578219"/>
            <a:ext cx="19227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  <a:r>
              <a:rPr lang="es-MX" sz="1100" baseline="3000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   Log</a:t>
            </a:r>
            <a:r>
              <a:rPr lang="es-MX" sz="1100" baseline="3000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     Log</a:t>
            </a:r>
            <a:r>
              <a:rPr lang="es-MX" sz="1100" baseline="3000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MX" sz="1100">
                <a:latin typeface="Arial" panose="020B0604020202020204" pitchFamily="34" charset="0"/>
                <a:cs typeface="Arial" panose="020B0604020202020204" pitchFamily="34" charset="0"/>
              </a:rPr>
              <a:t>     Log</a:t>
            </a:r>
            <a:r>
              <a:rPr lang="es-MX" sz="1100" baseline="3000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MX" sz="11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41">
            <a:extLst>
              <a:ext uri="{FF2B5EF4-FFF2-40B4-BE49-F238E27FC236}">
                <a16:creationId xmlns:a16="http://schemas.microsoft.com/office/drawing/2014/main" id="{75F7580F-8ECC-5097-4084-BF34934F45D2}"/>
              </a:ext>
            </a:extLst>
          </p:cNvPr>
          <p:cNvSpPr txBox="1"/>
          <p:nvPr/>
        </p:nvSpPr>
        <p:spPr>
          <a:xfrm>
            <a:off x="291989" y="912610"/>
            <a:ext cx="2635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>
                <a:latin typeface="Arial" panose="020B0604020202020204" pitchFamily="34" charset="0"/>
                <a:cs typeface="Arial" panose="020B0604020202020204" pitchFamily="34" charset="0"/>
              </a:rPr>
              <a:t>SNV Oligos with Clade 1 (SNV reference sequence) artificial gene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2113B65D-0E80-FE4F-D5CD-D1E94F0DFE68}"/>
              </a:ext>
            </a:extLst>
          </p:cNvPr>
          <p:cNvSpPr/>
          <p:nvPr/>
        </p:nvSpPr>
        <p:spPr>
          <a:xfrm rot="16200000">
            <a:off x="1498957" y="104564"/>
            <a:ext cx="227780" cy="2595994"/>
          </a:xfrm>
          <a:prstGeom prst="rightBrace">
            <a:avLst>
              <a:gd name="adj1" fmla="val 60607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A1D48F2E-9227-8B0E-1050-EE4EAD45E732}"/>
              </a:ext>
            </a:extLst>
          </p:cNvPr>
          <p:cNvSpPr/>
          <p:nvPr/>
        </p:nvSpPr>
        <p:spPr>
          <a:xfrm rot="16200000">
            <a:off x="4134918" y="104563"/>
            <a:ext cx="227780" cy="2595994"/>
          </a:xfrm>
          <a:prstGeom prst="rightBrace">
            <a:avLst>
              <a:gd name="adj1" fmla="val 60607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uadroTexto 41">
            <a:extLst>
              <a:ext uri="{FF2B5EF4-FFF2-40B4-BE49-F238E27FC236}">
                <a16:creationId xmlns:a16="http://schemas.microsoft.com/office/drawing/2014/main" id="{E4D9287A-66D2-CB90-2D67-EDFBB3D3E6C0}"/>
              </a:ext>
            </a:extLst>
          </p:cNvPr>
          <p:cNvSpPr txBox="1"/>
          <p:nvPr/>
        </p:nvSpPr>
        <p:spPr>
          <a:xfrm>
            <a:off x="2979740" y="912610"/>
            <a:ext cx="2635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>
                <a:latin typeface="Arial" panose="020B0604020202020204" pitchFamily="34" charset="0"/>
                <a:cs typeface="Arial" panose="020B0604020202020204" pitchFamily="34" charset="0"/>
              </a:rPr>
              <a:t>SEOV Oligos with SEOV reference sequence artificial gene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546542F-D9AB-51B5-C798-15DE32696A43}"/>
              </a:ext>
            </a:extLst>
          </p:cNvPr>
          <p:cNvSpPr/>
          <p:nvPr/>
        </p:nvSpPr>
        <p:spPr>
          <a:xfrm>
            <a:off x="763753" y="2903838"/>
            <a:ext cx="2053588" cy="16681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494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</TotalTime>
  <Words>104</Words>
  <Application>Microsoft Office PowerPoint</Application>
  <PresentationFormat>Letter Paper (8.5x11 in)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ALBERTO GARCIA SEPULVEDA</dc:creator>
  <cp:lastModifiedBy>CHRISTIAN ALBERTO GARCIA SEPULVEDA</cp:lastModifiedBy>
  <cp:revision>1</cp:revision>
  <dcterms:created xsi:type="dcterms:W3CDTF">2023-06-20T20:09:08Z</dcterms:created>
  <dcterms:modified xsi:type="dcterms:W3CDTF">2023-06-20T20:17:01Z</dcterms:modified>
</cp:coreProperties>
</file>