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98" r:id="rId3"/>
    <p:sldId id="417" r:id="rId4"/>
    <p:sldId id="419" r:id="rId5"/>
    <p:sldId id="418" r:id="rId6"/>
    <p:sldId id="421" r:id="rId7"/>
    <p:sldId id="422" r:id="rId8"/>
    <p:sldId id="420" r:id="rId9"/>
    <p:sldId id="399" r:id="rId10"/>
    <p:sldId id="400" r:id="rId11"/>
    <p:sldId id="401" r:id="rId12"/>
    <p:sldId id="423" r:id="rId13"/>
    <p:sldId id="435" r:id="rId14"/>
    <p:sldId id="392" r:id="rId15"/>
    <p:sldId id="389" r:id="rId16"/>
    <p:sldId id="391" r:id="rId17"/>
    <p:sldId id="388" r:id="rId18"/>
    <p:sldId id="390" r:id="rId19"/>
    <p:sldId id="348" r:id="rId20"/>
    <p:sldId id="368" r:id="rId21"/>
    <p:sldId id="428" r:id="rId22"/>
    <p:sldId id="369" r:id="rId23"/>
    <p:sldId id="261" r:id="rId24"/>
    <p:sldId id="403" r:id="rId25"/>
    <p:sldId id="406" r:id="rId26"/>
    <p:sldId id="404" r:id="rId27"/>
    <p:sldId id="408" r:id="rId28"/>
    <p:sldId id="425" r:id="rId29"/>
    <p:sldId id="426" r:id="rId30"/>
    <p:sldId id="436" r:id="rId31"/>
    <p:sldId id="437" r:id="rId32"/>
    <p:sldId id="350" r:id="rId33"/>
    <p:sldId id="384" r:id="rId34"/>
    <p:sldId id="430" r:id="rId35"/>
    <p:sldId id="385" r:id="rId36"/>
    <p:sldId id="424" r:id="rId37"/>
  </p:sldIdLst>
  <p:sldSz cx="9144000" cy="6858000" type="letter"/>
  <p:notesSz cx="9144000" cy="6858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3" autoAdjust="0"/>
    <p:restoredTop sz="99301" autoAdjust="0"/>
  </p:normalViewPr>
  <p:slideViewPr>
    <p:cSldViewPr snapToGrid="0" snapToObjects="1">
      <p:cViewPr varScale="1">
        <p:scale>
          <a:sx n="81" d="100"/>
          <a:sy n="81" d="100"/>
        </p:scale>
        <p:origin x="-1832" y="-112"/>
      </p:cViewPr>
      <p:guideLst>
        <p:guide orient="horz" pos="588"/>
        <p:guide pos="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1760" y="-12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B2CA2-2B73-EC49-83D1-76E0B001700C}" type="datetimeFigureOut">
              <a:rPr lang="en-US" smtClean="0"/>
              <a:t>23/01/18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CFB2A-55AB-D841-8BC2-144DFE99C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13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15D25-E3D1-4F41-9EA5-5C1A10E5FDAD}" type="datetimeFigureOut">
              <a:t>23/01/18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D748D-58C0-B149-A700-B7043406DB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6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748D-58C0-B149-A700-B7043406DB7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4252043" cy="40964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19213" y="1914154"/>
            <a:ext cx="7772400" cy="685800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s-ES_tradnl" dirty="0" smtClean="0"/>
              <a:t>Curso de bioseguridaD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19213" y="2599938"/>
            <a:ext cx="7772400" cy="4540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smtClean="0"/>
              <a:t>Para laboratorios de investigación biomédica v 3.0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 smtClean="0"/>
              <a:t>Versión 3.0</a:t>
            </a: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719213" y="2599938"/>
            <a:ext cx="7772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 userDrawn="1"/>
        </p:nvSpPr>
        <p:spPr>
          <a:xfrm>
            <a:off x="2834924" y="5084590"/>
            <a:ext cx="4675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 smtClean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1" name="Picture 10" descr="Logo UASLP transparent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232" y="5092195"/>
            <a:ext cx="648347" cy="688767"/>
          </a:xfrm>
          <a:prstGeom prst="rect">
            <a:avLst/>
          </a:prstGeom>
        </p:spPr>
      </p:pic>
      <p:pic>
        <p:nvPicPr>
          <p:cNvPr id="12" name="Picture 11" descr="Logo-Med UASLP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9322" y="5054169"/>
            <a:ext cx="764434" cy="77833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485898" y="3461409"/>
            <a:ext cx="600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Reglamento General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 de nuevo ingreso, Conducta y disciplina,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Acceso al laboratorio y visitas,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Vestimenta, limpieza y orden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Bitácoras de laboratorio, Impacto ambiental.</a:t>
            </a:r>
            <a:endParaRPr lang="en-US"/>
          </a:p>
        </p:txBody>
      </p:sp>
      <p:pic>
        <p:nvPicPr>
          <p:cNvPr id="14" name="Picture 13" descr="Logo01.gi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301" y="5084590"/>
            <a:ext cx="739315" cy="747912"/>
          </a:xfrm>
          <a:prstGeom prst="rect">
            <a:avLst/>
          </a:prstGeom>
        </p:spPr>
      </p:pic>
      <p:sp>
        <p:nvSpPr>
          <p:cNvPr id="16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Marcador de fecha 3"/>
          <p:cNvSpPr>
            <a:spLocks noGrp="1"/>
          </p:cNvSpPr>
          <p:nvPr>
            <p:ph type="dt" sz="half" idx="13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1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3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Marcador de fecha 3"/>
          <p:cNvSpPr>
            <a:spLocks noGrp="1"/>
          </p:cNvSpPr>
          <p:nvPr>
            <p:ph type="dt" sz="half" idx="13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9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6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Marcador de fecha 3"/>
          <p:cNvSpPr>
            <a:spLocks noGrp="1"/>
          </p:cNvSpPr>
          <p:nvPr>
            <p:ph type="dt" sz="half" idx="13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0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2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Marcador de fecha 3"/>
          <p:cNvSpPr>
            <a:spLocks noGrp="1"/>
          </p:cNvSpPr>
          <p:nvPr>
            <p:ph type="dt" sz="half" idx="13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Bioseguridad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13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-13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pPr algn="r"/>
            <a:r>
              <a:rPr lang="es-ES_tradnl" dirty="0" smtClean="0"/>
              <a:t>v2018</a:t>
            </a:r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file://localhost/Users/Rommel/Google%20Drive/MolBio/Biosafety/Guidelines/CDC%20BMBL%205th%20Edition%20Eng.pdf" TargetMode="Externa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file://localhost/Users/Rommel/Google%20Drive/MolBio/Biosafety/Guidelines/WHO%20Lab%20Biosafety%20Manual.pdf" TargetMode="Externa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dc.gov/about/pdf/lab-safety/Final_Anthrax_Report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RUuRqa-XU8A" TargetMode="External"/><Relationship Id="rId3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Bv7D_b9_-ng" TargetMode="Externa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1.wdp"/><Relationship Id="rId5" Type="http://schemas.openxmlformats.org/officeDocument/2006/relationships/image" Target="../media/image39.jpeg"/><Relationship Id="rId6" Type="http://schemas.microsoft.com/office/2007/relationships/hdphoto" Target="../media/hdphoto2.wdp"/><Relationship Id="rId7" Type="http://schemas.openxmlformats.org/officeDocument/2006/relationships/image" Target="../media/image40.jpeg"/><Relationship Id="rId8" Type="http://schemas.microsoft.com/office/2007/relationships/hdphoto" Target="../media/hdphoto3.wdp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6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64PbMz5M5do" TargetMode="Externa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5785503" cy="5573741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672165" y="983090"/>
            <a:ext cx="5889091" cy="686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4000" b="1" cap="all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Curso de bioseguridaD</a:t>
            </a:r>
            <a:endParaRPr kumimoji="0" lang="es-ES_tradnl" sz="33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88048"/>
            <a:ext cx="2133600" cy="365125"/>
          </a:xfrm>
        </p:spPr>
        <p:txBody>
          <a:bodyPr/>
          <a:lstStyle/>
          <a:p>
            <a:fld id="{EF2285AA-88BA-E94F-A695-DFC9F6E3B745}" type="slidenum">
              <a:rPr lang="es-ES_tradnl" smtClean="0"/>
              <a:pPr/>
              <a:t>1</a:t>
            </a:fld>
            <a:endParaRPr lang="es-ES_tradnl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2775642" y="1602394"/>
            <a:ext cx="5889091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19474" y="4772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21831" y="1669831"/>
            <a:ext cx="588909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Para laboratorios de investigación biomédica</a:t>
            </a:r>
          </a:p>
          <a:p>
            <a:pPr lvl="0">
              <a:spcBef>
                <a:spcPct val="20000"/>
              </a:spcBef>
              <a:defRPr/>
            </a:pPr>
            <a:r>
              <a:rPr lang="es-ES_tradnl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v2018</a:t>
            </a:r>
            <a:endParaRPr lang="es-ES_tradnl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CuadroTexto 9"/>
          <p:cNvSpPr txBox="1"/>
          <p:nvPr/>
        </p:nvSpPr>
        <p:spPr>
          <a:xfrm>
            <a:off x="1875722" y="6003532"/>
            <a:ext cx="46751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 smtClean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5" name="Picture 14" descr="Logo Fac Med Agui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0" y="6076715"/>
            <a:ext cx="486323" cy="539986"/>
          </a:xfrm>
          <a:prstGeom prst="rect">
            <a:avLst/>
          </a:prstGeom>
        </p:spPr>
      </p:pic>
      <p:pic>
        <p:nvPicPr>
          <p:cNvPr id="17" name="Picture 16" descr="LGVH Logo B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91" y="6096602"/>
            <a:ext cx="471325" cy="5200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89751" y="2850444"/>
            <a:ext cx="4505656" cy="121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S</a:t>
            </a:r>
            <a:r>
              <a:rPr lang="es-ES_tradnl" sz="1800" b="1" kern="1200" dirty="0" smtClean="0">
                <a:solidFill>
                  <a:schemeClr val="tx1"/>
                </a:solidFill>
                <a:latin typeface="Arial"/>
                <a:cs typeface="Arial"/>
              </a:rPr>
              <a:t>esión </a:t>
            </a:r>
            <a:r>
              <a:rPr lang="es-ES_tradnl" b="1" dirty="0">
                <a:latin typeface="Arial"/>
                <a:cs typeface="Arial"/>
              </a:rPr>
              <a:t>1</a:t>
            </a:r>
          </a:p>
          <a:p>
            <a:r>
              <a:rPr lang="es-ES_tradnl" sz="1800" b="1" kern="1200" dirty="0" smtClean="0">
                <a:solidFill>
                  <a:schemeClr val="tx1"/>
                </a:solidFill>
                <a:latin typeface="Arial"/>
                <a:cs typeface="Arial"/>
              </a:rPr>
              <a:t>Conceptos de Bioseguridad</a:t>
            </a:r>
            <a:endParaRPr lang="es-ES_tradnl" sz="900" b="1" kern="1200" baseline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s-ES_tradnl" sz="900" b="1" kern="1200" baseline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s-ES_tradnl" sz="1400" kern="1200" dirty="0" smtClean="0">
                <a:solidFill>
                  <a:schemeClr val="tx1"/>
                </a:solidFill>
                <a:latin typeface="Arial"/>
                <a:cs typeface="Arial"/>
              </a:rPr>
              <a:t>Christian A. García-Sepúlveda MD PhD</a:t>
            </a:r>
          </a:p>
          <a:p>
            <a:r>
              <a:rPr lang="es-ES_tradnl" sz="1400" kern="1200" dirty="0" smtClean="0">
                <a:solidFill>
                  <a:schemeClr val="tx1"/>
                </a:solidFill>
                <a:latin typeface="Arial"/>
                <a:cs typeface="Arial"/>
              </a:rPr>
              <a:t>Sandra E. Guerra-Palomares QFB PhD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5-14 at 12.01.51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91" y="1739899"/>
            <a:ext cx="3057707" cy="4369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5550" y="6094898"/>
            <a:ext cx="153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13/26 Mb 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26" y="1037594"/>
            <a:ext cx="515489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Referencias para el curso</a:t>
            </a:r>
            <a:endParaRPr lang="en-US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Manual de Bioseguridad para Laboratorios de Investigación Biomédica, 5ta Ed (2012)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Idioma: Español</a:t>
            </a:r>
          </a:p>
          <a:p>
            <a:pPr algn="just"/>
            <a:r>
              <a:rPr lang="en-US" sz="1600" i="1" dirty="0" smtClean="0">
                <a:latin typeface="Arial"/>
                <a:cs typeface="Arial"/>
              </a:rPr>
              <a:t>CA </a:t>
            </a:r>
            <a:r>
              <a:rPr lang="en-US" sz="1600" i="1" dirty="0" err="1" smtClean="0">
                <a:latin typeface="Arial"/>
                <a:cs typeface="Arial"/>
              </a:rPr>
              <a:t>García-Sepúlveda</a:t>
            </a:r>
            <a:r>
              <a:rPr lang="en-US" sz="1600" i="1" dirty="0" smtClean="0">
                <a:latin typeface="Arial"/>
                <a:cs typeface="Arial"/>
              </a:rPr>
              <a:t>, DE </a:t>
            </a:r>
            <a:r>
              <a:rPr lang="en-US" sz="1600" i="1" dirty="0" err="1" smtClean="0">
                <a:latin typeface="Arial"/>
                <a:cs typeface="Arial"/>
              </a:rPr>
              <a:t>Noyola-Cherpitel</a:t>
            </a:r>
            <a:r>
              <a:rPr lang="en-US" sz="1600" i="1" dirty="0" smtClean="0">
                <a:latin typeface="Arial"/>
                <a:cs typeface="Arial"/>
              </a:rPr>
              <a:t>, JR </a:t>
            </a:r>
            <a:r>
              <a:rPr lang="en-US" sz="1600" i="1" dirty="0" err="1" smtClean="0">
                <a:latin typeface="Arial"/>
                <a:cs typeface="Arial"/>
              </a:rPr>
              <a:t>Argüello-Astorga</a:t>
            </a:r>
            <a:r>
              <a:rPr lang="en-US" sz="1600" i="1" dirty="0" smtClean="0">
                <a:latin typeface="Arial"/>
                <a:cs typeface="Arial"/>
              </a:rPr>
              <a:t/>
            </a:r>
            <a:br>
              <a:rPr lang="en-US" sz="1600" i="1" dirty="0" smtClean="0">
                <a:latin typeface="Arial"/>
                <a:cs typeface="Arial"/>
              </a:rPr>
            </a:br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Biosafety in Microbiological and Biomedical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Laboratories, 5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Ed (2009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Idioma: inglés y español</a:t>
            </a:r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n-US" sz="1600" i="1" dirty="0" err="1" smtClean="0">
                <a:latin typeface="Arial"/>
                <a:cs typeface="Arial"/>
              </a:rPr>
              <a:t>Depto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y </a:t>
            </a:r>
            <a:r>
              <a:rPr lang="en-US" sz="1600" i="1" dirty="0" err="1" smtClean="0">
                <a:latin typeface="Arial"/>
                <a:cs typeface="Arial"/>
              </a:rPr>
              <a:t>Servicio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Humanos</a:t>
            </a:r>
            <a:r>
              <a:rPr lang="en-US" sz="1600" i="1" dirty="0" smtClean="0">
                <a:latin typeface="Arial"/>
                <a:cs typeface="Arial"/>
              </a:rPr>
              <a:t>, </a:t>
            </a:r>
            <a:r>
              <a:rPr lang="en-US" sz="1600" i="1" dirty="0" err="1" smtClean="0">
                <a:latin typeface="Arial"/>
                <a:cs typeface="Arial"/>
              </a:rPr>
              <a:t>Centros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para</a:t>
            </a:r>
            <a:r>
              <a:rPr lang="en-US" sz="1600" i="1" dirty="0" smtClean="0">
                <a:latin typeface="Arial"/>
                <a:cs typeface="Arial"/>
              </a:rPr>
              <a:t> el Control y </a:t>
            </a:r>
            <a:r>
              <a:rPr lang="en-US" sz="1600" i="1" dirty="0" err="1" smtClean="0">
                <a:latin typeface="Arial"/>
                <a:cs typeface="Arial"/>
              </a:rPr>
              <a:t>Prevención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Enfermedades</a:t>
            </a:r>
            <a:r>
              <a:rPr lang="en-US" sz="1600" i="1" dirty="0" smtClean="0">
                <a:latin typeface="Arial"/>
                <a:cs typeface="Arial"/>
              </a:rPr>
              <a:t> y el </a:t>
            </a:r>
            <a:r>
              <a:rPr lang="en-US" sz="1600" i="1" dirty="0" err="1" smtClean="0">
                <a:latin typeface="Arial"/>
                <a:cs typeface="Arial"/>
              </a:rPr>
              <a:t>Instituto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Nacional</a:t>
            </a:r>
            <a:r>
              <a:rPr lang="en-US" sz="1600" i="1" dirty="0" smtClean="0">
                <a:latin typeface="Arial"/>
                <a:cs typeface="Arial"/>
              </a:rPr>
              <a:t> de la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de los EUA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13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5-14 at 12.02.34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92" y="1758950"/>
            <a:ext cx="2655566" cy="4006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21450" y="57658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13 Mb 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326" y="1037594"/>
            <a:ext cx="51548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Referencias para el curso</a:t>
            </a:r>
            <a:endParaRPr lang="en-US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Manual de Bioseguridad para Laboratorios de Investigación Biomédica, 5ta Ed (2012)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Idioma: Español</a:t>
            </a:r>
          </a:p>
          <a:p>
            <a:pPr algn="just"/>
            <a:r>
              <a:rPr lang="en-US" sz="1600" i="1" dirty="0" smtClean="0">
                <a:latin typeface="Arial"/>
                <a:cs typeface="Arial"/>
              </a:rPr>
              <a:t>CA </a:t>
            </a:r>
            <a:r>
              <a:rPr lang="en-US" sz="1600" i="1" dirty="0" err="1" smtClean="0">
                <a:latin typeface="Arial"/>
                <a:cs typeface="Arial"/>
              </a:rPr>
              <a:t>García-Sepúlveda</a:t>
            </a:r>
            <a:r>
              <a:rPr lang="en-US" sz="1600" i="1" dirty="0" smtClean="0">
                <a:latin typeface="Arial"/>
                <a:cs typeface="Arial"/>
              </a:rPr>
              <a:t>, DE </a:t>
            </a:r>
            <a:r>
              <a:rPr lang="en-US" sz="1600" i="1" dirty="0" err="1" smtClean="0">
                <a:latin typeface="Arial"/>
                <a:cs typeface="Arial"/>
              </a:rPr>
              <a:t>Noyola-Cherpitel</a:t>
            </a:r>
            <a:r>
              <a:rPr lang="en-US" sz="1600" i="1" dirty="0" smtClean="0">
                <a:latin typeface="Arial"/>
                <a:cs typeface="Arial"/>
              </a:rPr>
              <a:t>, JR </a:t>
            </a:r>
            <a:r>
              <a:rPr lang="en-US" sz="1600" i="1" dirty="0" err="1" smtClean="0">
                <a:latin typeface="Arial"/>
                <a:cs typeface="Arial"/>
              </a:rPr>
              <a:t>Argüello-Astorga</a:t>
            </a:r>
            <a:r>
              <a:rPr lang="en-US" sz="1600" i="1" dirty="0" smtClean="0">
                <a:latin typeface="Arial"/>
                <a:cs typeface="Arial"/>
              </a:rPr>
              <a:t/>
            </a:r>
            <a:br>
              <a:rPr lang="en-US" sz="1600" i="1" dirty="0" smtClean="0">
                <a:latin typeface="Arial"/>
                <a:cs typeface="Arial"/>
              </a:rPr>
            </a:br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Biosafety in Microbiological and Biomedical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Laboratories, 5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Ed (2009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Idioma: inglés y español</a:t>
            </a:r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n-US" sz="1600" i="1" dirty="0" err="1" smtClean="0">
                <a:latin typeface="Arial"/>
                <a:cs typeface="Arial"/>
              </a:rPr>
              <a:t>Depto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y </a:t>
            </a:r>
            <a:r>
              <a:rPr lang="en-US" sz="1600" i="1" dirty="0" err="1" smtClean="0">
                <a:latin typeface="Arial"/>
                <a:cs typeface="Arial"/>
              </a:rPr>
              <a:t>Servicio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Humanos</a:t>
            </a:r>
            <a:r>
              <a:rPr lang="en-US" sz="1600" i="1" dirty="0" smtClean="0">
                <a:latin typeface="Arial"/>
                <a:cs typeface="Arial"/>
              </a:rPr>
              <a:t>, </a:t>
            </a:r>
            <a:r>
              <a:rPr lang="en-US" sz="1600" i="1" dirty="0" err="1" smtClean="0">
                <a:latin typeface="Arial"/>
                <a:cs typeface="Arial"/>
              </a:rPr>
              <a:t>Centros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para</a:t>
            </a:r>
            <a:r>
              <a:rPr lang="en-US" sz="1600" i="1" dirty="0" smtClean="0">
                <a:latin typeface="Arial"/>
                <a:cs typeface="Arial"/>
              </a:rPr>
              <a:t> el Control y </a:t>
            </a:r>
            <a:r>
              <a:rPr lang="en-US" sz="1600" i="1" dirty="0" err="1" smtClean="0">
                <a:latin typeface="Arial"/>
                <a:cs typeface="Arial"/>
              </a:rPr>
              <a:t>Prevención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Enfermedades</a:t>
            </a:r>
            <a:r>
              <a:rPr lang="en-US" sz="1600" i="1" dirty="0" smtClean="0">
                <a:latin typeface="Arial"/>
                <a:cs typeface="Arial"/>
              </a:rPr>
              <a:t> y el </a:t>
            </a:r>
            <a:r>
              <a:rPr lang="en-US" sz="1600" i="1" dirty="0" err="1" smtClean="0">
                <a:latin typeface="Arial"/>
                <a:cs typeface="Arial"/>
              </a:rPr>
              <a:t>Instituto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Nacional</a:t>
            </a:r>
            <a:r>
              <a:rPr lang="en-US" sz="1600" i="1" dirty="0" smtClean="0">
                <a:latin typeface="Arial"/>
                <a:cs typeface="Arial"/>
              </a:rPr>
              <a:t> de la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de los EUA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Manual de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Bioseguridad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en el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Laboratorio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, 3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ra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Ed (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2005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just"/>
            <a:r>
              <a:rPr lang="es-ES_tradnl" sz="1600" dirty="0">
                <a:latin typeface="Arial"/>
                <a:cs typeface="Arial"/>
              </a:rPr>
              <a:t>Idioma: Cualquiera</a:t>
            </a:r>
          </a:p>
          <a:p>
            <a:pPr algn="just"/>
            <a:r>
              <a:rPr lang="en-US" sz="1600" i="1" dirty="0" err="1" smtClean="0">
                <a:latin typeface="Arial"/>
                <a:cs typeface="Arial"/>
              </a:rPr>
              <a:t>Organización</a:t>
            </a:r>
            <a:r>
              <a:rPr lang="en-US" sz="1600" i="1" dirty="0" smtClean="0">
                <a:latin typeface="Arial"/>
                <a:cs typeface="Arial"/>
              </a:rPr>
              <a:t> Mundial de la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y </a:t>
            </a:r>
            <a:r>
              <a:rPr lang="en-US" sz="1600" i="1" dirty="0" err="1" smtClean="0">
                <a:latin typeface="Arial"/>
                <a:cs typeface="Arial"/>
              </a:rPr>
              <a:t>Centros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para</a:t>
            </a:r>
            <a:r>
              <a:rPr lang="en-US" sz="1600" i="1" dirty="0" smtClean="0">
                <a:latin typeface="Arial"/>
                <a:cs typeface="Arial"/>
              </a:rPr>
              <a:t> el Control y </a:t>
            </a:r>
            <a:r>
              <a:rPr lang="en-US" sz="1600" i="1" dirty="0" err="1" smtClean="0">
                <a:latin typeface="Arial"/>
                <a:cs typeface="Arial"/>
              </a:rPr>
              <a:t>Prevención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Enfermedades</a:t>
            </a:r>
            <a:r>
              <a:rPr lang="en-US" sz="1600" i="1" dirty="0" smtClean="0">
                <a:latin typeface="Arial"/>
                <a:cs typeface="Arial"/>
              </a:rPr>
              <a:t> de los EUA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20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98202" y="1479479"/>
            <a:ext cx="3274544" cy="3904879"/>
            <a:chOff x="4940674" y="924674"/>
            <a:chExt cx="4203326" cy="5012448"/>
          </a:xfrm>
        </p:grpSpPr>
        <p:pic>
          <p:nvPicPr>
            <p:cNvPr id="3" name="Picture 2" descr="Screen Shot 2017-08-20 at 23.28.3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4" y="924674"/>
              <a:ext cx="4190996" cy="2897313"/>
            </a:xfrm>
            <a:prstGeom prst="rect">
              <a:avLst/>
            </a:prstGeom>
          </p:spPr>
        </p:pic>
        <p:pic>
          <p:nvPicPr>
            <p:cNvPr id="4" name="Picture 3" descr="Screen Shot 2017-08-20 at 23.28.5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674" y="3821987"/>
              <a:ext cx="4203326" cy="211513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63326" y="1037594"/>
            <a:ext cx="51548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Referencias para el curso</a:t>
            </a:r>
            <a:endParaRPr lang="en-US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Manual de Bioseguridad para Laboratorios de Investigación Biomédica, 5ta Ed (2012)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Idioma: Español</a:t>
            </a:r>
          </a:p>
          <a:p>
            <a:pPr algn="just"/>
            <a:r>
              <a:rPr lang="en-US" sz="1600" i="1" dirty="0" smtClean="0">
                <a:latin typeface="Arial"/>
                <a:cs typeface="Arial"/>
              </a:rPr>
              <a:t>CA </a:t>
            </a:r>
            <a:r>
              <a:rPr lang="en-US" sz="1600" i="1" dirty="0" err="1" smtClean="0">
                <a:latin typeface="Arial"/>
                <a:cs typeface="Arial"/>
              </a:rPr>
              <a:t>García-Sepúlveda</a:t>
            </a:r>
            <a:r>
              <a:rPr lang="en-US" sz="1600" i="1" dirty="0" smtClean="0">
                <a:latin typeface="Arial"/>
                <a:cs typeface="Arial"/>
              </a:rPr>
              <a:t>, DE </a:t>
            </a:r>
            <a:r>
              <a:rPr lang="en-US" sz="1600" i="1" dirty="0" err="1" smtClean="0">
                <a:latin typeface="Arial"/>
                <a:cs typeface="Arial"/>
              </a:rPr>
              <a:t>Noyola-Cherpitel</a:t>
            </a:r>
            <a:r>
              <a:rPr lang="en-US" sz="1600" i="1" dirty="0" smtClean="0">
                <a:latin typeface="Arial"/>
                <a:cs typeface="Arial"/>
              </a:rPr>
              <a:t>, JR </a:t>
            </a:r>
            <a:r>
              <a:rPr lang="en-US" sz="1600" i="1" dirty="0" err="1" smtClean="0">
                <a:latin typeface="Arial"/>
                <a:cs typeface="Arial"/>
              </a:rPr>
              <a:t>Argüello-Astorga</a:t>
            </a:r>
            <a:r>
              <a:rPr lang="en-US" sz="1600" i="1" dirty="0" smtClean="0">
                <a:latin typeface="Arial"/>
                <a:cs typeface="Arial"/>
              </a:rPr>
              <a:t/>
            </a:r>
            <a:br>
              <a:rPr lang="en-US" sz="1600" i="1" dirty="0" smtClean="0">
                <a:latin typeface="Arial"/>
                <a:cs typeface="Arial"/>
              </a:rPr>
            </a:br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Biosafety in Microbiological and Biomedical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Laboratories, 5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Ed (2009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Idioma: inglés y español</a:t>
            </a:r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n-US" sz="1600" i="1" dirty="0" err="1" smtClean="0">
                <a:latin typeface="Arial"/>
                <a:cs typeface="Arial"/>
              </a:rPr>
              <a:t>Depto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y </a:t>
            </a:r>
            <a:r>
              <a:rPr lang="en-US" sz="1600" i="1" dirty="0" err="1" smtClean="0">
                <a:latin typeface="Arial"/>
                <a:cs typeface="Arial"/>
              </a:rPr>
              <a:t>Servicio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Humanos</a:t>
            </a:r>
            <a:r>
              <a:rPr lang="en-US" sz="1600" i="1" dirty="0" smtClean="0">
                <a:latin typeface="Arial"/>
                <a:cs typeface="Arial"/>
              </a:rPr>
              <a:t>, </a:t>
            </a:r>
            <a:r>
              <a:rPr lang="en-US" sz="1600" i="1" dirty="0" err="1" smtClean="0">
                <a:latin typeface="Arial"/>
                <a:cs typeface="Arial"/>
              </a:rPr>
              <a:t>Centros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para</a:t>
            </a:r>
            <a:r>
              <a:rPr lang="en-US" sz="1600" i="1" dirty="0" smtClean="0">
                <a:latin typeface="Arial"/>
                <a:cs typeface="Arial"/>
              </a:rPr>
              <a:t> el Control y </a:t>
            </a:r>
            <a:r>
              <a:rPr lang="en-US" sz="1600" i="1" dirty="0" err="1" smtClean="0">
                <a:latin typeface="Arial"/>
                <a:cs typeface="Arial"/>
              </a:rPr>
              <a:t>Prevención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Enfermedades</a:t>
            </a:r>
            <a:r>
              <a:rPr lang="en-US" sz="1600" i="1" dirty="0" smtClean="0">
                <a:latin typeface="Arial"/>
                <a:cs typeface="Arial"/>
              </a:rPr>
              <a:t> y el </a:t>
            </a:r>
            <a:r>
              <a:rPr lang="en-US" sz="1600" i="1" dirty="0" err="1" smtClean="0">
                <a:latin typeface="Arial"/>
                <a:cs typeface="Arial"/>
              </a:rPr>
              <a:t>Instituto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Nacional</a:t>
            </a:r>
            <a:r>
              <a:rPr lang="en-US" sz="1600" i="1" dirty="0" smtClean="0">
                <a:latin typeface="Arial"/>
                <a:cs typeface="Arial"/>
              </a:rPr>
              <a:t> de la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de los EUA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Manual de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Bioseguridad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en el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Laboratorio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, 3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ra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Ed (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2005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just"/>
            <a:r>
              <a:rPr lang="es-ES_tradnl" sz="1600" dirty="0">
                <a:latin typeface="Arial"/>
                <a:cs typeface="Arial"/>
              </a:rPr>
              <a:t>Idioma: Cualquiera</a:t>
            </a:r>
          </a:p>
          <a:p>
            <a:pPr algn="just"/>
            <a:r>
              <a:rPr lang="en-US" sz="1600" i="1" dirty="0" err="1" smtClean="0">
                <a:latin typeface="Arial"/>
                <a:cs typeface="Arial"/>
              </a:rPr>
              <a:t>Organización</a:t>
            </a:r>
            <a:r>
              <a:rPr lang="en-US" sz="1600" i="1" dirty="0" smtClean="0">
                <a:latin typeface="Arial"/>
                <a:cs typeface="Arial"/>
              </a:rPr>
              <a:t> Mundial de la </a:t>
            </a:r>
            <a:r>
              <a:rPr lang="en-US" sz="1600" i="1" dirty="0" err="1" smtClean="0">
                <a:latin typeface="Arial"/>
                <a:cs typeface="Arial"/>
              </a:rPr>
              <a:t>Salud</a:t>
            </a:r>
            <a:r>
              <a:rPr lang="en-US" sz="1600" i="1" dirty="0" smtClean="0">
                <a:latin typeface="Arial"/>
                <a:cs typeface="Arial"/>
              </a:rPr>
              <a:t> y </a:t>
            </a:r>
            <a:r>
              <a:rPr lang="en-US" sz="1600" i="1" dirty="0" err="1" smtClean="0">
                <a:latin typeface="Arial"/>
                <a:cs typeface="Arial"/>
              </a:rPr>
              <a:t>Centros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para</a:t>
            </a:r>
            <a:r>
              <a:rPr lang="en-US" sz="1600" i="1" dirty="0" smtClean="0">
                <a:latin typeface="Arial"/>
                <a:cs typeface="Arial"/>
              </a:rPr>
              <a:t> el Control y </a:t>
            </a:r>
            <a:r>
              <a:rPr lang="en-US" sz="1600" i="1" dirty="0" err="1" smtClean="0">
                <a:latin typeface="Arial"/>
                <a:cs typeface="Arial"/>
              </a:rPr>
              <a:t>Prevención</a:t>
            </a:r>
            <a:r>
              <a:rPr lang="en-US" sz="1600" i="1" dirty="0" smtClean="0">
                <a:latin typeface="Arial"/>
                <a:cs typeface="Arial"/>
              </a:rPr>
              <a:t> de </a:t>
            </a:r>
            <a:r>
              <a:rPr lang="en-US" sz="1600" i="1" dirty="0" err="1" smtClean="0">
                <a:latin typeface="Arial"/>
                <a:cs typeface="Arial"/>
              </a:rPr>
              <a:t>Enfermedades</a:t>
            </a:r>
            <a:r>
              <a:rPr lang="en-US" sz="1600" i="1" dirty="0" smtClean="0">
                <a:latin typeface="Arial"/>
                <a:cs typeface="Arial"/>
              </a:rPr>
              <a:t> de los EUA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65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326" y="1037594"/>
            <a:ext cx="5154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Lecturas suplementarias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34" y="1946274"/>
            <a:ext cx="2146667" cy="29258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400" y="1946274"/>
            <a:ext cx="1775792" cy="2925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791" y="1946275"/>
            <a:ext cx="1776605" cy="2925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996" y="1946275"/>
            <a:ext cx="1895936" cy="29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2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293" y="861114"/>
            <a:ext cx="5200129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Incidente de ántrax (Junio 5, 2014).</a:t>
            </a:r>
            <a:endParaRPr lang="es-ES_tradnl" sz="1600" b="1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80 investigadores expuestos a esporas viables de ántrax tras liberación accidental.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Laboratorio de tecnología avanzada para la respuesta rápida a bioterrorismo (BRRAT) de la CDC (BSL-3).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Evaluación espectrometría MALDI-TOF de proteínas de ántrax.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Cultivos empleados para producir proteínas reportados negativos tras 24 </a:t>
            </a:r>
            <a:r>
              <a:rPr lang="es-ES_tradnl" sz="1600" dirty="0" err="1" smtClean="0">
                <a:latin typeface="Arial"/>
                <a:cs typeface="Arial"/>
              </a:rPr>
              <a:t>hrs</a:t>
            </a:r>
            <a:r>
              <a:rPr lang="es-ES_tradnl" sz="1600" dirty="0" smtClean="0">
                <a:latin typeface="Arial"/>
                <a:cs typeface="Arial"/>
              </a:rPr>
              <a:t> y transferidos a BSL-2.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Ocho días después se descubre crecimiento inesperado en un cultivo de ántrax.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Se concluyó que los cultivos no fueron exitosamente descontaminados de </a:t>
            </a:r>
            <a:r>
              <a:rPr lang="es-ES_tradnl" sz="1600" i="1" dirty="0" smtClean="0">
                <a:latin typeface="Arial"/>
                <a:cs typeface="Arial"/>
              </a:rPr>
              <a:t>B. </a:t>
            </a:r>
            <a:r>
              <a:rPr lang="es-ES_tradnl" sz="1600" i="1" dirty="0" err="1" smtClean="0">
                <a:latin typeface="Arial"/>
                <a:cs typeface="Arial"/>
              </a:rPr>
              <a:t>anthraccis</a:t>
            </a:r>
            <a:r>
              <a:rPr lang="es-ES_tradnl" sz="1600" i="1" dirty="0" smtClean="0">
                <a:latin typeface="Arial"/>
                <a:cs typeface="Arial"/>
              </a:rPr>
              <a:t> </a:t>
            </a:r>
            <a:r>
              <a:rPr lang="es-ES_tradnl" sz="1600" dirty="0" smtClean="0">
                <a:latin typeface="Arial"/>
                <a:cs typeface="Arial"/>
              </a:rPr>
              <a:t>antes de enviarlos a BSL-2.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Reporte completo disponible en:</a:t>
            </a:r>
          </a:p>
          <a:p>
            <a:r>
              <a:rPr lang="es-ES_tradnl" sz="1200" dirty="0" smtClean="0">
                <a:latin typeface="Arial"/>
                <a:cs typeface="Arial"/>
                <a:hlinkClick r:id="rId2"/>
              </a:rPr>
              <a:t>http://www.cdc.gov/about/pdf/lab-safety/Final_Anthrax_Report.pdf</a:t>
            </a:r>
            <a:r>
              <a:rPr lang="es-ES_tradnl" sz="1200" dirty="0" smtClean="0">
                <a:latin typeface="Arial"/>
                <a:cs typeface="Arial"/>
              </a:rPr>
              <a:t> </a:t>
            </a:r>
            <a:endParaRPr lang="es-ES_tradnl" sz="1200" dirty="0">
              <a:latin typeface="Arial"/>
              <a:cs typeface="Arial"/>
            </a:endParaRPr>
          </a:p>
        </p:txBody>
      </p:sp>
      <p:pic>
        <p:nvPicPr>
          <p:cNvPr id="7" name="Picture 6" descr="Screen shot 2014-08-04 at 11.06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88" y="1072622"/>
            <a:ext cx="3465415" cy="1453409"/>
          </a:xfrm>
          <a:prstGeom prst="rect">
            <a:avLst/>
          </a:prstGeom>
        </p:spPr>
      </p:pic>
      <p:pic>
        <p:nvPicPr>
          <p:cNvPr id="9" name="Picture 8" descr="Screen shot 2014-08-04 at 11.17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9" y="2909640"/>
            <a:ext cx="3457883" cy="37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0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293" y="1348734"/>
            <a:ext cx="51806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Arial"/>
                <a:cs typeface="Arial"/>
              </a:rPr>
              <a:t>Epidemia más disruptiva registrada por mortalidad e impacto socio-económico en Guinea, Liberia y Sierra Leona.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Mortalidad entre 57% (hospitalizados) y 70%.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Brotes pequeños en Nigeria</a:t>
            </a:r>
            <a:r>
              <a:rPr lang="es-ES_tradnl" sz="1600" dirty="0">
                <a:latin typeface="Arial"/>
                <a:cs typeface="Arial"/>
              </a:rPr>
              <a:t> </a:t>
            </a:r>
            <a:r>
              <a:rPr lang="es-ES_tradnl" sz="1600" dirty="0" smtClean="0">
                <a:latin typeface="Arial"/>
                <a:cs typeface="Arial"/>
              </a:rPr>
              <a:t>y Mali. 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Casos aislados en Senegal, Reino Unido y Cerdeña.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Casos importados en España y EUA.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Para mayo 2016 la OMS reportaba 28,616 casos y 11,310 muertes con </a:t>
            </a:r>
            <a:r>
              <a:rPr lang="es-ES_tradnl" sz="1600" dirty="0" err="1" smtClean="0">
                <a:latin typeface="Arial"/>
                <a:cs typeface="Arial"/>
              </a:rPr>
              <a:t>subregistro</a:t>
            </a:r>
            <a:r>
              <a:rPr lang="es-ES_tradnl" sz="1600" dirty="0" smtClean="0">
                <a:latin typeface="Arial"/>
                <a:cs typeface="Arial"/>
              </a:rPr>
              <a:t> estimado de 17 a 70%.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En marzo 2016 la OMS declara fin de contingencia internacional.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Llamaradas esporádicas reportadas hasta junio 2016.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2641">
            <a:off x="5783746" y="4442206"/>
            <a:ext cx="1511949" cy="1892456"/>
          </a:xfrm>
          <a:prstGeom prst="rect">
            <a:avLst/>
          </a:prstGeom>
        </p:spPr>
      </p:pic>
      <p:pic>
        <p:nvPicPr>
          <p:cNvPr id="7" name="Picture 6" descr="Screen Shot 2017-08-21 at 18.34.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273">
            <a:off x="6464947" y="3809577"/>
            <a:ext cx="1215922" cy="1715175"/>
          </a:xfrm>
          <a:prstGeom prst="rect">
            <a:avLst/>
          </a:prstGeom>
        </p:spPr>
      </p:pic>
      <p:pic>
        <p:nvPicPr>
          <p:cNvPr id="8" name="Picture 7" descr="Screen Shot 2017-08-21 at 18.35.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739">
            <a:off x="7151827" y="4738490"/>
            <a:ext cx="1341204" cy="1991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293" y="865287"/>
            <a:ext cx="681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Epidemia de </a:t>
            </a:r>
            <a:r>
              <a:rPr lang="es-ES_tradnl" b="1" dirty="0" err="1" smtClean="0">
                <a:latin typeface="Arial"/>
                <a:cs typeface="Arial"/>
              </a:rPr>
              <a:t>Ebola</a:t>
            </a:r>
            <a:r>
              <a:rPr lang="es-ES_tradnl" b="1" dirty="0" smtClean="0">
                <a:latin typeface="Arial"/>
                <a:cs typeface="Arial"/>
              </a:rPr>
              <a:t> de África Occidental (2013-2016).</a:t>
            </a:r>
            <a:endParaRPr lang="es-ES_tradnl" sz="1600" dirty="0">
              <a:latin typeface="Arial"/>
              <a:cs typeface="Arial"/>
            </a:endParaRPr>
          </a:p>
        </p:txBody>
      </p:sp>
      <p:pic>
        <p:nvPicPr>
          <p:cNvPr id="10" name="Picture 9" descr="Screen Shot 2017-08-21 at 18.42.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56" y="1453653"/>
            <a:ext cx="3970523" cy="21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9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21 at 18.56.07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27" y="1710479"/>
            <a:ext cx="5878184" cy="4387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293" y="865287"/>
            <a:ext cx="681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Escenas iniciales de la epidemia.</a:t>
            </a:r>
            <a:endParaRPr lang="es-ES_tradnl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04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9011" y="1233002"/>
            <a:ext cx="8507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Definición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Wikipedia define la Bioseguridad como: 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“</a:t>
            </a:r>
            <a:r>
              <a:rPr lang="es-ES_tradnl" sz="1600" i="1" dirty="0">
                <a:latin typeface="Arial"/>
                <a:cs typeface="Arial"/>
              </a:rPr>
              <a:t>Conjunto de </a:t>
            </a:r>
            <a:r>
              <a:rPr lang="es-ES_tradnl" sz="1600" i="1" dirty="0">
                <a:solidFill>
                  <a:srgbClr val="FF0000"/>
                </a:solidFill>
                <a:latin typeface="Arial"/>
                <a:cs typeface="Arial"/>
              </a:rPr>
              <a:t>normas y medidas preventivas</a:t>
            </a:r>
            <a:r>
              <a:rPr lang="es-ES_tradnl" sz="1600" i="1" dirty="0">
                <a:latin typeface="Arial"/>
                <a:cs typeface="Arial"/>
              </a:rPr>
              <a:t>, destinadas a mantener </a:t>
            </a:r>
            <a:r>
              <a:rPr lang="es-ES_tradnl" sz="1600" i="1" dirty="0">
                <a:solidFill>
                  <a:srgbClr val="FF0000"/>
                </a:solidFill>
                <a:latin typeface="Arial"/>
                <a:cs typeface="Arial"/>
              </a:rPr>
              <a:t>el control de factores de riesgo</a:t>
            </a:r>
            <a:r>
              <a:rPr lang="es-ES_tradnl" sz="1600" i="1" dirty="0">
                <a:latin typeface="Arial"/>
                <a:cs typeface="Arial"/>
              </a:rPr>
              <a:t> laborales procedentes </a:t>
            </a:r>
            <a:r>
              <a:rPr lang="es-ES_tradnl" sz="1600" i="1" dirty="0">
                <a:solidFill>
                  <a:srgbClr val="FF0000"/>
                </a:solidFill>
                <a:latin typeface="Arial"/>
                <a:cs typeface="Arial"/>
              </a:rPr>
              <a:t>de agentes </a:t>
            </a:r>
            <a:r>
              <a:rPr lang="es-ES_tradnl" sz="1600" i="1" dirty="0" smtClean="0">
                <a:solidFill>
                  <a:srgbClr val="FF0000"/>
                </a:solidFill>
                <a:latin typeface="Arial"/>
                <a:cs typeface="Arial"/>
              </a:rPr>
              <a:t>biológicos</a:t>
            </a:r>
            <a:r>
              <a:rPr lang="is-IS" sz="1600" i="1" dirty="0" smtClean="0">
                <a:latin typeface="Arial"/>
                <a:cs typeface="Arial"/>
              </a:rPr>
              <a:t>… </a:t>
            </a:r>
            <a:r>
              <a:rPr lang="en-US" sz="1600" i="1" dirty="0" smtClean="0">
                <a:latin typeface="Arial"/>
                <a:cs typeface="Arial"/>
              </a:rPr>
              <a:t>de </a:t>
            </a:r>
            <a:r>
              <a:rPr lang="en-US" sz="1600" i="1" dirty="0" err="1" smtClean="0">
                <a:latin typeface="Arial"/>
                <a:cs typeface="Arial"/>
              </a:rPr>
              <a:t>tal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manera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que</a:t>
            </a:r>
            <a:r>
              <a:rPr lang="en-US" sz="1600" i="1" dirty="0" smtClean="0">
                <a:latin typeface="Arial"/>
                <a:cs typeface="Arial"/>
              </a:rPr>
              <a:t> los </a:t>
            </a:r>
            <a:r>
              <a:rPr lang="en-US" sz="1600" i="1" dirty="0" err="1" smtClean="0">
                <a:latin typeface="Arial"/>
                <a:cs typeface="Arial"/>
              </a:rPr>
              <a:t>procedimientos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biotecnológicos</a:t>
            </a:r>
            <a:r>
              <a:rPr lang="en-US" sz="1600" i="1" dirty="0" smtClean="0">
                <a:latin typeface="Arial"/>
                <a:cs typeface="Arial"/>
              </a:rPr>
              <a:t> no </a:t>
            </a:r>
            <a:r>
              <a:rPr lang="en-US" sz="1600" i="1" dirty="0" err="1">
                <a:latin typeface="Arial"/>
                <a:cs typeface="Arial"/>
              </a:rPr>
              <a:t>atenten</a:t>
            </a:r>
            <a:r>
              <a:rPr lang="en-US" sz="1600" i="1" dirty="0">
                <a:latin typeface="Arial"/>
                <a:cs typeface="Arial"/>
              </a:rPr>
              <a:t> contra la </a:t>
            </a:r>
            <a:r>
              <a:rPr lang="en-US" sz="1600" i="1" dirty="0" err="1">
                <a:latin typeface="Arial"/>
                <a:cs typeface="Arial"/>
              </a:rPr>
              <a:t>seguridad</a:t>
            </a:r>
            <a:r>
              <a:rPr lang="en-US" sz="1600" i="1" dirty="0">
                <a:latin typeface="Arial"/>
                <a:cs typeface="Arial"/>
              </a:rPr>
              <a:t> de los </a:t>
            </a:r>
            <a:r>
              <a:rPr lang="en-US" sz="1600" i="1" dirty="0" err="1">
                <a:solidFill>
                  <a:srgbClr val="FF0000"/>
                </a:solidFill>
                <a:latin typeface="Arial"/>
                <a:cs typeface="Arial"/>
              </a:rPr>
              <a:t>trabajadores</a:t>
            </a:r>
            <a:r>
              <a:rPr lang="en-US" sz="16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de la </a:t>
            </a:r>
            <a:r>
              <a:rPr lang="en-US" sz="1600" i="1" dirty="0" err="1">
                <a:latin typeface="Arial"/>
                <a:cs typeface="Arial"/>
              </a:rPr>
              <a:t>salud</a:t>
            </a:r>
            <a:r>
              <a:rPr lang="en-US" sz="1600" i="1" dirty="0">
                <a:latin typeface="Arial"/>
                <a:cs typeface="Arial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Arial"/>
                <a:cs typeface="Arial"/>
              </a:rPr>
              <a:t>animales</a:t>
            </a:r>
            <a:r>
              <a:rPr lang="en-US" sz="1600" i="1" dirty="0">
                <a:latin typeface="Arial"/>
                <a:cs typeface="Arial"/>
              </a:rPr>
              <a:t>, </a:t>
            </a:r>
            <a:r>
              <a:rPr lang="en-US" sz="1600" i="1" dirty="0" err="1">
                <a:latin typeface="Arial"/>
                <a:cs typeface="Arial"/>
              </a:rPr>
              <a:t>visitantes</a:t>
            </a:r>
            <a:r>
              <a:rPr lang="en-US" sz="1600" i="1" dirty="0">
                <a:latin typeface="Arial"/>
                <a:cs typeface="Arial"/>
              </a:rPr>
              <a:t> y el </a:t>
            </a:r>
            <a:r>
              <a:rPr lang="en-US" sz="1600" i="1" dirty="0" err="1">
                <a:solidFill>
                  <a:srgbClr val="FF0000"/>
                </a:solidFill>
                <a:latin typeface="Arial"/>
                <a:cs typeface="Arial"/>
              </a:rPr>
              <a:t>medio</a:t>
            </a:r>
            <a:r>
              <a:rPr lang="en-US" sz="16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Arial"/>
                <a:cs typeface="Arial"/>
              </a:rPr>
              <a:t>ambiente</a:t>
            </a:r>
            <a:r>
              <a:rPr lang="en-US" sz="1600" i="1" dirty="0">
                <a:latin typeface="Arial"/>
                <a:cs typeface="Arial"/>
              </a:rPr>
              <a:t>.</a:t>
            </a:r>
            <a:r>
              <a:rPr lang="es-ES_tradnl" sz="1600" dirty="0" smtClean="0">
                <a:latin typeface="Arial"/>
                <a:cs typeface="Arial"/>
              </a:rPr>
              <a:t>”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557" y="4224854"/>
            <a:ext cx="5696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i="1" dirty="0" smtClean="0"/>
              <a:t>Símbolo de trébol (</a:t>
            </a:r>
            <a:r>
              <a:rPr lang="es-ES_tradnl" sz="1600" i="1" dirty="0" err="1" smtClean="0"/>
              <a:t>trefoil</a:t>
            </a:r>
            <a:r>
              <a:rPr lang="es-ES_tradnl" sz="1600" i="1" dirty="0" smtClean="0"/>
              <a:t>) originalmente desarrollado por la compañía química Dow en 1966 y presentado en la revista </a:t>
            </a:r>
            <a:r>
              <a:rPr lang="es-ES_tradnl" sz="1600" i="1" dirty="0" err="1" smtClean="0"/>
              <a:t>Science</a:t>
            </a:r>
            <a:r>
              <a:rPr lang="es-ES_tradnl" sz="1600" i="1" dirty="0" smtClean="0"/>
              <a:t> en 1967 como una señal de peligro biológico estandarizada y universal.</a:t>
            </a:r>
            <a:endParaRPr lang="es-ES_tradnl" sz="1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7" y="4126189"/>
            <a:ext cx="1238498" cy="42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46" y="4144620"/>
            <a:ext cx="1664178" cy="16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051" y="963237"/>
            <a:ext cx="870292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Introducción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Los 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laboratorios de investigación biomédica representan una zona de trabajo con riesgos especiales</a:t>
            </a:r>
            <a:r>
              <a:rPr lang="es-ES_tradnl" sz="1600" dirty="0" smtClean="0">
                <a:latin typeface="Arial"/>
                <a:cs typeface="Arial"/>
              </a:rPr>
              <a:t> y únicos para estudiantes, investigadores y personal auxiliar al igual que para la comunidad en que se construyen.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En 1941, se identifica la 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primer publicación </a:t>
            </a:r>
            <a:r>
              <a:rPr lang="es-ES_tradnl" sz="1600" dirty="0" smtClean="0">
                <a:latin typeface="Arial"/>
                <a:cs typeface="Arial"/>
              </a:rPr>
              <a:t>de un estudio describiendo 74 infecciones de laboratorio 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(LAI</a:t>
            </a:r>
            <a:r>
              <a:rPr lang="es-ES_tradnl" sz="1600" dirty="0" smtClean="0">
                <a:latin typeface="Arial"/>
                <a:cs typeface="Arial"/>
              </a:rPr>
              <a:t>) con brucelosis como consecuencia de la “</a:t>
            </a:r>
            <a:r>
              <a:rPr lang="es-ES_tradnl" sz="1600" dirty="0" err="1" smtClean="0">
                <a:latin typeface="Arial"/>
                <a:cs typeface="Arial"/>
              </a:rPr>
              <a:t>manipulación</a:t>
            </a:r>
            <a:r>
              <a:rPr lang="es-ES_tradnl" sz="1600" dirty="0" smtClean="0">
                <a:latin typeface="Arial"/>
                <a:cs typeface="Arial"/>
              </a:rPr>
              <a:t> o inhalación de cultivos o derivados de cultivos de </a:t>
            </a:r>
            <a:r>
              <a:rPr lang="es-ES_tradnl" sz="1600" dirty="0" err="1" smtClean="0">
                <a:latin typeface="Arial"/>
                <a:cs typeface="Arial"/>
              </a:rPr>
              <a:t>Brucella</a:t>
            </a:r>
            <a:r>
              <a:rPr lang="es-ES_tradnl" sz="1600" dirty="0" smtClean="0">
                <a:latin typeface="Arial"/>
                <a:cs typeface="Arial"/>
              </a:rPr>
              <a:t>”.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Para 1976, 3,941 casos ocupacionales de brucelosis, tifoidea, </a:t>
            </a:r>
            <a:r>
              <a:rPr lang="es-ES_tradnl" sz="1600" dirty="0" err="1" smtClean="0">
                <a:latin typeface="Arial"/>
                <a:cs typeface="Arial"/>
              </a:rPr>
              <a:t>tularemia</a:t>
            </a:r>
            <a:r>
              <a:rPr lang="es-ES_tradnl" sz="1600" dirty="0" smtClean="0">
                <a:latin typeface="Arial"/>
                <a:cs typeface="Arial"/>
              </a:rPr>
              <a:t>, tuberculosis, hepatitis y encefalitis equina venezolana habían sido documentado en los EUA. La </a:t>
            </a:r>
            <a:r>
              <a:rPr lang="es-ES_tradnl" sz="1600" dirty="0" err="1" smtClean="0">
                <a:latin typeface="Arial"/>
                <a:cs typeface="Arial"/>
              </a:rPr>
              <a:t>exposición</a:t>
            </a:r>
            <a:r>
              <a:rPr lang="es-ES_tradnl" sz="1600" dirty="0" smtClean="0">
                <a:latin typeface="Arial"/>
                <a:cs typeface="Arial"/>
              </a:rPr>
              <a:t> a aerosoles infecciosos fue considerada la </a:t>
            </a:r>
            <a:r>
              <a:rPr lang="es-ES_tradnl" sz="1600" dirty="0" err="1" smtClean="0">
                <a:latin typeface="Arial"/>
                <a:cs typeface="Arial"/>
              </a:rPr>
              <a:t>via</a:t>
            </a:r>
            <a:r>
              <a:rPr lang="es-ES_tradnl" sz="1600" dirty="0" smtClean="0">
                <a:latin typeface="Arial"/>
                <a:cs typeface="Arial"/>
              </a:rPr>
              <a:t> de transmisión </a:t>
            </a:r>
            <a:r>
              <a:rPr lang="es-ES_tradnl" sz="1600" dirty="0" err="1" smtClean="0">
                <a:latin typeface="Arial"/>
                <a:cs typeface="Arial"/>
              </a:rPr>
              <a:t>más</a:t>
            </a:r>
            <a:r>
              <a:rPr lang="es-ES_tradnl" sz="1600" dirty="0" smtClean="0">
                <a:latin typeface="Arial"/>
                <a:cs typeface="Arial"/>
              </a:rPr>
              <a:t> probable para &gt; 80%.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En 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1974</a:t>
            </a:r>
            <a:r>
              <a:rPr lang="es-ES_tradnl" sz="1600" dirty="0" smtClean="0">
                <a:latin typeface="Arial"/>
                <a:cs typeface="Arial"/>
              </a:rPr>
              <a:t> la incidencia de 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hepatitis</a:t>
            </a:r>
            <a:r>
              <a:rPr lang="es-ES_tradnl" sz="1600" dirty="0" smtClean="0">
                <a:latin typeface="Arial"/>
                <a:cs typeface="Arial"/>
              </a:rPr>
              <a:t> entre personal de laboratorio era 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7x</a:t>
            </a:r>
            <a:r>
              <a:rPr lang="es-ES_tradnl" sz="1600" dirty="0" smtClean="0">
                <a:latin typeface="Arial"/>
                <a:cs typeface="Arial"/>
              </a:rPr>
              <a:t> superior a la de la población general, la de </a:t>
            </a:r>
            <a:r>
              <a:rPr lang="es-ES_tradnl" sz="16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uberculosis 5x </a:t>
            </a:r>
            <a:r>
              <a:rPr lang="es-ES_tradnl" sz="1600" dirty="0" smtClean="0">
                <a:latin typeface="Arial"/>
                <a:cs typeface="Arial"/>
              </a:rPr>
              <a:t>superior.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En 1979, se había llegado a la </a:t>
            </a:r>
            <a:r>
              <a:rPr lang="es-ES_tradnl" sz="1600" dirty="0" err="1" smtClean="0">
                <a:latin typeface="Arial"/>
                <a:cs typeface="Arial"/>
              </a:rPr>
              <a:t>conclusión</a:t>
            </a:r>
            <a:r>
              <a:rPr lang="es-ES_tradnl" sz="1600" dirty="0" smtClean="0">
                <a:latin typeface="Arial"/>
                <a:cs typeface="Arial"/>
              </a:rPr>
              <a:t> de que “se cuenta con el conocimiento, las </a:t>
            </a:r>
            <a:r>
              <a:rPr lang="es-ES_tradnl" sz="1600" dirty="0" err="1" smtClean="0">
                <a:latin typeface="Arial"/>
                <a:cs typeface="Arial"/>
              </a:rPr>
              <a:t>técnicas</a:t>
            </a:r>
            <a:r>
              <a:rPr lang="es-ES_tradnl" sz="1600" dirty="0" smtClean="0">
                <a:latin typeface="Arial"/>
                <a:cs typeface="Arial"/>
              </a:rPr>
              <a:t> y los equipos para prevenir la </a:t>
            </a:r>
            <a:r>
              <a:rPr lang="es-ES_tradnl" sz="1600" dirty="0" err="1" smtClean="0">
                <a:latin typeface="Arial"/>
                <a:cs typeface="Arial"/>
              </a:rPr>
              <a:t>mayoría</a:t>
            </a:r>
            <a:r>
              <a:rPr lang="es-ES_tradnl" sz="1600" dirty="0" smtClean="0">
                <a:latin typeface="Arial"/>
                <a:cs typeface="Arial"/>
              </a:rPr>
              <a:t> de las infecciones de laboratorio”. </a:t>
            </a:r>
            <a:endParaRPr lang="es-ES_tradnl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1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04 at 6.14.02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69" y="3820567"/>
            <a:ext cx="4103616" cy="2517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051" y="958687"/>
            <a:ext cx="8886377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I</a:t>
            </a:r>
            <a:r>
              <a:rPr lang="en-US" b="1" dirty="0">
                <a:latin typeface="Arial"/>
                <a:cs typeface="Arial"/>
              </a:rPr>
              <a:t>n</a:t>
            </a:r>
            <a:r>
              <a:rPr lang="es-ES_tradnl" b="1" dirty="0" err="1">
                <a:latin typeface="Arial"/>
                <a:cs typeface="Arial"/>
              </a:rPr>
              <a:t>troducción</a:t>
            </a:r>
            <a:endParaRPr lang="es-ES_tradnl" b="1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Antes de la pandemia de HIV/SIDA, las prácticas de laboratorio ya establecidas </a:t>
            </a:r>
            <a:r>
              <a:rPr lang="es-ES_tradnl" sz="1600" dirty="0" smtClean="0">
                <a:latin typeface="Arial"/>
                <a:cs typeface="Arial"/>
              </a:rPr>
              <a:t>permitían </a:t>
            </a:r>
            <a:r>
              <a:rPr lang="es-ES_tradnl" sz="1600" dirty="0">
                <a:latin typeface="Arial"/>
                <a:cs typeface="Arial"/>
              </a:rPr>
              <a:t>la manipulación segura de muestras de sangre. 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Tras asociar a HIV con SIDA estas prácticas se consolidaron en lo que actualmente conocemos como </a:t>
            </a:r>
            <a:r>
              <a:rPr lang="es-ES_tradnl" sz="1600" dirty="0">
                <a:solidFill>
                  <a:srgbClr val="FF0000"/>
                </a:solidFill>
                <a:latin typeface="Arial"/>
                <a:cs typeface="Arial"/>
              </a:rPr>
              <a:t>PRECAUCIONES UNIVERSALES</a:t>
            </a:r>
            <a:r>
              <a:rPr lang="es-ES_tradnl" sz="1600" dirty="0">
                <a:latin typeface="Arial"/>
                <a:cs typeface="Arial"/>
              </a:rPr>
              <a:t>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Para 1980 se crea el código de </a:t>
            </a:r>
            <a:r>
              <a:rPr lang="es-ES_tradnl" sz="1600" dirty="0">
                <a:solidFill>
                  <a:srgbClr val="FF0000"/>
                </a:solidFill>
                <a:latin typeface="Arial"/>
                <a:cs typeface="Arial"/>
              </a:rPr>
              <a:t>NIVELES Y GRUPOS DE BIOSEGURIDAD </a:t>
            </a:r>
            <a:r>
              <a:rPr lang="es-ES_tradnl" sz="1600" dirty="0">
                <a:latin typeface="Arial"/>
                <a:cs typeface="Arial"/>
              </a:rPr>
              <a:t>(</a:t>
            </a:r>
            <a:r>
              <a:rPr lang="es-ES_tradnl" sz="1600" dirty="0" err="1">
                <a:latin typeface="Arial"/>
                <a:cs typeface="Arial"/>
              </a:rPr>
              <a:t>Biosafety</a:t>
            </a:r>
            <a:r>
              <a:rPr lang="es-ES_tradnl" sz="1600" dirty="0">
                <a:latin typeface="Arial"/>
                <a:cs typeface="Arial"/>
              </a:rPr>
              <a:t> </a:t>
            </a:r>
            <a:r>
              <a:rPr lang="es-ES_tradnl" sz="1600" dirty="0" err="1">
                <a:latin typeface="Arial"/>
                <a:cs typeface="Arial"/>
              </a:rPr>
              <a:t>Level and Groups</a:t>
            </a:r>
            <a:r>
              <a:rPr lang="es-ES_tradnl" sz="1600" dirty="0">
                <a:latin typeface="Arial"/>
                <a:cs typeface="Arial"/>
              </a:rPr>
              <a:t>) para clasificar a los agentes biológicos, a las prácticas de laboratorio y la infraestructura de laboratorio en cuatro niveles.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Nivel de Bioseguridad </a:t>
            </a:r>
          </a:p>
          <a:p>
            <a:pPr marL="285750" indent="-285750">
              <a:buFontTx/>
              <a:buChar char="-"/>
            </a:pPr>
            <a:r>
              <a:rPr lang="es-ES_tradnl" sz="1600" dirty="0" smtClean="0">
                <a:latin typeface="Arial"/>
                <a:cs typeface="Arial"/>
              </a:rPr>
              <a:t>BSL1 </a:t>
            </a:r>
            <a:r>
              <a:rPr lang="es-ES_tradnl" sz="1600" dirty="0">
                <a:latin typeface="Arial"/>
                <a:cs typeface="Arial"/>
              </a:rPr>
              <a:t>(Laboratorio básico) </a:t>
            </a:r>
          </a:p>
          <a:p>
            <a:pPr marL="285750" indent="-285750">
              <a:buFontTx/>
              <a:buChar char="-"/>
            </a:pPr>
            <a:r>
              <a:rPr lang="es-ES_tradnl" sz="1600" dirty="0" smtClean="0">
                <a:latin typeface="Arial"/>
                <a:cs typeface="Arial"/>
              </a:rPr>
              <a:t>BSL2 </a:t>
            </a:r>
            <a:r>
              <a:rPr lang="es-ES_tradnl" sz="1600" dirty="0">
                <a:latin typeface="Arial"/>
                <a:cs typeface="Arial"/>
              </a:rPr>
              <a:t>(Laboratorio básico)</a:t>
            </a:r>
          </a:p>
          <a:p>
            <a:pPr marL="285750" indent="-285750">
              <a:buFontTx/>
              <a:buChar char="-"/>
            </a:pPr>
            <a:r>
              <a:rPr lang="es-ES_tradnl" sz="1600" dirty="0" smtClean="0">
                <a:latin typeface="Arial"/>
                <a:cs typeface="Arial"/>
              </a:rPr>
              <a:t>BSL3 </a:t>
            </a:r>
            <a:r>
              <a:rPr lang="es-ES_tradnl" sz="1600" dirty="0">
                <a:latin typeface="Arial"/>
                <a:cs typeface="Arial"/>
              </a:rPr>
              <a:t>(Laboratorio de contención) </a:t>
            </a:r>
          </a:p>
          <a:p>
            <a:pPr marL="285750" indent="-285750">
              <a:buFontTx/>
              <a:buChar char="-"/>
            </a:pPr>
            <a:r>
              <a:rPr lang="es-ES_tradnl" sz="1600" dirty="0" smtClean="0">
                <a:latin typeface="Arial"/>
                <a:cs typeface="Arial"/>
              </a:rPr>
              <a:t>BSL4 </a:t>
            </a:r>
            <a:r>
              <a:rPr lang="es-ES_tradnl" sz="1600" dirty="0">
                <a:latin typeface="Arial"/>
                <a:cs typeface="Arial"/>
              </a:rPr>
              <a:t>(Laboratorio de máxima contención)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pPr algn="just"/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84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3" y="1049070"/>
            <a:ext cx="8695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¿Quienes somos y que experiencias en bioseguridad tenemos?</a:t>
            </a:r>
          </a:p>
          <a:p>
            <a:r>
              <a:rPr lang="es-ES_tradnl" i="1" dirty="0" smtClean="0">
                <a:latin typeface="Arial"/>
                <a:cs typeface="Arial"/>
              </a:rPr>
              <a:t>Formación académica y científica</a:t>
            </a:r>
          </a:p>
          <a:p>
            <a:endParaRPr lang="es-ES_tradnl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85" y="2085208"/>
            <a:ext cx="2768600" cy="207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02" y="2085208"/>
            <a:ext cx="2769184" cy="2076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450" y="4447623"/>
            <a:ext cx="3666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SE </a:t>
            </a:r>
            <a:r>
              <a:rPr lang="es-ES_tradnl" sz="1600" b="1" dirty="0">
                <a:latin typeface="Arial"/>
                <a:cs typeface="Arial"/>
              </a:rPr>
              <a:t>G</a:t>
            </a:r>
            <a:r>
              <a:rPr lang="en-US" sz="1600" b="1" dirty="0">
                <a:latin typeface="Arial"/>
                <a:cs typeface="Arial"/>
              </a:rPr>
              <a:t>u</a:t>
            </a:r>
            <a:r>
              <a:rPr lang="es-ES_tradnl" sz="1600" b="1" dirty="0">
                <a:latin typeface="Arial"/>
                <a:cs typeface="Arial"/>
              </a:rPr>
              <a:t>erra-Palomares QFB </a:t>
            </a:r>
            <a:r>
              <a:rPr lang="es-ES_tradnl" sz="1600" b="1" dirty="0" smtClean="0">
                <a:latin typeface="Arial"/>
                <a:cs typeface="Arial"/>
              </a:rPr>
              <a:t>PhD</a:t>
            </a:r>
            <a:endParaRPr lang="es-ES_tradnl" sz="1600" b="1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Investigador Asociado</a:t>
            </a:r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n-US" sz="1400" i="1" dirty="0">
                <a:latin typeface="Arial"/>
                <a:cs typeface="Arial"/>
              </a:rPr>
              <a:t>Laboratorio de Genómica Viral y Humana</a:t>
            </a:r>
          </a:p>
          <a:p>
            <a:pPr algn="just"/>
            <a:r>
              <a:rPr lang="en-US" sz="1400" i="1" dirty="0" err="1">
                <a:latin typeface="Arial"/>
                <a:cs typeface="Arial"/>
              </a:rPr>
              <a:t>Facultad</a:t>
            </a:r>
            <a:r>
              <a:rPr lang="en-US" sz="1400" i="1" dirty="0">
                <a:latin typeface="Arial"/>
                <a:cs typeface="Arial"/>
              </a:rPr>
              <a:t> de </a:t>
            </a:r>
            <a:r>
              <a:rPr lang="en-US" sz="1400" i="1" dirty="0" err="1">
                <a:latin typeface="Arial"/>
                <a:cs typeface="Arial"/>
              </a:rPr>
              <a:t>Medicina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UASLP</a:t>
            </a:r>
            <a:endParaRPr lang="es-ES_tradnl" sz="1400" dirty="0" smtClean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783" y="4447623"/>
            <a:ext cx="3666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CA García-Sepúlveda MD PhD</a:t>
            </a:r>
          </a:p>
          <a:p>
            <a:pPr algn="just"/>
            <a:r>
              <a:rPr lang="es-ES_tradnl" sz="1600" dirty="0">
                <a:latin typeface="Arial"/>
                <a:cs typeface="Arial"/>
              </a:rPr>
              <a:t>Responsable de Laboratorio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n-US" sz="1400" i="1" dirty="0" smtClean="0">
                <a:latin typeface="Arial"/>
                <a:cs typeface="Arial"/>
              </a:rPr>
              <a:t>Laboratorio de Genómica Viral y Humana</a:t>
            </a:r>
            <a:endParaRPr lang="en-US" sz="1400" i="1" dirty="0">
              <a:latin typeface="Arial"/>
              <a:cs typeface="Arial"/>
            </a:endParaRPr>
          </a:p>
          <a:p>
            <a:pPr algn="just"/>
            <a:r>
              <a:rPr lang="en-US" sz="1400" i="1" dirty="0" err="1" smtClean="0">
                <a:latin typeface="Arial"/>
                <a:cs typeface="Arial"/>
              </a:rPr>
              <a:t>Facultad</a:t>
            </a:r>
            <a:r>
              <a:rPr lang="en-US" sz="1400" i="1" dirty="0" smtClean="0">
                <a:latin typeface="Arial"/>
                <a:cs typeface="Arial"/>
              </a:rPr>
              <a:t> de </a:t>
            </a:r>
            <a:r>
              <a:rPr lang="en-US" sz="1400" i="1" dirty="0" err="1" smtClean="0">
                <a:latin typeface="Arial"/>
                <a:cs typeface="Arial"/>
              </a:rPr>
              <a:t>Medicina</a:t>
            </a:r>
            <a:r>
              <a:rPr lang="en-US" sz="1400" i="1" dirty="0" smtClean="0">
                <a:latin typeface="Arial"/>
                <a:cs typeface="Arial"/>
              </a:rPr>
              <a:t> UASLP</a:t>
            </a:r>
          </a:p>
        </p:txBody>
      </p:sp>
      <p:sp>
        <p:nvSpPr>
          <p:cNvPr id="3" name="Rectangle 2"/>
          <p:cNvSpPr/>
          <p:nvPr/>
        </p:nvSpPr>
        <p:spPr>
          <a:xfrm>
            <a:off x="806437" y="5744238"/>
            <a:ext cx="74544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latin typeface="Arial"/>
                <a:cs typeface="Arial"/>
              </a:rPr>
              <a:t>Responsable de </a:t>
            </a:r>
            <a:r>
              <a:rPr lang="es-ES_tradnl" sz="1600" dirty="0">
                <a:latin typeface="Arial"/>
                <a:cs typeface="Arial"/>
              </a:rPr>
              <a:t>la Comisión Auxiliar de Seguridad e Higiene y de la </a:t>
            </a:r>
            <a:r>
              <a:rPr lang="es-ES_tradnl" sz="1600" dirty="0" smtClean="0">
                <a:latin typeface="Arial"/>
                <a:cs typeface="Arial"/>
              </a:rPr>
              <a:t>Subcomisión Mixta de Higiene y Seguridad de la Facultad de Medicina.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035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6-11 at 11.4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55" y="1928270"/>
            <a:ext cx="6287014" cy="3972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41" y="949890"/>
            <a:ext cx="88863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Grupos de Riesgo</a:t>
            </a:r>
          </a:p>
          <a:p>
            <a:endParaRPr lang="es-ES_tradnl" sz="1400" b="1" dirty="0" smtClean="0">
              <a:latin typeface="Arial"/>
              <a:cs typeface="Arial"/>
            </a:endParaRPr>
          </a:p>
          <a:p>
            <a:r>
              <a:rPr lang="es-ES_tradnl" sz="1400" dirty="0">
                <a:latin typeface="Arial"/>
                <a:cs typeface="Arial"/>
              </a:rPr>
              <a:t>Clasificación de los microorganismos infecciosos por grupos de riesgo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23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8-21 at 19.31.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7" y="1715180"/>
            <a:ext cx="8258386" cy="49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493" y="949890"/>
            <a:ext cx="8886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Grupos de Riesgo</a:t>
            </a:r>
          </a:p>
          <a:p>
            <a:endParaRPr lang="es-ES_tradnl" sz="1400" b="1" dirty="0" smtClean="0">
              <a:latin typeface="Arial"/>
              <a:cs typeface="Arial"/>
            </a:endParaRPr>
          </a:p>
          <a:p>
            <a:r>
              <a:rPr lang="es-ES_tradnl" sz="1400" dirty="0" smtClean="0">
                <a:latin typeface="Arial"/>
                <a:cs typeface="Arial"/>
              </a:rPr>
              <a:t>Recomendaciones para el manejo de agentes biológicos de acuerdo a grupo de riesgo.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57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6-11 at 11.44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52" y="1943148"/>
            <a:ext cx="5785533" cy="42730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211" y="6478492"/>
            <a:ext cx="9021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/>
              <a:t>TMA</a:t>
            </a:r>
            <a:r>
              <a:rPr lang="es-ES_tradnl" sz="1400" dirty="0"/>
              <a:t>: técnicas microbiológicas apropiadas. </a:t>
            </a:r>
            <a:r>
              <a:rPr lang="es-ES_tradnl" sz="1400" b="1" dirty="0"/>
              <a:t>CSB</a:t>
            </a:r>
            <a:r>
              <a:rPr lang="es-ES_tradnl" sz="1400" dirty="0"/>
              <a:t>: Gabinete o </a:t>
            </a:r>
            <a:r>
              <a:rPr lang="es-ES_tradnl" sz="1400" dirty="0" smtClean="0"/>
              <a:t>Cabina de </a:t>
            </a:r>
            <a:r>
              <a:rPr lang="es-ES_tradnl" sz="1400" dirty="0"/>
              <a:t>Seguridad </a:t>
            </a:r>
            <a:r>
              <a:rPr lang="es-ES_tradnl" sz="1400" dirty="0" smtClean="0"/>
              <a:t>Biológica</a:t>
            </a:r>
            <a:r>
              <a:rPr lang="es-ES_tradnl" sz="1400" dirty="0"/>
              <a:t>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98196" y="931383"/>
            <a:ext cx="88863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Niveles de bioseguridad</a:t>
            </a:r>
          </a:p>
          <a:p>
            <a:endParaRPr lang="es-ES_tradnl" sz="1400" dirty="0" smtClean="0"/>
          </a:p>
          <a:p>
            <a:r>
              <a:rPr lang="es-ES_tradnl" sz="1600" dirty="0" smtClean="0"/>
              <a:t>Relación </a:t>
            </a:r>
            <a:r>
              <a:rPr lang="es-ES_tradnl" sz="1600" dirty="0"/>
              <a:t>de los grupos de riesgo con los niveles de bioseguridad, las prácticas y el equipo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25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631" y="950005"/>
            <a:ext cx="87590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Agente biológico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r>
              <a:rPr lang="es-ES_tradnl" sz="1400" dirty="0" smtClean="0">
                <a:latin typeface="Arial"/>
                <a:cs typeface="Arial"/>
              </a:rPr>
              <a:t>Antes incluía </a:t>
            </a:r>
            <a:r>
              <a:rPr lang="es-ES_tradnl" sz="1400" dirty="0">
                <a:latin typeface="Arial"/>
                <a:cs typeface="Arial"/>
              </a:rPr>
              <a:t>a todas las formas de vida microscópicas, actualmente hace referencia a cualquier molécula o conjunto de moléculas biológicas </a:t>
            </a:r>
            <a:r>
              <a:rPr lang="es-ES_tradnl" sz="1400" dirty="0" smtClean="0">
                <a:latin typeface="Arial"/>
                <a:cs typeface="Arial"/>
              </a:rPr>
              <a:t>auto-replicantes.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53479" y="3750941"/>
            <a:ext cx="843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>
                <a:latin typeface="Arial"/>
                <a:cs typeface="Arial"/>
              </a:rPr>
              <a:t>Bacteria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300528" y="6008414"/>
            <a:ext cx="603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>
                <a:latin typeface="Arial"/>
                <a:cs typeface="Arial"/>
              </a:rPr>
              <a:t>Virus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5021556" y="3830276"/>
            <a:ext cx="9032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>
                <a:latin typeface="Arial"/>
                <a:cs typeface="Arial"/>
              </a:rPr>
              <a:t>Protozoo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039231" y="3830276"/>
            <a:ext cx="713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>
                <a:latin typeface="Arial"/>
                <a:cs typeface="Arial"/>
              </a:rPr>
              <a:t>Hongo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897358" y="3830276"/>
            <a:ext cx="873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>
                <a:latin typeface="Arial"/>
                <a:cs typeface="Arial"/>
              </a:rPr>
              <a:t>Metazoo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731655" y="6008414"/>
            <a:ext cx="70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>
                <a:latin typeface="Arial"/>
                <a:cs typeface="Arial"/>
              </a:rPr>
              <a:t>Toxina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055966" y="6008414"/>
            <a:ext cx="2270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>
                <a:latin typeface="Arial"/>
                <a:cs typeface="Arial"/>
              </a:rPr>
              <a:t>Proteína replicante (Prion)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409" y="2384273"/>
            <a:ext cx="1853304" cy="1294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6883"/>
          <a:stretch/>
        </p:blipFill>
        <p:spPr>
          <a:xfrm rot="5400000">
            <a:off x="758782" y="2270050"/>
            <a:ext cx="1303184" cy="15137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2395" y="2375313"/>
            <a:ext cx="1759387" cy="12996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822" y="2384273"/>
            <a:ext cx="1690225" cy="1366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358" y="4641746"/>
            <a:ext cx="1753762" cy="129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2494" y="4641746"/>
            <a:ext cx="2014744" cy="13666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/>
          <a:srcRect b="34365"/>
          <a:stretch/>
        </p:blipFill>
        <p:spPr>
          <a:xfrm>
            <a:off x="5766023" y="4529905"/>
            <a:ext cx="2594551" cy="147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7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12" y="950005"/>
            <a:ext cx="87940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Concepto de contención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Procedimientos </a:t>
            </a:r>
            <a:r>
              <a:rPr lang="es-ES_tradnl" sz="1600" dirty="0">
                <a:latin typeface="Arial"/>
                <a:cs typeface="Arial"/>
              </a:rPr>
              <a:t>implementados para reducir o eliminar la exposición de quienes trabajan en laboratorios u otras personas, y del medio ambiente </a:t>
            </a:r>
            <a:r>
              <a:rPr lang="es-ES_tradnl" sz="1600" dirty="0" smtClean="0">
                <a:latin typeface="Arial"/>
                <a:cs typeface="Arial"/>
              </a:rPr>
              <a:t>externo, </a:t>
            </a:r>
            <a:r>
              <a:rPr lang="es-ES_tradnl" sz="1600" dirty="0">
                <a:latin typeface="Arial"/>
                <a:cs typeface="Arial"/>
              </a:rPr>
              <a:t>a agentes potencialmente peligrosos. Existen 3 elementos de contención: </a:t>
            </a:r>
            <a:r>
              <a:rPr lang="es-ES_tradnl" sz="1600" u="sng" dirty="0">
                <a:solidFill>
                  <a:srgbClr val="FF0000"/>
                </a:solidFill>
                <a:latin typeface="Arial"/>
                <a:cs typeface="Arial"/>
              </a:rPr>
              <a:t>prácticas</a:t>
            </a:r>
            <a:r>
              <a:rPr lang="es-ES_tradnl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_tradnl" sz="1600" dirty="0">
                <a:latin typeface="Arial"/>
                <a:cs typeface="Arial"/>
              </a:rPr>
              <a:t>y técnicas de laboratorio, </a:t>
            </a:r>
            <a:r>
              <a:rPr lang="es-ES_tradnl" sz="1600" u="sng" dirty="0">
                <a:solidFill>
                  <a:srgbClr val="FF0000"/>
                </a:solidFill>
                <a:latin typeface="Arial"/>
                <a:cs typeface="Arial"/>
              </a:rPr>
              <a:t>equipos</a:t>
            </a:r>
            <a:r>
              <a:rPr lang="es-ES_tradnl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_tradnl" sz="1600" dirty="0">
                <a:latin typeface="Arial"/>
                <a:cs typeface="Arial"/>
              </a:rPr>
              <a:t>de seguridad y el </a:t>
            </a:r>
            <a:r>
              <a:rPr lang="es-ES_tradnl" sz="1600" u="sng" dirty="0">
                <a:solidFill>
                  <a:srgbClr val="FF0000"/>
                </a:solidFill>
                <a:latin typeface="Arial"/>
                <a:cs typeface="Arial"/>
              </a:rPr>
              <a:t>diseño</a:t>
            </a:r>
            <a:r>
              <a:rPr lang="es-ES_tradnl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_tradnl" sz="1600" dirty="0">
                <a:latin typeface="Arial"/>
                <a:cs typeface="Arial"/>
              </a:rPr>
              <a:t>de la instalación.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686" t="12899" r="21949" b="15325"/>
          <a:stretch/>
        </p:blipFill>
        <p:spPr>
          <a:xfrm>
            <a:off x="493716" y="2800987"/>
            <a:ext cx="2038583" cy="3461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8344" y="3514543"/>
            <a:ext cx="5416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PRACTICAS: No tocar la araña.</a:t>
            </a:r>
          </a:p>
          <a:p>
            <a:pPr marL="285750" indent="-285750">
              <a:buFont typeface="Arial"/>
              <a:buChar char="•"/>
            </a:pPr>
            <a:endParaRPr lang="es-ES_tradnl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EQUIPO: Usar pinzas para manipular araña en frasco.</a:t>
            </a:r>
          </a:p>
          <a:p>
            <a:pPr marL="285750" indent="-285750">
              <a:buFont typeface="Arial"/>
              <a:buChar char="•"/>
            </a:pPr>
            <a:endParaRPr lang="es-ES_tradnl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DISEÑO: Utilizar frasco a prueba de arañas.</a:t>
            </a:r>
            <a:endParaRPr lang="es-ES_tradnl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73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12" y="950005"/>
            <a:ext cx="90217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Disciplina (prácticas microbiológicas)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b="1" dirty="0" smtClean="0">
                <a:solidFill>
                  <a:srgbClr val="FF0000"/>
                </a:solidFill>
                <a:latin typeface="Arial"/>
                <a:cs typeface="Arial"/>
              </a:rPr>
              <a:t>El </a:t>
            </a:r>
            <a:r>
              <a:rPr lang="es-ES_tradnl" sz="1600" b="1" dirty="0">
                <a:solidFill>
                  <a:srgbClr val="FF0000"/>
                </a:solidFill>
                <a:latin typeface="Arial"/>
                <a:cs typeface="Arial"/>
              </a:rPr>
              <a:t>elemento más importante </a:t>
            </a:r>
            <a:r>
              <a:rPr lang="es-ES_tradnl" sz="1600" dirty="0">
                <a:latin typeface="Arial"/>
                <a:cs typeface="Arial"/>
              </a:rPr>
              <a:t>de la contención es el </a:t>
            </a:r>
            <a:r>
              <a:rPr lang="es-ES_tradnl" sz="1600" dirty="0" smtClean="0">
                <a:latin typeface="Arial"/>
                <a:cs typeface="Arial"/>
              </a:rPr>
              <a:t>apego estricto a disciplina </a:t>
            </a:r>
            <a:r>
              <a:rPr lang="es-ES_tradnl" sz="1600" dirty="0">
                <a:latin typeface="Arial"/>
                <a:cs typeface="Arial"/>
              </a:rPr>
              <a:t>microbiológica estándar. 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Las </a:t>
            </a:r>
            <a:r>
              <a:rPr lang="es-ES_tradnl" sz="1600" dirty="0">
                <a:latin typeface="Arial"/>
                <a:cs typeface="Arial"/>
              </a:rPr>
              <a:t>personas que trabajan con agentes infecciosos deben conocer los riesgos potenciales, estar capacitados </a:t>
            </a:r>
            <a:r>
              <a:rPr lang="es-ES_tradnl" sz="1600" dirty="0" smtClean="0">
                <a:latin typeface="Arial"/>
                <a:cs typeface="Arial"/>
              </a:rPr>
              <a:t>y</a:t>
            </a:r>
            <a:r>
              <a:rPr lang="es-ES_tradnl" sz="1600" b="1" dirty="0" smtClean="0">
                <a:latin typeface="Arial"/>
                <a:cs typeface="Arial"/>
              </a:rPr>
              <a:t> </a:t>
            </a:r>
            <a:r>
              <a:rPr lang="es-ES_tradnl" sz="1600" b="1" dirty="0" smtClean="0">
                <a:solidFill>
                  <a:srgbClr val="FF0000"/>
                </a:solidFill>
                <a:latin typeface="Arial"/>
                <a:cs typeface="Arial"/>
              </a:rPr>
              <a:t>SER EXPERTOS </a:t>
            </a:r>
            <a:r>
              <a:rPr lang="es-ES_tradnl" sz="1600" dirty="0" smtClean="0">
                <a:latin typeface="Arial"/>
                <a:cs typeface="Arial"/>
              </a:rPr>
              <a:t>en la manipulación del agente específico o potencial.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4720" y="3454748"/>
            <a:ext cx="4088407" cy="31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62" y="2862303"/>
            <a:ext cx="2404316" cy="3280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211" y="935213"/>
            <a:ext cx="88863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Barreras primarias (contención primaria)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u="sng" dirty="0" smtClean="0">
                <a:latin typeface="Arial"/>
                <a:cs typeface="Arial"/>
              </a:rPr>
              <a:t>I</a:t>
            </a:r>
            <a:r>
              <a:rPr lang="es-ES_tradnl" sz="1600" dirty="0" smtClean="0">
                <a:latin typeface="Arial"/>
                <a:cs typeface="Arial"/>
              </a:rPr>
              <a:t>ncluye a equipos </a:t>
            </a:r>
            <a:r>
              <a:rPr lang="es-ES_tradnl" sz="1600" dirty="0">
                <a:latin typeface="Arial"/>
                <a:cs typeface="Arial"/>
              </a:rPr>
              <a:t>como gabinetes de seguridad biológica (GSB)</a:t>
            </a:r>
            <a:r>
              <a:rPr lang="es-ES_tradnl" sz="1600" dirty="0" smtClean="0">
                <a:latin typeface="Arial"/>
                <a:cs typeface="Arial"/>
              </a:rPr>
              <a:t>, viales o recipientes, </a:t>
            </a:r>
            <a:r>
              <a:rPr lang="es-ES_tradnl" sz="1600" dirty="0">
                <a:latin typeface="Arial"/>
                <a:cs typeface="Arial"/>
              </a:rPr>
              <a:t>tapas para aerosoles de cubetas de </a:t>
            </a:r>
            <a:r>
              <a:rPr lang="es-ES_tradnl" sz="1600" dirty="0" smtClean="0">
                <a:latin typeface="Arial"/>
                <a:cs typeface="Arial"/>
              </a:rPr>
              <a:t>centrifugas y al equipo </a:t>
            </a:r>
            <a:r>
              <a:rPr lang="es-ES_tradnl" sz="1600" dirty="0">
                <a:latin typeface="Arial"/>
                <a:cs typeface="Arial"/>
              </a:rPr>
              <a:t>de protección </a:t>
            </a:r>
            <a:r>
              <a:rPr lang="es-ES_tradnl" sz="1600" dirty="0" smtClean="0">
                <a:latin typeface="Arial"/>
                <a:cs typeface="Arial"/>
              </a:rPr>
              <a:t>personal… destinados </a:t>
            </a:r>
            <a:r>
              <a:rPr lang="es-ES_tradnl" sz="1600" dirty="0">
                <a:latin typeface="Arial"/>
                <a:cs typeface="Arial"/>
              </a:rPr>
              <a:t>a </a:t>
            </a:r>
            <a:r>
              <a:rPr lang="es-ES_tradnl" sz="1600" dirty="0" smtClean="0">
                <a:latin typeface="Arial"/>
                <a:cs typeface="Arial"/>
              </a:rPr>
              <a:t>minimizar la exposición al agente biológico.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309" y="3425088"/>
            <a:ext cx="1814494" cy="1979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96" y="3206122"/>
            <a:ext cx="3554608" cy="26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4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3" y="2718462"/>
            <a:ext cx="4200703" cy="2792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453" y="2718462"/>
            <a:ext cx="4199202" cy="2792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1" y="919938"/>
            <a:ext cx="8899168" cy="53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Equipo de protección personal (EPP)</a:t>
            </a:r>
            <a:endParaRPr lang="es-ES_tradnl" sz="1600" b="1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Corresponde a una barrera primaria. Incluye a guantes, delantales, </a:t>
            </a:r>
            <a:r>
              <a:rPr lang="es-ES_tradnl" sz="1600" dirty="0" err="1" smtClean="0">
                <a:latin typeface="Arial"/>
                <a:cs typeface="Arial"/>
              </a:rPr>
              <a:t>coveralls</a:t>
            </a:r>
            <a:r>
              <a:rPr lang="es-ES_tradnl" sz="1600" dirty="0" smtClean="0">
                <a:latin typeface="Arial"/>
                <a:cs typeface="Arial"/>
              </a:rPr>
              <a:t> (</a:t>
            </a:r>
            <a:r>
              <a:rPr lang="es-ES_tradnl" sz="1600" dirty="0" err="1" smtClean="0">
                <a:latin typeface="Arial"/>
                <a:cs typeface="Arial"/>
              </a:rPr>
              <a:t>overalls</a:t>
            </a:r>
            <a:r>
              <a:rPr lang="es-ES_tradnl" sz="1600" dirty="0" smtClean="0">
                <a:latin typeface="Arial"/>
                <a:cs typeface="Arial"/>
              </a:rPr>
              <a:t>), botas, respiradores, máscaras faciales, anteojos de seguridad, caretas, </a:t>
            </a:r>
            <a:r>
              <a:rPr lang="es-ES_tradnl" sz="1600" dirty="0" err="1" smtClean="0">
                <a:latin typeface="Arial"/>
                <a:cs typeface="Arial"/>
              </a:rPr>
              <a:t>PAPRs</a:t>
            </a:r>
            <a:r>
              <a:rPr lang="es-ES_tradnl" sz="1600" dirty="0" smtClean="0">
                <a:latin typeface="Arial"/>
                <a:cs typeface="Arial"/>
              </a:rPr>
              <a:t>, </a:t>
            </a:r>
            <a:r>
              <a:rPr lang="es-ES_tradnl" sz="1600" dirty="0" err="1" smtClean="0">
                <a:latin typeface="Arial"/>
                <a:cs typeface="Arial"/>
              </a:rPr>
              <a:t>SCBAs</a:t>
            </a:r>
            <a:r>
              <a:rPr lang="es-ES_tradnl" sz="1600" dirty="0" smtClean="0">
                <a:latin typeface="Arial"/>
                <a:cs typeface="Arial"/>
              </a:rPr>
              <a:t>, etc. Complementan protección de equipos (GSB).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NOTA</a:t>
            </a:r>
            <a:r>
              <a:rPr lang="es-ES_tradnl" sz="1600" dirty="0">
                <a:latin typeface="Arial"/>
                <a:cs typeface="Arial"/>
              </a:rPr>
              <a:t>: </a:t>
            </a:r>
            <a:r>
              <a:rPr lang="es-ES_tradnl" sz="1600" dirty="0" smtClean="0">
                <a:latin typeface="Arial"/>
                <a:cs typeface="Arial"/>
              </a:rPr>
              <a:t>En algunas situaciones el EPP se convierte en la única barrera primaria (trabajo de campo con roedores infectados por hantavirus y ausencia de GSB).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27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591" y="2628214"/>
            <a:ext cx="4550795" cy="3061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9248" y="3197948"/>
            <a:ext cx="210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Contención</a:t>
            </a:r>
            <a:r>
              <a:rPr lang="en-US" dirty="0" smtClean="0"/>
              <a:t> </a:t>
            </a:r>
            <a:r>
              <a:rPr lang="en-US" dirty="0" err="1" smtClean="0"/>
              <a:t>primaria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9248" y="3990374"/>
            <a:ext cx="233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Contención</a:t>
            </a:r>
            <a:r>
              <a:rPr lang="en-US" dirty="0" smtClean="0"/>
              <a:t> </a:t>
            </a:r>
            <a:r>
              <a:rPr lang="en-US" dirty="0" err="1" smtClean="0"/>
              <a:t>secundaria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3272934" y="3382614"/>
            <a:ext cx="2895829" cy="2689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00385" y="4093821"/>
            <a:ext cx="1432357" cy="8121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2213" y="917437"/>
            <a:ext cx="88657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Contención secundaria</a:t>
            </a:r>
            <a:endParaRPr lang="es-ES_tradnl" b="1" dirty="0">
              <a:latin typeface="Arial"/>
              <a:cs typeface="Arial"/>
            </a:endParaRPr>
          </a:p>
          <a:p>
            <a:endParaRPr lang="es-ES_tradnl" sz="1600" b="1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El </a:t>
            </a:r>
            <a:r>
              <a:rPr lang="es-ES_tradnl" sz="1600" dirty="0">
                <a:latin typeface="Arial"/>
                <a:cs typeface="Arial"/>
              </a:rPr>
              <a:t>diseño </a:t>
            </a:r>
            <a:r>
              <a:rPr lang="es-ES_tradnl" sz="1600" dirty="0" smtClean="0">
                <a:latin typeface="Arial"/>
                <a:cs typeface="Arial"/>
              </a:rPr>
              <a:t>arquitectónico e ingenieril del </a:t>
            </a:r>
          </a:p>
          <a:p>
            <a:r>
              <a:rPr lang="es-ES_tradnl" sz="1600" dirty="0" smtClean="0">
                <a:latin typeface="Arial"/>
                <a:cs typeface="Arial"/>
              </a:rPr>
              <a:t>laboratorio que protege al medio ambiente </a:t>
            </a:r>
          </a:p>
          <a:p>
            <a:r>
              <a:rPr lang="es-ES_tradnl" sz="1600" dirty="0" smtClean="0">
                <a:latin typeface="Arial"/>
                <a:cs typeface="Arial"/>
              </a:rPr>
              <a:t>del agente.</a:t>
            </a:r>
          </a:p>
          <a:p>
            <a:endParaRPr lang="es-ES_tradnl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21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213" y="917437"/>
            <a:ext cx="88657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Contención secundaria</a:t>
            </a:r>
            <a:endParaRPr lang="es-ES_tradnl" b="1" dirty="0">
              <a:latin typeface="Arial"/>
              <a:cs typeface="Arial"/>
            </a:endParaRPr>
          </a:p>
          <a:p>
            <a:endParaRPr lang="es-ES_tradnl" sz="1600" b="1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El </a:t>
            </a:r>
            <a:r>
              <a:rPr lang="es-ES_tradnl" sz="1600" dirty="0">
                <a:latin typeface="Arial"/>
                <a:cs typeface="Arial"/>
              </a:rPr>
              <a:t>diseño </a:t>
            </a:r>
            <a:r>
              <a:rPr lang="es-ES_tradnl" sz="1600" dirty="0" smtClean="0">
                <a:latin typeface="Arial"/>
                <a:cs typeface="Arial"/>
              </a:rPr>
              <a:t>arquitectónico e ingenieril del </a:t>
            </a:r>
          </a:p>
          <a:p>
            <a:r>
              <a:rPr lang="es-ES_tradnl" sz="1600" dirty="0" smtClean="0">
                <a:latin typeface="Arial"/>
                <a:cs typeface="Arial"/>
              </a:rPr>
              <a:t>laboratorio que protege al medio ambiente </a:t>
            </a:r>
          </a:p>
          <a:p>
            <a:r>
              <a:rPr lang="es-ES_tradnl" sz="1600" dirty="0" smtClean="0">
                <a:latin typeface="Arial"/>
                <a:cs typeface="Arial"/>
              </a:rPr>
              <a:t>del agente.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-Unidad manejadora de aire (UMA).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-Lavamanos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-Autoclaves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-Unidad de manejo de efluvios (UME).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38"/>
          <a:stretch/>
        </p:blipFill>
        <p:spPr>
          <a:xfrm>
            <a:off x="4629728" y="1329800"/>
            <a:ext cx="4479637" cy="5551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6983" y="776884"/>
            <a:ext cx="210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Contención</a:t>
            </a:r>
            <a:r>
              <a:rPr lang="en-US" dirty="0" smtClean="0"/>
              <a:t> </a:t>
            </a:r>
            <a:r>
              <a:rPr lang="en-US" dirty="0" err="1" smtClean="0"/>
              <a:t>primaria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2863" y="1110443"/>
            <a:ext cx="233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Contención</a:t>
            </a:r>
            <a:r>
              <a:rPr lang="en-US" dirty="0" smtClean="0"/>
              <a:t> </a:t>
            </a:r>
            <a:r>
              <a:rPr lang="en-US" dirty="0" err="1" smtClean="0"/>
              <a:t>secundaria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5998826" y="1146216"/>
            <a:ext cx="1309447" cy="28716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773472" y="1479775"/>
            <a:ext cx="430892" cy="30125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73607" y="2811590"/>
            <a:ext cx="1473376" cy="250271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378588" y="3321801"/>
            <a:ext cx="4098457" cy="567896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378588" y="3889697"/>
            <a:ext cx="4363719" cy="259438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12418" y="4396502"/>
            <a:ext cx="1628253" cy="640478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7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3" y="1912100"/>
            <a:ext cx="82097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Genómica viral y humana	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Epidemiología Molecular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Receptores de células NK (KIR)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sz="1600" dirty="0" err="1" smtClean="0">
                <a:latin typeface="Arial"/>
                <a:cs typeface="Arial"/>
              </a:rPr>
              <a:t>Ligandos</a:t>
            </a:r>
            <a:r>
              <a:rPr lang="es-ES_tradnl" sz="1600" dirty="0" smtClean="0">
                <a:latin typeface="Arial"/>
                <a:cs typeface="Arial"/>
              </a:rPr>
              <a:t> KIR (MHC)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Patógenos transmitidos por sangre (HBV, HCV, HIV y CMV)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Patógenos respiratorios con Dr. Daniel Noyola (</a:t>
            </a:r>
            <a:r>
              <a:rPr lang="es-ES_tradnl" sz="1600" dirty="0" err="1" smtClean="0">
                <a:latin typeface="Arial"/>
                <a:cs typeface="Arial"/>
              </a:rPr>
              <a:t>Flu</a:t>
            </a:r>
            <a:r>
              <a:rPr lang="es-ES_tradnl" sz="1600" dirty="0" smtClean="0">
                <a:latin typeface="Arial"/>
                <a:cs typeface="Arial"/>
              </a:rPr>
              <a:t> y RSV)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Patógenos exóticos (DENV, WNV, ZIKV, CHIKV, SNV, </a:t>
            </a:r>
            <a:r>
              <a:rPr lang="es-ES_tradnl" sz="1600" dirty="0" err="1" smtClean="0">
                <a:latin typeface="Arial"/>
                <a:cs typeface="Arial"/>
              </a:rPr>
              <a:t>CoV</a:t>
            </a:r>
            <a:r>
              <a:rPr lang="es-ES_tradnl" sz="1600" dirty="0" smtClean="0">
                <a:latin typeface="Arial"/>
                <a:cs typeface="Arial"/>
              </a:rPr>
              <a:t>-MERS, </a:t>
            </a:r>
            <a:r>
              <a:rPr lang="es-ES_tradnl" sz="1600" dirty="0" err="1" smtClean="0">
                <a:latin typeface="Arial"/>
                <a:cs typeface="Arial"/>
              </a:rPr>
              <a:t>CoV</a:t>
            </a:r>
            <a:r>
              <a:rPr lang="es-ES_tradnl" sz="1600" dirty="0" smtClean="0">
                <a:latin typeface="Arial"/>
                <a:cs typeface="Arial"/>
              </a:rPr>
              <a:t>-SARS, </a:t>
            </a:r>
            <a:r>
              <a:rPr lang="es-ES_tradnl" sz="1600" dirty="0" err="1" smtClean="0">
                <a:latin typeface="Arial"/>
                <a:cs typeface="Arial"/>
              </a:rPr>
              <a:t>Arenavirus</a:t>
            </a:r>
            <a:r>
              <a:rPr lang="es-ES_tradnl" sz="1600" dirty="0" smtClean="0">
                <a:latin typeface="Arial"/>
                <a:cs typeface="Arial"/>
              </a:rPr>
              <a:t>, </a:t>
            </a:r>
            <a:r>
              <a:rPr lang="es-ES_tradnl" sz="1600" dirty="0" err="1" smtClean="0">
                <a:latin typeface="Arial"/>
                <a:cs typeface="Arial"/>
              </a:rPr>
              <a:t>etc</a:t>
            </a:r>
            <a:r>
              <a:rPr lang="es-ES_tradnl" sz="1600" dirty="0" smtClean="0">
                <a:latin typeface="Arial"/>
                <a:cs typeface="Arial"/>
              </a:rPr>
              <a:t>).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073" y="1049070"/>
            <a:ext cx="869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¿Quienes somos y que experiencias en bioseguridad tenemos?</a:t>
            </a:r>
          </a:p>
          <a:p>
            <a:r>
              <a:rPr lang="es-ES_tradnl" i="1" dirty="0" smtClean="0">
                <a:latin typeface="Arial"/>
                <a:cs typeface="Arial"/>
              </a:rPr>
              <a:t>Líneas de investigación.</a:t>
            </a:r>
            <a:endParaRPr lang="es-ES_trad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44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213" y="917437"/>
            <a:ext cx="5332153" cy="529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Contención secundaria (Filtros HEPA)</a:t>
            </a:r>
          </a:p>
          <a:p>
            <a:endParaRPr lang="es-ES_tradnl" sz="1600" b="1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Filtros </a:t>
            </a:r>
            <a:r>
              <a:rPr lang="es-ES_tradnl" sz="1600" dirty="0">
                <a:latin typeface="Arial"/>
                <a:cs typeface="Arial"/>
              </a:rPr>
              <a:t>HEPA (High </a:t>
            </a:r>
            <a:r>
              <a:rPr lang="es-ES_tradnl" sz="1600" dirty="0" err="1">
                <a:latin typeface="Arial"/>
                <a:cs typeface="Arial"/>
              </a:rPr>
              <a:t>efficiency</a:t>
            </a:r>
            <a:r>
              <a:rPr lang="es-ES_tradnl" sz="1600" dirty="0">
                <a:latin typeface="Arial"/>
                <a:cs typeface="Arial"/>
              </a:rPr>
              <a:t> </a:t>
            </a:r>
            <a:r>
              <a:rPr lang="es-ES_tradnl" sz="1600" dirty="0" err="1">
                <a:latin typeface="Arial"/>
                <a:cs typeface="Arial"/>
              </a:rPr>
              <a:t>particulate</a:t>
            </a:r>
            <a:r>
              <a:rPr lang="es-ES_tradnl" sz="1600" dirty="0">
                <a:latin typeface="Arial"/>
                <a:cs typeface="Arial"/>
              </a:rPr>
              <a:t> air </a:t>
            </a:r>
            <a:r>
              <a:rPr lang="es-ES_tradnl" sz="1600" dirty="0" err="1">
                <a:latin typeface="Arial"/>
                <a:cs typeface="Arial"/>
              </a:rPr>
              <a:t>filter</a:t>
            </a:r>
            <a:r>
              <a:rPr lang="es-ES_tradnl" sz="1600" dirty="0" smtClean="0">
                <a:latin typeface="Arial"/>
                <a:cs typeface="Arial"/>
              </a:rPr>
              <a:t>).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Diseñados en 1959 para proyecto Manhattan (retener partículas contaminantes radioactivas).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Actualmente con múltiples aplicaciones biomédicas, aeronáuticas y electrónica. 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Capturan el 99.97% de las partículas de 0.3 µm de tamaño.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Tejido de fibras de fibra de vidrio de entre 0.5 a 2 µm.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P</a:t>
            </a:r>
            <a:r>
              <a:rPr lang="es-ES_tradnl" sz="1600" dirty="0" smtClean="0">
                <a:latin typeface="Arial"/>
                <a:cs typeface="Arial"/>
              </a:rPr>
              <a:t>artículas de 0.21 µM suelen </a:t>
            </a:r>
            <a:r>
              <a:rPr lang="es-ES_tradnl" sz="1600" dirty="0">
                <a:latin typeface="Arial"/>
                <a:cs typeface="Arial"/>
              </a:rPr>
              <a:t>penetrar mas </a:t>
            </a:r>
            <a:r>
              <a:rPr lang="en-AU" sz="1600" dirty="0" smtClean="0">
                <a:latin typeface="Arial"/>
                <a:cs typeface="Arial"/>
              </a:rPr>
              <a:t>(most penetrating particle size , MPPS).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Estos filtros no eliminan solventes, olores, vapores ni flatulencias.</a:t>
            </a:r>
          </a:p>
          <a:p>
            <a:endParaRPr lang="es-ES_tradnl" sz="1600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562" y="4357005"/>
            <a:ext cx="2687684" cy="2152289"/>
          </a:xfrm>
          <a:prstGeom prst="rect">
            <a:avLst/>
          </a:prstGeom>
        </p:spPr>
      </p:pic>
      <p:pic>
        <p:nvPicPr>
          <p:cNvPr id="3" name="Picture 2" descr="HEP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08" y="815373"/>
            <a:ext cx="2975238" cy="37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2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213" y="917437"/>
            <a:ext cx="5536266" cy="578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Contención secundaria (Filtros HEPA)</a:t>
            </a:r>
          </a:p>
          <a:p>
            <a:endParaRPr lang="es-ES_tradnl" sz="1600" b="1" dirty="0" smtClean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Espacios de entramado &gt; 0.3 µm, no </a:t>
            </a:r>
            <a:r>
              <a:rPr lang="es-ES_tradnl" sz="1600" dirty="0" smtClean="0">
                <a:latin typeface="Arial"/>
                <a:cs typeface="Arial"/>
              </a:rPr>
              <a:t>es capaz de atrapar </a:t>
            </a:r>
            <a:r>
              <a:rPr lang="es-ES_tradnl" sz="1600" dirty="0">
                <a:latin typeface="Arial"/>
                <a:cs typeface="Arial"/>
              </a:rPr>
              <a:t>partículas </a:t>
            </a:r>
            <a:r>
              <a:rPr lang="es-ES_tradnl" sz="1600" dirty="0" smtClean="0">
                <a:latin typeface="Arial"/>
                <a:cs typeface="Arial"/>
              </a:rPr>
              <a:t>como </a:t>
            </a:r>
            <a:r>
              <a:rPr lang="es-ES_tradnl" sz="1600" dirty="0">
                <a:latin typeface="Arial"/>
                <a:cs typeface="Arial"/>
              </a:rPr>
              <a:t>lo hacen los filtros de membrana sino a través de distintos mecanismos</a:t>
            </a:r>
            <a:r>
              <a:rPr lang="es-ES_tradnl" sz="1600" dirty="0" smtClean="0">
                <a:latin typeface="Arial"/>
                <a:cs typeface="Arial"/>
              </a:rPr>
              <a:t>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b="1" dirty="0" smtClean="0">
                <a:latin typeface="Arial"/>
                <a:cs typeface="Arial"/>
              </a:rPr>
              <a:t>Difusión</a:t>
            </a:r>
          </a:p>
          <a:p>
            <a:r>
              <a:rPr lang="es-ES_tradnl" sz="1600" dirty="0" smtClean="0">
                <a:latin typeface="Arial"/>
                <a:cs typeface="Arial"/>
              </a:rPr>
              <a:t>Partículas &lt; 0.1 µm sufre colisiones con moléculas de gas y terminan adheridas a fibra (movimiento Browniano).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b="1" dirty="0" smtClean="0">
                <a:latin typeface="Arial"/>
                <a:cs typeface="Arial"/>
              </a:rPr>
              <a:t>Intercepción</a:t>
            </a:r>
          </a:p>
          <a:p>
            <a:r>
              <a:rPr lang="es-ES_tradnl" sz="1600" dirty="0" smtClean="0">
                <a:latin typeface="Arial"/>
                <a:cs typeface="Arial"/>
              </a:rPr>
              <a:t>Partículas de &gt; 0.4 µm empujadas por aire se aproximan a menos de un radio de la fibra y se adhieren a ella.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b="1" dirty="0" smtClean="0">
                <a:latin typeface="Arial"/>
                <a:cs typeface="Arial"/>
              </a:rPr>
              <a:t>Impacto inercial</a:t>
            </a:r>
          </a:p>
          <a:p>
            <a:r>
              <a:rPr lang="es-ES_tradnl" sz="1600" dirty="0" smtClean="0">
                <a:latin typeface="Arial"/>
                <a:cs typeface="Arial"/>
              </a:rPr>
              <a:t>Partículas </a:t>
            </a:r>
            <a:r>
              <a:rPr lang="es-ES_tradnl" sz="1600" dirty="0">
                <a:latin typeface="Arial"/>
                <a:cs typeface="Arial"/>
              </a:rPr>
              <a:t>de &gt; 0.4 µm </a:t>
            </a:r>
            <a:r>
              <a:rPr lang="es-ES_tradnl" sz="1600" dirty="0" smtClean="0">
                <a:latin typeface="Arial"/>
                <a:cs typeface="Arial"/>
              </a:rPr>
              <a:t>no pueden ser arrastradas por flujo de aire laminar superficial y se adhieren a ella (colisión directa).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b="1" dirty="0" smtClean="0">
                <a:latin typeface="Arial"/>
                <a:cs typeface="Arial"/>
              </a:rPr>
              <a:t>Atracción electrostática</a:t>
            </a:r>
          </a:p>
          <a:p>
            <a:r>
              <a:rPr lang="es-ES_tradnl" sz="1600" dirty="0" smtClean="0">
                <a:latin typeface="Arial"/>
                <a:cs typeface="Arial"/>
              </a:rPr>
              <a:t>Diferencia de potencial eléctrico y carga hace a mas eficientes a los mecanismos anteriores.</a:t>
            </a:r>
          </a:p>
          <a:p>
            <a:endParaRPr lang="es-ES_tradnl" sz="16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008" y="1258765"/>
            <a:ext cx="2905795" cy="33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2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577" y="1022034"/>
            <a:ext cx="2415479" cy="1608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70" y="2728615"/>
            <a:ext cx="2525486" cy="1104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4308"/>
          <a:stretch/>
        </p:blipFill>
        <p:spPr>
          <a:xfrm>
            <a:off x="6747084" y="4107100"/>
            <a:ext cx="2113373" cy="2070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211" y="967015"/>
            <a:ext cx="633235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Precauciones </a:t>
            </a:r>
            <a:r>
              <a:rPr lang="es-ES_tradnl" b="1" dirty="0" smtClean="0">
                <a:latin typeface="Arial"/>
                <a:cs typeface="Arial"/>
              </a:rPr>
              <a:t>universales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/>
              <a:t>Definidas </a:t>
            </a:r>
            <a:r>
              <a:rPr lang="es-ES_tradnl" sz="1600" dirty="0"/>
              <a:t>por los </a:t>
            </a:r>
            <a:r>
              <a:rPr lang="es-ES_tradnl" sz="1600" dirty="0" err="1"/>
              <a:t>CDCs</a:t>
            </a:r>
            <a:r>
              <a:rPr lang="es-ES_tradnl" sz="1600" dirty="0"/>
              <a:t> como </a:t>
            </a:r>
            <a:r>
              <a:rPr lang="es-ES_tradnl" sz="1600" dirty="0" smtClean="0"/>
              <a:t>lineamientos para prevenir </a:t>
            </a:r>
            <a:r>
              <a:rPr lang="es-ES_tradnl" sz="1600" dirty="0"/>
              <a:t>la transmisión del HIV, HBV, HCV y de otros patógenos transmitidos por sangre. </a:t>
            </a:r>
          </a:p>
          <a:p>
            <a:endParaRPr lang="es-ES_tradnl" sz="1600" dirty="0"/>
          </a:p>
          <a:p>
            <a:r>
              <a:rPr lang="es-ES_tradnl" sz="1600" dirty="0" smtClean="0"/>
              <a:t>Originalmente diseñados </a:t>
            </a:r>
            <a:r>
              <a:rPr lang="es-ES_tradnl" sz="1600" dirty="0"/>
              <a:t>para hospitales y </a:t>
            </a:r>
            <a:r>
              <a:rPr lang="es-ES_tradnl" sz="1600" dirty="0" smtClean="0"/>
              <a:t>personal médico, </a:t>
            </a:r>
            <a:r>
              <a:rPr lang="es-ES_tradnl" sz="1600" dirty="0"/>
              <a:t>gradualmente </a:t>
            </a:r>
            <a:r>
              <a:rPr lang="es-ES_tradnl" sz="1600" dirty="0" smtClean="0"/>
              <a:t>incorporados </a:t>
            </a:r>
            <a:r>
              <a:rPr lang="es-ES_tradnl" sz="1600" dirty="0"/>
              <a:t>a otros </a:t>
            </a:r>
            <a:r>
              <a:rPr lang="es-ES_tradnl" sz="1600" dirty="0" smtClean="0"/>
              <a:t>escenarios (investigación). </a:t>
            </a:r>
            <a:endParaRPr lang="es-ES_tradnl" sz="1600" dirty="0"/>
          </a:p>
          <a:p>
            <a:endParaRPr lang="es-ES_tradnl" sz="1600" dirty="0"/>
          </a:p>
          <a:p>
            <a:r>
              <a:rPr lang="es-ES_tradnl" sz="1600" dirty="0" smtClean="0"/>
              <a:t>Premisa </a:t>
            </a:r>
            <a:r>
              <a:rPr lang="es-ES_tradnl" sz="1600" dirty="0"/>
              <a:t>de que todo </a:t>
            </a:r>
            <a:r>
              <a:rPr lang="es-ES_tradnl" sz="1600" dirty="0" smtClean="0"/>
              <a:t>espéc</a:t>
            </a:r>
            <a:r>
              <a:rPr lang="es-ES_tradnl" sz="1600" dirty="0"/>
              <a:t>i</a:t>
            </a:r>
            <a:r>
              <a:rPr lang="es-ES_tradnl" sz="1600" dirty="0" smtClean="0"/>
              <a:t>men biológico se </a:t>
            </a:r>
            <a:r>
              <a:rPr lang="es-ES_tradnl" sz="1600" dirty="0"/>
              <a:t>encuentra contaminado por patógenos </a:t>
            </a:r>
            <a:r>
              <a:rPr lang="es-ES_tradnl" sz="1600" dirty="0" smtClean="0"/>
              <a:t>infecciosos. </a:t>
            </a:r>
          </a:p>
          <a:p>
            <a:endParaRPr lang="es-ES_tradnl" sz="1600" dirty="0"/>
          </a:p>
          <a:p>
            <a:r>
              <a:rPr lang="es-ES_tradnl" sz="1600" b="1" dirty="0" smtClean="0">
                <a:solidFill>
                  <a:srgbClr val="FF0000"/>
                </a:solidFill>
              </a:rPr>
              <a:t>Lavado de manos</a:t>
            </a:r>
            <a:r>
              <a:rPr lang="es-ES_tradnl" sz="1600" dirty="0" smtClean="0"/>
              <a:t>, al comenzar y terminar el trabajo y periódicamente durante el mismo (c/30 min).</a:t>
            </a:r>
          </a:p>
          <a:p>
            <a:endParaRPr lang="es-ES_tradnl" sz="1600" dirty="0"/>
          </a:p>
          <a:p>
            <a:r>
              <a:rPr lang="es-ES_tradnl" sz="1600" b="1" dirty="0" smtClean="0">
                <a:solidFill>
                  <a:srgbClr val="FF0000"/>
                </a:solidFill>
              </a:rPr>
              <a:t>Uso de guantes </a:t>
            </a:r>
            <a:r>
              <a:rPr lang="es-ES_tradnl" sz="1600" dirty="0" smtClean="0"/>
              <a:t>para manipular especímenes, aparatos, cristalería, plásticos, instrumentos, etc.</a:t>
            </a:r>
          </a:p>
          <a:p>
            <a:endParaRPr lang="es-ES_tradnl" sz="1600" dirty="0"/>
          </a:p>
          <a:p>
            <a:r>
              <a:rPr lang="es-ES_tradnl" sz="1600" dirty="0" smtClean="0"/>
              <a:t>Guantes deben </a:t>
            </a:r>
            <a:r>
              <a:rPr lang="es-ES_tradnl" sz="1600" dirty="0"/>
              <a:t>cubrir empuñadura de </a:t>
            </a:r>
            <a:r>
              <a:rPr lang="es-ES_tradnl" sz="1600" dirty="0" smtClean="0"/>
              <a:t>manga de bata y no se debe utilizar joyería debajo de guantes.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311632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87" y="831228"/>
            <a:ext cx="2035555" cy="2026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52" y="2337407"/>
            <a:ext cx="1526290" cy="1246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704" y="3448233"/>
            <a:ext cx="1470684" cy="2006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236" y="5097071"/>
            <a:ext cx="1489745" cy="1523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951" y="967015"/>
            <a:ext cx="690575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Precauciones </a:t>
            </a:r>
            <a:r>
              <a:rPr lang="es-ES_tradnl" b="1" dirty="0" smtClean="0">
                <a:latin typeface="Arial"/>
                <a:cs typeface="Arial"/>
              </a:rPr>
              <a:t>universales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/>
              <a:t>La </a:t>
            </a:r>
            <a:r>
              <a:rPr lang="es-ES_tradnl" sz="1600" b="1" dirty="0">
                <a:solidFill>
                  <a:srgbClr val="FF0000"/>
                </a:solidFill>
              </a:rPr>
              <a:t>bata</a:t>
            </a:r>
            <a:r>
              <a:rPr lang="es-ES_tradnl" sz="1600" dirty="0">
                <a:solidFill>
                  <a:srgbClr val="FF0000"/>
                </a:solidFill>
              </a:rPr>
              <a:t> </a:t>
            </a:r>
            <a:r>
              <a:rPr lang="es-ES_tradnl" sz="1600" dirty="0"/>
              <a:t>deberá </a:t>
            </a:r>
            <a:r>
              <a:rPr lang="es-ES_tradnl" sz="1600" dirty="0" smtClean="0"/>
              <a:t>completamente </a:t>
            </a:r>
            <a:r>
              <a:rPr lang="es-ES_tradnl" sz="1600" dirty="0"/>
              <a:t>abotonada hasta el cuello mientras se realicen procedimientos de </a:t>
            </a:r>
            <a:r>
              <a:rPr lang="es-ES_tradnl" sz="1600" dirty="0" smtClean="0"/>
              <a:t>riesgo. </a:t>
            </a:r>
            <a:endParaRPr lang="en-US" sz="1600" dirty="0"/>
          </a:p>
          <a:p>
            <a:r>
              <a:rPr lang="es-ES_tradnl" sz="1600" dirty="0"/>
              <a:t>  </a:t>
            </a:r>
            <a:endParaRPr lang="en-US" sz="1600" dirty="0"/>
          </a:p>
          <a:p>
            <a:r>
              <a:rPr lang="es-ES_tradnl" sz="1600" dirty="0" smtClean="0"/>
              <a:t>Extremar </a:t>
            </a:r>
            <a:r>
              <a:rPr lang="es-ES_tradnl" sz="1600" dirty="0"/>
              <a:t>las </a:t>
            </a:r>
            <a:r>
              <a:rPr lang="es-ES_tradnl" sz="1600" b="1" dirty="0">
                <a:solidFill>
                  <a:srgbClr val="FF0000"/>
                </a:solidFill>
              </a:rPr>
              <a:t>precauciones frente a punzo-</a:t>
            </a:r>
            <a:r>
              <a:rPr lang="es-ES_tradnl" sz="1600" b="1" dirty="0" smtClean="0">
                <a:solidFill>
                  <a:srgbClr val="FF0000"/>
                </a:solidFill>
              </a:rPr>
              <a:t>cortantes</a:t>
            </a:r>
            <a:r>
              <a:rPr lang="es-ES_tradnl" sz="1600" dirty="0" smtClean="0"/>
              <a:t>, recomendando eliminar su uso por completo.</a:t>
            </a:r>
            <a:endParaRPr lang="en-US" sz="1600" dirty="0"/>
          </a:p>
          <a:p>
            <a:r>
              <a:rPr lang="es-ES_tradnl" sz="1600" dirty="0"/>
              <a:t> </a:t>
            </a:r>
            <a:endParaRPr lang="en-US" sz="1600" dirty="0"/>
          </a:p>
          <a:p>
            <a:r>
              <a:rPr lang="es-ES_tradnl" sz="1600" b="1" dirty="0" smtClean="0">
                <a:solidFill>
                  <a:srgbClr val="FF0000"/>
                </a:solidFill>
              </a:rPr>
              <a:t>Jamás tapar </a:t>
            </a:r>
            <a:r>
              <a:rPr lang="es-ES_tradnl" sz="1600" b="1" dirty="0">
                <a:solidFill>
                  <a:srgbClr val="FF0000"/>
                </a:solidFill>
              </a:rPr>
              <a:t>las agujas </a:t>
            </a:r>
            <a:r>
              <a:rPr lang="es-ES_tradnl" sz="1600" dirty="0"/>
              <a:t>de jeringas empleadas para la recolección o manipulación de muestras clínicas y </a:t>
            </a:r>
            <a:r>
              <a:rPr lang="es-ES_tradnl" sz="1600" dirty="0" err="1" smtClean="0"/>
              <a:t>bioespecímenes</a:t>
            </a:r>
            <a:r>
              <a:rPr lang="es-ES_tradnl" sz="1600" dirty="0" smtClean="0"/>
              <a:t>. </a:t>
            </a:r>
            <a:endParaRPr lang="es-ES_tradnl" sz="1600" dirty="0"/>
          </a:p>
          <a:p>
            <a:endParaRPr lang="es-ES_tradnl" sz="1600" dirty="0"/>
          </a:p>
          <a:p>
            <a:r>
              <a:rPr lang="es-ES_tradnl" sz="1600" dirty="0" smtClean="0"/>
              <a:t>Todos los procedimientos </a:t>
            </a:r>
            <a:r>
              <a:rPr lang="es-ES_tradnl" sz="1600" dirty="0"/>
              <a:t>que conlleven el riesgo de generar aerosoles </a:t>
            </a:r>
            <a:r>
              <a:rPr lang="es-ES_tradnl" sz="1600" dirty="0" smtClean="0"/>
              <a:t>o </a:t>
            </a:r>
            <a:r>
              <a:rPr lang="es-ES_tradnl" sz="1600" dirty="0"/>
              <a:t>salpicaduras deberán realizarse </a:t>
            </a:r>
            <a:r>
              <a:rPr lang="es-ES_tradnl" sz="1600" dirty="0" smtClean="0"/>
              <a:t>en </a:t>
            </a:r>
            <a:r>
              <a:rPr lang="es-ES_tradnl" sz="1600" b="1" dirty="0" smtClean="0">
                <a:solidFill>
                  <a:srgbClr val="FF0000"/>
                </a:solidFill>
              </a:rPr>
              <a:t>gabinetes </a:t>
            </a:r>
            <a:r>
              <a:rPr lang="es-ES_tradnl" sz="1600" b="1" dirty="0">
                <a:solidFill>
                  <a:srgbClr val="FF0000"/>
                </a:solidFill>
              </a:rPr>
              <a:t>de seguridad biológica</a:t>
            </a:r>
            <a:r>
              <a:rPr lang="es-ES_tradnl" sz="1600" dirty="0"/>
              <a:t>. </a:t>
            </a:r>
          </a:p>
          <a:p>
            <a:endParaRPr lang="es-ES_tradnl" sz="1600" dirty="0"/>
          </a:p>
          <a:p>
            <a:r>
              <a:rPr lang="es-ES_tradnl" sz="1600" dirty="0"/>
              <a:t>Aquellos procedimientos que no </a:t>
            </a:r>
            <a:r>
              <a:rPr lang="es-ES_tradnl" sz="1600" dirty="0" smtClean="0"/>
              <a:t>puedan </a:t>
            </a:r>
            <a:r>
              <a:rPr lang="es-ES_tradnl" sz="1600" dirty="0"/>
              <a:t>realizarse dentro </a:t>
            </a:r>
            <a:r>
              <a:rPr lang="es-ES_tradnl" sz="1600" dirty="0" smtClean="0"/>
              <a:t>de GSB deberán </a:t>
            </a:r>
            <a:r>
              <a:rPr lang="es-ES_tradnl" sz="1600" dirty="0"/>
              <a:t>ser realizados con el </a:t>
            </a:r>
            <a:r>
              <a:rPr lang="es-ES_tradnl" sz="1600" b="1" dirty="0" smtClean="0">
                <a:solidFill>
                  <a:srgbClr val="FF0000"/>
                </a:solidFill>
              </a:rPr>
              <a:t>EPP correspondiente </a:t>
            </a:r>
            <a:r>
              <a:rPr lang="es-ES_tradnl" sz="1600" dirty="0"/>
              <a:t>(P. Ej., el uso de respiradores </a:t>
            </a:r>
            <a:r>
              <a:rPr lang="es-ES_tradnl" sz="1600" dirty="0" err="1"/>
              <a:t>PAPRs</a:t>
            </a:r>
            <a:r>
              <a:rPr lang="es-ES_tradnl" sz="1600" dirty="0"/>
              <a:t> o SCBA).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081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24" y="2728013"/>
            <a:ext cx="7376039" cy="3992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1" y="967015"/>
            <a:ext cx="88753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Precauciones </a:t>
            </a:r>
            <a:r>
              <a:rPr lang="es-ES_tradnl" b="1" dirty="0" smtClean="0">
                <a:latin typeface="Arial"/>
                <a:cs typeface="Arial"/>
              </a:rPr>
              <a:t>universales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b="1" dirty="0" smtClean="0">
                <a:solidFill>
                  <a:srgbClr val="FF0000"/>
                </a:solidFill>
              </a:rPr>
              <a:t>Documentar cualquier </a:t>
            </a:r>
            <a:r>
              <a:rPr lang="es-ES_tradnl" sz="1600" b="1" dirty="0">
                <a:solidFill>
                  <a:srgbClr val="FF0000"/>
                </a:solidFill>
              </a:rPr>
              <a:t>incidente </a:t>
            </a:r>
            <a:r>
              <a:rPr lang="es-ES_tradnl" sz="1600" dirty="0"/>
              <a:t>en el que líquidos biológicos o sustancias químicas entren en contacto con la piel </a:t>
            </a:r>
            <a:r>
              <a:rPr lang="es-ES_tradnl" sz="1600" dirty="0" smtClean="0"/>
              <a:t>desprotegida.</a:t>
            </a:r>
          </a:p>
          <a:p>
            <a:endParaRPr lang="es-ES_tradnl" sz="1600" dirty="0"/>
          </a:p>
          <a:p>
            <a:r>
              <a:rPr lang="es-ES_tradnl" sz="1600" dirty="0" smtClean="0"/>
              <a:t>Implementar un </a:t>
            </a:r>
            <a:r>
              <a:rPr lang="es-ES_tradnl" sz="1600" b="1" dirty="0" smtClean="0">
                <a:solidFill>
                  <a:srgbClr val="FF0000"/>
                </a:solidFill>
              </a:rPr>
              <a:t>programa de evaluación y seguimiento médico</a:t>
            </a:r>
            <a:r>
              <a:rPr lang="es-ES_tradnl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889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884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48" y="2959828"/>
            <a:ext cx="2228477" cy="1671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848" y="1164016"/>
            <a:ext cx="2235200" cy="142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725" y="4828262"/>
            <a:ext cx="2133600" cy="185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51" y="962953"/>
            <a:ext cx="653927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Precauciones </a:t>
            </a:r>
            <a:r>
              <a:rPr lang="es-ES_tradnl" b="1" dirty="0" smtClean="0">
                <a:latin typeface="Arial"/>
                <a:cs typeface="Arial"/>
              </a:rPr>
              <a:t>universales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/>
              <a:t>Estrictamente </a:t>
            </a:r>
            <a:r>
              <a:rPr lang="es-ES_tradnl" sz="1600" b="1" dirty="0">
                <a:solidFill>
                  <a:srgbClr val="FF0000"/>
                </a:solidFill>
              </a:rPr>
              <a:t>prohibido pipetear con la boca </a:t>
            </a:r>
            <a:r>
              <a:rPr lang="es-ES_tradnl" sz="1600" dirty="0"/>
              <a:t>cualquier tipo de sustancia </a:t>
            </a:r>
            <a:r>
              <a:rPr lang="es-ES_tradnl" sz="1600" dirty="0" smtClean="0"/>
              <a:t>dentro </a:t>
            </a:r>
            <a:r>
              <a:rPr lang="es-ES_tradnl" sz="1600" dirty="0"/>
              <a:t>de </a:t>
            </a:r>
            <a:r>
              <a:rPr lang="es-ES_tradnl" sz="1600" dirty="0" smtClean="0"/>
              <a:t>laboratorios </a:t>
            </a:r>
            <a:r>
              <a:rPr lang="es-ES_tradnl" sz="1600" dirty="0"/>
              <a:t>de cualquier nivel de bioseguridad. </a:t>
            </a:r>
            <a:endParaRPr lang="es-ES_tradnl" sz="1600" dirty="0" smtClean="0"/>
          </a:p>
          <a:p>
            <a:r>
              <a:rPr lang="es-ES_tradnl" sz="1600" dirty="0"/>
              <a:t> </a:t>
            </a:r>
            <a:endParaRPr lang="en-US" sz="1600" dirty="0"/>
          </a:p>
          <a:p>
            <a:r>
              <a:rPr lang="es-ES_tradnl" sz="1600" dirty="0"/>
              <a:t>Se deberá </a:t>
            </a:r>
            <a:r>
              <a:rPr lang="es-ES_tradnl" sz="1600" b="1" dirty="0">
                <a:solidFill>
                  <a:srgbClr val="FF0000"/>
                </a:solidFill>
              </a:rPr>
              <a:t>evitar introducir </a:t>
            </a:r>
            <a:r>
              <a:rPr lang="es-ES_tradnl" sz="1600" b="1" dirty="0" smtClean="0">
                <a:solidFill>
                  <a:srgbClr val="FF0000"/>
                </a:solidFill>
              </a:rPr>
              <a:t>material personal </a:t>
            </a:r>
            <a:r>
              <a:rPr lang="es-ES_tradnl" sz="1600" dirty="0" smtClean="0"/>
              <a:t>(libros</a:t>
            </a:r>
            <a:r>
              <a:rPr lang="es-ES_tradnl" sz="1600" dirty="0"/>
              <a:t>, </a:t>
            </a:r>
            <a:r>
              <a:rPr lang="es-ES_tradnl" sz="1600" dirty="0" smtClean="0"/>
              <a:t>revistas, fotocopias, laptops, plumas, </a:t>
            </a:r>
            <a:r>
              <a:rPr lang="es-ES_tradnl" sz="1600" dirty="0" err="1" smtClean="0"/>
              <a:t>iPods</a:t>
            </a:r>
            <a:r>
              <a:rPr lang="es-ES_tradnl" sz="1600" dirty="0" smtClean="0"/>
              <a:t>, celulares, </a:t>
            </a:r>
            <a:r>
              <a:rPr lang="es-ES_tradnl" sz="1600" dirty="0" err="1" smtClean="0"/>
              <a:t>etc</a:t>
            </a:r>
            <a:r>
              <a:rPr lang="es-ES_tradnl" sz="1600" dirty="0" smtClean="0"/>
              <a:t>) </a:t>
            </a:r>
            <a:r>
              <a:rPr lang="es-ES_tradnl" sz="1600" dirty="0"/>
              <a:t>al las áreas de trabajo del laboratorio</a:t>
            </a:r>
            <a:endParaRPr lang="en-US" sz="1600" dirty="0"/>
          </a:p>
          <a:p>
            <a:r>
              <a:rPr lang="es-ES_tradnl" sz="1600" dirty="0"/>
              <a:t> </a:t>
            </a:r>
            <a:endParaRPr lang="en-US" sz="1600" dirty="0"/>
          </a:p>
          <a:p>
            <a:r>
              <a:rPr lang="es-ES_tradnl" sz="1600" b="1" dirty="0" smtClean="0">
                <a:solidFill>
                  <a:srgbClr val="FF0000"/>
                </a:solidFill>
              </a:rPr>
              <a:t>Descontaminar</a:t>
            </a:r>
            <a:r>
              <a:rPr lang="es-ES_tradnl" sz="1600" dirty="0" smtClean="0"/>
              <a:t> material reutilizable o no con solución </a:t>
            </a:r>
            <a:r>
              <a:rPr lang="es-ES_tradnl" sz="1600" dirty="0"/>
              <a:t>de hipoclorito de sodio (</a:t>
            </a:r>
            <a:r>
              <a:rPr lang="es-ES_tradnl" sz="1600" dirty="0" err="1"/>
              <a:t>NaOCl</a:t>
            </a:r>
            <a:r>
              <a:rPr lang="es-ES_tradnl" sz="1600" dirty="0"/>
              <a:t>) al </a:t>
            </a:r>
            <a:r>
              <a:rPr lang="es-ES_tradnl" sz="1600" dirty="0" smtClean="0"/>
              <a:t>0.5 - 0.1 </a:t>
            </a:r>
            <a:r>
              <a:rPr lang="es-ES_tradnl" sz="1600" dirty="0"/>
              <a:t>% durante </a:t>
            </a:r>
            <a:r>
              <a:rPr lang="es-ES_tradnl" sz="1600" dirty="0" smtClean="0"/>
              <a:t>10 a 15 minutos.</a:t>
            </a:r>
            <a:endParaRPr lang="en-US" sz="1600" dirty="0"/>
          </a:p>
          <a:p>
            <a:r>
              <a:rPr lang="es-ES_tradnl" sz="1600" dirty="0"/>
              <a:t> </a:t>
            </a:r>
            <a:endParaRPr lang="en-US" sz="1600" dirty="0"/>
          </a:p>
          <a:p>
            <a:r>
              <a:rPr lang="es-ES_tradnl" sz="1600" b="1" dirty="0" smtClean="0">
                <a:solidFill>
                  <a:srgbClr val="FF0000"/>
                </a:solidFill>
              </a:rPr>
              <a:t>Esterilizar</a:t>
            </a:r>
            <a:r>
              <a:rPr lang="es-ES_tradnl" sz="1600" dirty="0" smtClean="0">
                <a:solidFill>
                  <a:srgbClr val="FF0000"/>
                </a:solidFill>
              </a:rPr>
              <a:t> </a:t>
            </a:r>
            <a:r>
              <a:rPr lang="es-ES_tradnl" sz="1600" dirty="0" smtClean="0"/>
              <a:t>material en autoclave antes de colocar en bolsas rojas de desechos biológico infecciosos.</a:t>
            </a:r>
            <a:r>
              <a:rPr lang="es-ES_tradnl" sz="1600" dirty="0"/>
              <a:t> </a:t>
            </a:r>
            <a:endParaRPr lang="es-ES_tradnl" sz="1600" dirty="0" smtClean="0"/>
          </a:p>
          <a:p>
            <a:endParaRPr lang="es-ES_tradnl" sz="1600" dirty="0"/>
          </a:p>
          <a:p>
            <a:r>
              <a:rPr lang="es-ES_tradnl" sz="1600" dirty="0" smtClean="0"/>
              <a:t>Esto </a:t>
            </a:r>
            <a:r>
              <a:rPr lang="es-ES_tradnl" sz="1600" dirty="0"/>
              <a:t>aplica también para todos los líquidos (medios de cultivo, sobrenadantes, suero sanguíneo, etc.), materiales y consumibles plásticos que deban ser eliminados o desechados por el laboratorio.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046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691"/>
          <a:stretch/>
        </p:blipFill>
        <p:spPr>
          <a:xfrm>
            <a:off x="1326288" y="1715179"/>
            <a:ext cx="6706255" cy="3701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1298" y="1041590"/>
            <a:ext cx="18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Coffee break!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26288" y="5437862"/>
            <a:ext cx="677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know it’s only our job… but don’t you feel like the very beginning of the worst ever zombie movie?”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8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073" y="1049070"/>
            <a:ext cx="869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¿Quienes somos y que experiencias en bioseguridad tenemos?</a:t>
            </a:r>
          </a:p>
          <a:p>
            <a:r>
              <a:rPr lang="es-ES_tradnl" i="1" dirty="0" smtClean="0">
                <a:latin typeface="Arial"/>
                <a:cs typeface="Arial"/>
              </a:rPr>
              <a:t>Publicaciones.</a:t>
            </a:r>
            <a:endParaRPr lang="es-ES_tradnl" dirty="0">
              <a:latin typeface="Arial"/>
              <a:cs typeface="Arial"/>
            </a:endParaRPr>
          </a:p>
        </p:txBody>
      </p:sp>
      <p:pic>
        <p:nvPicPr>
          <p:cNvPr id="3" name="Picture 2" descr="Screen Shot 2017-08-20 at 23.18.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8" y="1955860"/>
            <a:ext cx="3883346" cy="4655560"/>
          </a:xfrm>
          <a:prstGeom prst="rect">
            <a:avLst/>
          </a:prstGeom>
        </p:spPr>
      </p:pic>
      <p:pic>
        <p:nvPicPr>
          <p:cNvPr id="4" name="Picture 3" descr="Screen Shot 2017-08-20 at 23.18.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98" y="1955860"/>
            <a:ext cx="3871520" cy="458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5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073" y="1049070"/>
            <a:ext cx="869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¿Quienes somos y que experiencias en bioseguridad tenemos?</a:t>
            </a:r>
          </a:p>
          <a:p>
            <a:r>
              <a:rPr lang="es-ES_tradnl" i="1" dirty="0" smtClean="0">
                <a:latin typeface="Arial"/>
                <a:cs typeface="Arial"/>
              </a:rPr>
              <a:t>Herramientas de bioinformática.</a:t>
            </a:r>
            <a:endParaRPr lang="es-ES_tradnl" dirty="0">
              <a:latin typeface="Arial"/>
              <a:cs typeface="Arial"/>
            </a:endParaRPr>
          </a:p>
        </p:txBody>
      </p:sp>
      <p:pic>
        <p:nvPicPr>
          <p:cNvPr id="6" name="Picture 5" descr="Screen Shot 2017-08-20 at 23.20.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73" y="2042270"/>
            <a:ext cx="6415214" cy="41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9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073" y="1049070"/>
            <a:ext cx="869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¿Quienes somos y que experiencias en bioseguridad tenemos?</a:t>
            </a:r>
          </a:p>
          <a:p>
            <a:r>
              <a:rPr lang="es-ES_tradnl" i="1" dirty="0" smtClean="0">
                <a:latin typeface="Arial"/>
                <a:cs typeface="Arial"/>
              </a:rPr>
              <a:t>Herramientas de bioinformática.</a:t>
            </a:r>
            <a:endParaRPr lang="es-ES_tradnl" dirty="0">
              <a:latin typeface="Arial"/>
              <a:cs typeface="Arial"/>
            </a:endParaRPr>
          </a:p>
        </p:txBody>
      </p:sp>
      <p:pic>
        <p:nvPicPr>
          <p:cNvPr id="3" name="Picture 2" descr="Screen Shot 2017-08-20 at 23.20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73" y="2042270"/>
            <a:ext cx="6419140" cy="41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1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073" y="1049070"/>
            <a:ext cx="869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¿Quienes somos y que experiencias en bioseguridad tenemos?</a:t>
            </a:r>
          </a:p>
          <a:p>
            <a:r>
              <a:rPr lang="es-ES_tradnl" i="1" dirty="0" smtClean="0">
                <a:latin typeface="Arial"/>
                <a:cs typeface="Arial"/>
              </a:rPr>
              <a:t>Herramientas de bioinformática.</a:t>
            </a:r>
            <a:endParaRPr lang="es-ES_tradnl" dirty="0">
              <a:latin typeface="Arial"/>
              <a:cs typeface="Arial"/>
            </a:endParaRPr>
          </a:p>
        </p:txBody>
      </p:sp>
      <p:pic>
        <p:nvPicPr>
          <p:cNvPr id="7" name="Picture 6" descr="Screen Shot 2017-08-20 at 23.23.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73" y="2042270"/>
            <a:ext cx="6422030" cy="417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3" y="1912100"/>
            <a:ext cx="86950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 smtClean="0">
                <a:latin typeface="Arial"/>
                <a:cs typeface="Arial"/>
              </a:rPr>
              <a:t>Establecido en el 2007, reinaugurado en el 2015.</a:t>
            </a:r>
          </a:p>
          <a:p>
            <a:pPr algn="just"/>
            <a:endParaRPr lang="es-ES_tradnl" dirty="0">
              <a:latin typeface="Arial"/>
              <a:cs typeface="Arial"/>
            </a:endParaRPr>
          </a:p>
          <a:p>
            <a:pPr algn="just"/>
            <a:r>
              <a:rPr lang="es-ES_tradnl" dirty="0" smtClean="0">
                <a:latin typeface="Arial"/>
                <a:cs typeface="Arial"/>
              </a:rPr>
              <a:t>Áreas pre-PCR, RT-PCR, Biología</a:t>
            </a:r>
          </a:p>
          <a:p>
            <a:pPr algn="just"/>
            <a:r>
              <a:rPr lang="es-ES_tradnl" dirty="0" smtClean="0">
                <a:latin typeface="Arial"/>
                <a:cs typeface="Arial"/>
              </a:rPr>
              <a:t>Celular y de Contención Biológica.</a:t>
            </a:r>
          </a:p>
          <a:p>
            <a:pPr algn="just"/>
            <a:endParaRPr lang="es-ES_tradnl" dirty="0">
              <a:latin typeface="Arial"/>
              <a:cs typeface="Arial"/>
            </a:endParaRPr>
          </a:p>
          <a:p>
            <a:pPr algn="just"/>
            <a:r>
              <a:rPr lang="es-ES_tradnl" dirty="0" smtClean="0">
                <a:latin typeface="Arial"/>
                <a:cs typeface="Arial"/>
              </a:rPr>
              <a:t>Proyecto de Infraestructura de</a:t>
            </a:r>
          </a:p>
          <a:p>
            <a:pPr algn="just"/>
            <a:r>
              <a:rPr lang="es-ES_tradnl" dirty="0" smtClean="0">
                <a:latin typeface="Arial"/>
                <a:cs typeface="Arial"/>
              </a:rPr>
              <a:t>Bioseguridad permitió llevarlo desde</a:t>
            </a:r>
          </a:p>
          <a:p>
            <a:pPr algn="just"/>
            <a:r>
              <a:rPr lang="es-ES_tradnl" dirty="0" smtClean="0">
                <a:latin typeface="Arial"/>
                <a:cs typeface="Arial"/>
              </a:rPr>
              <a:t>BSL2 hacia BSL2+.</a:t>
            </a:r>
          </a:p>
          <a:p>
            <a:pPr algn="just"/>
            <a:r>
              <a:rPr lang="es-ES_tradnl" dirty="0" smtClean="0">
                <a:latin typeface="Arial"/>
                <a:cs typeface="Arial"/>
              </a:rPr>
              <a:t> </a:t>
            </a:r>
          </a:p>
          <a:p>
            <a:pPr algn="just"/>
            <a:r>
              <a:rPr lang="es-ES_tradnl" dirty="0" smtClean="0">
                <a:latin typeface="Arial"/>
                <a:cs typeface="Arial"/>
              </a:rPr>
              <a:t>Infraestructura física, equipamiento,</a:t>
            </a:r>
          </a:p>
          <a:p>
            <a:pPr algn="just"/>
            <a:r>
              <a:rPr lang="es-ES_tradnl" dirty="0" smtClean="0">
                <a:latin typeface="Arial"/>
                <a:cs typeface="Arial"/>
              </a:rPr>
              <a:t>y protocolos de bioseguridad.</a:t>
            </a:r>
          </a:p>
          <a:p>
            <a:pPr algn="just"/>
            <a:endParaRPr lang="es-ES_tradnl" dirty="0">
              <a:latin typeface="Arial"/>
              <a:cs typeface="Arial"/>
            </a:endParaRPr>
          </a:p>
          <a:p>
            <a:pPr algn="just"/>
            <a:endParaRPr lang="es-ES_tradnl" dirty="0" smtClean="0">
              <a:latin typeface="Arial"/>
              <a:cs typeface="Arial"/>
            </a:endParaRPr>
          </a:p>
          <a:p>
            <a:pPr algn="just"/>
            <a:endParaRPr lang="es-ES_tradnl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073" y="1049070"/>
            <a:ext cx="869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¿Quienes somos y que experiencias en bioseguridad tenemos?</a:t>
            </a:r>
          </a:p>
          <a:p>
            <a:r>
              <a:rPr lang="es-ES_tradnl" i="1" dirty="0" smtClean="0">
                <a:latin typeface="Arial"/>
                <a:cs typeface="Arial"/>
              </a:rPr>
              <a:t>Infraestructura de bioseguridad.</a:t>
            </a:r>
            <a:endParaRPr lang="es-ES_tradnl" dirty="0">
              <a:latin typeface="Arial"/>
              <a:cs typeface="Arial"/>
            </a:endParaRPr>
          </a:p>
        </p:txBody>
      </p:sp>
      <p:pic>
        <p:nvPicPr>
          <p:cNvPr id="4" name="Picture 3" descr="Screen Shot 2017-08-20 at 22.54.58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55" y="2762801"/>
            <a:ext cx="4559212" cy="25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6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8750" y="580914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123 Mb PDF</a:t>
            </a:r>
          </a:p>
        </p:txBody>
      </p:sp>
      <p:pic>
        <p:nvPicPr>
          <p:cNvPr id="8" name="Picture 7" descr="Screen Shot 2017-08-21 at 18.13.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91" y="1758950"/>
            <a:ext cx="3009721" cy="3994150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3326" y="1037594"/>
            <a:ext cx="51548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Referencias para el curso</a:t>
            </a:r>
            <a:endParaRPr lang="en-US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Manual de Bioseguridad para Laboratorios de Investigación Biomédica, 5ta Ed (2012)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Idioma: Español</a:t>
            </a:r>
          </a:p>
          <a:p>
            <a:pPr algn="just"/>
            <a:r>
              <a:rPr lang="en-US" sz="1600" i="1" dirty="0" smtClean="0">
                <a:latin typeface="Arial"/>
                <a:cs typeface="Arial"/>
              </a:rPr>
              <a:t>CA </a:t>
            </a:r>
            <a:r>
              <a:rPr lang="en-US" sz="1600" i="1" dirty="0" err="1" smtClean="0">
                <a:latin typeface="Arial"/>
                <a:cs typeface="Arial"/>
              </a:rPr>
              <a:t>García-Sepúlveda</a:t>
            </a:r>
            <a:r>
              <a:rPr lang="en-US" sz="1600" i="1" dirty="0" smtClean="0">
                <a:latin typeface="Arial"/>
                <a:cs typeface="Arial"/>
              </a:rPr>
              <a:t>, DE </a:t>
            </a:r>
            <a:r>
              <a:rPr lang="en-US" sz="1600" i="1" dirty="0" err="1" smtClean="0">
                <a:latin typeface="Arial"/>
                <a:cs typeface="Arial"/>
              </a:rPr>
              <a:t>Noyola-Cherpitel</a:t>
            </a:r>
            <a:r>
              <a:rPr lang="en-US" sz="1600" i="1" dirty="0" smtClean="0">
                <a:latin typeface="Arial"/>
                <a:cs typeface="Arial"/>
              </a:rPr>
              <a:t>, JR </a:t>
            </a:r>
            <a:r>
              <a:rPr lang="en-US" sz="1600" i="1" dirty="0" err="1" smtClean="0">
                <a:latin typeface="Arial"/>
                <a:cs typeface="Arial"/>
              </a:rPr>
              <a:t>Argüello-Astorga</a:t>
            </a:r>
            <a:r>
              <a:rPr lang="en-US" sz="1600" i="1" dirty="0" smtClean="0">
                <a:latin typeface="Arial"/>
                <a:cs typeface="Arial"/>
              </a:rPr>
              <a:t/>
            </a:r>
            <a:br>
              <a:rPr lang="en-US" sz="1600" i="1" dirty="0" smtClean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</TotalTime>
  <Words>1868</Words>
  <Application>Microsoft Macintosh PowerPoint</Application>
  <PresentationFormat>Letter Paper (8.5x11 in)</PresentationFormat>
  <Paragraphs>317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Djehuti</dc:creator>
  <cp:lastModifiedBy>CA Garcia-Sepulveda</cp:lastModifiedBy>
  <cp:revision>538</cp:revision>
  <cp:lastPrinted>2018-01-23T21:26:41Z</cp:lastPrinted>
  <dcterms:created xsi:type="dcterms:W3CDTF">2012-05-17T16:58:20Z</dcterms:created>
  <dcterms:modified xsi:type="dcterms:W3CDTF">2018-01-23T21:27:48Z</dcterms:modified>
</cp:coreProperties>
</file>