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257" r:id="rId2"/>
    <p:sldId id="404" r:id="rId3"/>
    <p:sldId id="435" r:id="rId4"/>
    <p:sldId id="437" r:id="rId5"/>
    <p:sldId id="436" r:id="rId6"/>
    <p:sldId id="438" r:id="rId7"/>
    <p:sldId id="439" r:id="rId8"/>
    <p:sldId id="440" r:id="rId9"/>
    <p:sldId id="441" r:id="rId10"/>
    <p:sldId id="434" r:id="rId11"/>
    <p:sldId id="445" r:id="rId12"/>
    <p:sldId id="443" r:id="rId13"/>
    <p:sldId id="351" r:id="rId14"/>
    <p:sldId id="352" r:id="rId15"/>
    <p:sldId id="354" r:id="rId16"/>
    <p:sldId id="365" r:id="rId17"/>
    <p:sldId id="366" r:id="rId18"/>
    <p:sldId id="367" r:id="rId19"/>
    <p:sldId id="355" r:id="rId20"/>
    <p:sldId id="410" r:id="rId21"/>
    <p:sldId id="409" r:id="rId22"/>
    <p:sldId id="357" r:id="rId23"/>
    <p:sldId id="358" r:id="rId24"/>
    <p:sldId id="359" r:id="rId25"/>
    <p:sldId id="360" r:id="rId26"/>
    <p:sldId id="361" r:id="rId27"/>
    <p:sldId id="432" r:id="rId28"/>
    <p:sldId id="362" r:id="rId29"/>
    <p:sldId id="363" r:id="rId30"/>
    <p:sldId id="364" r:id="rId31"/>
    <p:sldId id="416" r:id="rId32"/>
    <p:sldId id="356" r:id="rId33"/>
    <p:sldId id="372" r:id="rId34"/>
    <p:sldId id="370" r:id="rId35"/>
    <p:sldId id="371" r:id="rId36"/>
    <p:sldId id="377" r:id="rId37"/>
    <p:sldId id="379" r:id="rId38"/>
    <p:sldId id="380" r:id="rId39"/>
    <p:sldId id="442" r:id="rId40"/>
    <p:sldId id="381" r:id="rId41"/>
    <p:sldId id="382" r:id="rId42"/>
    <p:sldId id="386" r:id="rId43"/>
    <p:sldId id="387" r:id="rId44"/>
    <p:sldId id="414" r:id="rId45"/>
    <p:sldId id="433" r:id="rId46"/>
    <p:sldId id="446" r:id="rId47"/>
  </p:sldIdLst>
  <p:sldSz cx="9144000" cy="6858000" type="letter"/>
  <p:notesSz cx="9144000" cy="6858000"/>
  <p:defaultText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88">
          <p15:clr>
            <a:srgbClr val="A4A3A4"/>
          </p15:clr>
        </p15:guide>
        <p15:guide id="2" pos="44">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1688DB-132F-8642-AC5C-3A33F5E9ADCB}" v="1" dt="2019-02-14T14:35:17.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1" autoAdjust="0"/>
    <p:restoredTop sz="50000" autoAdjust="0"/>
  </p:normalViewPr>
  <p:slideViewPr>
    <p:cSldViewPr snapToGrid="0" snapToObjects="1">
      <p:cViewPr varScale="1">
        <p:scale>
          <a:sx n="124" d="100"/>
          <a:sy n="124" d="100"/>
        </p:scale>
        <p:origin x="1056" y="176"/>
      </p:cViewPr>
      <p:guideLst>
        <p:guide orient="horz" pos="588"/>
        <p:guide pos="44"/>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6" d="100"/>
          <a:sy n="76" d="100"/>
        </p:scale>
        <p:origin x="-1760" y="-12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ALBERTO GARCIA SEPULVEDA" userId="0da82484-374f-4889-8938-74e73fa0412a" providerId="ADAL" clId="{141688DB-132F-8642-AC5C-3A33F5E9ADCB}"/>
    <pc:docChg chg="modSld">
      <pc:chgData name="CHRISTIAN ALBERTO GARCIA SEPULVEDA" userId="0da82484-374f-4889-8938-74e73fa0412a" providerId="ADAL" clId="{141688DB-132F-8642-AC5C-3A33F5E9ADCB}" dt="2019-02-14T14:39:09.013" v="167" actId="20577"/>
      <pc:docMkLst>
        <pc:docMk/>
      </pc:docMkLst>
      <pc:sldChg chg="modSp">
        <pc:chgData name="CHRISTIAN ALBERTO GARCIA SEPULVEDA" userId="0da82484-374f-4889-8938-74e73fa0412a" providerId="ADAL" clId="{141688DB-132F-8642-AC5C-3A33F5E9ADCB}" dt="2019-02-14T14:39:09.013" v="167" actId="20577"/>
        <pc:sldMkLst>
          <pc:docMk/>
          <pc:sldMk cId="2932852296" sldId="434"/>
        </pc:sldMkLst>
        <pc:spChg chg="mod">
          <ac:chgData name="CHRISTIAN ALBERTO GARCIA SEPULVEDA" userId="0da82484-374f-4889-8938-74e73fa0412a" providerId="ADAL" clId="{141688DB-132F-8642-AC5C-3A33F5E9ADCB}" dt="2019-02-14T14:39:09.013" v="167" actId="20577"/>
          <ac:spMkLst>
            <pc:docMk/>
            <pc:sldMk cId="2932852296" sldId="434"/>
            <ac:spMk id="5"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A1658C22-0830-2647-B60A-D994527F245B}" type="datetimeFigureOut">
              <a:rPr lang="en-US" smtClean="0"/>
              <a:t>2/14/19</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0B3A524E-E285-B142-B2AD-AF4F89D9FDB7}" type="slidenum">
              <a:rPr lang="en-US" smtClean="0"/>
              <a:t>‹#›</a:t>
            </a:fld>
            <a:endParaRPr lang="en-US"/>
          </a:p>
        </p:txBody>
      </p:sp>
    </p:spTree>
    <p:extLst>
      <p:ext uri="{BB962C8B-B14F-4D97-AF65-F5344CB8AC3E}">
        <p14:creationId xmlns:p14="http://schemas.microsoft.com/office/powerpoint/2010/main" val="2693195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28615D25-E3D1-4F41-9EA5-5C1A10E5FDAD}" type="datetimeFigureOut">
              <a:t>2/14/19</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E55D748D-58C0-B149-A700-B7043406DB7E}" type="slidenum">
              <a:t>‹#›</a:t>
            </a:fld>
            <a:endParaRPr lang="en-US"/>
          </a:p>
        </p:txBody>
      </p:sp>
    </p:spTree>
    <p:extLst>
      <p:ext uri="{BB962C8B-B14F-4D97-AF65-F5344CB8AC3E}">
        <p14:creationId xmlns:p14="http://schemas.microsoft.com/office/powerpoint/2010/main" val="19327625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gif"/><Relationship Id="rId4" Type="http://schemas.openxmlformats.org/officeDocument/2006/relationships/image" Target="../media/image3.gi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EF2285AA-88BA-E94F-A695-DFC9F6E3B745}" type="slidenum">
              <a:rPr lang="es-ES_tradnl" smtClean="0"/>
              <a:pPr/>
              <a:t>‹#›</a:t>
            </a:fld>
            <a:endParaRPr lang="es-ES_tradnl"/>
          </a:p>
        </p:txBody>
      </p:sp>
      <p:grpSp>
        <p:nvGrpSpPr>
          <p:cNvPr id="7" name="Group 6"/>
          <p:cNvGrpSpPr/>
          <p:nvPr userDrawn="1"/>
        </p:nvGrpSpPr>
        <p:grpSpPr>
          <a:xfrm>
            <a:off x="136244" y="28555"/>
            <a:ext cx="8872344" cy="708065"/>
            <a:chOff x="136244" y="28555"/>
            <a:chExt cx="8872344" cy="708065"/>
          </a:xfrm>
        </p:grpSpPr>
        <p:pic>
          <p:nvPicPr>
            <p:cNvPr id="8" name="Imagen 8"/>
            <p:cNvPicPr>
              <a:picLocks noChangeAspect="1"/>
            </p:cNvPicPr>
            <p:nvPr/>
          </p:nvPicPr>
          <p:blipFill>
            <a:blip r:embed="rId2">
              <a:alphaModFix amt="99000"/>
            </a:blip>
            <a:stretch>
              <a:fillRect/>
            </a:stretch>
          </p:blipFill>
          <p:spPr>
            <a:xfrm>
              <a:off x="136244" y="72656"/>
              <a:ext cx="642566" cy="619046"/>
            </a:xfrm>
            <a:prstGeom prst="rect">
              <a:avLst/>
            </a:prstGeom>
          </p:spPr>
        </p:pic>
        <p:sp>
          <p:nvSpPr>
            <p:cNvPr id="9" name="TextBox 8"/>
            <p:cNvSpPr txBox="1"/>
            <p:nvPr/>
          </p:nvSpPr>
          <p:spPr>
            <a:xfrm>
              <a:off x="959143" y="28555"/>
              <a:ext cx="6325145" cy="707886"/>
            </a:xfrm>
            <a:prstGeom prst="rect">
              <a:avLst/>
            </a:prstGeom>
            <a:noFill/>
          </p:spPr>
          <p:txBody>
            <a:bodyPr wrap="square" rtlCol="0">
              <a:spAutoFit/>
            </a:bodyPr>
            <a:lstStyle/>
            <a:p>
              <a:r>
                <a:rPr lang="es-ES_tradnl" sz="1400" b="1" dirty="0">
                  <a:latin typeface="Arial"/>
                  <a:cs typeface="Arial"/>
                </a:rPr>
                <a:t>Curso de Bioseguridad para Laboratorios de Investigación Biomédica</a:t>
              </a:r>
            </a:p>
            <a:p>
              <a:br>
                <a:rPr lang="es-ES_tradnl" sz="200" dirty="0">
                  <a:latin typeface="Arial"/>
                  <a:cs typeface="Arial"/>
                </a:rPr>
              </a:br>
              <a:endParaRPr lang="es-ES_tradnl" sz="200" dirty="0">
                <a:latin typeface="Arial"/>
                <a:cs typeface="Arial"/>
              </a:endParaRPr>
            </a:p>
            <a:p>
              <a:r>
                <a:rPr lang="es-ES_tradnl" sz="1100" dirty="0">
                  <a:latin typeface="Arial"/>
                  <a:ea typeface="Osaka"/>
                  <a:cs typeface="Arial"/>
                </a:rPr>
                <a:t>Laboratorio de Genómica Viral &amp; Humana</a:t>
              </a:r>
            </a:p>
            <a:p>
              <a:r>
                <a:rPr lang="es-ES_tradnl" sz="1100" dirty="0">
                  <a:latin typeface="Arial"/>
                  <a:ea typeface="Osaka"/>
                  <a:cs typeface="Arial"/>
                </a:rPr>
                <a:t>Facultad de Medicina UASLP</a:t>
              </a:r>
            </a:p>
          </p:txBody>
        </p:sp>
        <p:cxnSp>
          <p:nvCxnSpPr>
            <p:cNvPr id="10" name="Conector recto 7"/>
            <p:cNvCxnSpPr/>
            <p:nvPr/>
          </p:nvCxnSpPr>
          <p:spPr>
            <a:xfrm>
              <a:off x="959144" y="735032"/>
              <a:ext cx="8049444"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2" name="Marcador de fecha 3"/>
          <p:cNvSpPr>
            <a:spLocks noGrp="1"/>
          </p:cNvSpPr>
          <p:nvPr>
            <p:ph type="dt" sz="half" idx="2"/>
          </p:nvPr>
        </p:nvSpPr>
        <p:spPr>
          <a:xfrm>
            <a:off x="7010400" y="-13777"/>
            <a:ext cx="2133600" cy="365125"/>
          </a:xfrm>
          <a:prstGeom prst="rect">
            <a:avLst/>
          </a:prstGeom>
        </p:spPr>
        <p:txBody>
          <a:bodyPr vert="horz" lIns="91440" tIns="45720" rIns="91440" bIns="45720" rtlCol="0" anchor="ctr"/>
          <a:lstStyle>
            <a:lvl1pPr algn="l">
              <a:defRPr sz="1200">
                <a:solidFill>
                  <a:srgbClr val="FF0000"/>
                </a:solidFill>
              </a:defRPr>
            </a:lvl1pPr>
          </a:lstStyle>
          <a:p>
            <a:pPr algn="r"/>
            <a:r>
              <a:rPr lang="es-ES_tradnl" dirty="0"/>
              <a:t>v2018</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EF2285AA-88BA-E94F-A695-DFC9F6E3B745}" type="slidenum">
              <a:rPr lang="es-ES_tradnl" smtClean="0"/>
              <a:pPr/>
              <a:t>‹#›</a:t>
            </a:fld>
            <a:endParaRPr lang="es-ES_tradnl"/>
          </a:p>
        </p:txBody>
      </p:sp>
      <p:grpSp>
        <p:nvGrpSpPr>
          <p:cNvPr id="7" name="Group 6"/>
          <p:cNvGrpSpPr/>
          <p:nvPr userDrawn="1"/>
        </p:nvGrpSpPr>
        <p:grpSpPr>
          <a:xfrm>
            <a:off x="136244" y="28555"/>
            <a:ext cx="8872344" cy="708065"/>
            <a:chOff x="136244" y="28555"/>
            <a:chExt cx="8872344" cy="708065"/>
          </a:xfrm>
        </p:grpSpPr>
        <p:pic>
          <p:nvPicPr>
            <p:cNvPr id="8" name="Imagen 8"/>
            <p:cNvPicPr>
              <a:picLocks noChangeAspect="1"/>
            </p:cNvPicPr>
            <p:nvPr/>
          </p:nvPicPr>
          <p:blipFill>
            <a:blip r:embed="rId2">
              <a:alphaModFix amt="99000"/>
            </a:blip>
            <a:stretch>
              <a:fillRect/>
            </a:stretch>
          </p:blipFill>
          <p:spPr>
            <a:xfrm>
              <a:off x="136244" y="72656"/>
              <a:ext cx="642566" cy="619046"/>
            </a:xfrm>
            <a:prstGeom prst="rect">
              <a:avLst/>
            </a:prstGeom>
          </p:spPr>
        </p:pic>
        <p:sp>
          <p:nvSpPr>
            <p:cNvPr id="9" name="TextBox 8"/>
            <p:cNvSpPr txBox="1"/>
            <p:nvPr/>
          </p:nvSpPr>
          <p:spPr>
            <a:xfrm>
              <a:off x="959143" y="28555"/>
              <a:ext cx="6325145" cy="707886"/>
            </a:xfrm>
            <a:prstGeom prst="rect">
              <a:avLst/>
            </a:prstGeom>
            <a:noFill/>
          </p:spPr>
          <p:txBody>
            <a:bodyPr wrap="square" rtlCol="0">
              <a:spAutoFit/>
            </a:bodyPr>
            <a:lstStyle/>
            <a:p>
              <a:r>
                <a:rPr lang="es-ES_tradnl" sz="1400" b="1" dirty="0">
                  <a:latin typeface="Arial"/>
                  <a:cs typeface="Arial"/>
                </a:rPr>
                <a:t>Curso de Bioseguridad para Laboratorios de Investigación Biomédica</a:t>
              </a:r>
            </a:p>
            <a:p>
              <a:br>
                <a:rPr lang="es-ES_tradnl" sz="200" dirty="0">
                  <a:latin typeface="Arial"/>
                  <a:cs typeface="Arial"/>
                </a:rPr>
              </a:br>
              <a:endParaRPr lang="es-ES_tradnl" sz="200" dirty="0">
                <a:latin typeface="Arial"/>
                <a:cs typeface="Arial"/>
              </a:endParaRPr>
            </a:p>
            <a:p>
              <a:r>
                <a:rPr lang="es-ES_tradnl" sz="1100" dirty="0">
                  <a:latin typeface="Arial"/>
                  <a:ea typeface="Osaka"/>
                  <a:cs typeface="Arial"/>
                </a:rPr>
                <a:t>Laboratorio de Genómica Viral &amp; Humana</a:t>
              </a:r>
            </a:p>
            <a:p>
              <a:r>
                <a:rPr lang="es-ES_tradnl" sz="1100" dirty="0">
                  <a:latin typeface="Arial"/>
                  <a:ea typeface="Osaka"/>
                  <a:cs typeface="Arial"/>
                </a:rPr>
                <a:t>Facultad de Medicina UASLP</a:t>
              </a:r>
            </a:p>
          </p:txBody>
        </p:sp>
        <p:cxnSp>
          <p:nvCxnSpPr>
            <p:cNvPr id="10" name="Conector recto 7"/>
            <p:cNvCxnSpPr/>
            <p:nvPr/>
          </p:nvCxnSpPr>
          <p:spPr>
            <a:xfrm>
              <a:off x="959144" y="735032"/>
              <a:ext cx="8049444"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2" name="Marcador de fecha 3"/>
          <p:cNvSpPr>
            <a:spLocks noGrp="1"/>
          </p:cNvSpPr>
          <p:nvPr>
            <p:ph type="dt" sz="half" idx="2"/>
          </p:nvPr>
        </p:nvSpPr>
        <p:spPr>
          <a:xfrm>
            <a:off x="7010400" y="-13777"/>
            <a:ext cx="2133600" cy="365125"/>
          </a:xfrm>
          <a:prstGeom prst="rect">
            <a:avLst/>
          </a:prstGeom>
        </p:spPr>
        <p:txBody>
          <a:bodyPr vert="horz" lIns="91440" tIns="45720" rIns="91440" bIns="45720" rtlCol="0" anchor="ctr"/>
          <a:lstStyle>
            <a:lvl1pPr algn="l">
              <a:defRPr sz="1200">
                <a:solidFill>
                  <a:srgbClr val="FF0000"/>
                </a:solidFill>
              </a:defRPr>
            </a:lvl1pPr>
          </a:lstStyle>
          <a:p>
            <a:pPr algn="r"/>
            <a:r>
              <a:rPr lang="es-ES_tradnl" dirty="0"/>
              <a:t>v2018</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EF2285AA-88BA-E94F-A695-DFC9F6E3B745}" type="slidenum">
              <a:rPr lang="es-ES_tradnl" smtClean="0"/>
              <a:pPr/>
              <a:t>‹#›</a:t>
            </a:fld>
            <a:endParaRPr lang="es-ES_tradnl"/>
          </a:p>
        </p:txBody>
      </p:sp>
      <p:grpSp>
        <p:nvGrpSpPr>
          <p:cNvPr id="7" name="Group 6"/>
          <p:cNvGrpSpPr/>
          <p:nvPr userDrawn="1"/>
        </p:nvGrpSpPr>
        <p:grpSpPr>
          <a:xfrm>
            <a:off x="136244" y="28555"/>
            <a:ext cx="8872344" cy="708065"/>
            <a:chOff x="136244" y="28555"/>
            <a:chExt cx="8872344" cy="708065"/>
          </a:xfrm>
        </p:grpSpPr>
        <p:pic>
          <p:nvPicPr>
            <p:cNvPr id="8" name="Imagen 8"/>
            <p:cNvPicPr>
              <a:picLocks noChangeAspect="1"/>
            </p:cNvPicPr>
            <p:nvPr/>
          </p:nvPicPr>
          <p:blipFill>
            <a:blip r:embed="rId2">
              <a:alphaModFix amt="99000"/>
            </a:blip>
            <a:stretch>
              <a:fillRect/>
            </a:stretch>
          </p:blipFill>
          <p:spPr>
            <a:xfrm>
              <a:off x="136244" y="72656"/>
              <a:ext cx="642566" cy="619046"/>
            </a:xfrm>
            <a:prstGeom prst="rect">
              <a:avLst/>
            </a:prstGeom>
          </p:spPr>
        </p:pic>
        <p:sp>
          <p:nvSpPr>
            <p:cNvPr id="9" name="TextBox 8"/>
            <p:cNvSpPr txBox="1"/>
            <p:nvPr/>
          </p:nvSpPr>
          <p:spPr>
            <a:xfrm>
              <a:off x="959143" y="28555"/>
              <a:ext cx="6325145" cy="707886"/>
            </a:xfrm>
            <a:prstGeom prst="rect">
              <a:avLst/>
            </a:prstGeom>
            <a:noFill/>
          </p:spPr>
          <p:txBody>
            <a:bodyPr wrap="square" rtlCol="0">
              <a:spAutoFit/>
            </a:bodyPr>
            <a:lstStyle/>
            <a:p>
              <a:r>
                <a:rPr lang="es-ES_tradnl" sz="1400" b="1" dirty="0">
                  <a:latin typeface="Arial"/>
                  <a:cs typeface="Arial"/>
                </a:rPr>
                <a:t>Curso de Bioseguridad para Laboratorios de Investigación Biomédica</a:t>
              </a:r>
            </a:p>
            <a:p>
              <a:br>
                <a:rPr lang="es-ES_tradnl" sz="200" dirty="0">
                  <a:latin typeface="Arial"/>
                  <a:cs typeface="Arial"/>
                </a:rPr>
              </a:br>
              <a:endParaRPr lang="es-ES_tradnl" sz="200" dirty="0">
                <a:latin typeface="Arial"/>
                <a:cs typeface="Arial"/>
              </a:endParaRPr>
            </a:p>
            <a:p>
              <a:r>
                <a:rPr lang="es-ES_tradnl" sz="1100" dirty="0">
                  <a:latin typeface="Arial"/>
                  <a:ea typeface="Osaka"/>
                  <a:cs typeface="Arial"/>
                </a:rPr>
                <a:t>Laboratorio de Genómica Viral &amp; Humana</a:t>
              </a:r>
            </a:p>
            <a:p>
              <a:r>
                <a:rPr lang="es-ES_tradnl" sz="1100" dirty="0">
                  <a:latin typeface="Arial"/>
                  <a:ea typeface="Osaka"/>
                  <a:cs typeface="Arial"/>
                </a:rPr>
                <a:t>Facultad de Medicina UASLP</a:t>
              </a:r>
            </a:p>
          </p:txBody>
        </p:sp>
        <p:cxnSp>
          <p:nvCxnSpPr>
            <p:cNvPr id="10" name="Conector recto 7"/>
            <p:cNvCxnSpPr/>
            <p:nvPr/>
          </p:nvCxnSpPr>
          <p:spPr>
            <a:xfrm>
              <a:off x="959144" y="735032"/>
              <a:ext cx="8049444"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2" name="Marcador de fecha 3"/>
          <p:cNvSpPr>
            <a:spLocks noGrp="1"/>
          </p:cNvSpPr>
          <p:nvPr>
            <p:ph type="dt" sz="half" idx="2"/>
          </p:nvPr>
        </p:nvSpPr>
        <p:spPr>
          <a:xfrm>
            <a:off x="7010400" y="-13777"/>
            <a:ext cx="2133600" cy="365125"/>
          </a:xfrm>
          <a:prstGeom prst="rect">
            <a:avLst/>
          </a:prstGeom>
        </p:spPr>
        <p:txBody>
          <a:bodyPr vert="horz" lIns="91440" tIns="45720" rIns="91440" bIns="45720" rtlCol="0" anchor="ctr"/>
          <a:lstStyle>
            <a:lvl1pPr algn="l">
              <a:defRPr sz="1200">
                <a:solidFill>
                  <a:srgbClr val="FF0000"/>
                </a:solidFill>
              </a:defRPr>
            </a:lvl1pPr>
          </a:lstStyle>
          <a:p>
            <a:pPr algn="r"/>
            <a:r>
              <a:rPr lang="es-ES_tradnl" dirty="0"/>
              <a:t>v2018</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EF2285AA-88BA-E94F-A695-DFC9F6E3B745}" type="slidenum">
              <a:rPr lang="es-ES_tradnl" smtClean="0"/>
              <a:pPr/>
              <a:t>‹#›</a:t>
            </a:fld>
            <a:endParaRPr lang="es-ES_tradnl"/>
          </a:p>
        </p:txBody>
      </p:sp>
      <p:grpSp>
        <p:nvGrpSpPr>
          <p:cNvPr id="7" name="Group 6"/>
          <p:cNvGrpSpPr/>
          <p:nvPr userDrawn="1"/>
        </p:nvGrpSpPr>
        <p:grpSpPr>
          <a:xfrm>
            <a:off x="136244" y="28555"/>
            <a:ext cx="8872344" cy="708065"/>
            <a:chOff x="136244" y="28555"/>
            <a:chExt cx="8872344" cy="708065"/>
          </a:xfrm>
        </p:grpSpPr>
        <p:pic>
          <p:nvPicPr>
            <p:cNvPr id="8" name="Imagen 8"/>
            <p:cNvPicPr>
              <a:picLocks noChangeAspect="1"/>
            </p:cNvPicPr>
            <p:nvPr/>
          </p:nvPicPr>
          <p:blipFill>
            <a:blip r:embed="rId2">
              <a:alphaModFix amt="99000"/>
            </a:blip>
            <a:stretch>
              <a:fillRect/>
            </a:stretch>
          </p:blipFill>
          <p:spPr>
            <a:xfrm>
              <a:off x="136244" y="72656"/>
              <a:ext cx="642566" cy="619046"/>
            </a:xfrm>
            <a:prstGeom prst="rect">
              <a:avLst/>
            </a:prstGeom>
          </p:spPr>
        </p:pic>
        <p:sp>
          <p:nvSpPr>
            <p:cNvPr id="9" name="TextBox 8"/>
            <p:cNvSpPr txBox="1"/>
            <p:nvPr/>
          </p:nvSpPr>
          <p:spPr>
            <a:xfrm>
              <a:off x="959143" y="28555"/>
              <a:ext cx="6325145" cy="707886"/>
            </a:xfrm>
            <a:prstGeom prst="rect">
              <a:avLst/>
            </a:prstGeom>
            <a:noFill/>
          </p:spPr>
          <p:txBody>
            <a:bodyPr wrap="square" rtlCol="0">
              <a:spAutoFit/>
            </a:bodyPr>
            <a:lstStyle/>
            <a:p>
              <a:r>
                <a:rPr lang="es-ES_tradnl" sz="1400" b="1" dirty="0">
                  <a:latin typeface="Arial"/>
                  <a:cs typeface="Arial"/>
                </a:rPr>
                <a:t>Curso de Bioseguridad para Laboratorios de Investigación Biomédica</a:t>
              </a:r>
            </a:p>
            <a:p>
              <a:br>
                <a:rPr lang="es-ES_tradnl" sz="200" dirty="0">
                  <a:latin typeface="Arial"/>
                  <a:cs typeface="Arial"/>
                </a:rPr>
              </a:br>
              <a:endParaRPr lang="es-ES_tradnl" sz="200" dirty="0">
                <a:latin typeface="Arial"/>
                <a:cs typeface="Arial"/>
              </a:endParaRPr>
            </a:p>
            <a:p>
              <a:r>
                <a:rPr lang="es-ES_tradnl" sz="1100" dirty="0">
                  <a:latin typeface="Arial"/>
                  <a:ea typeface="Osaka"/>
                  <a:cs typeface="Arial"/>
                </a:rPr>
                <a:t>Laboratorio de Genómica Viral &amp; Humana</a:t>
              </a:r>
            </a:p>
            <a:p>
              <a:r>
                <a:rPr lang="es-ES_tradnl" sz="1100" dirty="0">
                  <a:latin typeface="Arial"/>
                  <a:ea typeface="Osaka"/>
                  <a:cs typeface="Arial"/>
                </a:rPr>
                <a:t>Facultad de Medicina UASLP</a:t>
              </a:r>
            </a:p>
          </p:txBody>
        </p:sp>
        <p:cxnSp>
          <p:nvCxnSpPr>
            <p:cNvPr id="10" name="Conector recto 7"/>
            <p:cNvCxnSpPr/>
            <p:nvPr/>
          </p:nvCxnSpPr>
          <p:spPr>
            <a:xfrm>
              <a:off x="959144" y="735032"/>
              <a:ext cx="8049444"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2" name="Marcador de fecha 3"/>
          <p:cNvSpPr>
            <a:spLocks noGrp="1"/>
          </p:cNvSpPr>
          <p:nvPr>
            <p:ph type="dt" sz="half" idx="2"/>
          </p:nvPr>
        </p:nvSpPr>
        <p:spPr>
          <a:xfrm>
            <a:off x="7010400" y="-13777"/>
            <a:ext cx="2133600" cy="365125"/>
          </a:xfrm>
          <a:prstGeom prst="rect">
            <a:avLst/>
          </a:prstGeom>
        </p:spPr>
        <p:txBody>
          <a:bodyPr vert="horz" lIns="91440" tIns="45720" rIns="91440" bIns="45720" rtlCol="0" anchor="ctr"/>
          <a:lstStyle>
            <a:lvl1pPr algn="l">
              <a:defRPr sz="1200">
                <a:solidFill>
                  <a:srgbClr val="FF0000"/>
                </a:solidFill>
              </a:defRPr>
            </a:lvl1pPr>
          </a:lstStyle>
          <a:p>
            <a:pPr algn="r"/>
            <a:r>
              <a:rPr lang="es-ES_tradnl" dirty="0"/>
              <a:t>v2018</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Imagen 8"/>
          <p:cNvPicPr>
            <a:picLocks noChangeAspect="1"/>
          </p:cNvPicPr>
          <p:nvPr/>
        </p:nvPicPr>
        <p:blipFill>
          <a:blip r:embed="rId2">
            <a:alphaModFix amt="30000"/>
          </a:blip>
          <a:stretch>
            <a:fillRect/>
          </a:stretch>
        </p:blipFill>
        <p:spPr>
          <a:xfrm>
            <a:off x="-2126022" y="184830"/>
            <a:ext cx="4252043" cy="4096409"/>
          </a:xfrm>
          <a:prstGeom prst="rect">
            <a:avLst/>
          </a:prstGeom>
        </p:spPr>
      </p:pic>
      <p:sp>
        <p:nvSpPr>
          <p:cNvPr id="2" name="Título 1"/>
          <p:cNvSpPr>
            <a:spLocks noGrp="1"/>
          </p:cNvSpPr>
          <p:nvPr>
            <p:ph type="title" hasCustomPrompt="1"/>
          </p:nvPr>
        </p:nvSpPr>
        <p:spPr>
          <a:xfrm>
            <a:off x="719213" y="1914154"/>
            <a:ext cx="7772400" cy="685800"/>
          </a:xfrm>
        </p:spPr>
        <p:txBody>
          <a:bodyPr anchor="t"/>
          <a:lstStyle>
            <a:lvl1pPr algn="l">
              <a:defRPr sz="4000" b="1" cap="all" baseline="0"/>
            </a:lvl1pPr>
          </a:lstStyle>
          <a:p>
            <a:r>
              <a:rPr lang="es-ES_tradnl" dirty="0"/>
              <a:t>Curso de bioseguridaD</a:t>
            </a:r>
          </a:p>
        </p:txBody>
      </p:sp>
      <p:sp>
        <p:nvSpPr>
          <p:cNvPr id="3" name="Marcador de texto 2"/>
          <p:cNvSpPr>
            <a:spLocks noGrp="1"/>
          </p:cNvSpPr>
          <p:nvPr>
            <p:ph type="body" idx="1" hasCustomPrompt="1"/>
          </p:nvPr>
        </p:nvSpPr>
        <p:spPr>
          <a:xfrm>
            <a:off x="719213" y="2599938"/>
            <a:ext cx="7772400" cy="45402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dirty="0"/>
              <a:t>Para laboratorios de investigación biomédica v 3.0</a:t>
            </a:r>
          </a:p>
        </p:txBody>
      </p:sp>
      <p:sp>
        <p:nvSpPr>
          <p:cNvPr id="5" name="Marcador de pie de página 4"/>
          <p:cNvSpPr>
            <a:spLocks noGrp="1"/>
          </p:cNvSpPr>
          <p:nvPr>
            <p:ph type="ftr" sz="quarter" idx="11"/>
          </p:nvPr>
        </p:nvSpPr>
        <p:spPr/>
        <p:txBody>
          <a:bodyPr/>
          <a:lstStyle/>
          <a:p>
            <a:r>
              <a:rPr lang="es-ES_tradnl" dirty="0"/>
              <a:t>Versión 3.0</a:t>
            </a:r>
          </a:p>
        </p:txBody>
      </p:sp>
      <p:sp>
        <p:nvSpPr>
          <p:cNvPr id="6" name="Marcador de número de diapositiva 5"/>
          <p:cNvSpPr>
            <a:spLocks noGrp="1"/>
          </p:cNvSpPr>
          <p:nvPr>
            <p:ph type="sldNum" sz="quarter" idx="12"/>
          </p:nvPr>
        </p:nvSpPr>
        <p:spPr/>
        <p:txBody>
          <a:bodyPr/>
          <a:lstStyle/>
          <a:p>
            <a:fld id="{EF2285AA-88BA-E94F-A695-DFC9F6E3B745}" type="slidenum">
              <a:rPr lang="es-ES_tradnl" smtClean="0"/>
              <a:pPr/>
              <a:t>‹#›</a:t>
            </a:fld>
            <a:endParaRPr lang="es-ES_tradnl"/>
          </a:p>
        </p:txBody>
      </p:sp>
      <p:cxnSp>
        <p:nvCxnSpPr>
          <p:cNvPr id="8" name="Conector recto 7"/>
          <p:cNvCxnSpPr/>
          <p:nvPr userDrawn="1"/>
        </p:nvCxnSpPr>
        <p:spPr>
          <a:xfrm>
            <a:off x="719213" y="2599938"/>
            <a:ext cx="77724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CuadroTexto 9"/>
          <p:cNvSpPr txBox="1"/>
          <p:nvPr userDrawn="1"/>
        </p:nvSpPr>
        <p:spPr>
          <a:xfrm>
            <a:off x="2834924" y="5084590"/>
            <a:ext cx="4675195" cy="707886"/>
          </a:xfrm>
          <a:prstGeom prst="rect">
            <a:avLst/>
          </a:prstGeom>
          <a:noFill/>
        </p:spPr>
        <p:txBody>
          <a:bodyPr wrap="square" rtlCol="0">
            <a:spAutoFit/>
          </a:bodyPr>
          <a:lstStyle/>
          <a:p>
            <a:r>
              <a:rPr lang="es-ES_tradnl" sz="1600" b="1" dirty="0">
                <a:latin typeface="Arial"/>
                <a:ea typeface="Osaka"/>
                <a:cs typeface="Arial"/>
              </a:rPr>
              <a:t>Laboratorio de Genómica Viral &amp; Humana</a:t>
            </a:r>
          </a:p>
          <a:p>
            <a:r>
              <a:rPr lang="es-ES_tradnl" sz="1200" dirty="0">
                <a:latin typeface="Arial"/>
                <a:ea typeface="Osaka"/>
                <a:cs typeface="Arial"/>
              </a:rPr>
              <a:t>Facultad de Medicina</a:t>
            </a:r>
          </a:p>
          <a:p>
            <a:r>
              <a:rPr lang="es-ES_tradnl" sz="1200" dirty="0">
                <a:latin typeface="Arial"/>
                <a:ea typeface="Osaka"/>
                <a:cs typeface="Arial"/>
              </a:rPr>
              <a:t>Universidad</a:t>
            </a:r>
            <a:r>
              <a:rPr lang="es-ES_tradnl" sz="1200" baseline="0" dirty="0">
                <a:latin typeface="Arial"/>
                <a:ea typeface="Osaka"/>
                <a:cs typeface="Arial"/>
              </a:rPr>
              <a:t> Autónoma de San Luis Potosí</a:t>
            </a:r>
            <a:endParaRPr lang="es-ES_tradnl" sz="1200" dirty="0">
              <a:latin typeface="Arial"/>
              <a:ea typeface="Osaka"/>
              <a:cs typeface="Arial"/>
            </a:endParaRPr>
          </a:p>
        </p:txBody>
      </p:sp>
      <p:pic>
        <p:nvPicPr>
          <p:cNvPr id="11" name="Picture 10" descr="Logo UASLP transparent.gif"/>
          <p:cNvPicPr>
            <a:picLocks noChangeAspect="1"/>
          </p:cNvPicPr>
          <p:nvPr userDrawn="1"/>
        </p:nvPicPr>
        <p:blipFill>
          <a:blip r:embed="rId3"/>
          <a:stretch>
            <a:fillRect/>
          </a:stretch>
        </p:blipFill>
        <p:spPr>
          <a:xfrm>
            <a:off x="688232" y="5092195"/>
            <a:ext cx="648347" cy="688767"/>
          </a:xfrm>
          <a:prstGeom prst="rect">
            <a:avLst/>
          </a:prstGeom>
        </p:spPr>
      </p:pic>
      <p:pic>
        <p:nvPicPr>
          <p:cNvPr id="12" name="Picture 11" descr="Logo-Med UASLP.gif"/>
          <p:cNvPicPr>
            <a:picLocks noChangeAspect="1"/>
          </p:cNvPicPr>
          <p:nvPr userDrawn="1"/>
        </p:nvPicPr>
        <p:blipFill>
          <a:blip r:embed="rId4"/>
          <a:stretch>
            <a:fillRect/>
          </a:stretch>
        </p:blipFill>
        <p:spPr>
          <a:xfrm>
            <a:off x="1319322" y="5054169"/>
            <a:ext cx="764434" cy="778333"/>
          </a:xfrm>
          <a:prstGeom prst="rect">
            <a:avLst/>
          </a:prstGeom>
        </p:spPr>
      </p:pic>
      <p:sp>
        <p:nvSpPr>
          <p:cNvPr id="13" name="TextBox 12"/>
          <p:cNvSpPr txBox="1"/>
          <p:nvPr userDrawn="1"/>
        </p:nvSpPr>
        <p:spPr>
          <a:xfrm>
            <a:off x="2485898" y="3461409"/>
            <a:ext cx="6005715" cy="1200329"/>
          </a:xfrm>
          <a:prstGeom prst="rect">
            <a:avLst/>
          </a:prstGeom>
          <a:noFill/>
        </p:spPr>
        <p:txBody>
          <a:bodyPr wrap="square" rtlCol="0">
            <a:spAutoFit/>
          </a:bodyPr>
          <a:lstStyle/>
          <a:p>
            <a:r>
              <a:rPr lang="en-US" sz="1800" kern="1200">
                <a:solidFill>
                  <a:schemeClr val="tx1"/>
                </a:solidFill>
                <a:latin typeface="+mn-lt"/>
                <a:ea typeface="+mn-ea"/>
                <a:cs typeface="+mn-cs"/>
              </a:rPr>
              <a:t>Reglamento General</a:t>
            </a:r>
            <a:r>
              <a:rPr lang="en-US" sz="1800" kern="1200" baseline="0">
                <a:solidFill>
                  <a:schemeClr val="tx1"/>
                </a:solidFill>
                <a:latin typeface="+mn-lt"/>
                <a:ea typeface="+mn-ea"/>
                <a:cs typeface="+mn-cs"/>
              </a:rPr>
              <a:t> </a:t>
            </a:r>
          </a:p>
          <a:p>
            <a:r>
              <a:rPr lang="en-US" sz="1800" kern="1200">
                <a:solidFill>
                  <a:schemeClr val="tx1"/>
                </a:solidFill>
                <a:latin typeface="+mn-lt"/>
                <a:ea typeface="+mn-ea"/>
                <a:cs typeface="+mn-cs"/>
              </a:rPr>
              <a:t>Personal de nuevo ingreso, Conducta y disciplina,</a:t>
            </a:r>
            <a:r>
              <a:rPr lang="en-US" sz="1800" kern="1200" baseline="0">
                <a:solidFill>
                  <a:schemeClr val="tx1"/>
                </a:solidFill>
                <a:latin typeface="+mn-lt"/>
                <a:ea typeface="+mn-ea"/>
                <a:cs typeface="+mn-cs"/>
              </a:rPr>
              <a:t> </a:t>
            </a:r>
            <a:r>
              <a:rPr lang="en-US" sz="1800" kern="1200">
                <a:solidFill>
                  <a:schemeClr val="tx1"/>
                </a:solidFill>
                <a:latin typeface="+mn-lt"/>
                <a:ea typeface="+mn-ea"/>
                <a:cs typeface="+mn-cs"/>
              </a:rPr>
              <a:t>Acceso al laboratorio y visitas,</a:t>
            </a:r>
            <a:r>
              <a:rPr lang="en-US" sz="1800" kern="1200" baseline="0">
                <a:solidFill>
                  <a:schemeClr val="tx1"/>
                </a:solidFill>
                <a:latin typeface="+mn-lt"/>
                <a:ea typeface="+mn-ea"/>
                <a:cs typeface="+mn-cs"/>
              </a:rPr>
              <a:t> </a:t>
            </a:r>
            <a:r>
              <a:rPr lang="en-US" sz="1800" kern="1200">
                <a:solidFill>
                  <a:schemeClr val="tx1"/>
                </a:solidFill>
                <a:latin typeface="+mn-lt"/>
                <a:ea typeface="+mn-ea"/>
                <a:cs typeface="+mn-cs"/>
              </a:rPr>
              <a:t> Vestimenta, limpieza y orden</a:t>
            </a:r>
            <a:r>
              <a:rPr lang="en-US" sz="1800" kern="1200" baseline="0">
                <a:solidFill>
                  <a:schemeClr val="tx1"/>
                </a:solidFill>
                <a:latin typeface="+mn-lt"/>
                <a:ea typeface="+mn-ea"/>
                <a:cs typeface="+mn-cs"/>
              </a:rPr>
              <a:t> </a:t>
            </a:r>
            <a:r>
              <a:rPr lang="en-US" sz="1800" kern="1200">
                <a:solidFill>
                  <a:schemeClr val="tx1"/>
                </a:solidFill>
                <a:latin typeface="+mn-lt"/>
                <a:ea typeface="+mn-ea"/>
                <a:cs typeface="+mn-cs"/>
              </a:rPr>
              <a:t>, Bitácoras de laboratorio, Impacto ambiental.</a:t>
            </a:r>
            <a:endParaRPr lang="en-US"/>
          </a:p>
        </p:txBody>
      </p:sp>
      <p:pic>
        <p:nvPicPr>
          <p:cNvPr id="14" name="Picture 13" descr="Logo01.gif"/>
          <p:cNvPicPr>
            <a:picLocks noChangeAspect="1"/>
          </p:cNvPicPr>
          <p:nvPr userDrawn="1"/>
        </p:nvPicPr>
        <p:blipFill>
          <a:blip r:embed="rId5"/>
          <a:stretch>
            <a:fillRect/>
          </a:stretch>
        </p:blipFill>
        <p:spPr>
          <a:xfrm>
            <a:off x="2087301" y="5084590"/>
            <a:ext cx="739315" cy="747912"/>
          </a:xfrm>
          <a:prstGeom prst="rect">
            <a:avLst/>
          </a:prstGeom>
        </p:spPr>
      </p:pic>
      <p:sp>
        <p:nvSpPr>
          <p:cNvPr id="16" name="Marcador de fecha 3"/>
          <p:cNvSpPr>
            <a:spLocks noGrp="1"/>
          </p:cNvSpPr>
          <p:nvPr>
            <p:ph type="dt" sz="half" idx="2"/>
          </p:nvPr>
        </p:nvSpPr>
        <p:spPr>
          <a:xfrm>
            <a:off x="7010400" y="-13777"/>
            <a:ext cx="2133600" cy="365125"/>
          </a:xfrm>
          <a:prstGeom prst="rect">
            <a:avLst/>
          </a:prstGeom>
        </p:spPr>
        <p:txBody>
          <a:bodyPr vert="horz" lIns="91440" tIns="45720" rIns="91440" bIns="45720" rtlCol="0" anchor="ctr"/>
          <a:lstStyle>
            <a:lvl1pPr algn="l">
              <a:defRPr sz="1200">
                <a:solidFill>
                  <a:srgbClr val="FF0000"/>
                </a:solidFill>
              </a:defRPr>
            </a:lvl1pPr>
          </a:lstStyle>
          <a:p>
            <a:pPr algn="r"/>
            <a:r>
              <a:rPr lang="es-ES_tradnl" dirty="0"/>
              <a:t>v2018</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EF2285AA-88BA-E94F-A695-DFC9F6E3B745}" type="slidenum">
              <a:rPr lang="es-ES_tradnl" smtClean="0"/>
              <a:pPr/>
              <a:t>‹#›</a:t>
            </a:fld>
            <a:endParaRPr lang="es-ES_tradnl"/>
          </a:p>
        </p:txBody>
      </p:sp>
      <p:grpSp>
        <p:nvGrpSpPr>
          <p:cNvPr id="8" name="Group 7"/>
          <p:cNvGrpSpPr/>
          <p:nvPr userDrawn="1"/>
        </p:nvGrpSpPr>
        <p:grpSpPr>
          <a:xfrm>
            <a:off x="136244" y="28555"/>
            <a:ext cx="8872344" cy="708065"/>
            <a:chOff x="136244" y="28555"/>
            <a:chExt cx="8872344" cy="708065"/>
          </a:xfrm>
        </p:grpSpPr>
        <p:pic>
          <p:nvPicPr>
            <p:cNvPr id="9" name="Imagen 8"/>
            <p:cNvPicPr>
              <a:picLocks noChangeAspect="1"/>
            </p:cNvPicPr>
            <p:nvPr/>
          </p:nvPicPr>
          <p:blipFill>
            <a:blip r:embed="rId2">
              <a:alphaModFix amt="99000"/>
            </a:blip>
            <a:stretch>
              <a:fillRect/>
            </a:stretch>
          </p:blipFill>
          <p:spPr>
            <a:xfrm>
              <a:off x="136244" y="72656"/>
              <a:ext cx="642566" cy="619046"/>
            </a:xfrm>
            <a:prstGeom prst="rect">
              <a:avLst/>
            </a:prstGeom>
          </p:spPr>
        </p:pic>
        <p:sp>
          <p:nvSpPr>
            <p:cNvPr id="10" name="TextBox 9"/>
            <p:cNvSpPr txBox="1"/>
            <p:nvPr/>
          </p:nvSpPr>
          <p:spPr>
            <a:xfrm>
              <a:off x="959143" y="28555"/>
              <a:ext cx="6325145" cy="707886"/>
            </a:xfrm>
            <a:prstGeom prst="rect">
              <a:avLst/>
            </a:prstGeom>
            <a:noFill/>
          </p:spPr>
          <p:txBody>
            <a:bodyPr wrap="square" rtlCol="0">
              <a:spAutoFit/>
            </a:bodyPr>
            <a:lstStyle/>
            <a:p>
              <a:r>
                <a:rPr lang="es-ES_tradnl" sz="1400" b="1" dirty="0">
                  <a:latin typeface="Arial"/>
                  <a:cs typeface="Arial"/>
                </a:rPr>
                <a:t>Curso de Bioseguridad para Laboratorios de Investigación Biomédica</a:t>
              </a:r>
            </a:p>
            <a:p>
              <a:br>
                <a:rPr lang="es-ES_tradnl" sz="200" dirty="0">
                  <a:latin typeface="Arial"/>
                  <a:cs typeface="Arial"/>
                </a:rPr>
              </a:br>
              <a:endParaRPr lang="es-ES_tradnl" sz="200" dirty="0">
                <a:latin typeface="Arial"/>
                <a:cs typeface="Arial"/>
              </a:endParaRPr>
            </a:p>
            <a:p>
              <a:r>
                <a:rPr lang="es-ES_tradnl" sz="1100" dirty="0">
                  <a:latin typeface="Arial"/>
                  <a:ea typeface="Osaka"/>
                  <a:cs typeface="Arial"/>
                </a:rPr>
                <a:t>Laboratorio de Genómica Viral &amp; Humana</a:t>
              </a:r>
            </a:p>
            <a:p>
              <a:r>
                <a:rPr lang="es-ES_tradnl" sz="1100" dirty="0">
                  <a:latin typeface="Arial"/>
                  <a:ea typeface="Osaka"/>
                  <a:cs typeface="Arial"/>
                </a:rPr>
                <a:t>Facultad de Medicina UASLP</a:t>
              </a:r>
            </a:p>
          </p:txBody>
        </p:sp>
        <p:cxnSp>
          <p:nvCxnSpPr>
            <p:cNvPr id="11" name="Conector recto 7"/>
            <p:cNvCxnSpPr/>
            <p:nvPr/>
          </p:nvCxnSpPr>
          <p:spPr>
            <a:xfrm>
              <a:off x="959144" y="735032"/>
              <a:ext cx="8049444"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3" name="Marcador de fecha 3"/>
          <p:cNvSpPr>
            <a:spLocks noGrp="1"/>
          </p:cNvSpPr>
          <p:nvPr>
            <p:ph type="dt" sz="half" idx="13"/>
          </p:nvPr>
        </p:nvSpPr>
        <p:spPr>
          <a:xfrm>
            <a:off x="7010400" y="-13777"/>
            <a:ext cx="2133600" cy="365125"/>
          </a:xfrm>
          <a:prstGeom prst="rect">
            <a:avLst/>
          </a:prstGeom>
        </p:spPr>
        <p:txBody>
          <a:bodyPr vert="horz" lIns="91440" tIns="45720" rIns="91440" bIns="45720" rtlCol="0" anchor="ctr"/>
          <a:lstStyle>
            <a:lvl1pPr algn="l">
              <a:defRPr sz="1200">
                <a:solidFill>
                  <a:srgbClr val="FF0000"/>
                </a:solidFill>
              </a:defRPr>
            </a:lvl1pPr>
          </a:lstStyle>
          <a:p>
            <a:pPr algn="r"/>
            <a:r>
              <a:rPr lang="es-ES_tradnl" dirty="0"/>
              <a:t>v2018</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EF2285AA-88BA-E94F-A695-DFC9F6E3B745}" type="slidenum">
              <a:rPr lang="es-ES_tradnl" smtClean="0"/>
              <a:pPr/>
              <a:t>‹#›</a:t>
            </a:fld>
            <a:endParaRPr lang="es-ES_tradnl"/>
          </a:p>
        </p:txBody>
      </p:sp>
      <p:grpSp>
        <p:nvGrpSpPr>
          <p:cNvPr id="10" name="Group 9"/>
          <p:cNvGrpSpPr/>
          <p:nvPr userDrawn="1"/>
        </p:nvGrpSpPr>
        <p:grpSpPr>
          <a:xfrm>
            <a:off x="136244" y="28555"/>
            <a:ext cx="8872344" cy="708065"/>
            <a:chOff x="136244" y="28555"/>
            <a:chExt cx="8872344" cy="708065"/>
          </a:xfrm>
        </p:grpSpPr>
        <p:pic>
          <p:nvPicPr>
            <p:cNvPr id="11" name="Imagen 8"/>
            <p:cNvPicPr>
              <a:picLocks noChangeAspect="1"/>
            </p:cNvPicPr>
            <p:nvPr/>
          </p:nvPicPr>
          <p:blipFill>
            <a:blip r:embed="rId2">
              <a:alphaModFix amt="99000"/>
            </a:blip>
            <a:stretch>
              <a:fillRect/>
            </a:stretch>
          </p:blipFill>
          <p:spPr>
            <a:xfrm>
              <a:off x="136244" y="72656"/>
              <a:ext cx="642566" cy="619046"/>
            </a:xfrm>
            <a:prstGeom prst="rect">
              <a:avLst/>
            </a:prstGeom>
          </p:spPr>
        </p:pic>
        <p:sp>
          <p:nvSpPr>
            <p:cNvPr id="12" name="TextBox 11"/>
            <p:cNvSpPr txBox="1"/>
            <p:nvPr/>
          </p:nvSpPr>
          <p:spPr>
            <a:xfrm>
              <a:off x="959143" y="28555"/>
              <a:ext cx="6325145" cy="707886"/>
            </a:xfrm>
            <a:prstGeom prst="rect">
              <a:avLst/>
            </a:prstGeom>
            <a:noFill/>
          </p:spPr>
          <p:txBody>
            <a:bodyPr wrap="square" rtlCol="0">
              <a:spAutoFit/>
            </a:bodyPr>
            <a:lstStyle/>
            <a:p>
              <a:r>
                <a:rPr lang="es-ES_tradnl" sz="1400" b="1" dirty="0">
                  <a:latin typeface="Arial"/>
                  <a:cs typeface="Arial"/>
                </a:rPr>
                <a:t>Curso de Bioseguridad para Laboratorios de Investigación Biomédica</a:t>
              </a:r>
            </a:p>
            <a:p>
              <a:br>
                <a:rPr lang="es-ES_tradnl" sz="200" dirty="0">
                  <a:latin typeface="Arial"/>
                  <a:cs typeface="Arial"/>
                </a:rPr>
              </a:br>
              <a:endParaRPr lang="es-ES_tradnl" sz="200" dirty="0">
                <a:latin typeface="Arial"/>
                <a:cs typeface="Arial"/>
              </a:endParaRPr>
            </a:p>
            <a:p>
              <a:r>
                <a:rPr lang="es-ES_tradnl" sz="1100" dirty="0">
                  <a:latin typeface="Arial"/>
                  <a:ea typeface="Osaka"/>
                  <a:cs typeface="Arial"/>
                </a:rPr>
                <a:t>Laboratorio de Genómica Viral &amp; Humana</a:t>
              </a:r>
            </a:p>
            <a:p>
              <a:r>
                <a:rPr lang="es-ES_tradnl" sz="1100" dirty="0">
                  <a:latin typeface="Arial"/>
                  <a:ea typeface="Osaka"/>
                  <a:cs typeface="Arial"/>
                </a:rPr>
                <a:t>Facultad de Medicina UASLP</a:t>
              </a:r>
            </a:p>
          </p:txBody>
        </p:sp>
        <p:cxnSp>
          <p:nvCxnSpPr>
            <p:cNvPr id="13" name="Conector recto 7"/>
            <p:cNvCxnSpPr/>
            <p:nvPr/>
          </p:nvCxnSpPr>
          <p:spPr>
            <a:xfrm>
              <a:off x="959144" y="735032"/>
              <a:ext cx="8049444"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5" name="Marcador de fecha 3"/>
          <p:cNvSpPr>
            <a:spLocks noGrp="1"/>
          </p:cNvSpPr>
          <p:nvPr>
            <p:ph type="dt" sz="half" idx="13"/>
          </p:nvPr>
        </p:nvSpPr>
        <p:spPr>
          <a:xfrm>
            <a:off x="7010400" y="-13777"/>
            <a:ext cx="2133600" cy="365125"/>
          </a:xfrm>
          <a:prstGeom prst="rect">
            <a:avLst/>
          </a:prstGeom>
        </p:spPr>
        <p:txBody>
          <a:bodyPr vert="horz" lIns="91440" tIns="45720" rIns="91440" bIns="45720" rtlCol="0" anchor="ctr"/>
          <a:lstStyle>
            <a:lvl1pPr algn="l">
              <a:defRPr sz="1200">
                <a:solidFill>
                  <a:srgbClr val="FF0000"/>
                </a:solidFill>
              </a:defRPr>
            </a:lvl1pPr>
          </a:lstStyle>
          <a:p>
            <a:pPr algn="r"/>
            <a:r>
              <a:rPr lang="es-ES_tradnl" dirty="0"/>
              <a:t>v2018</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EF2285AA-88BA-E94F-A695-DFC9F6E3B745}" type="slidenum">
              <a:rPr lang="es-ES_tradnl" smtClean="0"/>
              <a:pPr/>
              <a:t>‹#›</a:t>
            </a:fld>
            <a:endParaRPr lang="es-ES_tradnl"/>
          </a:p>
        </p:txBody>
      </p:sp>
      <p:grpSp>
        <p:nvGrpSpPr>
          <p:cNvPr id="6" name="Group 5"/>
          <p:cNvGrpSpPr/>
          <p:nvPr userDrawn="1"/>
        </p:nvGrpSpPr>
        <p:grpSpPr>
          <a:xfrm>
            <a:off x="136244" y="28555"/>
            <a:ext cx="8872344" cy="708065"/>
            <a:chOff x="136244" y="28555"/>
            <a:chExt cx="8872344" cy="708065"/>
          </a:xfrm>
        </p:grpSpPr>
        <p:pic>
          <p:nvPicPr>
            <p:cNvPr id="7" name="Imagen 8"/>
            <p:cNvPicPr>
              <a:picLocks noChangeAspect="1"/>
            </p:cNvPicPr>
            <p:nvPr/>
          </p:nvPicPr>
          <p:blipFill>
            <a:blip r:embed="rId2">
              <a:alphaModFix amt="99000"/>
            </a:blip>
            <a:stretch>
              <a:fillRect/>
            </a:stretch>
          </p:blipFill>
          <p:spPr>
            <a:xfrm>
              <a:off x="136244" y="72656"/>
              <a:ext cx="642566" cy="619046"/>
            </a:xfrm>
            <a:prstGeom prst="rect">
              <a:avLst/>
            </a:prstGeom>
          </p:spPr>
        </p:pic>
        <p:sp>
          <p:nvSpPr>
            <p:cNvPr id="8" name="TextBox 7"/>
            <p:cNvSpPr txBox="1"/>
            <p:nvPr/>
          </p:nvSpPr>
          <p:spPr>
            <a:xfrm>
              <a:off x="959143" y="28555"/>
              <a:ext cx="6325145" cy="707886"/>
            </a:xfrm>
            <a:prstGeom prst="rect">
              <a:avLst/>
            </a:prstGeom>
            <a:noFill/>
          </p:spPr>
          <p:txBody>
            <a:bodyPr wrap="square" rtlCol="0">
              <a:spAutoFit/>
            </a:bodyPr>
            <a:lstStyle/>
            <a:p>
              <a:r>
                <a:rPr lang="es-ES_tradnl" sz="1400" b="1" dirty="0">
                  <a:latin typeface="Arial"/>
                  <a:cs typeface="Arial"/>
                </a:rPr>
                <a:t>Curso de Bioseguridad para Laboratorios de Investigación Biomédica</a:t>
              </a:r>
            </a:p>
            <a:p>
              <a:br>
                <a:rPr lang="es-ES_tradnl" sz="200" dirty="0">
                  <a:latin typeface="Arial"/>
                  <a:cs typeface="Arial"/>
                </a:rPr>
              </a:br>
              <a:endParaRPr lang="es-ES_tradnl" sz="200" dirty="0">
                <a:latin typeface="Arial"/>
                <a:cs typeface="Arial"/>
              </a:endParaRPr>
            </a:p>
            <a:p>
              <a:r>
                <a:rPr lang="es-ES_tradnl" sz="1100" dirty="0">
                  <a:latin typeface="Arial"/>
                  <a:ea typeface="Osaka"/>
                  <a:cs typeface="Arial"/>
                </a:rPr>
                <a:t>Laboratorio de Genómica Viral &amp; Humana</a:t>
              </a:r>
            </a:p>
            <a:p>
              <a:r>
                <a:rPr lang="es-ES_tradnl" sz="1100" dirty="0">
                  <a:latin typeface="Arial"/>
                  <a:ea typeface="Osaka"/>
                  <a:cs typeface="Arial"/>
                </a:rPr>
                <a:t>Facultad de Medicina UASLP</a:t>
              </a:r>
            </a:p>
          </p:txBody>
        </p:sp>
        <p:cxnSp>
          <p:nvCxnSpPr>
            <p:cNvPr id="9" name="Conector recto 7"/>
            <p:cNvCxnSpPr/>
            <p:nvPr/>
          </p:nvCxnSpPr>
          <p:spPr>
            <a:xfrm>
              <a:off x="959144" y="735032"/>
              <a:ext cx="8049444"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1" name="Marcador de fecha 3"/>
          <p:cNvSpPr>
            <a:spLocks noGrp="1"/>
          </p:cNvSpPr>
          <p:nvPr>
            <p:ph type="dt" sz="half" idx="2"/>
          </p:nvPr>
        </p:nvSpPr>
        <p:spPr>
          <a:xfrm>
            <a:off x="7010400" y="-13777"/>
            <a:ext cx="2133600" cy="365125"/>
          </a:xfrm>
          <a:prstGeom prst="rect">
            <a:avLst/>
          </a:prstGeom>
        </p:spPr>
        <p:txBody>
          <a:bodyPr vert="horz" lIns="91440" tIns="45720" rIns="91440" bIns="45720" rtlCol="0" anchor="ctr"/>
          <a:lstStyle>
            <a:lvl1pPr algn="l">
              <a:defRPr sz="1200">
                <a:solidFill>
                  <a:srgbClr val="FF0000"/>
                </a:solidFill>
              </a:defRPr>
            </a:lvl1pPr>
          </a:lstStyle>
          <a:p>
            <a:pPr algn="r"/>
            <a:r>
              <a:rPr lang="es-ES_tradnl" dirty="0"/>
              <a:t>v2018</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EF2285AA-88BA-E94F-A695-DFC9F6E3B745}" type="slidenum">
              <a:rPr lang="es-ES_tradnl" smtClean="0"/>
              <a:pPr/>
              <a:t>‹#›</a:t>
            </a:fld>
            <a:endParaRPr lang="es-ES_tradnl"/>
          </a:p>
        </p:txBody>
      </p:sp>
      <p:grpSp>
        <p:nvGrpSpPr>
          <p:cNvPr id="5" name="Group 4"/>
          <p:cNvGrpSpPr/>
          <p:nvPr userDrawn="1"/>
        </p:nvGrpSpPr>
        <p:grpSpPr>
          <a:xfrm>
            <a:off x="136244" y="28555"/>
            <a:ext cx="8872344" cy="708065"/>
            <a:chOff x="136244" y="28555"/>
            <a:chExt cx="8872344" cy="708065"/>
          </a:xfrm>
        </p:grpSpPr>
        <p:pic>
          <p:nvPicPr>
            <p:cNvPr id="6" name="Imagen 8"/>
            <p:cNvPicPr>
              <a:picLocks noChangeAspect="1"/>
            </p:cNvPicPr>
            <p:nvPr/>
          </p:nvPicPr>
          <p:blipFill>
            <a:blip r:embed="rId2">
              <a:alphaModFix amt="99000"/>
            </a:blip>
            <a:stretch>
              <a:fillRect/>
            </a:stretch>
          </p:blipFill>
          <p:spPr>
            <a:xfrm>
              <a:off x="136244" y="72656"/>
              <a:ext cx="642566" cy="619046"/>
            </a:xfrm>
            <a:prstGeom prst="rect">
              <a:avLst/>
            </a:prstGeom>
          </p:spPr>
        </p:pic>
        <p:sp>
          <p:nvSpPr>
            <p:cNvPr id="7" name="TextBox 6"/>
            <p:cNvSpPr txBox="1"/>
            <p:nvPr/>
          </p:nvSpPr>
          <p:spPr>
            <a:xfrm>
              <a:off x="959143" y="28555"/>
              <a:ext cx="6325145" cy="707886"/>
            </a:xfrm>
            <a:prstGeom prst="rect">
              <a:avLst/>
            </a:prstGeom>
            <a:noFill/>
          </p:spPr>
          <p:txBody>
            <a:bodyPr wrap="square" rtlCol="0">
              <a:spAutoFit/>
            </a:bodyPr>
            <a:lstStyle/>
            <a:p>
              <a:r>
                <a:rPr lang="es-ES_tradnl" sz="1400" b="1" dirty="0">
                  <a:latin typeface="Arial"/>
                  <a:cs typeface="Arial"/>
                </a:rPr>
                <a:t>Curso de Bioseguridad para Laboratorios de Investigación Biomédica</a:t>
              </a:r>
            </a:p>
            <a:p>
              <a:br>
                <a:rPr lang="es-ES_tradnl" sz="200" dirty="0">
                  <a:latin typeface="Arial"/>
                  <a:cs typeface="Arial"/>
                </a:rPr>
              </a:br>
              <a:endParaRPr lang="es-ES_tradnl" sz="200" dirty="0">
                <a:latin typeface="Arial"/>
                <a:cs typeface="Arial"/>
              </a:endParaRPr>
            </a:p>
            <a:p>
              <a:r>
                <a:rPr lang="es-ES_tradnl" sz="1100" dirty="0">
                  <a:latin typeface="Arial"/>
                  <a:ea typeface="Osaka"/>
                  <a:cs typeface="Arial"/>
                </a:rPr>
                <a:t>Laboratorio de Genómica Viral &amp; Humana</a:t>
              </a:r>
            </a:p>
            <a:p>
              <a:r>
                <a:rPr lang="es-ES_tradnl" sz="1100" dirty="0">
                  <a:latin typeface="Arial"/>
                  <a:ea typeface="Osaka"/>
                  <a:cs typeface="Arial"/>
                </a:rPr>
                <a:t>Facultad de Medicina UASLP</a:t>
              </a:r>
            </a:p>
          </p:txBody>
        </p:sp>
        <p:cxnSp>
          <p:nvCxnSpPr>
            <p:cNvPr id="8" name="Conector recto 7"/>
            <p:cNvCxnSpPr/>
            <p:nvPr/>
          </p:nvCxnSpPr>
          <p:spPr>
            <a:xfrm>
              <a:off x="959144" y="735032"/>
              <a:ext cx="8049444"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0" name="Marcador de fecha 3"/>
          <p:cNvSpPr>
            <a:spLocks noGrp="1"/>
          </p:cNvSpPr>
          <p:nvPr>
            <p:ph type="dt" sz="half" idx="2"/>
          </p:nvPr>
        </p:nvSpPr>
        <p:spPr>
          <a:xfrm>
            <a:off x="7010400" y="-13777"/>
            <a:ext cx="2133600" cy="365125"/>
          </a:xfrm>
          <a:prstGeom prst="rect">
            <a:avLst/>
          </a:prstGeom>
        </p:spPr>
        <p:txBody>
          <a:bodyPr vert="horz" lIns="91440" tIns="45720" rIns="91440" bIns="45720" rtlCol="0" anchor="ctr"/>
          <a:lstStyle>
            <a:lvl1pPr algn="l">
              <a:defRPr sz="1200">
                <a:solidFill>
                  <a:srgbClr val="FF0000"/>
                </a:solidFill>
              </a:defRPr>
            </a:lvl1pPr>
          </a:lstStyle>
          <a:p>
            <a:pPr algn="r"/>
            <a:r>
              <a:rPr lang="es-ES_tradnl" dirty="0"/>
              <a:t>v2018</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EF2285AA-88BA-E94F-A695-DFC9F6E3B745}" type="slidenum">
              <a:rPr lang="es-ES_tradnl" smtClean="0"/>
              <a:pPr/>
              <a:t>‹#›</a:t>
            </a:fld>
            <a:endParaRPr lang="es-ES_tradnl"/>
          </a:p>
        </p:txBody>
      </p:sp>
      <p:grpSp>
        <p:nvGrpSpPr>
          <p:cNvPr id="8" name="Group 7"/>
          <p:cNvGrpSpPr/>
          <p:nvPr userDrawn="1"/>
        </p:nvGrpSpPr>
        <p:grpSpPr>
          <a:xfrm>
            <a:off x="136244" y="28555"/>
            <a:ext cx="8872344" cy="708065"/>
            <a:chOff x="136244" y="28555"/>
            <a:chExt cx="8872344" cy="708065"/>
          </a:xfrm>
        </p:grpSpPr>
        <p:pic>
          <p:nvPicPr>
            <p:cNvPr id="9" name="Imagen 8"/>
            <p:cNvPicPr>
              <a:picLocks noChangeAspect="1"/>
            </p:cNvPicPr>
            <p:nvPr/>
          </p:nvPicPr>
          <p:blipFill>
            <a:blip r:embed="rId2">
              <a:alphaModFix amt="99000"/>
            </a:blip>
            <a:stretch>
              <a:fillRect/>
            </a:stretch>
          </p:blipFill>
          <p:spPr>
            <a:xfrm>
              <a:off x="136244" y="72656"/>
              <a:ext cx="642566" cy="619046"/>
            </a:xfrm>
            <a:prstGeom prst="rect">
              <a:avLst/>
            </a:prstGeom>
          </p:spPr>
        </p:pic>
        <p:sp>
          <p:nvSpPr>
            <p:cNvPr id="10" name="TextBox 9"/>
            <p:cNvSpPr txBox="1"/>
            <p:nvPr/>
          </p:nvSpPr>
          <p:spPr>
            <a:xfrm>
              <a:off x="959143" y="28555"/>
              <a:ext cx="6325145" cy="707886"/>
            </a:xfrm>
            <a:prstGeom prst="rect">
              <a:avLst/>
            </a:prstGeom>
            <a:noFill/>
          </p:spPr>
          <p:txBody>
            <a:bodyPr wrap="square" rtlCol="0">
              <a:spAutoFit/>
            </a:bodyPr>
            <a:lstStyle/>
            <a:p>
              <a:r>
                <a:rPr lang="es-ES_tradnl" sz="1400" b="1" dirty="0">
                  <a:latin typeface="Arial"/>
                  <a:cs typeface="Arial"/>
                </a:rPr>
                <a:t>Curso de Bioseguridad para Laboratorios de Investigación Biomédica</a:t>
              </a:r>
            </a:p>
            <a:p>
              <a:br>
                <a:rPr lang="es-ES_tradnl" sz="200" dirty="0">
                  <a:latin typeface="Arial"/>
                  <a:cs typeface="Arial"/>
                </a:rPr>
              </a:br>
              <a:endParaRPr lang="es-ES_tradnl" sz="200" dirty="0">
                <a:latin typeface="Arial"/>
                <a:cs typeface="Arial"/>
              </a:endParaRPr>
            </a:p>
            <a:p>
              <a:r>
                <a:rPr lang="es-ES_tradnl" sz="1100" dirty="0">
                  <a:latin typeface="Arial"/>
                  <a:ea typeface="Osaka"/>
                  <a:cs typeface="Arial"/>
                </a:rPr>
                <a:t>Laboratorio de Genómica Viral &amp; Humana</a:t>
              </a:r>
            </a:p>
            <a:p>
              <a:r>
                <a:rPr lang="es-ES_tradnl" sz="1100" dirty="0">
                  <a:latin typeface="Arial"/>
                  <a:ea typeface="Osaka"/>
                  <a:cs typeface="Arial"/>
                </a:rPr>
                <a:t>Facultad de Medicina UASLP</a:t>
              </a:r>
            </a:p>
          </p:txBody>
        </p:sp>
        <p:cxnSp>
          <p:nvCxnSpPr>
            <p:cNvPr id="11" name="Conector recto 7"/>
            <p:cNvCxnSpPr/>
            <p:nvPr/>
          </p:nvCxnSpPr>
          <p:spPr>
            <a:xfrm>
              <a:off x="959144" y="735032"/>
              <a:ext cx="8049444"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3" name="Marcador de fecha 3"/>
          <p:cNvSpPr>
            <a:spLocks noGrp="1"/>
          </p:cNvSpPr>
          <p:nvPr>
            <p:ph type="dt" sz="half" idx="13"/>
          </p:nvPr>
        </p:nvSpPr>
        <p:spPr>
          <a:xfrm>
            <a:off x="7010400" y="-13777"/>
            <a:ext cx="2133600" cy="365125"/>
          </a:xfrm>
          <a:prstGeom prst="rect">
            <a:avLst/>
          </a:prstGeom>
        </p:spPr>
        <p:txBody>
          <a:bodyPr vert="horz" lIns="91440" tIns="45720" rIns="91440" bIns="45720" rtlCol="0" anchor="ctr"/>
          <a:lstStyle>
            <a:lvl1pPr algn="l">
              <a:defRPr sz="1200">
                <a:solidFill>
                  <a:srgbClr val="FF0000"/>
                </a:solidFill>
              </a:defRPr>
            </a:lvl1pPr>
          </a:lstStyle>
          <a:p>
            <a:pPr algn="r"/>
            <a:r>
              <a:rPr lang="es-ES_tradnl" dirty="0"/>
              <a:t>v2018</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EF2285AA-88BA-E94F-A695-DFC9F6E3B745}" type="slidenum">
              <a:rPr lang="es-ES_tradnl" smtClean="0"/>
              <a:pPr/>
              <a:t>‹#›</a:t>
            </a:fld>
            <a:endParaRPr lang="es-ES_tradnl"/>
          </a:p>
        </p:txBody>
      </p:sp>
      <p:grpSp>
        <p:nvGrpSpPr>
          <p:cNvPr id="9" name="Group 8"/>
          <p:cNvGrpSpPr/>
          <p:nvPr userDrawn="1"/>
        </p:nvGrpSpPr>
        <p:grpSpPr>
          <a:xfrm>
            <a:off x="136244" y="28555"/>
            <a:ext cx="8872344" cy="708065"/>
            <a:chOff x="136244" y="28555"/>
            <a:chExt cx="8872344" cy="708065"/>
          </a:xfrm>
        </p:grpSpPr>
        <p:pic>
          <p:nvPicPr>
            <p:cNvPr id="10" name="Imagen 8"/>
            <p:cNvPicPr>
              <a:picLocks noChangeAspect="1"/>
            </p:cNvPicPr>
            <p:nvPr/>
          </p:nvPicPr>
          <p:blipFill>
            <a:blip r:embed="rId2">
              <a:alphaModFix amt="99000"/>
            </a:blip>
            <a:stretch>
              <a:fillRect/>
            </a:stretch>
          </p:blipFill>
          <p:spPr>
            <a:xfrm>
              <a:off x="136244" y="72656"/>
              <a:ext cx="642566" cy="619046"/>
            </a:xfrm>
            <a:prstGeom prst="rect">
              <a:avLst/>
            </a:prstGeom>
          </p:spPr>
        </p:pic>
        <p:sp>
          <p:nvSpPr>
            <p:cNvPr id="11" name="TextBox 10"/>
            <p:cNvSpPr txBox="1"/>
            <p:nvPr/>
          </p:nvSpPr>
          <p:spPr>
            <a:xfrm>
              <a:off x="959143" y="28555"/>
              <a:ext cx="6325145" cy="707886"/>
            </a:xfrm>
            <a:prstGeom prst="rect">
              <a:avLst/>
            </a:prstGeom>
            <a:noFill/>
          </p:spPr>
          <p:txBody>
            <a:bodyPr wrap="square" rtlCol="0">
              <a:spAutoFit/>
            </a:bodyPr>
            <a:lstStyle/>
            <a:p>
              <a:r>
                <a:rPr lang="es-ES_tradnl" sz="1400" b="1" dirty="0">
                  <a:latin typeface="Arial"/>
                  <a:cs typeface="Arial"/>
                </a:rPr>
                <a:t>Curso de Bioseguridad para Laboratorios de Investigación Biomédica</a:t>
              </a:r>
            </a:p>
            <a:p>
              <a:br>
                <a:rPr lang="es-ES_tradnl" sz="200" dirty="0">
                  <a:latin typeface="Arial"/>
                  <a:cs typeface="Arial"/>
                </a:rPr>
              </a:br>
              <a:endParaRPr lang="es-ES_tradnl" sz="200" dirty="0">
                <a:latin typeface="Arial"/>
                <a:cs typeface="Arial"/>
              </a:endParaRPr>
            </a:p>
            <a:p>
              <a:r>
                <a:rPr lang="es-ES_tradnl" sz="1100" dirty="0">
                  <a:latin typeface="Arial"/>
                  <a:ea typeface="Osaka"/>
                  <a:cs typeface="Arial"/>
                </a:rPr>
                <a:t>Laboratorio de Genómica Viral &amp; Humana</a:t>
              </a:r>
            </a:p>
            <a:p>
              <a:r>
                <a:rPr lang="es-ES_tradnl" sz="1100" dirty="0">
                  <a:latin typeface="Arial"/>
                  <a:ea typeface="Osaka"/>
                  <a:cs typeface="Arial"/>
                </a:rPr>
                <a:t>Facultad de Medicina UASLP</a:t>
              </a:r>
            </a:p>
          </p:txBody>
        </p:sp>
        <p:cxnSp>
          <p:nvCxnSpPr>
            <p:cNvPr id="12" name="Conector recto 7"/>
            <p:cNvCxnSpPr/>
            <p:nvPr/>
          </p:nvCxnSpPr>
          <p:spPr>
            <a:xfrm>
              <a:off x="959144" y="735032"/>
              <a:ext cx="8049444"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4" name="Marcador de fecha 3"/>
          <p:cNvSpPr>
            <a:spLocks noGrp="1"/>
          </p:cNvSpPr>
          <p:nvPr>
            <p:ph type="dt" sz="half" idx="13"/>
          </p:nvPr>
        </p:nvSpPr>
        <p:spPr>
          <a:xfrm>
            <a:off x="7010400" y="-13777"/>
            <a:ext cx="2133600" cy="365125"/>
          </a:xfrm>
          <a:prstGeom prst="rect">
            <a:avLst/>
          </a:prstGeom>
        </p:spPr>
        <p:txBody>
          <a:bodyPr vert="horz" lIns="91440" tIns="45720" rIns="91440" bIns="45720" rtlCol="0" anchor="ctr"/>
          <a:lstStyle>
            <a:lvl1pPr algn="l">
              <a:defRPr sz="1200">
                <a:solidFill>
                  <a:srgbClr val="FF0000"/>
                </a:solidFill>
              </a:defRPr>
            </a:lvl1pPr>
          </a:lstStyle>
          <a:p>
            <a:pPr algn="r"/>
            <a:r>
              <a:rPr lang="es-ES_tradnl" dirty="0"/>
              <a:t>v2018</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836612"/>
          </a:xfrm>
          <a:prstGeom prst="rect">
            <a:avLst/>
          </a:prstGeom>
        </p:spPr>
        <p:txBody>
          <a:bodyPr vert="horz" lIns="91440" tIns="45720" rIns="91440" bIns="45720" rtlCol="0" anchor="ctr">
            <a:normAutofit/>
          </a:bodyPr>
          <a:lstStyle/>
          <a:p>
            <a:r>
              <a:rPr lang="es-ES_tradnl" dirty="0"/>
              <a:t>Bioseguridad</a:t>
            </a:r>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285AA-88BA-E94F-A695-DFC9F6E3B745}" type="slidenum">
              <a:rPr lang="es-ES_tradnl" smtClean="0"/>
              <a:pPr/>
              <a:t>‹#›</a:t>
            </a:fld>
            <a:endParaRPr lang="es-ES_tradnl"/>
          </a:p>
        </p:txBody>
      </p:sp>
      <p:grpSp>
        <p:nvGrpSpPr>
          <p:cNvPr id="7" name="Group 6"/>
          <p:cNvGrpSpPr/>
          <p:nvPr userDrawn="1"/>
        </p:nvGrpSpPr>
        <p:grpSpPr>
          <a:xfrm>
            <a:off x="136244" y="28555"/>
            <a:ext cx="8872344" cy="708065"/>
            <a:chOff x="136244" y="28555"/>
            <a:chExt cx="8872344" cy="708065"/>
          </a:xfrm>
        </p:grpSpPr>
        <p:pic>
          <p:nvPicPr>
            <p:cNvPr id="8" name="Imagen 8"/>
            <p:cNvPicPr>
              <a:picLocks noChangeAspect="1"/>
            </p:cNvPicPr>
            <p:nvPr/>
          </p:nvPicPr>
          <p:blipFill>
            <a:blip r:embed="rId13">
              <a:alphaModFix amt="99000"/>
            </a:blip>
            <a:stretch>
              <a:fillRect/>
            </a:stretch>
          </p:blipFill>
          <p:spPr>
            <a:xfrm>
              <a:off x="136244" y="72656"/>
              <a:ext cx="642566" cy="619046"/>
            </a:xfrm>
            <a:prstGeom prst="rect">
              <a:avLst/>
            </a:prstGeom>
          </p:spPr>
        </p:pic>
        <p:sp>
          <p:nvSpPr>
            <p:cNvPr id="9" name="TextBox 8"/>
            <p:cNvSpPr txBox="1"/>
            <p:nvPr/>
          </p:nvSpPr>
          <p:spPr>
            <a:xfrm>
              <a:off x="959143" y="28555"/>
              <a:ext cx="6325145" cy="707886"/>
            </a:xfrm>
            <a:prstGeom prst="rect">
              <a:avLst/>
            </a:prstGeom>
            <a:noFill/>
          </p:spPr>
          <p:txBody>
            <a:bodyPr wrap="square" rtlCol="0">
              <a:spAutoFit/>
            </a:bodyPr>
            <a:lstStyle/>
            <a:p>
              <a:r>
                <a:rPr lang="es-ES_tradnl" sz="1400" b="1" dirty="0">
                  <a:latin typeface="Arial"/>
                  <a:cs typeface="Arial"/>
                </a:rPr>
                <a:t>Curso de Bioseguridad para Laboratorios de Investigación Biomédica</a:t>
              </a:r>
            </a:p>
            <a:p>
              <a:br>
                <a:rPr lang="es-ES_tradnl" sz="200" dirty="0">
                  <a:latin typeface="Arial"/>
                  <a:cs typeface="Arial"/>
                </a:rPr>
              </a:br>
              <a:endParaRPr lang="es-ES_tradnl" sz="200" dirty="0">
                <a:latin typeface="Arial"/>
                <a:cs typeface="Arial"/>
              </a:endParaRPr>
            </a:p>
            <a:p>
              <a:r>
                <a:rPr lang="es-ES_tradnl" sz="1100" dirty="0">
                  <a:latin typeface="Arial"/>
                  <a:ea typeface="Osaka"/>
                  <a:cs typeface="Arial"/>
                </a:rPr>
                <a:t>Laboratorio de Genómica Viral &amp; Humana</a:t>
              </a:r>
            </a:p>
            <a:p>
              <a:r>
                <a:rPr lang="es-ES_tradnl" sz="1100" dirty="0">
                  <a:latin typeface="Arial"/>
                  <a:ea typeface="Osaka"/>
                  <a:cs typeface="Arial"/>
                </a:rPr>
                <a:t>Facultad de Medicina UASLP</a:t>
              </a:r>
            </a:p>
          </p:txBody>
        </p:sp>
        <p:cxnSp>
          <p:nvCxnSpPr>
            <p:cNvPr id="10" name="Conector recto 7"/>
            <p:cNvCxnSpPr/>
            <p:nvPr/>
          </p:nvCxnSpPr>
          <p:spPr>
            <a:xfrm>
              <a:off x="959144" y="735032"/>
              <a:ext cx="8049444"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1" name="Marcador de fecha 3"/>
          <p:cNvSpPr>
            <a:spLocks noGrp="1"/>
          </p:cNvSpPr>
          <p:nvPr>
            <p:ph type="dt" sz="half" idx="2"/>
          </p:nvPr>
        </p:nvSpPr>
        <p:spPr>
          <a:xfrm>
            <a:off x="7010400" y="-13777"/>
            <a:ext cx="2133600" cy="365125"/>
          </a:xfrm>
          <a:prstGeom prst="rect">
            <a:avLst/>
          </a:prstGeom>
        </p:spPr>
        <p:txBody>
          <a:bodyPr vert="horz" lIns="91440" tIns="45720" rIns="91440" bIns="45720" rtlCol="0" anchor="ctr"/>
          <a:lstStyle>
            <a:lvl1pPr algn="l">
              <a:defRPr sz="1200">
                <a:solidFill>
                  <a:srgbClr val="FF0000"/>
                </a:solidFill>
              </a:defRPr>
            </a:lvl1pPr>
          </a:lstStyle>
          <a:p>
            <a:pPr algn="r"/>
            <a:r>
              <a:rPr lang="es-ES_tradnl" dirty="0"/>
              <a:t>v2018</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pn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www.youtube.com/watch?v=Wg61LdngWlQ"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www.youtube.com/watch?v=YD0SoWL0sO4"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1.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4.gif"/></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s://www.youtube.com/watch?v=mgpEFB8SP8w"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hyperlink" Target="https://www.youtube.com/watch?v=Lz8hnnbaijg"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8"/>
          <p:cNvPicPr>
            <a:picLocks noChangeAspect="1"/>
          </p:cNvPicPr>
          <p:nvPr/>
        </p:nvPicPr>
        <p:blipFill>
          <a:blip r:embed="rId2">
            <a:alphaModFix amt="30000"/>
          </a:blip>
          <a:stretch>
            <a:fillRect/>
          </a:stretch>
        </p:blipFill>
        <p:spPr>
          <a:xfrm>
            <a:off x="-2126022" y="184830"/>
            <a:ext cx="5785503" cy="5573741"/>
          </a:xfrm>
          <a:prstGeom prst="rect">
            <a:avLst/>
          </a:prstGeom>
        </p:spPr>
      </p:pic>
      <p:sp>
        <p:nvSpPr>
          <p:cNvPr id="3" name="Título 1"/>
          <p:cNvSpPr txBox="1">
            <a:spLocks/>
          </p:cNvSpPr>
          <p:nvPr/>
        </p:nvSpPr>
        <p:spPr>
          <a:xfrm>
            <a:off x="2672165" y="983090"/>
            <a:ext cx="5889091" cy="686741"/>
          </a:xfrm>
          <a:prstGeom prst="rect">
            <a:avLst/>
          </a:prstGeom>
        </p:spPr>
        <p:txBody>
          <a:bodyPr vert="horz" lIns="91440" tIns="45720" rIns="91440" bIns="45720" rtlCol="0" anchor="t">
            <a:noAutofit/>
          </a:bodyPr>
          <a:lstStyle>
            <a:lvl1pPr algn="l">
              <a:defRPr sz="4000" b="1" cap="all" baseline="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S_tradnl" sz="3300" b="1" i="0" u="none" strike="noStrike" kern="1200" cap="all" spc="0" normalizeH="0" baseline="0" noProof="0" dirty="0">
                <a:ln>
                  <a:noFill/>
                </a:ln>
                <a:solidFill>
                  <a:schemeClr val="tx1"/>
                </a:solidFill>
                <a:effectLst/>
                <a:uLnTx/>
                <a:uFillTx/>
                <a:latin typeface="Arial"/>
                <a:ea typeface="+mj-ea"/>
                <a:cs typeface="Arial"/>
              </a:rPr>
              <a:t>Curso de bioseguridaD</a:t>
            </a:r>
          </a:p>
        </p:txBody>
      </p:sp>
      <p:sp>
        <p:nvSpPr>
          <p:cNvPr id="7" name="Marcador de número de diapositiva 5"/>
          <p:cNvSpPr>
            <a:spLocks noGrp="1"/>
          </p:cNvSpPr>
          <p:nvPr>
            <p:ph type="sldNum" sz="quarter" idx="12"/>
          </p:nvPr>
        </p:nvSpPr>
        <p:spPr>
          <a:xfrm>
            <a:off x="7010400" y="6488048"/>
            <a:ext cx="2133600" cy="365125"/>
          </a:xfrm>
        </p:spPr>
        <p:txBody>
          <a:bodyPr/>
          <a:lstStyle/>
          <a:p>
            <a:fld id="{EF2285AA-88BA-E94F-A695-DFC9F6E3B745}" type="slidenum">
              <a:rPr lang="es-ES_tradnl" smtClean="0"/>
              <a:pPr/>
              <a:t>1</a:t>
            </a:fld>
            <a:endParaRPr lang="es-ES_tradnl" dirty="0"/>
          </a:p>
        </p:txBody>
      </p:sp>
      <p:cxnSp>
        <p:nvCxnSpPr>
          <p:cNvPr id="8" name="Conector recto 7"/>
          <p:cNvCxnSpPr/>
          <p:nvPr/>
        </p:nvCxnSpPr>
        <p:spPr>
          <a:xfrm>
            <a:off x="2775642" y="1602394"/>
            <a:ext cx="5889091"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89751" y="2850444"/>
            <a:ext cx="4505656" cy="1215718"/>
          </a:xfrm>
          <a:prstGeom prst="rect">
            <a:avLst/>
          </a:prstGeom>
          <a:noFill/>
        </p:spPr>
        <p:txBody>
          <a:bodyPr wrap="square" rtlCol="0">
            <a:spAutoFit/>
          </a:bodyPr>
          <a:lstStyle/>
          <a:p>
            <a:r>
              <a:rPr lang="es-ES_tradnl" b="1" dirty="0">
                <a:latin typeface="Arial"/>
                <a:cs typeface="Arial"/>
              </a:rPr>
              <a:t>S</a:t>
            </a:r>
            <a:r>
              <a:rPr lang="es-ES_tradnl" sz="1800" b="1" kern="1200" dirty="0">
                <a:solidFill>
                  <a:schemeClr val="tx1"/>
                </a:solidFill>
                <a:latin typeface="Arial"/>
                <a:cs typeface="Arial"/>
              </a:rPr>
              <a:t>esión </a:t>
            </a:r>
            <a:r>
              <a:rPr lang="es-ES_tradnl" b="1" dirty="0">
                <a:latin typeface="Arial"/>
                <a:cs typeface="Arial"/>
              </a:rPr>
              <a:t>2</a:t>
            </a:r>
          </a:p>
          <a:p>
            <a:r>
              <a:rPr lang="es-ES_tradnl" sz="1800" b="1" kern="1200" dirty="0">
                <a:solidFill>
                  <a:schemeClr val="tx1"/>
                </a:solidFill>
                <a:latin typeface="Arial"/>
                <a:cs typeface="Arial"/>
              </a:rPr>
              <a:t>Barreras primarias</a:t>
            </a:r>
            <a:endParaRPr lang="es-ES_tradnl" sz="900" b="1" kern="1200" baseline="0" dirty="0">
              <a:solidFill>
                <a:schemeClr val="tx1"/>
              </a:solidFill>
              <a:latin typeface="Arial"/>
              <a:cs typeface="Arial"/>
            </a:endParaRPr>
          </a:p>
          <a:p>
            <a:endParaRPr lang="es-ES_tradnl" sz="900" b="1" kern="1200" baseline="0" dirty="0">
              <a:solidFill>
                <a:schemeClr val="tx1"/>
              </a:solidFill>
              <a:latin typeface="Arial"/>
              <a:cs typeface="Arial"/>
            </a:endParaRPr>
          </a:p>
          <a:p>
            <a:r>
              <a:rPr lang="es-ES_tradnl" sz="1400" kern="1200" dirty="0">
                <a:solidFill>
                  <a:schemeClr val="tx1"/>
                </a:solidFill>
                <a:latin typeface="Arial"/>
                <a:cs typeface="Arial"/>
              </a:rPr>
              <a:t>Christian A. García-Sepúlveda MD PhD</a:t>
            </a:r>
          </a:p>
          <a:p>
            <a:r>
              <a:rPr lang="es-ES_tradnl" sz="1400" kern="1200" dirty="0">
                <a:solidFill>
                  <a:schemeClr val="tx1"/>
                </a:solidFill>
                <a:latin typeface="Arial"/>
                <a:cs typeface="Arial"/>
              </a:rPr>
              <a:t>Sandra E. Guerra-Palomares QFB PhD</a:t>
            </a:r>
          </a:p>
        </p:txBody>
      </p:sp>
      <p:sp>
        <p:nvSpPr>
          <p:cNvPr id="5" name="TextBox 4"/>
          <p:cNvSpPr txBox="1"/>
          <p:nvPr/>
        </p:nvSpPr>
        <p:spPr>
          <a:xfrm>
            <a:off x="7419474" y="4772526"/>
            <a:ext cx="184666" cy="369332"/>
          </a:xfrm>
          <a:prstGeom prst="rect">
            <a:avLst/>
          </a:prstGeom>
          <a:noFill/>
        </p:spPr>
        <p:txBody>
          <a:bodyPr wrap="none" rtlCol="0">
            <a:spAutoFit/>
          </a:bodyPr>
          <a:lstStyle/>
          <a:p>
            <a:endParaRPr lang="en-US"/>
          </a:p>
        </p:txBody>
      </p:sp>
      <p:sp>
        <p:nvSpPr>
          <p:cNvPr id="16" name="Rectangle 15"/>
          <p:cNvSpPr/>
          <p:nvPr/>
        </p:nvSpPr>
        <p:spPr>
          <a:xfrm>
            <a:off x="2721831" y="1669831"/>
            <a:ext cx="5889091" cy="701731"/>
          </a:xfrm>
          <a:prstGeom prst="rect">
            <a:avLst/>
          </a:prstGeom>
        </p:spPr>
        <p:txBody>
          <a:bodyPr wrap="square">
            <a:spAutoFit/>
          </a:bodyPr>
          <a:lstStyle/>
          <a:p>
            <a:pPr lvl="0">
              <a:spcBef>
                <a:spcPct val="20000"/>
              </a:spcBef>
              <a:defRPr/>
            </a:pPr>
            <a:r>
              <a:rPr lang="es-ES_tradnl" dirty="0">
                <a:solidFill>
                  <a:schemeClr val="bg1">
                    <a:lumMod val="65000"/>
                  </a:schemeClr>
                </a:solidFill>
                <a:latin typeface="Arial"/>
                <a:cs typeface="Arial"/>
              </a:rPr>
              <a:t>Para laboratorios de investigación biomédica</a:t>
            </a:r>
          </a:p>
          <a:p>
            <a:pPr lvl="0">
              <a:spcBef>
                <a:spcPct val="20000"/>
              </a:spcBef>
              <a:defRPr/>
            </a:pPr>
            <a:r>
              <a:rPr lang="es-ES_tradnl" dirty="0">
                <a:solidFill>
                  <a:schemeClr val="bg1">
                    <a:lumMod val="65000"/>
                  </a:schemeClr>
                </a:solidFill>
                <a:latin typeface="Arial"/>
                <a:cs typeface="Arial"/>
              </a:rPr>
              <a:t>v2018</a:t>
            </a:r>
          </a:p>
        </p:txBody>
      </p:sp>
      <p:sp>
        <p:nvSpPr>
          <p:cNvPr id="14" name="CuadroTexto 9"/>
          <p:cNvSpPr txBox="1"/>
          <p:nvPr/>
        </p:nvSpPr>
        <p:spPr>
          <a:xfrm>
            <a:off x="1875722" y="6003532"/>
            <a:ext cx="4675195" cy="677108"/>
          </a:xfrm>
          <a:prstGeom prst="rect">
            <a:avLst/>
          </a:prstGeom>
          <a:noFill/>
        </p:spPr>
        <p:txBody>
          <a:bodyPr wrap="square" rtlCol="0">
            <a:spAutoFit/>
          </a:bodyPr>
          <a:lstStyle/>
          <a:p>
            <a:r>
              <a:rPr lang="es-ES_tradnl" sz="1400" b="1" dirty="0">
                <a:latin typeface="Arial"/>
                <a:ea typeface="Osaka"/>
                <a:cs typeface="Arial"/>
              </a:rPr>
              <a:t>Laboratorio de Genómica Viral &amp; Humana</a:t>
            </a:r>
          </a:p>
          <a:p>
            <a:r>
              <a:rPr lang="es-ES_tradnl" sz="1200" dirty="0">
                <a:latin typeface="Arial"/>
                <a:ea typeface="Osaka"/>
                <a:cs typeface="Arial"/>
              </a:rPr>
              <a:t>Facultad de Medicina</a:t>
            </a:r>
          </a:p>
          <a:p>
            <a:r>
              <a:rPr lang="es-ES_tradnl" sz="1200" dirty="0">
                <a:latin typeface="Arial"/>
                <a:ea typeface="Osaka"/>
                <a:cs typeface="Arial"/>
              </a:rPr>
              <a:t>Universidad</a:t>
            </a:r>
            <a:r>
              <a:rPr lang="es-ES_tradnl" sz="1200" baseline="0" dirty="0">
                <a:latin typeface="Arial"/>
                <a:ea typeface="Osaka"/>
                <a:cs typeface="Arial"/>
              </a:rPr>
              <a:t> Autónoma de San Luis Potosí</a:t>
            </a:r>
            <a:endParaRPr lang="es-ES_tradnl" sz="1200" dirty="0">
              <a:latin typeface="Arial"/>
              <a:ea typeface="Osaka"/>
              <a:cs typeface="Arial"/>
            </a:endParaRPr>
          </a:p>
        </p:txBody>
      </p:sp>
      <p:pic>
        <p:nvPicPr>
          <p:cNvPr id="15" name="Picture 14" descr="Logo Fac Med Aguil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950" y="6076715"/>
            <a:ext cx="486323" cy="539986"/>
          </a:xfrm>
          <a:prstGeom prst="rect">
            <a:avLst/>
          </a:prstGeom>
        </p:spPr>
      </p:pic>
      <p:pic>
        <p:nvPicPr>
          <p:cNvPr id="17" name="Picture 16" descr="LGVH Logo B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391" y="6096602"/>
            <a:ext cx="471325" cy="5200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524" y="906733"/>
            <a:ext cx="8885737" cy="4770537"/>
          </a:xfrm>
          <a:prstGeom prst="rect">
            <a:avLst/>
          </a:prstGeom>
          <a:noFill/>
        </p:spPr>
        <p:txBody>
          <a:bodyPr wrap="square" rtlCol="0">
            <a:spAutoFit/>
          </a:bodyPr>
          <a:lstStyle/>
          <a:p>
            <a:r>
              <a:rPr lang="es-ES_tradnl" sz="1600" b="1" dirty="0">
                <a:latin typeface="Arial"/>
                <a:cs typeface="Arial"/>
              </a:rPr>
              <a:t>Gabinetes de seguridad biológica</a:t>
            </a:r>
          </a:p>
          <a:p>
            <a:r>
              <a:rPr lang="es-ES_tradnl" sz="1600" dirty="0">
                <a:latin typeface="Arial"/>
                <a:cs typeface="Arial"/>
              </a:rPr>
              <a:t> </a:t>
            </a:r>
          </a:p>
          <a:p>
            <a:pPr algn="just"/>
            <a:r>
              <a:rPr lang="es-ES_tradnl" sz="1600" dirty="0">
                <a:latin typeface="Arial"/>
                <a:cs typeface="Arial"/>
              </a:rPr>
              <a:t>Gabinetes de Seguridad Biológica (GSB) o cabinas de seguridad biológica (CSB).</a:t>
            </a:r>
          </a:p>
          <a:p>
            <a:pPr algn="just"/>
            <a:endParaRPr lang="es-ES_tradnl" sz="1600" dirty="0">
              <a:latin typeface="Arial"/>
              <a:cs typeface="Arial"/>
            </a:endParaRPr>
          </a:p>
          <a:p>
            <a:pPr algn="just"/>
            <a:r>
              <a:rPr lang="es-ES_tradnl" sz="1600" dirty="0">
                <a:latin typeface="Arial"/>
                <a:cs typeface="Arial"/>
              </a:rPr>
              <a:t>Diseñados específicamente para proteger al personal, al espécimen biológico y al ambiente.</a:t>
            </a:r>
          </a:p>
          <a:p>
            <a:pPr algn="just"/>
            <a:endParaRPr lang="es-ES_tradnl" sz="1600" dirty="0">
              <a:latin typeface="Arial"/>
              <a:cs typeface="Arial"/>
            </a:endParaRPr>
          </a:p>
          <a:p>
            <a:pPr algn="just"/>
            <a:r>
              <a:rPr lang="es-ES_tradnl" sz="1600" dirty="0">
                <a:latin typeface="Arial"/>
                <a:cs typeface="Arial"/>
              </a:rPr>
              <a:t>Surgen de la necesidad de proteger a investigadores de </a:t>
            </a:r>
            <a:r>
              <a:rPr lang="es-ES_tradnl" sz="1600" dirty="0" err="1">
                <a:latin typeface="Arial"/>
                <a:cs typeface="Arial"/>
              </a:rPr>
              <a:t>LAI’s</a:t>
            </a:r>
            <a:r>
              <a:rPr lang="es-ES_tradnl" sz="1600" dirty="0">
                <a:latin typeface="Arial"/>
                <a:cs typeface="Arial"/>
              </a:rPr>
              <a:t>.</a:t>
            </a:r>
          </a:p>
          <a:p>
            <a:pPr algn="just"/>
            <a:endParaRPr lang="es-ES_tradnl" sz="1600" dirty="0">
              <a:latin typeface="Arial"/>
              <a:cs typeface="Arial"/>
            </a:endParaRPr>
          </a:p>
          <a:p>
            <a:pPr algn="just"/>
            <a:r>
              <a:rPr lang="es-ES_tradnl" sz="1600" dirty="0">
                <a:latin typeface="Arial"/>
                <a:cs typeface="Arial"/>
              </a:rPr>
              <a:t>Captura, limitan y contienen a partículas </a:t>
            </a:r>
            <a:r>
              <a:rPr lang="es-ES_tradnl" sz="1600" dirty="0" err="1">
                <a:latin typeface="Arial"/>
                <a:cs typeface="Arial"/>
              </a:rPr>
              <a:t>aerosolizadas</a:t>
            </a:r>
            <a:r>
              <a:rPr lang="es-ES_tradnl" sz="1600" dirty="0">
                <a:latin typeface="Arial"/>
                <a:cs typeface="Arial"/>
              </a:rPr>
              <a:t> potencialmente infecciosas liberadas durante la manipulación del microorganismo.</a:t>
            </a:r>
          </a:p>
          <a:p>
            <a:pPr algn="just"/>
            <a:endParaRPr lang="es-ES_tradnl" sz="1600" dirty="0">
              <a:latin typeface="Arial"/>
              <a:cs typeface="Arial"/>
            </a:endParaRPr>
          </a:p>
          <a:p>
            <a:pPr algn="just"/>
            <a:r>
              <a:rPr lang="es-ES_tradnl" sz="1600" dirty="0">
                <a:latin typeface="Arial"/>
                <a:cs typeface="Arial"/>
              </a:rPr>
              <a:t>Evitan la exposición respiratoria de personal humano o personas que habitan áreas aledañas al laboratorio.</a:t>
            </a:r>
          </a:p>
          <a:p>
            <a:pPr algn="just"/>
            <a:endParaRPr lang="es-ES_tradnl" sz="1600" dirty="0">
              <a:latin typeface="Arial"/>
              <a:cs typeface="Arial"/>
            </a:endParaRPr>
          </a:p>
          <a:p>
            <a:pPr algn="just"/>
            <a:r>
              <a:rPr lang="es-ES_tradnl" sz="1600" dirty="0">
                <a:latin typeface="Arial"/>
                <a:cs typeface="Arial"/>
              </a:rPr>
              <a:t>Existe tres clases de GSB, entre mayor sea la clase mayor es la protección aportada al operador, al producto y al ambiente.</a:t>
            </a:r>
          </a:p>
          <a:p>
            <a:pPr algn="just"/>
            <a:endParaRPr lang="es-ES_tradnl" sz="1600" dirty="0">
              <a:latin typeface="Arial"/>
              <a:cs typeface="Arial"/>
            </a:endParaRPr>
          </a:p>
          <a:p>
            <a:pPr algn="just"/>
            <a:endParaRPr lang="es-ES_tradnl" sz="1600" dirty="0">
              <a:latin typeface="Arial"/>
              <a:cs typeface="Arial"/>
            </a:endParaRPr>
          </a:p>
          <a:p>
            <a:pPr algn="just"/>
            <a:endParaRPr lang="es-ES_tradnl" sz="1600" dirty="0">
              <a:latin typeface="Arial"/>
              <a:cs typeface="Arial"/>
            </a:endParaRPr>
          </a:p>
        </p:txBody>
      </p:sp>
    </p:spTree>
    <p:extLst>
      <p:ext uri="{BB962C8B-B14F-4D97-AF65-F5344CB8AC3E}">
        <p14:creationId xmlns:p14="http://schemas.microsoft.com/office/powerpoint/2010/main" val="2932852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525" y="906733"/>
            <a:ext cx="5031562" cy="4524316"/>
          </a:xfrm>
          <a:prstGeom prst="rect">
            <a:avLst/>
          </a:prstGeom>
          <a:noFill/>
        </p:spPr>
        <p:txBody>
          <a:bodyPr wrap="square" rtlCol="0">
            <a:spAutoFit/>
          </a:bodyPr>
          <a:lstStyle/>
          <a:p>
            <a:r>
              <a:rPr lang="es-ES_tradnl" sz="1600" b="1" dirty="0">
                <a:latin typeface="Arial"/>
                <a:cs typeface="Arial"/>
              </a:rPr>
              <a:t>Historia de los gabinetes de seguridad biológica</a:t>
            </a:r>
          </a:p>
          <a:p>
            <a:r>
              <a:rPr lang="es-ES_tradnl" sz="1600" dirty="0">
                <a:latin typeface="Arial"/>
                <a:cs typeface="Arial"/>
              </a:rPr>
              <a:t> </a:t>
            </a:r>
          </a:p>
          <a:p>
            <a:pPr algn="just"/>
            <a:r>
              <a:rPr lang="es-ES_tradnl" sz="1600" dirty="0">
                <a:latin typeface="Arial"/>
                <a:cs typeface="Arial"/>
              </a:rPr>
              <a:t>En 1900, Robert Koch utilizó un GSB primitivo para el trabajo seguro con ántrax, tuberculosis y cólera.</a:t>
            </a:r>
          </a:p>
          <a:p>
            <a:pPr algn="just"/>
            <a:endParaRPr lang="es-ES_tradnl" sz="1600" dirty="0">
              <a:latin typeface="Arial"/>
              <a:cs typeface="Arial"/>
            </a:endParaRPr>
          </a:p>
          <a:p>
            <a:pPr algn="just"/>
            <a:r>
              <a:rPr lang="es-ES_tradnl" sz="1600" dirty="0">
                <a:latin typeface="Arial"/>
                <a:cs typeface="Arial"/>
              </a:rPr>
              <a:t>En 1909, la compañía </a:t>
            </a:r>
            <a:r>
              <a:rPr lang="es-ES_tradnl" sz="1600" dirty="0" err="1">
                <a:latin typeface="Arial"/>
                <a:cs typeface="Arial"/>
              </a:rPr>
              <a:t>Mulford</a:t>
            </a:r>
            <a:r>
              <a:rPr lang="es-ES_tradnl" sz="1600" dirty="0">
                <a:latin typeface="Arial"/>
                <a:cs typeface="Arial"/>
              </a:rPr>
              <a:t> </a:t>
            </a:r>
            <a:r>
              <a:rPr lang="es-ES_tradnl" sz="1600" dirty="0" err="1">
                <a:latin typeface="Arial"/>
                <a:cs typeface="Arial"/>
              </a:rPr>
              <a:t>Pharmaceutical</a:t>
            </a:r>
            <a:r>
              <a:rPr lang="es-ES_tradnl" sz="1600" dirty="0">
                <a:latin typeface="Arial"/>
                <a:cs typeface="Arial"/>
              </a:rPr>
              <a:t> de EUA diseño un GSB ventilado para la preparación segura de tuberculina.</a:t>
            </a:r>
          </a:p>
          <a:p>
            <a:pPr algn="just"/>
            <a:endParaRPr lang="es-ES_tradnl" sz="1600" dirty="0">
              <a:latin typeface="Arial"/>
              <a:cs typeface="Arial"/>
            </a:endParaRPr>
          </a:p>
          <a:p>
            <a:pPr algn="just"/>
            <a:r>
              <a:rPr lang="es-ES_tradnl" sz="1600" dirty="0">
                <a:latin typeface="Arial"/>
                <a:cs typeface="Arial"/>
              </a:rPr>
              <a:t>En 1943, Van den Ende diseña y publica un GSB con horno para generar un flujo direccional hacia el interior e incinerar el aire expulsado.</a:t>
            </a:r>
          </a:p>
          <a:p>
            <a:pPr algn="just"/>
            <a:endParaRPr lang="es-ES_tradnl" sz="1600" dirty="0">
              <a:latin typeface="Arial"/>
              <a:cs typeface="Arial"/>
            </a:endParaRPr>
          </a:p>
          <a:p>
            <a:pPr algn="just"/>
            <a:r>
              <a:rPr lang="es-ES_tradnl" sz="1600" dirty="0">
                <a:latin typeface="Arial"/>
                <a:cs typeface="Arial"/>
              </a:rPr>
              <a:t>En 1943, </a:t>
            </a:r>
            <a:r>
              <a:rPr lang="es-ES_tradnl" sz="1600" dirty="0" err="1">
                <a:latin typeface="Arial"/>
                <a:cs typeface="Arial"/>
              </a:rPr>
              <a:t>Hubert</a:t>
            </a:r>
            <a:r>
              <a:rPr lang="es-ES_tradnl" sz="1600" dirty="0">
                <a:latin typeface="Arial"/>
                <a:cs typeface="Arial"/>
              </a:rPr>
              <a:t> </a:t>
            </a:r>
            <a:r>
              <a:rPr lang="es-ES_tradnl" sz="1600" dirty="0" err="1">
                <a:latin typeface="Arial"/>
                <a:cs typeface="Arial"/>
              </a:rPr>
              <a:t>Kaempf</a:t>
            </a:r>
            <a:r>
              <a:rPr lang="es-ES_tradnl" sz="1600" dirty="0">
                <a:latin typeface="Arial"/>
                <a:cs typeface="Arial"/>
              </a:rPr>
              <a:t> </a:t>
            </a:r>
            <a:r>
              <a:rPr lang="es-ES_tradnl" sz="1600" dirty="0" err="1">
                <a:latin typeface="Arial"/>
                <a:cs typeface="Arial"/>
              </a:rPr>
              <a:t>Jr</a:t>
            </a:r>
            <a:r>
              <a:rPr lang="es-ES_tradnl" sz="1600" dirty="0">
                <a:latin typeface="Arial"/>
                <a:cs typeface="Arial"/>
              </a:rPr>
              <a:t> desarrolla primer GSB clase III en el </a:t>
            </a:r>
            <a:r>
              <a:rPr lang="es-ES_tradnl" sz="1600" dirty="0" err="1">
                <a:latin typeface="Arial"/>
                <a:cs typeface="Arial"/>
              </a:rPr>
              <a:t>United</a:t>
            </a:r>
            <a:r>
              <a:rPr lang="es-ES_tradnl" sz="1600" dirty="0">
                <a:latin typeface="Arial"/>
                <a:cs typeface="Arial"/>
              </a:rPr>
              <a:t> </a:t>
            </a:r>
            <a:r>
              <a:rPr lang="es-ES_tradnl" sz="1600" dirty="0" err="1">
                <a:latin typeface="Arial"/>
                <a:cs typeface="Arial"/>
              </a:rPr>
              <a:t>States</a:t>
            </a:r>
            <a:r>
              <a:rPr lang="es-ES_tradnl" sz="1600" dirty="0">
                <a:latin typeface="Arial"/>
                <a:cs typeface="Arial"/>
              </a:rPr>
              <a:t> </a:t>
            </a:r>
            <a:r>
              <a:rPr lang="es-ES_tradnl" sz="1600" dirty="0" err="1">
                <a:latin typeface="Arial"/>
                <a:cs typeface="Arial"/>
              </a:rPr>
              <a:t>Army</a:t>
            </a:r>
            <a:r>
              <a:rPr lang="es-ES_tradnl" sz="1600" dirty="0">
                <a:latin typeface="Arial"/>
                <a:cs typeface="Arial"/>
              </a:rPr>
              <a:t> </a:t>
            </a:r>
            <a:r>
              <a:rPr lang="es-ES_tradnl" sz="1600" dirty="0" err="1">
                <a:latin typeface="Arial"/>
                <a:cs typeface="Arial"/>
              </a:rPr>
              <a:t>Biological</a:t>
            </a:r>
            <a:r>
              <a:rPr lang="es-ES_tradnl" sz="1600" dirty="0">
                <a:latin typeface="Arial"/>
                <a:cs typeface="Arial"/>
              </a:rPr>
              <a:t> </a:t>
            </a:r>
            <a:r>
              <a:rPr lang="es-ES_tradnl" sz="1600" dirty="0" err="1">
                <a:latin typeface="Arial"/>
                <a:cs typeface="Arial"/>
              </a:rPr>
              <a:t>Warfare</a:t>
            </a:r>
            <a:r>
              <a:rPr lang="es-ES_tradnl" sz="1600" dirty="0">
                <a:latin typeface="Arial"/>
                <a:cs typeface="Arial"/>
              </a:rPr>
              <a:t> </a:t>
            </a:r>
            <a:r>
              <a:rPr lang="es-ES_tradnl" sz="1600" dirty="0" err="1">
                <a:latin typeface="Arial"/>
                <a:cs typeface="Arial"/>
              </a:rPr>
              <a:t>Laboratories</a:t>
            </a:r>
            <a:r>
              <a:rPr lang="es-ES_tradnl" sz="1600" dirty="0">
                <a:latin typeface="Arial"/>
                <a:cs typeface="Arial"/>
              </a:rPr>
              <a:t> de Fort </a:t>
            </a:r>
            <a:r>
              <a:rPr lang="es-ES_tradnl" sz="1600" dirty="0" err="1">
                <a:latin typeface="Arial"/>
                <a:cs typeface="Arial"/>
              </a:rPr>
              <a:t>Detrick</a:t>
            </a:r>
            <a:r>
              <a:rPr lang="es-ES_tradnl" sz="1600" dirty="0">
                <a:latin typeface="Arial"/>
                <a:cs typeface="Arial"/>
              </a:rPr>
              <a:t>, Maryland. </a:t>
            </a:r>
          </a:p>
          <a:p>
            <a:pPr algn="just"/>
            <a:endParaRPr lang="es-ES_tradnl" sz="1600" dirty="0">
              <a:latin typeface="Arial"/>
              <a:cs typeface="Arial"/>
            </a:endParaRPr>
          </a:p>
          <a:p>
            <a:pPr algn="just"/>
            <a:r>
              <a:rPr lang="es-ES_tradnl" sz="1600" dirty="0">
                <a:latin typeface="Arial"/>
                <a:cs typeface="Arial"/>
              </a:rPr>
              <a:t>En 1948, surge el GSB moderno.</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5216049" y="1128756"/>
            <a:ext cx="3810000" cy="3048000"/>
          </a:xfrm>
          <a:prstGeom prst="rect">
            <a:avLst/>
          </a:prstGeom>
        </p:spPr>
      </p:pic>
    </p:spTree>
    <p:extLst>
      <p:ext uri="{BB962C8B-B14F-4D97-AF65-F5344CB8AC3E}">
        <p14:creationId xmlns:p14="http://schemas.microsoft.com/office/powerpoint/2010/main" val="3806976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78163" y="5039219"/>
            <a:ext cx="2875266" cy="944258"/>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127701" y="1360669"/>
            <a:ext cx="3810000" cy="3048000"/>
          </a:xfrm>
          <a:prstGeom prst="rect">
            <a:avLst/>
          </a:prstGeom>
        </p:spPr>
      </p:pic>
      <p:sp>
        <p:nvSpPr>
          <p:cNvPr id="5" name="TextBox 4"/>
          <p:cNvSpPr txBox="1"/>
          <p:nvPr/>
        </p:nvSpPr>
        <p:spPr>
          <a:xfrm>
            <a:off x="70524" y="906733"/>
            <a:ext cx="5057177" cy="5755423"/>
          </a:xfrm>
          <a:prstGeom prst="rect">
            <a:avLst/>
          </a:prstGeom>
          <a:noFill/>
        </p:spPr>
        <p:txBody>
          <a:bodyPr wrap="square" rtlCol="0">
            <a:spAutoFit/>
          </a:bodyPr>
          <a:lstStyle/>
          <a:p>
            <a:r>
              <a:rPr lang="es-ES_tradnl" sz="1600" b="1" dirty="0">
                <a:latin typeface="Arial"/>
                <a:cs typeface="Arial"/>
              </a:rPr>
              <a:t>Historia de los gabinetes de seguridad biológica</a:t>
            </a:r>
          </a:p>
          <a:p>
            <a:r>
              <a:rPr lang="es-ES_tradnl" sz="1600" dirty="0">
                <a:latin typeface="Arial"/>
                <a:cs typeface="Arial"/>
              </a:rPr>
              <a:t> </a:t>
            </a:r>
          </a:p>
          <a:p>
            <a:pPr algn="just"/>
            <a:r>
              <a:rPr lang="es-ES_tradnl" sz="1600" dirty="0">
                <a:latin typeface="Arial"/>
                <a:cs typeface="Arial"/>
              </a:rPr>
              <a:t>El primer prototipo de GSB fue uno de clase III (contención máxima).</a:t>
            </a:r>
          </a:p>
          <a:p>
            <a:pPr algn="just"/>
            <a:endParaRPr lang="es-ES_tradnl" sz="1600" dirty="0">
              <a:latin typeface="Arial"/>
              <a:cs typeface="Arial"/>
            </a:endParaRPr>
          </a:p>
          <a:p>
            <a:pPr algn="just"/>
            <a:r>
              <a:rPr lang="es-ES_tradnl" sz="1600" dirty="0">
                <a:latin typeface="Arial"/>
                <a:cs typeface="Arial"/>
              </a:rPr>
              <a:t>Diseñados en 1943 por </a:t>
            </a:r>
            <a:r>
              <a:rPr lang="es-ES_tradnl" sz="1600" dirty="0" err="1">
                <a:latin typeface="Arial"/>
                <a:cs typeface="Arial"/>
              </a:rPr>
              <a:t>Hubert</a:t>
            </a:r>
            <a:r>
              <a:rPr lang="es-ES_tradnl" sz="1600" dirty="0">
                <a:latin typeface="Arial"/>
                <a:cs typeface="Arial"/>
              </a:rPr>
              <a:t> </a:t>
            </a:r>
            <a:r>
              <a:rPr lang="es-ES_tradnl" sz="1600" dirty="0" err="1">
                <a:latin typeface="Arial"/>
                <a:cs typeface="Arial"/>
              </a:rPr>
              <a:t>Kaempf</a:t>
            </a:r>
            <a:r>
              <a:rPr lang="es-ES_tradnl" sz="1600" dirty="0">
                <a:latin typeface="Arial"/>
                <a:cs typeface="Arial"/>
              </a:rPr>
              <a:t> Jr., soldado norteamericano adscrito al </a:t>
            </a:r>
            <a:r>
              <a:rPr lang="en-US" sz="1600" dirty="0">
                <a:latin typeface="Arial"/>
                <a:cs typeface="Arial"/>
              </a:rPr>
              <a:t>United States Army Biological Warfare Laboratories, Camp Detrick, Maryland</a:t>
            </a:r>
            <a:r>
              <a:rPr lang="es-ES_tradnl" sz="1600" dirty="0">
                <a:latin typeface="Arial"/>
                <a:cs typeface="Arial"/>
              </a:rPr>
              <a:t>.</a:t>
            </a:r>
          </a:p>
          <a:p>
            <a:pPr algn="just"/>
            <a:endParaRPr lang="es-ES_tradnl" sz="1600" dirty="0">
              <a:latin typeface="Arial"/>
              <a:cs typeface="Arial"/>
            </a:endParaRPr>
          </a:p>
          <a:p>
            <a:pPr algn="just"/>
            <a:r>
              <a:rPr lang="es-ES_tradnl" sz="1600" dirty="0">
                <a:latin typeface="Arial"/>
                <a:cs typeface="Arial"/>
              </a:rPr>
              <a:t>En apoyo al programa de </a:t>
            </a:r>
            <a:r>
              <a:rPr lang="es-ES_tradnl" sz="1600" dirty="0" err="1">
                <a:latin typeface="Arial"/>
                <a:cs typeface="Arial"/>
              </a:rPr>
              <a:t>bioarmamento</a:t>
            </a:r>
            <a:r>
              <a:rPr lang="es-ES_tradnl" sz="1600" dirty="0">
                <a:latin typeface="Arial"/>
                <a:cs typeface="Arial"/>
              </a:rPr>
              <a:t> del ejército norteamericano.</a:t>
            </a:r>
          </a:p>
          <a:p>
            <a:pPr algn="just"/>
            <a:endParaRPr lang="es-ES_tradnl" sz="1600" dirty="0">
              <a:latin typeface="Arial"/>
              <a:cs typeface="Arial"/>
            </a:endParaRPr>
          </a:p>
          <a:p>
            <a:pPr algn="just"/>
            <a:r>
              <a:rPr lang="es-ES_tradnl" sz="1600" dirty="0">
                <a:latin typeface="Arial"/>
                <a:cs typeface="Arial"/>
              </a:rPr>
              <a:t>En 1957 su desarrollo y diseño dejó de ser secreto y comenzaron a emplearse en hospitales y otras instituciones de investigación.</a:t>
            </a:r>
          </a:p>
          <a:p>
            <a:pPr algn="just"/>
            <a:endParaRPr lang="es-ES_tradnl" sz="1600" dirty="0">
              <a:latin typeface="Arial"/>
              <a:cs typeface="Arial"/>
            </a:endParaRPr>
          </a:p>
          <a:p>
            <a:pPr algn="just"/>
            <a:r>
              <a:rPr lang="es-ES_tradnl" sz="1600" dirty="0">
                <a:latin typeface="Arial"/>
                <a:cs typeface="Arial"/>
              </a:rPr>
              <a:t>El grupo de personas involucradas en su diseño fue originalmente personal del Depto. Defensa USA..</a:t>
            </a:r>
          </a:p>
          <a:p>
            <a:pPr algn="just"/>
            <a:endParaRPr lang="es-ES_tradnl" sz="1600" dirty="0">
              <a:latin typeface="Arial"/>
              <a:cs typeface="Arial"/>
            </a:endParaRPr>
          </a:p>
          <a:p>
            <a:pPr algn="just"/>
            <a:r>
              <a:rPr lang="es-ES_tradnl" sz="1600" dirty="0">
                <a:latin typeface="Arial"/>
                <a:cs typeface="Arial"/>
              </a:rPr>
              <a:t>Actualmente (desde 1984)  tiene participación civil y se conoce como la </a:t>
            </a:r>
            <a:r>
              <a:rPr lang="en-GB" sz="1600" dirty="0">
                <a:latin typeface="Arial"/>
                <a:cs typeface="Arial"/>
              </a:rPr>
              <a:t>American Biological Safety Association (ABSA).</a:t>
            </a:r>
          </a:p>
        </p:txBody>
      </p:sp>
    </p:spTree>
    <p:extLst>
      <p:ext uri="{BB962C8B-B14F-4D97-AF65-F5344CB8AC3E}">
        <p14:creationId xmlns:p14="http://schemas.microsoft.com/office/powerpoint/2010/main" val="2971586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2689" y="914304"/>
            <a:ext cx="8211202" cy="2308324"/>
          </a:xfrm>
          <a:prstGeom prst="rect">
            <a:avLst/>
          </a:prstGeom>
          <a:noFill/>
        </p:spPr>
        <p:txBody>
          <a:bodyPr wrap="square" rtlCol="0">
            <a:spAutoFit/>
          </a:bodyPr>
          <a:lstStyle/>
          <a:p>
            <a:r>
              <a:rPr lang="es-ES_tradnl" sz="1600" b="1" dirty="0">
                <a:latin typeface="Arial"/>
                <a:cs typeface="Arial"/>
              </a:rPr>
              <a:t>Gabinetes de seguridad biológica (GSB)</a:t>
            </a:r>
            <a:endParaRPr lang="en-US" sz="1600" b="1" dirty="0">
              <a:latin typeface="Arial"/>
              <a:cs typeface="Arial"/>
            </a:endParaRPr>
          </a:p>
          <a:p>
            <a:r>
              <a:rPr lang="es-ES_tradnl" sz="1600" dirty="0">
                <a:latin typeface="Arial"/>
                <a:cs typeface="Arial"/>
              </a:rPr>
              <a:t> </a:t>
            </a:r>
            <a:endParaRPr lang="en-US" sz="1600" dirty="0">
              <a:latin typeface="Arial"/>
              <a:cs typeface="Arial"/>
            </a:endParaRPr>
          </a:p>
          <a:p>
            <a:pPr algn="just"/>
            <a:r>
              <a:rPr lang="es-ES_tradnl" sz="1600" dirty="0">
                <a:latin typeface="Arial"/>
                <a:cs typeface="Arial"/>
              </a:rPr>
              <a:t>Están diseñados para proteger al trabajador, la atmósfera del laboratorio y los materiales de trabajo de la exposición a las salpicaduras y los aerosoles infecciosos que pudieran generarse al manipular material potencialmente contaminado como cultivos primarios, </a:t>
            </a:r>
            <a:r>
              <a:rPr lang="es-ES_tradnl" sz="1600" dirty="0" err="1">
                <a:latin typeface="Arial"/>
                <a:cs typeface="Arial"/>
              </a:rPr>
              <a:t>bioespecímenes</a:t>
            </a:r>
            <a:r>
              <a:rPr lang="es-ES_tradnl" sz="1600" dirty="0">
                <a:latin typeface="Arial"/>
                <a:cs typeface="Arial"/>
              </a:rPr>
              <a:t> y muestras clínicas. </a:t>
            </a:r>
          </a:p>
          <a:p>
            <a:pPr algn="just"/>
            <a:endParaRPr lang="es-ES_tradnl" sz="1600" dirty="0">
              <a:latin typeface="Arial"/>
              <a:cs typeface="Arial"/>
            </a:endParaRPr>
          </a:p>
          <a:p>
            <a:pPr algn="just"/>
            <a:r>
              <a:rPr lang="es-ES_tradnl" sz="1600" dirty="0">
                <a:latin typeface="Arial"/>
                <a:cs typeface="Arial"/>
              </a:rPr>
              <a:t>Existen tres tipos de gabinetes de seguridad biológica:</a:t>
            </a:r>
          </a:p>
          <a:p>
            <a:pPr algn="just"/>
            <a:endParaRPr lang="en-US" sz="1600" dirty="0">
              <a:latin typeface="Arial"/>
              <a:cs typeface="Arial"/>
            </a:endParaRPr>
          </a:p>
        </p:txBody>
      </p:sp>
      <p:pic>
        <p:nvPicPr>
          <p:cNvPr id="3" name="Picture 2"/>
          <p:cNvPicPr>
            <a:picLocks noChangeAspect="1"/>
          </p:cNvPicPr>
          <p:nvPr/>
        </p:nvPicPr>
        <p:blipFill>
          <a:blip r:embed="rId2"/>
          <a:stretch>
            <a:fillRect/>
          </a:stretch>
        </p:blipFill>
        <p:spPr>
          <a:xfrm>
            <a:off x="1791253" y="3330160"/>
            <a:ext cx="5880100" cy="2857500"/>
          </a:xfrm>
          <a:prstGeom prst="rect">
            <a:avLst/>
          </a:prstGeom>
        </p:spPr>
      </p:pic>
    </p:spTree>
    <p:extLst>
      <p:ext uri="{BB962C8B-B14F-4D97-AF65-F5344CB8AC3E}">
        <p14:creationId xmlns:p14="http://schemas.microsoft.com/office/powerpoint/2010/main" val="1067830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5721385" y="1026585"/>
            <a:ext cx="3287203" cy="1432529"/>
          </a:xfrm>
          <a:prstGeom prst="rect">
            <a:avLst/>
          </a:prstGeom>
        </p:spPr>
      </p:pic>
      <p:sp>
        <p:nvSpPr>
          <p:cNvPr id="21" name="Rectangle 20"/>
          <p:cNvSpPr/>
          <p:nvPr/>
        </p:nvSpPr>
        <p:spPr>
          <a:xfrm>
            <a:off x="5721385" y="943814"/>
            <a:ext cx="1106490" cy="1597865"/>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5897088" y="2874195"/>
            <a:ext cx="3111500" cy="3759200"/>
          </a:xfrm>
          <a:prstGeom prst="rect">
            <a:avLst/>
          </a:prstGeom>
        </p:spPr>
      </p:pic>
      <p:sp>
        <p:nvSpPr>
          <p:cNvPr id="6" name="TextBox 5"/>
          <p:cNvSpPr txBox="1"/>
          <p:nvPr/>
        </p:nvSpPr>
        <p:spPr>
          <a:xfrm>
            <a:off x="78039" y="908510"/>
            <a:ext cx="5511682" cy="4185761"/>
          </a:xfrm>
          <a:prstGeom prst="rect">
            <a:avLst/>
          </a:prstGeom>
          <a:noFill/>
        </p:spPr>
        <p:txBody>
          <a:bodyPr wrap="square" rtlCol="0">
            <a:spAutoFit/>
          </a:bodyPr>
          <a:lstStyle/>
          <a:p>
            <a:r>
              <a:rPr lang="es-ES_tradnl" sz="1600" b="1" dirty="0">
                <a:latin typeface="Arial"/>
                <a:cs typeface="Arial"/>
              </a:rPr>
              <a:t>Gabinetes de seguridad biológica (GSB) Clase I</a:t>
            </a:r>
            <a:endParaRPr lang="en-US" sz="1600" b="1" dirty="0">
              <a:latin typeface="Arial"/>
              <a:cs typeface="Arial"/>
            </a:endParaRPr>
          </a:p>
          <a:p>
            <a:r>
              <a:rPr lang="es-ES_tradnl" sz="1400" dirty="0">
                <a:latin typeface="Arial"/>
                <a:cs typeface="Arial"/>
              </a:rPr>
              <a:t> </a:t>
            </a:r>
            <a:endParaRPr lang="en-US" sz="1400" dirty="0">
              <a:latin typeface="Arial"/>
              <a:cs typeface="Arial"/>
            </a:endParaRPr>
          </a:p>
          <a:p>
            <a:pPr algn="just"/>
            <a:r>
              <a:rPr lang="es-ES_tradnl" sz="1600" b="1" dirty="0">
                <a:solidFill>
                  <a:srgbClr val="FF0000"/>
                </a:solidFill>
                <a:latin typeface="Arial"/>
                <a:cs typeface="Arial"/>
              </a:rPr>
              <a:t>No</a:t>
            </a:r>
            <a:r>
              <a:rPr lang="es-ES_tradnl" sz="1600" dirty="0">
                <a:latin typeface="Arial"/>
                <a:cs typeface="Arial"/>
              </a:rPr>
              <a:t> ofrecen protección al producto manipulado sino únicamente al personal y medio ambiente. </a:t>
            </a:r>
          </a:p>
          <a:p>
            <a:pPr algn="just"/>
            <a:endParaRPr lang="es-ES_tradnl" sz="1600" dirty="0">
              <a:latin typeface="Arial"/>
              <a:cs typeface="Arial"/>
            </a:endParaRPr>
          </a:p>
          <a:p>
            <a:pPr algn="just"/>
            <a:r>
              <a:rPr lang="es-ES_tradnl" sz="1600" dirty="0">
                <a:latin typeface="Arial"/>
                <a:cs typeface="Arial"/>
              </a:rPr>
              <a:t>La protección personal se logra al mantener un flujo de aire a través de la ventana delantera de al menos 75 </a:t>
            </a:r>
            <a:r>
              <a:rPr lang="es-ES_tradnl" sz="1600" dirty="0" err="1">
                <a:latin typeface="Arial"/>
                <a:cs typeface="Arial"/>
              </a:rPr>
              <a:t>lfpm</a:t>
            </a:r>
            <a:r>
              <a:rPr lang="es-ES_tradnl" sz="1600" dirty="0">
                <a:latin typeface="Arial"/>
                <a:cs typeface="Arial"/>
              </a:rPr>
              <a:t>.</a:t>
            </a:r>
          </a:p>
          <a:p>
            <a:pPr marL="342900" indent="-342900" algn="just">
              <a:buFont typeface="Arial"/>
              <a:buChar char="•"/>
            </a:pPr>
            <a:endParaRPr lang="es-ES_tradnl" sz="1600" dirty="0">
              <a:latin typeface="Arial"/>
              <a:cs typeface="Arial"/>
            </a:endParaRPr>
          </a:p>
          <a:p>
            <a:pPr algn="just"/>
            <a:r>
              <a:rPr lang="es-ES_tradnl" sz="1600" dirty="0">
                <a:latin typeface="Arial"/>
                <a:cs typeface="Arial"/>
              </a:rPr>
              <a:t>Son usados para contención de aerosoles o polvos de quimioterapéuticos, inmunosupresores, </a:t>
            </a:r>
            <a:r>
              <a:rPr lang="es-ES_tradnl" sz="1600" dirty="0" err="1">
                <a:latin typeface="Arial"/>
                <a:cs typeface="Arial"/>
              </a:rPr>
              <a:t>inmunomoduladores</a:t>
            </a:r>
            <a:r>
              <a:rPr lang="es-ES_tradnl" sz="1600" dirty="0">
                <a:latin typeface="Arial"/>
                <a:cs typeface="Arial"/>
              </a:rPr>
              <a:t> y anticuerpos monoclonales, sin considerar la protección (esterilidad) de producto. </a:t>
            </a:r>
          </a:p>
          <a:p>
            <a:pPr algn="just"/>
            <a:endParaRPr lang="es-ES_tradnl" sz="1600" dirty="0">
              <a:latin typeface="Arial"/>
              <a:cs typeface="Arial"/>
            </a:endParaRPr>
          </a:p>
          <a:p>
            <a:pPr algn="just"/>
            <a:r>
              <a:rPr lang="es-ES_tradnl" sz="1600" dirty="0">
                <a:latin typeface="Arial"/>
                <a:cs typeface="Arial"/>
              </a:rPr>
              <a:t>Para operar balanzas en que se pesan sustancias carcinógenas </a:t>
            </a:r>
            <a:r>
              <a:rPr lang="es-ES_tradnl" sz="1400" dirty="0">
                <a:latin typeface="Arial"/>
                <a:cs typeface="Arial"/>
              </a:rPr>
              <a:t>o </a:t>
            </a:r>
            <a:r>
              <a:rPr lang="es-ES_tradnl" sz="1400" dirty="0" err="1">
                <a:latin typeface="Arial"/>
                <a:cs typeface="Arial"/>
              </a:rPr>
              <a:t>mutagenos</a:t>
            </a:r>
            <a:r>
              <a:rPr lang="es-ES_tradnl" sz="1400" dirty="0">
                <a:latin typeface="Arial"/>
                <a:cs typeface="Arial"/>
              </a:rPr>
              <a:t>, teratógenos o </a:t>
            </a:r>
            <a:r>
              <a:rPr lang="es-ES_tradnl" sz="1400" dirty="0" err="1">
                <a:latin typeface="Arial"/>
                <a:cs typeface="Arial"/>
              </a:rPr>
              <a:t>genotóxicos</a:t>
            </a:r>
            <a:r>
              <a:rPr lang="es-ES_tradnl" sz="1400" dirty="0">
                <a:latin typeface="Arial"/>
                <a:cs typeface="Arial"/>
              </a:rPr>
              <a:t> NO FLAMABLES.</a:t>
            </a:r>
          </a:p>
          <a:p>
            <a:pPr algn="just"/>
            <a:endParaRPr lang="es-ES_tradnl" sz="1400" dirty="0">
              <a:latin typeface="Arial"/>
              <a:cs typeface="Arial"/>
            </a:endParaRPr>
          </a:p>
        </p:txBody>
      </p:sp>
    </p:spTree>
    <p:extLst>
      <p:ext uri="{BB962C8B-B14F-4D97-AF65-F5344CB8AC3E}">
        <p14:creationId xmlns:p14="http://schemas.microsoft.com/office/powerpoint/2010/main" val="3044534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12 at 11.03.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56" y="2459114"/>
            <a:ext cx="4082412" cy="4162797"/>
          </a:xfrm>
          <a:prstGeom prst="rect">
            <a:avLst/>
          </a:prstGeom>
        </p:spPr>
      </p:pic>
      <p:pic>
        <p:nvPicPr>
          <p:cNvPr id="11" name="Imagen 20" descr="GSB Clase Ia.jpg"/>
          <p:cNvPicPr/>
          <p:nvPr/>
        </p:nvPicPr>
        <p:blipFill>
          <a:blip r:embed="rId3"/>
          <a:srcRect l="2934" t="46348" r="70537" b="18375"/>
          <a:stretch>
            <a:fillRect/>
          </a:stretch>
        </p:blipFill>
        <p:spPr>
          <a:xfrm>
            <a:off x="7086497" y="5556770"/>
            <a:ext cx="1087447" cy="772231"/>
          </a:xfrm>
          <a:prstGeom prst="rect">
            <a:avLst/>
          </a:prstGeom>
        </p:spPr>
      </p:pic>
      <p:pic>
        <p:nvPicPr>
          <p:cNvPr id="16" name="Imagen 18" descr="GSB Clase II A1.jpg"/>
          <p:cNvPicPr/>
          <p:nvPr/>
        </p:nvPicPr>
        <p:blipFill>
          <a:blip r:embed="rId4" cstate="print"/>
          <a:srcRect l="37866" b="6235"/>
          <a:stretch>
            <a:fillRect/>
          </a:stretch>
        </p:blipFill>
        <p:spPr>
          <a:xfrm>
            <a:off x="6440878" y="3555189"/>
            <a:ext cx="2151668" cy="1826593"/>
          </a:xfrm>
          <a:prstGeom prst="rect">
            <a:avLst/>
          </a:prstGeom>
        </p:spPr>
      </p:pic>
      <p:pic>
        <p:nvPicPr>
          <p:cNvPr id="21" name="Picture 20"/>
          <p:cNvPicPr>
            <a:picLocks noChangeAspect="1"/>
          </p:cNvPicPr>
          <p:nvPr/>
        </p:nvPicPr>
        <p:blipFill>
          <a:blip r:embed="rId5"/>
          <a:stretch>
            <a:fillRect/>
          </a:stretch>
        </p:blipFill>
        <p:spPr>
          <a:xfrm>
            <a:off x="5721385" y="1026585"/>
            <a:ext cx="3287203" cy="1432529"/>
          </a:xfrm>
          <a:prstGeom prst="rect">
            <a:avLst/>
          </a:prstGeom>
        </p:spPr>
      </p:pic>
      <p:sp>
        <p:nvSpPr>
          <p:cNvPr id="22" name="Rectangle 21"/>
          <p:cNvSpPr/>
          <p:nvPr/>
        </p:nvSpPr>
        <p:spPr>
          <a:xfrm>
            <a:off x="6718215" y="943814"/>
            <a:ext cx="1106490" cy="1597865"/>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CuadroTexto 15"/>
          <p:cNvSpPr txBox="1"/>
          <p:nvPr/>
        </p:nvSpPr>
        <p:spPr>
          <a:xfrm>
            <a:off x="7086497" y="2755068"/>
            <a:ext cx="886882" cy="584776"/>
          </a:xfrm>
          <a:prstGeom prst="rect">
            <a:avLst/>
          </a:prstGeom>
          <a:noFill/>
        </p:spPr>
        <p:txBody>
          <a:bodyPr wrap="square" rtlCol="0">
            <a:spAutoFit/>
          </a:bodyPr>
          <a:lstStyle/>
          <a:p>
            <a:r>
              <a:rPr lang="es-ES_tradnl" sz="3200" b="1" dirty="0">
                <a:latin typeface="Arial"/>
                <a:cs typeface="Arial"/>
              </a:rPr>
              <a:t>A1</a:t>
            </a:r>
          </a:p>
        </p:txBody>
      </p:sp>
      <p:sp>
        <p:nvSpPr>
          <p:cNvPr id="14" name="Rectangle 13"/>
          <p:cNvSpPr/>
          <p:nvPr/>
        </p:nvSpPr>
        <p:spPr>
          <a:xfrm>
            <a:off x="432255" y="2990569"/>
            <a:ext cx="4082413" cy="510440"/>
          </a:xfrm>
          <a:prstGeom prst="rect">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70524" y="921037"/>
            <a:ext cx="5615055" cy="1815882"/>
          </a:xfrm>
          <a:prstGeom prst="rect">
            <a:avLst/>
          </a:prstGeom>
          <a:noFill/>
        </p:spPr>
        <p:txBody>
          <a:bodyPr wrap="square" rtlCol="0">
            <a:spAutoFit/>
          </a:bodyPr>
          <a:lstStyle/>
          <a:p>
            <a:r>
              <a:rPr lang="es-ES_tradnl" sz="1600" b="1" dirty="0">
                <a:latin typeface="Arial"/>
                <a:cs typeface="Arial"/>
              </a:rPr>
              <a:t>Gabinetes de seguridad biológica (GSB) Clase II</a:t>
            </a:r>
            <a:endParaRPr lang="en-US" sz="1600" b="1" dirty="0">
              <a:latin typeface="Arial"/>
              <a:cs typeface="Arial"/>
            </a:endParaRPr>
          </a:p>
          <a:p>
            <a:r>
              <a:rPr lang="es-ES_tradnl" sz="1600" dirty="0">
                <a:latin typeface="Arial"/>
                <a:cs typeface="Arial"/>
              </a:rPr>
              <a:t> </a:t>
            </a:r>
            <a:endParaRPr lang="en-US" sz="1600" dirty="0">
              <a:latin typeface="Arial"/>
              <a:cs typeface="Arial"/>
            </a:endParaRPr>
          </a:p>
          <a:p>
            <a:r>
              <a:rPr lang="es-ES_tradnl" sz="1600" dirty="0">
                <a:latin typeface="Arial"/>
                <a:cs typeface="Arial"/>
              </a:rPr>
              <a:t>Brindan protección tanto al producto como al investigador y medio ambiente.</a:t>
            </a:r>
          </a:p>
          <a:p>
            <a:endParaRPr lang="es-ES_tradnl" sz="1600" dirty="0">
              <a:latin typeface="Arial"/>
              <a:cs typeface="Arial"/>
            </a:endParaRPr>
          </a:p>
          <a:p>
            <a:r>
              <a:rPr lang="es-ES_tradnl" sz="1600" dirty="0">
                <a:latin typeface="Arial"/>
                <a:cs typeface="Arial"/>
              </a:rPr>
              <a:t>Se clasifican en 4 tipos dependiendo del flujo de aire. </a:t>
            </a:r>
          </a:p>
          <a:p>
            <a:pPr algn="just"/>
            <a:endParaRPr lang="es-ES_tradnl" sz="1600" dirty="0">
              <a:latin typeface="Arial"/>
              <a:cs typeface="Arial"/>
            </a:endParaRPr>
          </a:p>
        </p:txBody>
      </p:sp>
    </p:spTree>
    <p:extLst>
      <p:ext uri="{BB962C8B-B14F-4D97-AF65-F5344CB8AC3E}">
        <p14:creationId xmlns:p14="http://schemas.microsoft.com/office/powerpoint/2010/main" val="483786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3-06-12 at 11.03.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56" y="2459114"/>
            <a:ext cx="4082412" cy="4162797"/>
          </a:xfrm>
          <a:prstGeom prst="rect">
            <a:avLst/>
          </a:prstGeom>
        </p:spPr>
      </p:pic>
      <p:pic>
        <p:nvPicPr>
          <p:cNvPr id="25" name="Picture 24"/>
          <p:cNvPicPr>
            <a:picLocks noChangeAspect="1"/>
          </p:cNvPicPr>
          <p:nvPr/>
        </p:nvPicPr>
        <p:blipFill>
          <a:blip r:embed="rId3"/>
          <a:stretch>
            <a:fillRect/>
          </a:stretch>
        </p:blipFill>
        <p:spPr>
          <a:xfrm>
            <a:off x="5721385" y="1026585"/>
            <a:ext cx="3287203" cy="1432529"/>
          </a:xfrm>
          <a:prstGeom prst="rect">
            <a:avLst/>
          </a:prstGeom>
        </p:spPr>
      </p:pic>
      <p:sp>
        <p:nvSpPr>
          <p:cNvPr id="26" name="Rectangle 25"/>
          <p:cNvSpPr/>
          <p:nvPr/>
        </p:nvSpPr>
        <p:spPr>
          <a:xfrm>
            <a:off x="6718215" y="943814"/>
            <a:ext cx="1106490" cy="1597865"/>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ectangle 15"/>
          <p:cNvSpPr/>
          <p:nvPr/>
        </p:nvSpPr>
        <p:spPr>
          <a:xfrm>
            <a:off x="432255" y="3480937"/>
            <a:ext cx="4082413" cy="1930372"/>
          </a:xfrm>
          <a:prstGeom prst="rect">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6032139" y="2813819"/>
            <a:ext cx="2834619" cy="3858947"/>
          </a:xfrm>
          <a:prstGeom prst="rect">
            <a:avLst/>
          </a:prstGeom>
        </p:spPr>
      </p:pic>
      <p:sp>
        <p:nvSpPr>
          <p:cNvPr id="10" name="TextBox 9"/>
          <p:cNvSpPr txBox="1"/>
          <p:nvPr/>
        </p:nvSpPr>
        <p:spPr>
          <a:xfrm>
            <a:off x="70524" y="921037"/>
            <a:ext cx="5615055" cy="1815882"/>
          </a:xfrm>
          <a:prstGeom prst="rect">
            <a:avLst/>
          </a:prstGeom>
          <a:noFill/>
        </p:spPr>
        <p:txBody>
          <a:bodyPr wrap="square" rtlCol="0">
            <a:spAutoFit/>
          </a:bodyPr>
          <a:lstStyle/>
          <a:p>
            <a:r>
              <a:rPr lang="es-ES_tradnl" sz="1600" b="1" dirty="0">
                <a:latin typeface="Arial"/>
                <a:cs typeface="Arial"/>
              </a:rPr>
              <a:t>Gabinetes de seguridad biológica (GSB) Clase II</a:t>
            </a:r>
            <a:endParaRPr lang="en-US" sz="1600" b="1" dirty="0">
              <a:latin typeface="Arial"/>
              <a:cs typeface="Arial"/>
            </a:endParaRPr>
          </a:p>
          <a:p>
            <a:r>
              <a:rPr lang="es-ES_tradnl" sz="1600" dirty="0">
                <a:latin typeface="Arial"/>
                <a:cs typeface="Arial"/>
              </a:rPr>
              <a:t> </a:t>
            </a:r>
            <a:endParaRPr lang="en-US" sz="1600" dirty="0">
              <a:latin typeface="Arial"/>
              <a:cs typeface="Arial"/>
            </a:endParaRPr>
          </a:p>
          <a:p>
            <a:r>
              <a:rPr lang="es-ES_tradnl" sz="1600" dirty="0">
                <a:latin typeface="Arial"/>
                <a:cs typeface="Arial"/>
              </a:rPr>
              <a:t>Brindan protección tanto al producto como al investigador y medio ambiente.</a:t>
            </a:r>
          </a:p>
          <a:p>
            <a:endParaRPr lang="es-ES_tradnl" sz="1600" dirty="0">
              <a:latin typeface="Arial"/>
              <a:cs typeface="Arial"/>
            </a:endParaRPr>
          </a:p>
          <a:p>
            <a:r>
              <a:rPr lang="es-ES_tradnl" sz="1600" dirty="0">
                <a:latin typeface="Arial"/>
                <a:cs typeface="Arial"/>
              </a:rPr>
              <a:t>Se clasifican en 4 tipos dependiendo del flujo de aire. </a:t>
            </a:r>
          </a:p>
          <a:p>
            <a:pPr algn="just"/>
            <a:endParaRPr lang="es-ES_tradnl" sz="1600" dirty="0">
              <a:latin typeface="Arial"/>
              <a:cs typeface="Arial"/>
            </a:endParaRPr>
          </a:p>
        </p:txBody>
      </p:sp>
    </p:spTree>
    <p:extLst>
      <p:ext uri="{BB962C8B-B14F-4D97-AF65-F5344CB8AC3E}">
        <p14:creationId xmlns:p14="http://schemas.microsoft.com/office/powerpoint/2010/main" val="3519448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3-06-12 at 11.03.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56" y="2459114"/>
            <a:ext cx="4082412" cy="4162797"/>
          </a:xfrm>
          <a:prstGeom prst="rect">
            <a:avLst/>
          </a:prstGeom>
        </p:spPr>
      </p:pic>
      <p:pic>
        <p:nvPicPr>
          <p:cNvPr id="23" name="Picture 22"/>
          <p:cNvPicPr>
            <a:picLocks noChangeAspect="1"/>
          </p:cNvPicPr>
          <p:nvPr/>
        </p:nvPicPr>
        <p:blipFill>
          <a:blip r:embed="rId3"/>
          <a:stretch>
            <a:fillRect/>
          </a:stretch>
        </p:blipFill>
        <p:spPr>
          <a:xfrm>
            <a:off x="5721385" y="1026585"/>
            <a:ext cx="3287203" cy="1432529"/>
          </a:xfrm>
          <a:prstGeom prst="rect">
            <a:avLst/>
          </a:prstGeom>
        </p:spPr>
      </p:pic>
      <p:sp>
        <p:nvSpPr>
          <p:cNvPr id="24" name="Rectangle 23"/>
          <p:cNvSpPr/>
          <p:nvPr/>
        </p:nvSpPr>
        <p:spPr>
          <a:xfrm>
            <a:off x="6718215" y="943814"/>
            <a:ext cx="1106490" cy="1597865"/>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ectangle 15"/>
          <p:cNvSpPr/>
          <p:nvPr/>
        </p:nvSpPr>
        <p:spPr>
          <a:xfrm>
            <a:off x="432256" y="5377254"/>
            <a:ext cx="4082413" cy="626016"/>
          </a:xfrm>
          <a:prstGeom prst="rect">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6125479" y="2770022"/>
            <a:ext cx="2834619" cy="3858947"/>
          </a:xfrm>
          <a:prstGeom prst="rect">
            <a:avLst/>
          </a:prstGeom>
        </p:spPr>
      </p:pic>
      <p:sp>
        <p:nvSpPr>
          <p:cNvPr id="9" name="TextBox 8"/>
          <p:cNvSpPr txBox="1"/>
          <p:nvPr/>
        </p:nvSpPr>
        <p:spPr>
          <a:xfrm>
            <a:off x="70524" y="921037"/>
            <a:ext cx="5615055" cy="1815882"/>
          </a:xfrm>
          <a:prstGeom prst="rect">
            <a:avLst/>
          </a:prstGeom>
          <a:noFill/>
        </p:spPr>
        <p:txBody>
          <a:bodyPr wrap="square" rtlCol="0">
            <a:spAutoFit/>
          </a:bodyPr>
          <a:lstStyle/>
          <a:p>
            <a:r>
              <a:rPr lang="es-ES_tradnl" sz="1600" b="1" dirty="0">
                <a:latin typeface="Arial"/>
                <a:cs typeface="Arial"/>
              </a:rPr>
              <a:t>Gabinetes de seguridad biológica (GSB) Clase II</a:t>
            </a:r>
            <a:endParaRPr lang="en-US" sz="1600" b="1" dirty="0">
              <a:latin typeface="Arial"/>
              <a:cs typeface="Arial"/>
            </a:endParaRPr>
          </a:p>
          <a:p>
            <a:r>
              <a:rPr lang="es-ES_tradnl" sz="1600" dirty="0">
                <a:latin typeface="Arial"/>
                <a:cs typeface="Arial"/>
              </a:rPr>
              <a:t> </a:t>
            </a:r>
            <a:endParaRPr lang="en-US" sz="1600" dirty="0">
              <a:latin typeface="Arial"/>
              <a:cs typeface="Arial"/>
            </a:endParaRPr>
          </a:p>
          <a:p>
            <a:r>
              <a:rPr lang="es-ES_tradnl" sz="1600" dirty="0">
                <a:latin typeface="Arial"/>
                <a:cs typeface="Arial"/>
              </a:rPr>
              <a:t>Brindan protección tanto al producto como al investigador y medio ambiente.</a:t>
            </a:r>
          </a:p>
          <a:p>
            <a:endParaRPr lang="es-ES_tradnl" sz="1600" dirty="0">
              <a:latin typeface="Arial"/>
              <a:cs typeface="Arial"/>
            </a:endParaRPr>
          </a:p>
          <a:p>
            <a:r>
              <a:rPr lang="es-ES_tradnl" sz="1600" dirty="0">
                <a:latin typeface="Arial"/>
                <a:cs typeface="Arial"/>
              </a:rPr>
              <a:t>Se clasifican en 4 tipos dependiendo del flujo de aire. </a:t>
            </a:r>
          </a:p>
          <a:p>
            <a:pPr algn="just"/>
            <a:endParaRPr lang="es-ES_tradnl" sz="1600" dirty="0">
              <a:latin typeface="Arial"/>
              <a:cs typeface="Arial"/>
            </a:endParaRPr>
          </a:p>
        </p:txBody>
      </p:sp>
    </p:spTree>
    <p:extLst>
      <p:ext uri="{BB962C8B-B14F-4D97-AF65-F5344CB8AC3E}">
        <p14:creationId xmlns:p14="http://schemas.microsoft.com/office/powerpoint/2010/main" val="729775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3-06-12 at 11.03.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56" y="2459114"/>
            <a:ext cx="4082412" cy="4162797"/>
          </a:xfrm>
          <a:prstGeom prst="rect">
            <a:avLst/>
          </a:prstGeom>
        </p:spPr>
      </p:pic>
      <p:sp>
        <p:nvSpPr>
          <p:cNvPr id="3" name="Rectangle 2"/>
          <p:cNvSpPr/>
          <p:nvPr/>
        </p:nvSpPr>
        <p:spPr>
          <a:xfrm>
            <a:off x="432255" y="5995895"/>
            <a:ext cx="4082413" cy="626016"/>
          </a:xfrm>
          <a:prstGeom prst="rect">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2" name="Picture 21"/>
          <p:cNvPicPr>
            <a:picLocks noChangeAspect="1"/>
          </p:cNvPicPr>
          <p:nvPr/>
        </p:nvPicPr>
        <p:blipFill>
          <a:blip r:embed="rId3"/>
          <a:stretch>
            <a:fillRect/>
          </a:stretch>
        </p:blipFill>
        <p:spPr>
          <a:xfrm>
            <a:off x="5721385" y="1026585"/>
            <a:ext cx="3287203" cy="1432529"/>
          </a:xfrm>
          <a:prstGeom prst="rect">
            <a:avLst/>
          </a:prstGeom>
        </p:spPr>
      </p:pic>
      <p:sp>
        <p:nvSpPr>
          <p:cNvPr id="23" name="Rectangle 22"/>
          <p:cNvSpPr/>
          <p:nvPr/>
        </p:nvSpPr>
        <p:spPr>
          <a:xfrm>
            <a:off x="6718215" y="943814"/>
            <a:ext cx="1106490" cy="1597865"/>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6048842" y="2770022"/>
            <a:ext cx="2927457" cy="3985334"/>
          </a:xfrm>
          <a:prstGeom prst="rect">
            <a:avLst/>
          </a:prstGeom>
        </p:spPr>
      </p:pic>
      <p:sp>
        <p:nvSpPr>
          <p:cNvPr id="10" name="TextBox 9"/>
          <p:cNvSpPr txBox="1"/>
          <p:nvPr/>
        </p:nvSpPr>
        <p:spPr>
          <a:xfrm>
            <a:off x="70524" y="921037"/>
            <a:ext cx="5615055" cy="1815882"/>
          </a:xfrm>
          <a:prstGeom prst="rect">
            <a:avLst/>
          </a:prstGeom>
          <a:noFill/>
        </p:spPr>
        <p:txBody>
          <a:bodyPr wrap="square" rtlCol="0">
            <a:spAutoFit/>
          </a:bodyPr>
          <a:lstStyle/>
          <a:p>
            <a:r>
              <a:rPr lang="es-ES_tradnl" sz="1600" b="1" dirty="0">
                <a:latin typeface="Arial"/>
                <a:cs typeface="Arial"/>
              </a:rPr>
              <a:t>Gabinetes de seguridad biológica (GSB) Clase II</a:t>
            </a:r>
            <a:endParaRPr lang="en-US" sz="1600" b="1" dirty="0">
              <a:latin typeface="Arial"/>
              <a:cs typeface="Arial"/>
            </a:endParaRPr>
          </a:p>
          <a:p>
            <a:r>
              <a:rPr lang="es-ES_tradnl" sz="1600" dirty="0">
                <a:latin typeface="Arial"/>
                <a:cs typeface="Arial"/>
              </a:rPr>
              <a:t> </a:t>
            </a:r>
            <a:endParaRPr lang="en-US" sz="1600" dirty="0">
              <a:latin typeface="Arial"/>
              <a:cs typeface="Arial"/>
            </a:endParaRPr>
          </a:p>
          <a:p>
            <a:r>
              <a:rPr lang="es-ES_tradnl" sz="1600" dirty="0">
                <a:latin typeface="Arial"/>
                <a:cs typeface="Arial"/>
              </a:rPr>
              <a:t>Brindan protección tanto al producto como al investigador y medio ambiente.</a:t>
            </a:r>
          </a:p>
          <a:p>
            <a:endParaRPr lang="es-ES_tradnl" sz="1600" dirty="0">
              <a:latin typeface="Arial"/>
              <a:cs typeface="Arial"/>
            </a:endParaRPr>
          </a:p>
          <a:p>
            <a:r>
              <a:rPr lang="es-ES_tradnl" sz="1600" dirty="0">
                <a:latin typeface="Arial"/>
                <a:cs typeface="Arial"/>
              </a:rPr>
              <a:t>Se clasifican en 4 tipos dependiendo del flujo de aire. </a:t>
            </a:r>
          </a:p>
          <a:p>
            <a:pPr algn="just"/>
            <a:endParaRPr lang="es-ES_tradnl" sz="1600" dirty="0">
              <a:latin typeface="Arial"/>
              <a:cs typeface="Arial"/>
            </a:endParaRPr>
          </a:p>
        </p:txBody>
      </p:sp>
    </p:spTree>
    <p:extLst>
      <p:ext uri="{BB962C8B-B14F-4D97-AF65-F5344CB8AC3E}">
        <p14:creationId xmlns:p14="http://schemas.microsoft.com/office/powerpoint/2010/main" val="2956948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18303" y="2791921"/>
            <a:ext cx="3390285" cy="3613075"/>
          </a:xfrm>
          <a:prstGeom prst="rect">
            <a:avLst/>
          </a:prstGeom>
        </p:spPr>
      </p:pic>
      <p:pic>
        <p:nvPicPr>
          <p:cNvPr id="19" name="Picture 18"/>
          <p:cNvPicPr>
            <a:picLocks noChangeAspect="1"/>
          </p:cNvPicPr>
          <p:nvPr/>
        </p:nvPicPr>
        <p:blipFill>
          <a:blip r:embed="rId3"/>
          <a:stretch>
            <a:fillRect/>
          </a:stretch>
        </p:blipFill>
        <p:spPr>
          <a:xfrm>
            <a:off x="5721385" y="1026585"/>
            <a:ext cx="3287203" cy="1432529"/>
          </a:xfrm>
          <a:prstGeom prst="rect">
            <a:avLst/>
          </a:prstGeom>
        </p:spPr>
      </p:pic>
      <p:sp>
        <p:nvSpPr>
          <p:cNvPr id="20" name="Rectangle 19"/>
          <p:cNvSpPr/>
          <p:nvPr/>
        </p:nvSpPr>
        <p:spPr>
          <a:xfrm>
            <a:off x="7760448" y="943814"/>
            <a:ext cx="1198085" cy="1597865"/>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p:cNvSpPr txBox="1"/>
          <p:nvPr/>
        </p:nvSpPr>
        <p:spPr>
          <a:xfrm>
            <a:off x="70524" y="917776"/>
            <a:ext cx="5384954" cy="4524316"/>
          </a:xfrm>
          <a:prstGeom prst="rect">
            <a:avLst/>
          </a:prstGeom>
          <a:noFill/>
        </p:spPr>
        <p:txBody>
          <a:bodyPr wrap="square" rtlCol="0">
            <a:spAutoFit/>
          </a:bodyPr>
          <a:lstStyle/>
          <a:p>
            <a:r>
              <a:rPr lang="es-ES_tradnl" sz="1600" b="1" dirty="0">
                <a:latin typeface="Arial"/>
                <a:cs typeface="Arial"/>
              </a:rPr>
              <a:t>Gabinetes de seguridad biológica (GSB) Clase III</a:t>
            </a:r>
            <a:endParaRPr lang="en-US" sz="1600" b="1" dirty="0">
              <a:latin typeface="Arial"/>
              <a:cs typeface="Arial"/>
            </a:endParaRPr>
          </a:p>
          <a:p>
            <a:r>
              <a:rPr lang="es-ES_tradnl" sz="1600" dirty="0">
                <a:latin typeface="Arial"/>
                <a:cs typeface="Arial"/>
              </a:rPr>
              <a:t> </a:t>
            </a:r>
            <a:endParaRPr lang="en-US" sz="1600" dirty="0">
              <a:latin typeface="Arial"/>
              <a:cs typeface="Arial"/>
            </a:endParaRPr>
          </a:p>
          <a:p>
            <a:pPr algn="just"/>
            <a:r>
              <a:rPr lang="es-ES_tradnl" sz="1600" dirty="0">
                <a:latin typeface="Arial"/>
                <a:cs typeface="Arial"/>
              </a:rPr>
              <a:t>Fueron desarrollados para trabajar con microorganismos del grupo de riesgo 4 brindando protección máxima tanto al ambiente como al personal y el producto</a:t>
            </a:r>
            <a:r>
              <a:rPr lang="en-US" sz="1600" dirty="0">
                <a:latin typeface="Arial"/>
                <a:cs typeface="Arial"/>
              </a:rPr>
              <a:t>.</a:t>
            </a:r>
          </a:p>
          <a:p>
            <a:pPr algn="just"/>
            <a:endParaRPr lang="en-US" sz="1600" dirty="0">
              <a:latin typeface="Arial"/>
              <a:cs typeface="Arial"/>
            </a:endParaRPr>
          </a:p>
          <a:p>
            <a:pPr algn="just"/>
            <a:r>
              <a:rPr lang="es-ES_tradnl" sz="1600" dirty="0">
                <a:latin typeface="Arial"/>
                <a:cs typeface="Arial"/>
              </a:rPr>
              <a:t>Carecen de ventanas de acceso, se encuentran herméticamente sellados y dotados con puertos de acceso cubiertos por guantes permanentes. </a:t>
            </a:r>
          </a:p>
          <a:p>
            <a:pPr algn="just"/>
            <a:endParaRPr lang="es-ES_tradnl" sz="1600" dirty="0">
              <a:latin typeface="Arial"/>
              <a:cs typeface="Arial"/>
            </a:endParaRPr>
          </a:p>
          <a:p>
            <a:pPr algn="just"/>
            <a:r>
              <a:rPr lang="es-ES_tradnl" sz="1600" dirty="0">
                <a:latin typeface="Arial"/>
                <a:cs typeface="Arial"/>
              </a:rPr>
              <a:t>Los materiales de trabajo y los desechos son introducidos y retirados a través de una doble esclusa.</a:t>
            </a:r>
            <a:r>
              <a:rPr lang="en-US" sz="1600" dirty="0">
                <a:latin typeface="Arial"/>
                <a:cs typeface="Arial"/>
              </a:rPr>
              <a:t> </a:t>
            </a:r>
          </a:p>
          <a:p>
            <a:pPr algn="just"/>
            <a:endParaRPr lang="en-US" sz="1600" dirty="0">
              <a:latin typeface="Arial"/>
              <a:cs typeface="Arial"/>
            </a:endParaRPr>
          </a:p>
          <a:p>
            <a:pPr algn="just"/>
            <a:r>
              <a:rPr lang="es-ES_tradnl" sz="1600" dirty="0">
                <a:latin typeface="Arial"/>
                <a:cs typeface="Arial"/>
              </a:rPr>
              <a:t>Se encuentra presurizado negativamente en relación al laboratorio BSL4.</a:t>
            </a:r>
            <a:endParaRPr lang="en-US" sz="1600" dirty="0">
              <a:latin typeface="Arial"/>
              <a:cs typeface="Arial"/>
            </a:endParaRPr>
          </a:p>
          <a:p>
            <a:pPr algn="just"/>
            <a:endParaRPr lang="en-US" sz="1600" dirty="0">
              <a:latin typeface="Arial"/>
              <a:cs typeface="Arial"/>
            </a:endParaRPr>
          </a:p>
          <a:p>
            <a:pPr algn="just"/>
            <a:endParaRPr lang="es-ES_tradnl" sz="1600" dirty="0">
              <a:latin typeface="Arial"/>
              <a:cs typeface="Arial"/>
            </a:endParaRPr>
          </a:p>
          <a:p>
            <a:pPr algn="just"/>
            <a:endParaRPr lang="es-ES_tradnl" sz="1600" dirty="0">
              <a:latin typeface="Arial"/>
              <a:cs typeface="Arial"/>
            </a:endParaRPr>
          </a:p>
        </p:txBody>
      </p:sp>
    </p:spTree>
    <p:extLst>
      <p:ext uri="{BB962C8B-B14F-4D97-AF65-F5344CB8AC3E}">
        <p14:creationId xmlns:p14="http://schemas.microsoft.com/office/powerpoint/2010/main" val="2775194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72762" y="2862303"/>
            <a:ext cx="2404316" cy="3280890"/>
          </a:xfrm>
          <a:prstGeom prst="rect">
            <a:avLst/>
          </a:prstGeom>
        </p:spPr>
      </p:pic>
      <p:pic>
        <p:nvPicPr>
          <p:cNvPr id="10" name="Picture 9"/>
          <p:cNvPicPr>
            <a:picLocks noChangeAspect="1"/>
          </p:cNvPicPr>
          <p:nvPr/>
        </p:nvPicPr>
        <p:blipFill>
          <a:blip r:embed="rId3"/>
          <a:stretch>
            <a:fillRect/>
          </a:stretch>
        </p:blipFill>
        <p:spPr>
          <a:xfrm>
            <a:off x="4038309" y="3425088"/>
            <a:ext cx="1814494" cy="1979448"/>
          </a:xfrm>
          <a:prstGeom prst="rect">
            <a:avLst/>
          </a:prstGeom>
        </p:spPr>
      </p:pic>
      <p:pic>
        <p:nvPicPr>
          <p:cNvPr id="11" name="Picture 10"/>
          <p:cNvPicPr>
            <a:picLocks noChangeAspect="1"/>
          </p:cNvPicPr>
          <p:nvPr/>
        </p:nvPicPr>
        <p:blipFill>
          <a:blip r:embed="rId4"/>
          <a:stretch>
            <a:fillRect/>
          </a:stretch>
        </p:blipFill>
        <p:spPr>
          <a:xfrm>
            <a:off x="317796" y="3206122"/>
            <a:ext cx="3554608" cy="2630410"/>
          </a:xfrm>
          <a:prstGeom prst="rect">
            <a:avLst/>
          </a:prstGeom>
        </p:spPr>
      </p:pic>
      <p:sp>
        <p:nvSpPr>
          <p:cNvPr id="6" name="TextBox 5"/>
          <p:cNvSpPr txBox="1"/>
          <p:nvPr/>
        </p:nvSpPr>
        <p:spPr>
          <a:xfrm>
            <a:off x="100125" y="891041"/>
            <a:ext cx="8886377" cy="1354217"/>
          </a:xfrm>
          <a:prstGeom prst="rect">
            <a:avLst/>
          </a:prstGeom>
          <a:noFill/>
        </p:spPr>
        <p:txBody>
          <a:bodyPr wrap="square" rtlCol="0">
            <a:spAutoFit/>
          </a:bodyPr>
          <a:lstStyle/>
          <a:p>
            <a:r>
              <a:rPr lang="es-ES_tradnl" sz="1600" b="1" dirty="0">
                <a:latin typeface="Arial"/>
                <a:cs typeface="Arial"/>
              </a:rPr>
              <a:t>Barreras primarias (contención primaria)</a:t>
            </a:r>
          </a:p>
          <a:p>
            <a:endParaRPr lang="es-ES_tradnl" sz="1600" dirty="0">
              <a:latin typeface="Arial"/>
              <a:cs typeface="Arial"/>
            </a:endParaRPr>
          </a:p>
          <a:p>
            <a:r>
              <a:rPr lang="es-ES_tradnl" sz="1600" u="sng" dirty="0">
                <a:latin typeface="Arial"/>
                <a:cs typeface="Arial"/>
              </a:rPr>
              <a:t>I</a:t>
            </a:r>
            <a:r>
              <a:rPr lang="es-ES_tradnl" sz="1600" dirty="0">
                <a:latin typeface="Arial"/>
                <a:cs typeface="Arial"/>
              </a:rPr>
              <a:t>ncluye a equipos como gabinetes de seguridad biológica (GSB), viales o recipientes, tapas para aerosoles de cubetas de centrifugas y al equipo de protección personal… destinados a minimizar la exposición al agente biológico. </a:t>
            </a:r>
            <a:endParaRPr lang="en-US" sz="1600" dirty="0">
              <a:latin typeface="Arial"/>
              <a:cs typeface="Arial"/>
            </a:endParaRPr>
          </a:p>
        </p:txBody>
      </p:sp>
    </p:spTree>
    <p:extLst>
      <p:ext uri="{BB962C8B-B14F-4D97-AF65-F5344CB8AC3E}">
        <p14:creationId xmlns:p14="http://schemas.microsoft.com/office/powerpoint/2010/main" val="2987845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5721385" y="1026585"/>
            <a:ext cx="3287203" cy="1432529"/>
          </a:xfrm>
          <a:prstGeom prst="rect">
            <a:avLst/>
          </a:prstGeom>
        </p:spPr>
      </p:pic>
      <p:sp>
        <p:nvSpPr>
          <p:cNvPr id="20" name="Rectangle 19"/>
          <p:cNvSpPr/>
          <p:nvPr/>
        </p:nvSpPr>
        <p:spPr>
          <a:xfrm>
            <a:off x="7760448" y="943814"/>
            <a:ext cx="1198085" cy="1597865"/>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16008" y="1683334"/>
            <a:ext cx="7137850" cy="4807552"/>
          </a:xfrm>
          <a:prstGeom prst="rect">
            <a:avLst/>
          </a:prstGeom>
        </p:spPr>
      </p:pic>
      <p:sp>
        <p:nvSpPr>
          <p:cNvPr id="6" name="TextBox 5"/>
          <p:cNvSpPr txBox="1"/>
          <p:nvPr/>
        </p:nvSpPr>
        <p:spPr>
          <a:xfrm>
            <a:off x="70524" y="917776"/>
            <a:ext cx="5703662" cy="1200328"/>
          </a:xfrm>
          <a:prstGeom prst="rect">
            <a:avLst/>
          </a:prstGeom>
          <a:noFill/>
        </p:spPr>
        <p:txBody>
          <a:bodyPr wrap="square" rtlCol="0">
            <a:spAutoFit/>
          </a:bodyPr>
          <a:lstStyle/>
          <a:p>
            <a:r>
              <a:rPr lang="es-ES_tradnl" sz="1600" b="1" dirty="0">
                <a:latin typeface="Arial"/>
                <a:cs typeface="Arial"/>
              </a:rPr>
              <a:t>Gabinetes de seguridad biológica (GSB) Clase III</a:t>
            </a:r>
            <a:endParaRPr lang="en-US" sz="1600" b="1" dirty="0">
              <a:latin typeface="Arial"/>
              <a:cs typeface="Arial"/>
            </a:endParaRPr>
          </a:p>
          <a:p>
            <a:r>
              <a:rPr lang="es-ES_tradnl" sz="1400" dirty="0">
                <a:latin typeface="Arial"/>
                <a:cs typeface="Arial"/>
              </a:rPr>
              <a:t> </a:t>
            </a:r>
            <a:endParaRPr lang="en-US" sz="1400" dirty="0">
              <a:latin typeface="Arial"/>
              <a:cs typeface="Arial"/>
            </a:endParaRPr>
          </a:p>
          <a:p>
            <a:pPr algn="just"/>
            <a:endParaRPr lang="en-US" sz="1400" dirty="0">
              <a:latin typeface="Arial"/>
              <a:cs typeface="Arial"/>
            </a:endParaRPr>
          </a:p>
          <a:p>
            <a:pPr algn="just"/>
            <a:endParaRPr lang="es-ES_tradnl" sz="1400" dirty="0">
              <a:latin typeface="Arial"/>
              <a:cs typeface="Arial"/>
            </a:endParaRPr>
          </a:p>
          <a:p>
            <a:pPr algn="just"/>
            <a:endParaRPr lang="es-ES_tradnl" sz="1400" dirty="0">
              <a:latin typeface="Arial"/>
              <a:cs typeface="Arial"/>
            </a:endParaRPr>
          </a:p>
        </p:txBody>
      </p:sp>
    </p:spTree>
    <p:extLst>
      <p:ext uri="{BB962C8B-B14F-4D97-AF65-F5344CB8AC3E}">
        <p14:creationId xmlns:p14="http://schemas.microsoft.com/office/powerpoint/2010/main" val="3979660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70524" y="921037"/>
            <a:ext cx="5615055" cy="338554"/>
          </a:xfrm>
          <a:prstGeom prst="rect">
            <a:avLst/>
          </a:prstGeom>
          <a:noFill/>
        </p:spPr>
        <p:txBody>
          <a:bodyPr wrap="square" rtlCol="0">
            <a:spAutoFit/>
          </a:bodyPr>
          <a:lstStyle/>
          <a:p>
            <a:r>
              <a:rPr lang="es-ES_tradnl" sz="1600" b="1" dirty="0">
                <a:latin typeface="Arial"/>
                <a:cs typeface="Arial"/>
              </a:rPr>
              <a:t>Demostración de flujos de aire en diferentes gabinetes</a:t>
            </a:r>
            <a:endParaRPr lang="es-ES_tradnl" sz="1400" dirty="0">
              <a:latin typeface="Arial"/>
              <a:cs typeface="Arial"/>
            </a:endParaRPr>
          </a:p>
        </p:txBody>
      </p:sp>
      <p:pic>
        <p:nvPicPr>
          <p:cNvPr id="2" name="Picture 1" descr="Screen Shot 2017-08-21 at 20.31.44.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937" y="1709202"/>
            <a:ext cx="5430020" cy="4228523"/>
          </a:xfrm>
          <a:prstGeom prst="rect">
            <a:avLst/>
          </a:prstGeom>
        </p:spPr>
      </p:pic>
    </p:spTree>
    <p:extLst>
      <p:ext uri="{BB962C8B-B14F-4D97-AF65-F5344CB8AC3E}">
        <p14:creationId xmlns:p14="http://schemas.microsoft.com/office/powerpoint/2010/main" val="94279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0524" y="928819"/>
            <a:ext cx="5703662" cy="6494087"/>
          </a:xfrm>
          <a:prstGeom prst="rect">
            <a:avLst/>
          </a:prstGeom>
          <a:noFill/>
        </p:spPr>
        <p:txBody>
          <a:bodyPr wrap="square" rtlCol="0">
            <a:spAutoFit/>
          </a:bodyPr>
          <a:lstStyle/>
          <a:p>
            <a:r>
              <a:rPr lang="es-ES_tradnl" sz="1600" b="1" dirty="0">
                <a:latin typeface="Arial"/>
                <a:cs typeface="Arial"/>
              </a:rPr>
              <a:t>Indicaciones y recomendaciones al trabajar en GSB</a:t>
            </a:r>
          </a:p>
          <a:p>
            <a:r>
              <a:rPr lang="es-ES_tradnl" sz="1600" dirty="0">
                <a:latin typeface="Arial"/>
                <a:cs typeface="Arial"/>
              </a:rPr>
              <a:t> </a:t>
            </a:r>
            <a:endParaRPr lang="en-US" sz="1600" dirty="0">
              <a:latin typeface="Arial"/>
              <a:cs typeface="Arial"/>
            </a:endParaRPr>
          </a:p>
          <a:p>
            <a:pPr marL="342900" indent="-342900" algn="just">
              <a:buFont typeface="Arial"/>
              <a:buChar char="•"/>
            </a:pPr>
            <a:r>
              <a:rPr lang="es-ES_tradnl" sz="1600" dirty="0">
                <a:latin typeface="Arial"/>
                <a:cs typeface="Arial"/>
              </a:rPr>
              <a:t>Encender el GSB y su luz UV interior 5 minutos antes de iniciar el trabajo para descontaminar su interior y estabilizar flujos..</a:t>
            </a:r>
            <a:br>
              <a:rPr lang="es-ES_tradnl" sz="1600" dirty="0">
                <a:latin typeface="Arial"/>
                <a:cs typeface="Arial"/>
              </a:rPr>
            </a:br>
            <a:endParaRPr lang="es-ES_tradnl" sz="1600" dirty="0">
              <a:latin typeface="Arial"/>
              <a:cs typeface="Arial"/>
            </a:endParaRPr>
          </a:p>
          <a:p>
            <a:pPr marL="342900" indent="-342900" algn="just">
              <a:buFont typeface="Arial"/>
              <a:buChar char="•"/>
            </a:pPr>
            <a:r>
              <a:rPr lang="es-ES_tradnl" sz="1600" dirty="0">
                <a:latin typeface="Arial"/>
                <a:cs typeface="Arial"/>
              </a:rPr>
              <a:t>Revisar la presión interior sea de al menos 0.5 pulgadas de agua.</a:t>
            </a:r>
            <a:br>
              <a:rPr lang="es-ES_tradnl" sz="1600" dirty="0">
                <a:latin typeface="Arial"/>
                <a:cs typeface="Arial"/>
              </a:rPr>
            </a:br>
            <a:endParaRPr lang="es-ES_tradnl" sz="1600" dirty="0">
              <a:latin typeface="Arial"/>
              <a:cs typeface="Arial"/>
            </a:endParaRPr>
          </a:p>
          <a:p>
            <a:pPr marL="342900" indent="-342900" algn="just">
              <a:buFont typeface="Arial"/>
              <a:buChar char="•"/>
            </a:pPr>
            <a:r>
              <a:rPr lang="es-ES_tradnl" sz="1600" dirty="0">
                <a:latin typeface="Arial"/>
                <a:cs typeface="Arial"/>
              </a:rPr>
              <a:t>Abrir el paño frontal hasta la altura de las axilas. </a:t>
            </a:r>
          </a:p>
          <a:p>
            <a:pPr algn="just"/>
            <a:endParaRPr lang="es-ES_tradnl" sz="1600" dirty="0">
              <a:latin typeface="Arial"/>
              <a:cs typeface="Arial"/>
            </a:endParaRPr>
          </a:p>
          <a:p>
            <a:pPr algn="just"/>
            <a:endParaRPr lang="es-ES_tradnl" sz="1600" dirty="0">
              <a:latin typeface="Arial"/>
              <a:cs typeface="Arial"/>
            </a:endParaRPr>
          </a:p>
          <a:p>
            <a:pPr algn="just"/>
            <a:r>
              <a:rPr lang="es-ES_tradnl" sz="1600" dirty="0">
                <a:latin typeface="Arial"/>
                <a:cs typeface="Arial"/>
              </a:rPr>
              <a:t>NOTA: Los GSB de clase II poseen una alarma audio-visual que se activa cuando el flujo de aire disminuye por debajo del valor mínimo permitido.</a:t>
            </a:r>
          </a:p>
          <a:p>
            <a:pPr algn="just"/>
            <a:endParaRPr lang="es-ES_tradnl" sz="1600" dirty="0">
              <a:latin typeface="Arial"/>
              <a:cs typeface="Arial"/>
            </a:endParaRPr>
          </a:p>
          <a:p>
            <a:pPr marL="342900" indent="-342900" algn="just">
              <a:buFont typeface="Arial"/>
              <a:buChar char="•"/>
            </a:pPr>
            <a:r>
              <a:rPr lang="es-ES_tradnl" sz="1600" dirty="0">
                <a:latin typeface="Arial"/>
                <a:cs typeface="Arial"/>
              </a:rPr>
              <a:t>Introducir todos los implementos de trabajo necesarios ANTES de sentarse a trabajar frente al gabinete.</a:t>
            </a:r>
          </a:p>
          <a:p>
            <a:pPr marL="342900" indent="-342900" algn="just">
              <a:buFont typeface="Arial"/>
              <a:buChar char="•"/>
            </a:pPr>
            <a:endParaRPr lang="es-ES_tradnl" sz="1600" dirty="0">
              <a:latin typeface="Arial"/>
              <a:cs typeface="Arial"/>
            </a:endParaRPr>
          </a:p>
          <a:p>
            <a:pPr marL="342900" indent="-342900" algn="just">
              <a:buFont typeface="Arial"/>
              <a:buChar char="•"/>
            </a:pPr>
            <a:r>
              <a:rPr lang="es-ES_tradnl" sz="1600" dirty="0">
                <a:latin typeface="Arial"/>
                <a:cs typeface="Arial"/>
              </a:rPr>
              <a:t>Permitir que flujos se vuelvan a estabilizar al menos 1 minuto tras introducir las manos al GSB.</a:t>
            </a:r>
          </a:p>
          <a:p>
            <a:pPr marL="342900" indent="-342900" algn="just">
              <a:buFont typeface="Arial"/>
              <a:buChar char="•"/>
            </a:pPr>
            <a:endParaRPr lang="es-ES_tradnl" sz="1600" dirty="0">
              <a:latin typeface="Arial"/>
              <a:cs typeface="Arial"/>
            </a:endParaRPr>
          </a:p>
          <a:p>
            <a:pPr marL="342900" indent="-342900" algn="just">
              <a:buFont typeface="Arial"/>
              <a:buChar char="•"/>
            </a:pPr>
            <a:r>
              <a:rPr lang="es-ES_tradnl" sz="1600" dirty="0">
                <a:latin typeface="Arial"/>
                <a:cs typeface="Arial"/>
              </a:rPr>
              <a:t>No introducir ni sobrecargar el interior de los GSB.</a:t>
            </a:r>
            <a:endParaRPr lang="en-US" sz="1600" dirty="0">
              <a:latin typeface="Arial"/>
              <a:cs typeface="Arial"/>
            </a:endParaRPr>
          </a:p>
          <a:p>
            <a:pPr marL="342900" indent="-342900" algn="just">
              <a:buFont typeface="+mj-lt"/>
              <a:buAutoNum type="arabicPeriod"/>
            </a:pPr>
            <a:endParaRPr lang="en-US" sz="1600" dirty="0">
              <a:latin typeface="Arial"/>
              <a:cs typeface="Arial"/>
            </a:endParaRPr>
          </a:p>
          <a:p>
            <a:pPr marL="342900" indent="-342900" algn="just">
              <a:buFont typeface="+mj-lt"/>
              <a:buAutoNum type="arabicPeriod"/>
            </a:pPr>
            <a:endParaRPr lang="es-ES_tradnl" sz="1600" dirty="0">
              <a:latin typeface="Arial"/>
              <a:cs typeface="Arial"/>
            </a:endParaRPr>
          </a:p>
          <a:p>
            <a:pPr algn="just"/>
            <a:endParaRPr lang="es-ES_tradnl" sz="1600" dirty="0">
              <a:latin typeface="Arial"/>
              <a:cs typeface="Arial"/>
            </a:endParaRPr>
          </a:p>
        </p:txBody>
      </p:sp>
      <p:pic>
        <p:nvPicPr>
          <p:cNvPr id="3" name="Picture 2"/>
          <p:cNvPicPr>
            <a:picLocks noChangeAspect="1"/>
          </p:cNvPicPr>
          <p:nvPr/>
        </p:nvPicPr>
        <p:blipFill>
          <a:blip r:embed="rId2"/>
          <a:stretch>
            <a:fillRect/>
          </a:stretch>
        </p:blipFill>
        <p:spPr>
          <a:xfrm>
            <a:off x="5893729" y="4848723"/>
            <a:ext cx="3024062" cy="1567472"/>
          </a:xfrm>
          <a:prstGeom prst="rect">
            <a:avLst/>
          </a:prstGeom>
        </p:spPr>
      </p:pic>
      <p:pic>
        <p:nvPicPr>
          <p:cNvPr id="5" name="Picture 4"/>
          <p:cNvPicPr>
            <a:picLocks noChangeAspect="1"/>
          </p:cNvPicPr>
          <p:nvPr/>
        </p:nvPicPr>
        <p:blipFill>
          <a:blip r:embed="rId3"/>
          <a:stretch>
            <a:fillRect/>
          </a:stretch>
        </p:blipFill>
        <p:spPr>
          <a:xfrm>
            <a:off x="6819758" y="1375899"/>
            <a:ext cx="1806985" cy="1800354"/>
          </a:xfrm>
          <a:prstGeom prst="rect">
            <a:avLst/>
          </a:prstGeom>
        </p:spPr>
      </p:pic>
      <p:sp>
        <p:nvSpPr>
          <p:cNvPr id="7" name="Down Arrow 6"/>
          <p:cNvSpPr/>
          <p:nvPr/>
        </p:nvSpPr>
        <p:spPr>
          <a:xfrm rot="10800000">
            <a:off x="7745813" y="1943772"/>
            <a:ext cx="205055" cy="179612"/>
          </a:xfrm>
          <a:prstGeom prst="down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00344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524" y="928819"/>
            <a:ext cx="5703662" cy="5016759"/>
          </a:xfrm>
          <a:prstGeom prst="rect">
            <a:avLst/>
          </a:prstGeom>
          <a:noFill/>
        </p:spPr>
        <p:txBody>
          <a:bodyPr wrap="square" rtlCol="0">
            <a:spAutoFit/>
          </a:bodyPr>
          <a:lstStyle/>
          <a:p>
            <a:r>
              <a:rPr lang="es-ES_tradnl" sz="1600" b="1" dirty="0">
                <a:latin typeface="Arial"/>
                <a:cs typeface="Arial"/>
              </a:rPr>
              <a:t>Indicaciones y recomendaciones al trabajar en GSB</a:t>
            </a:r>
          </a:p>
          <a:p>
            <a:r>
              <a:rPr lang="es-ES_tradnl" sz="1600" dirty="0">
                <a:latin typeface="Arial"/>
                <a:cs typeface="Arial"/>
              </a:rPr>
              <a:t> </a:t>
            </a:r>
            <a:endParaRPr lang="en-US" sz="1600" dirty="0">
              <a:latin typeface="Arial"/>
              <a:cs typeface="Arial"/>
            </a:endParaRPr>
          </a:p>
          <a:p>
            <a:pPr marL="342900" indent="-342900" algn="just">
              <a:buFont typeface="Arial"/>
              <a:buChar char="•"/>
            </a:pPr>
            <a:r>
              <a:rPr lang="es-ES_tradnl" sz="1600" dirty="0">
                <a:latin typeface="Arial"/>
                <a:cs typeface="Arial"/>
              </a:rPr>
              <a:t>Al trabajar con GSB los investigadores deben procurar no perturbar la cortina de aire laminar frontal con movimientos bruscos de manos y brazos al introducir o manipular objetos en su interior. </a:t>
            </a:r>
          </a:p>
          <a:p>
            <a:pPr marL="342900" indent="-342900" algn="just">
              <a:buFont typeface="Arial"/>
              <a:buChar char="•"/>
            </a:pPr>
            <a:endParaRPr lang="es-ES_tradnl" sz="1600" dirty="0">
              <a:latin typeface="Arial"/>
              <a:cs typeface="Arial"/>
            </a:endParaRPr>
          </a:p>
          <a:p>
            <a:pPr marL="342900" indent="-342900" algn="just">
              <a:buFont typeface="Arial"/>
              <a:buChar char="•"/>
            </a:pPr>
            <a:r>
              <a:rPr lang="es-ES_tradnl" sz="1600" dirty="0">
                <a:latin typeface="Arial"/>
                <a:cs typeface="Arial"/>
              </a:rPr>
              <a:t>Se debe procurar mantener al mínimo el movimiento de entrada y salida de objetos y manos a través de la ventana frontal.</a:t>
            </a:r>
          </a:p>
          <a:p>
            <a:pPr marL="342900" indent="-342900" algn="just">
              <a:buFont typeface="Arial"/>
              <a:buChar char="•"/>
            </a:pPr>
            <a:endParaRPr lang="es-ES_tradnl" sz="1600" dirty="0">
              <a:latin typeface="Arial"/>
              <a:cs typeface="Arial"/>
            </a:endParaRPr>
          </a:p>
          <a:p>
            <a:pPr marL="342900" indent="-342900" algn="just">
              <a:buFont typeface="Arial"/>
              <a:buChar char="•"/>
            </a:pPr>
            <a:r>
              <a:rPr lang="es-ES_tradnl" sz="1600" dirty="0">
                <a:latin typeface="Arial"/>
                <a:cs typeface="Arial"/>
              </a:rPr>
              <a:t>Los utensilios necesarios deberán introducirse una sola vez y al principio de las actividades mientras que los residuos deberán ser eliminados una sola vez y al final de las actividades.</a:t>
            </a:r>
            <a:r>
              <a:rPr lang="en-US" sz="1600" dirty="0">
                <a:latin typeface="Arial"/>
                <a:cs typeface="Arial"/>
              </a:rPr>
              <a:t> </a:t>
            </a:r>
            <a:endParaRPr lang="es-ES_tradnl" sz="1600" dirty="0">
              <a:latin typeface="Arial"/>
              <a:cs typeface="Arial"/>
            </a:endParaRPr>
          </a:p>
          <a:p>
            <a:pPr marL="342900" indent="-342900" algn="just">
              <a:buFont typeface="Arial"/>
              <a:buChar char="•"/>
            </a:pPr>
            <a:endParaRPr lang="es-ES_tradnl" sz="1600" dirty="0">
              <a:latin typeface="Arial"/>
              <a:cs typeface="Arial"/>
            </a:endParaRPr>
          </a:p>
          <a:p>
            <a:pPr marL="342900" indent="-342900" algn="just">
              <a:buFont typeface="Arial"/>
              <a:buChar char="•"/>
            </a:pPr>
            <a:r>
              <a:rPr lang="es-ES_tradnl" sz="1600" dirty="0">
                <a:latin typeface="Arial"/>
                <a:cs typeface="Arial"/>
              </a:rPr>
              <a:t>El tráfico de personas al derredor del gabinete deberá mantenerse al mínimo con tal de evitar perturbaciones del flujo laminar frontal.</a:t>
            </a:r>
            <a:endParaRPr lang="en-US" sz="1600" dirty="0">
              <a:latin typeface="Arial"/>
              <a:cs typeface="Arial"/>
            </a:endParaRPr>
          </a:p>
          <a:p>
            <a:pPr marL="342900" indent="-342900" algn="just">
              <a:buFont typeface="Arial"/>
              <a:buChar char="•"/>
            </a:pPr>
            <a:endParaRPr lang="en-US" sz="1600" dirty="0">
              <a:latin typeface="Arial"/>
              <a:cs typeface="Arial"/>
            </a:endParaRPr>
          </a:p>
        </p:txBody>
      </p:sp>
      <p:pic>
        <p:nvPicPr>
          <p:cNvPr id="4" name="Picture 3"/>
          <p:cNvPicPr>
            <a:picLocks noChangeAspect="1"/>
          </p:cNvPicPr>
          <p:nvPr/>
        </p:nvPicPr>
        <p:blipFill>
          <a:blip r:embed="rId2"/>
          <a:stretch>
            <a:fillRect/>
          </a:stretch>
        </p:blipFill>
        <p:spPr>
          <a:xfrm>
            <a:off x="6218621" y="1245475"/>
            <a:ext cx="2527300" cy="3403600"/>
          </a:xfrm>
          <a:prstGeom prst="rect">
            <a:avLst/>
          </a:prstGeom>
        </p:spPr>
      </p:pic>
    </p:spTree>
    <p:extLst>
      <p:ext uri="{BB962C8B-B14F-4D97-AF65-F5344CB8AC3E}">
        <p14:creationId xmlns:p14="http://schemas.microsoft.com/office/powerpoint/2010/main" val="205151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525" y="928819"/>
            <a:ext cx="5232380" cy="5016759"/>
          </a:xfrm>
          <a:prstGeom prst="rect">
            <a:avLst/>
          </a:prstGeom>
          <a:noFill/>
        </p:spPr>
        <p:txBody>
          <a:bodyPr wrap="square" rtlCol="0">
            <a:spAutoFit/>
          </a:bodyPr>
          <a:lstStyle/>
          <a:p>
            <a:r>
              <a:rPr lang="es-ES_tradnl" sz="1600" b="1" dirty="0">
                <a:latin typeface="Arial"/>
                <a:cs typeface="Arial"/>
              </a:rPr>
              <a:t>Trabajo en GSB</a:t>
            </a:r>
          </a:p>
          <a:p>
            <a:endParaRPr lang="es-ES_tradnl" sz="1600" dirty="0">
              <a:latin typeface="Arial"/>
              <a:cs typeface="Arial"/>
            </a:endParaRPr>
          </a:p>
          <a:p>
            <a:r>
              <a:rPr lang="es-ES_tradnl" sz="1600" dirty="0">
                <a:latin typeface="Arial"/>
                <a:cs typeface="Arial"/>
              </a:rPr>
              <a:t>Los procedimientos realizados dentro de los gabinetes se deberán apegar de manera estricta a  técnicas asépticas.</a:t>
            </a:r>
          </a:p>
          <a:p>
            <a:pPr algn="just"/>
            <a:endParaRPr lang="es-ES_tradnl" sz="1600" dirty="0">
              <a:latin typeface="Arial"/>
              <a:cs typeface="Arial"/>
            </a:endParaRPr>
          </a:p>
          <a:p>
            <a:pPr marL="342900" indent="-342900" algn="just">
              <a:buFont typeface="Arial"/>
              <a:buChar char="•"/>
            </a:pPr>
            <a:r>
              <a:rPr lang="es-ES_tradnl" sz="1600" dirty="0">
                <a:latin typeface="Arial"/>
                <a:cs typeface="Arial"/>
              </a:rPr>
              <a:t>Todo procedimiento realizado dentro del GSB deberá llevarse a cabo en el centro y lo más lejos de la apertura frontal del mismo.</a:t>
            </a:r>
          </a:p>
          <a:p>
            <a:pPr marL="342900" indent="-342900" algn="just">
              <a:buFont typeface="Arial"/>
              <a:buChar char="•"/>
            </a:pPr>
            <a:endParaRPr lang="es-ES_tradnl" sz="1600" dirty="0">
              <a:latin typeface="Arial"/>
              <a:cs typeface="Arial"/>
            </a:endParaRPr>
          </a:p>
          <a:p>
            <a:pPr marL="342900" indent="-342900" algn="just">
              <a:buFont typeface="Arial"/>
              <a:buChar char="•"/>
            </a:pPr>
            <a:r>
              <a:rPr lang="es-ES_tradnl" sz="1600" dirty="0">
                <a:latin typeface="Arial"/>
                <a:cs typeface="Arial"/>
              </a:rPr>
              <a:t>La rejilla perforada localizada en el piso del área de trabajo de los gabinetes de clase II jamás debe ser obstruida con toallas o material</a:t>
            </a:r>
            <a:r>
              <a:rPr lang="en-US" sz="1600" dirty="0">
                <a:latin typeface="Arial"/>
                <a:cs typeface="Arial"/>
              </a:rPr>
              <a:t>.</a:t>
            </a:r>
          </a:p>
          <a:p>
            <a:pPr marL="342900" indent="-342900" algn="just">
              <a:buFont typeface="Arial"/>
              <a:buChar char="•"/>
            </a:pPr>
            <a:endParaRPr lang="en-US" sz="1600" dirty="0">
              <a:latin typeface="Arial"/>
              <a:cs typeface="Arial"/>
            </a:endParaRPr>
          </a:p>
          <a:p>
            <a:pPr marL="342900" indent="-342900" algn="just">
              <a:buFont typeface="Arial"/>
              <a:buChar char="•"/>
            </a:pPr>
            <a:r>
              <a:rPr lang="es-ES_tradnl" sz="1600" dirty="0">
                <a:latin typeface="Arial"/>
                <a:cs typeface="Arial"/>
              </a:rPr>
              <a:t>Cuando sea necesario retirar y colocar la tapa de un recipiente de cultivo o medio de cultivo en el interior del gabinete de seguridad biológica se deberá procurar colocarla de lado y nunca hacia arriba o hacia abajo sobre la superficie.</a:t>
            </a:r>
          </a:p>
          <a:p>
            <a:endParaRPr lang="es-ES_tradnl" sz="1600" dirty="0">
              <a:latin typeface="Arial"/>
              <a:cs typeface="Arial"/>
            </a:endParaRPr>
          </a:p>
        </p:txBody>
      </p:sp>
      <p:pic>
        <p:nvPicPr>
          <p:cNvPr id="8" name="Picture 7" descr="Slide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636" y="1396369"/>
            <a:ext cx="3735952" cy="2801964"/>
          </a:xfrm>
          <a:prstGeom prst="rect">
            <a:avLst/>
          </a:prstGeom>
        </p:spPr>
      </p:pic>
    </p:spTree>
    <p:extLst>
      <p:ext uri="{BB962C8B-B14F-4D97-AF65-F5344CB8AC3E}">
        <p14:creationId xmlns:p14="http://schemas.microsoft.com/office/powerpoint/2010/main" val="1814713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0524" y="928819"/>
            <a:ext cx="4982695" cy="4770537"/>
          </a:xfrm>
          <a:prstGeom prst="rect">
            <a:avLst/>
          </a:prstGeom>
          <a:noFill/>
        </p:spPr>
        <p:txBody>
          <a:bodyPr wrap="square" rtlCol="0">
            <a:spAutoFit/>
          </a:bodyPr>
          <a:lstStyle/>
          <a:p>
            <a:r>
              <a:rPr lang="es-ES_tradnl" sz="1600" b="1" dirty="0">
                <a:latin typeface="Arial"/>
                <a:cs typeface="Arial"/>
              </a:rPr>
              <a:t>Trabajo en GSB</a:t>
            </a:r>
          </a:p>
          <a:p>
            <a:r>
              <a:rPr lang="es-ES_tradnl" sz="1600" dirty="0">
                <a:latin typeface="Arial"/>
                <a:cs typeface="Arial"/>
              </a:rPr>
              <a:t> </a:t>
            </a:r>
            <a:endParaRPr lang="en-US" sz="1600" dirty="0">
              <a:latin typeface="Arial"/>
              <a:cs typeface="Arial"/>
            </a:endParaRPr>
          </a:p>
          <a:p>
            <a:pPr marL="342900" indent="-342900" algn="just">
              <a:buFont typeface="Arial"/>
              <a:buChar char="•"/>
            </a:pPr>
            <a:r>
              <a:rPr lang="es-ES_tradnl" sz="1600" dirty="0">
                <a:latin typeface="Arial"/>
                <a:cs typeface="Arial"/>
              </a:rPr>
              <a:t>Respetar separación imaginaria de tres áreas en el interior del gabinete (limpia, de trabajo y sucia).</a:t>
            </a:r>
          </a:p>
          <a:p>
            <a:pPr marL="342900" indent="-342900" algn="just">
              <a:buFont typeface="Arial"/>
              <a:buChar char="•"/>
            </a:pPr>
            <a:endParaRPr lang="es-ES_tradnl" sz="1600" dirty="0">
              <a:latin typeface="Arial"/>
              <a:cs typeface="Arial"/>
            </a:endParaRPr>
          </a:p>
          <a:p>
            <a:pPr marL="342900" indent="-342900" algn="just">
              <a:buFont typeface="Arial"/>
              <a:buChar char="•"/>
            </a:pPr>
            <a:r>
              <a:rPr lang="es-ES_tradnl" sz="1600" dirty="0">
                <a:latin typeface="Arial"/>
                <a:cs typeface="Arial"/>
              </a:rPr>
              <a:t>La superficie de cualquier utensilio u objeto que deba introducirse al gabinete de seguridad biológica deberá descontaminarse con etanol al 70% antes de introducirse al gabinete.</a:t>
            </a:r>
          </a:p>
          <a:p>
            <a:pPr marL="342900" indent="-342900" algn="just">
              <a:buFont typeface="Arial"/>
              <a:buChar char="•"/>
            </a:pPr>
            <a:endParaRPr lang="es-ES_tradnl" sz="1600" dirty="0">
              <a:latin typeface="Arial"/>
              <a:cs typeface="Arial"/>
            </a:endParaRPr>
          </a:p>
          <a:p>
            <a:pPr marL="342900" indent="-342900" algn="just">
              <a:buFont typeface="Arial"/>
              <a:buChar char="•"/>
            </a:pPr>
            <a:r>
              <a:rPr lang="es-ES_tradnl" sz="1600" dirty="0">
                <a:latin typeface="Arial"/>
                <a:cs typeface="Arial"/>
              </a:rPr>
              <a:t>Al final de la sesión de atrabajo frente al gabinete se deberá descontaminar la superficie de todo material, frasco, instrumento o equipo introducido al mismo con etanol al 70%.</a:t>
            </a:r>
          </a:p>
          <a:p>
            <a:pPr marL="342900" indent="-342900" algn="just">
              <a:buFont typeface="Arial"/>
              <a:buChar char="•"/>
            </a:pPr>
            <a:endParaRPr lang="es-ES_tradnl" sz="1600" dirty="0">
              <a:latin typeface="Arial"/>
              <a:cs typeface="Arial"/>
            </a:endParaRPr>
          </a:p>
          <a:p>
            <a:pPr marL="342900" indent="-342900" algn="just">
              <a:buFont typeface="Arial"/>
              <a:buChar char="•"/>
            </a:pPr>
            <a:r>
              <a:rPr lang="es-ES_tradnl" sz="1600" dirty="0">
                <a:latin typeface="Arial"/>
                <a:cs typeface="Arial"/>
              </a:rPr>
              <a:t>Queda prohibido introducir mecheros Bunsen a los GSB ya que perturban el flujo laminar del aire en su interior y pueden incendiar el filtro HEPA.</a:t>
            </a:r>
          </a:p>
        </p:txBody>
      </p:sp>
      <p:pic>
        <p:nvPicPr>
          <p:cNvPr id="4" name="Picture 3" descr="Slid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636" y="1396369"/>
            <a:ext cx="3735952" cy="2801964"/>
          </a:xfrm>
          <a:prstGeom prst="rect">
            <a:avLst/>
          </a:prstGeom>
        </p:spPr>
      </p:pic>
    </p:spTree>
    <p:extLst>
      <p:ext uri="{BB962C8B-B14F-4D97-AF65-F5344CB8AC3E}">
        <p14:creationId xmlns:p14="http://schemas.microsoft.com/office/powerpoint/2010/main" val="36682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0523" y="928819"/>
            <a:ext cx="8952525" cy="338554"/>
          </a:xfrm>
          <a:prstGeom prst="rect">
            <a:avLst/>
          </a:prstGeom>
          <a:noFill/>
        </p:spPr>
        <p:txBody>
          <a:bodyPr wrap="square" rtlCol="0">
            <a:spAutoFit/>
          </a:bodyPr>
          <a:lstStyle/>
          <a:p>
            <a:r>
              <a:rPr lang="es-ES_tradnl" sz="1600" b="1" dirty="0">
                <a:latin typeface="Arial"/>
                <a:cs typeface="Arial"/>
              </a:rPr>
              <a:t>Disciplina de trabajo en GSB</a:t>
            </a:r>
            <a:endParaRPr lang="es-ES_tradnl" sz="1400" dirty="0">
              <a:latin typeface="Arial"/>
              <a:cs typeface="Arial"/>
            </a:endParaRPr>
          </a:p>
        </p:txBody>
      </p:sp>
      <p:pic>
        <p:nvPicPr>
          <p:cNvPr id="4" name="Picture 3" descr="Screen Shot 2017-08-21 at 20.30.20.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615" y="1591682"/>
            <a:ext cx="6363304" cy="4758740"/>
          </a:xfrm>
          <a:prstGeom prst="rect">
            <a:avLst/>
          </a:prstGeom>
        </p:spPr>
      </p:pic>
    </p:spTree>
    <p:extLst>
      <p:ext uri="{BB962C8B-B14F-4D97-AF65-F5344CB8AC3E}">
        <p14:creationId xmlns:p14="http://schemas.microsoft.com/office/powerpoint/2010/main" val="2514309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0523" y="928819"/>
            <a:ext cx="8952525" cy="4031873"/>
          </a:xfrm>
          <a:prstGeom prst="rect">
            <a:avLst/>
          </a:prstGeom>
          <a:noFill/>
        </p:spPr>
        <p:txBody>
          <a:bodyPr wrap="square" rtlCol="0">
            <a:spAutoFit/>
          </a:bodyPr>
          <a:lstStyle/>
          <a:p>
            <a:r>
              <a:rPr lang="es-ES_tradnl" sz="1600" b="1" dirty="0">
                <a:latin typeface="Arial"/>
                <a:cs typeface="Arial"/>
              </a:rPr>
              <a:t>Trabajo en GSB desinfección</a:t>
            </a:r>
          </a:p>
          <a:p>
            <a:r>
              <a:rPr lang="es-ES_tradnl" sz="1600" dirty="0">
                <a:latin typeface="Arial"/>
                <a:cs typeface="Arial"/>
              </a:rPr>
              <a:t> </a:t>
            </a:r>
            <a:endParaRPr lang="en-US" sz="1600" dirty="0">
              <a:latin typeface="Arial"/>
              <a:cs typeface="Arial"/>
            </a:endParaRPr>
          </a:p>
          <a:p>
            <a:pPr marL="342900" indent="-342900" algn="just">
              <a:buFont typeface="Arial"/>
              <a:buChar char="•"/>
            </a:pPr>
            <a:r>
              <a:rPr lang="es-ES_tradnl" sz="1600" dirty="0">
                <a:latin typeface="Arial"/>
                <a:cs typeface="Arial"/>
              </a:rPr>
              <a:t>Se pueden colocar toallas desechables en la superficie de trabajo interior del gabinete siempre y cuando no se obstaculicen las perforaciones de la parrilla frontal y trasera.</a:t>
            </a:r>
            <a:r>
              <a:rPr lang="en-US" sz="1600" dirty="0">
                <a:latin typeface="Arial"/>
                <a:cs typeface="Arial"/>
              </a:rPr>
              <a:t> </a:t>
            </a:r>
          </a:p>
          <a:p>
            <a:pPr marL="342900" indent="-342900" algn="just">
              <a:buFont typeface="Arial"/>
              <a:buChar char="•"/>
            </a:pPr>
            <a:endParaRPr lang="en-US" sz="1600" dirty="0">
              <a:latin typeface="Arial"/>
              <a:cs typeface="Arial"/>
            </a:endParaRPr>
          </a:p>
          <a:p>
            <a:pPr marL="342900" indent="-342900" algn="just">
              <a:buFont typeface="Arial"/>
              <a:buChar char="•"/>
            </a:pPr>
            <a:r>
              <a:rPr lang="es-ES_tradnl" sz="1600" dirty="0">
                <a:latin typeface="Arial"/>
                <a:cs typeface="Arial"/>
              </a:rPr>
              <a:t>Todos los consumibles o desechables que entren en contacto con </a:t>
            </a:r>
            <a:r>
              <a:rPr lang="es-ES_tradnl" sz="1600" dirty="0" err="1">
                <a:latin typeface="Arial"/>
                <a:cs typeface="Arial"/>
              </a:rPr>
              <a:t>bioespecímenes</a:t>
            </a:r>
            <a:r>
              <a:rPr lang="es-ES_tradnl" sz="1600" dirty="0">
                <a:latin typeface="Arial"/>
                <a:cs typeface="Arial"/>
              </a:rPr>
              <a:t> o muestras clínicas deberán ser colocados en </a:t>
            </a:r>
            <a:r>
              <a:rPr lang="es-ES_tradnl" sz="1600" dirty="0" err="1">
                <a:latin typeface="Arial"/>
                <a:cs typeface="Arial"/>
              </a:rPr>
              <a:t>NaOCl</a:t>
            </a:r>
            <a:r>
              <a:rPr lang="es-ES_tradnl" sz="1600" dirty="0">
                <a:latin typeface="Arial"/>
                <a:cs typeface="Arial"/>
              </a:rPr>
              <a:t> al 0.5% y/o esterilizados en autoclave antes de lavar, reutilizar o desechar.</a:t>
            </a:r>
          </a:p>
          <a:p>
            <a:pPr marL="342900" indent="-342900" algn="just">
              <a:buFont typeface="Arial"/>
              <a:buChar char="•"/>
            </a:pPr>
            <a:endParaRPr lang="es-ES_tradnl" sz="1600" dirty="0">
              <a:latin typeface="Arial"/>
              <a:cs typeface="Arial"/>
            </a:endParaRPr>
          </a:p>
          <a:p>
            <a:pPr marL="342900" indent="-342900" algn="just">
              <a:buFont typeface="Arial"/>
              <a:buChar char="•"/>
            </a:pPr>
            <a:r>
              <a:rPr lang="es-ES_tradnl" sz="1600" dirty="0">
                <a:latin typeface="Arial"/>
                <a:cs typeface="Arial"/>
              </a:rPr>
              <a:t>Todos los residuos biológico-infecciosos generados en el interior del gabinete de seguridad biológica serán descontaminados en autoclave o por sumersión en </a:t>
            </a:r>
            <a:r>
              <a:rPr lang="es-ES_tradnl" sz="1600" dirty="0" err="1">
                <a:latin typeface="Arial"/>
                <a:cs typeface="Arial"/>
              </a:rPr>
              <a:t>NaOCl</a:t>
            </a:r>
            <a:r>
              <a:rPr lang="es-ES_tradnl" sz="1600" dirty="0">
                <a:latin typeface="Arial"/>
                <a:cs typeface="Arial"/>
              </a:rPr>
              <a:t> al 0.5%.</a:t>
            </a:r>
          </a:p>
          <a:p>
            <a:pPr marL="342900" indent="-342900" algn="just">
              <a:buFont typeface="Arial"/>
              <a:buChar char="•"/>
            </a:pPr>
            <a:endParaRPr lang="en-US" sz="1600" dirty="0">
              <a:latin typeface="Arial"/>
              <a:cs typeface="Arial"/>
            </a:endParaRPr>
          </a:p>
          <a:p>
            <a:pPr marL="342900" indent="-342900" algn="just">
              <a:buFont typeface="Arial"/>
              <a:buChar char="•"/>
            </a:pPr>
            <a:r>
              <a:rPr lang="es-ES_tradnl" sz="1600" dirty="0">
                <a:latin typeface="Arial"/>
                <a:cs typeface="Arial"/>
              </a:rPr>
              <a:t>Si se utilizó el puerto de vacío localizado en el interior del gabinete se procederá a enjuagar el interior de la tubería con al menos 100 </a:t>
            </a:r>
            <a:r>
              <a:rPr lang="es-ES_tradnl" sz="1600" dirty="0" err="1">
                <a:latin typeface="Arial"/>
                <a:cs typeface="Arial"/>
              </a:rPr>
              <a:t>mL</a:t>
            </a:r>
            <a:r>
              <a:rPr lang="es-ES_tradnl" sz="1600" dirty="0">
                <a:latin typeface="Arial"/>
                <a:cs typeface="Arial"/>
              </a:rPr>
              <a:t> de </a:t>
            </a:r>
            <a:r>
              <a:rPr lang="es-ES_tradnl" sz="1600" dirty="0" err="1">
                <a:latin typeface="Arial"/>
                <a:cs typeface="Arial"/>
              </a:rPr>
              <a:t>NaOCl</a:t>
            </a:r>
            <a:r>
              <a:rPr lang="es-ES_tradnl" sz="1600" dirty="0">
                <a:latin typeface="Arial"/>
                <a:cs typeface="Arial"/>
              </a:rPr>
              <a:t> al 0.5%</a:t>
            </a:r>
          </a:p>
          <a:p>
            <a:pPr marL="342900" indent="-342900" algn="just">
              <a:buFont typeface="Arial"/>
              <a:buChar char="•"/>
            </a:pPr>
            <a:endParaRPr lang="en-US" sz="1600" dirty="0">
              <a:latin typeface="Arial"/>
              <a:cs typeface="Arial"/>
            </a:endParaRPr>
          </a:p>
          <a:p>
            <a:pPr algn="just"/>
            <a:endParaRPr lang="es-ES_tradnl" sz="1600" dirty="0">
              <a:latin typeface="Arial"/>
              <a:cs typeface="Arial"/>
            </a:endParaRPr>
          </a:p>
        </p:txBody>
      </p:sp>
      <p:pic>
        <p:nvPicPr>
          <p:cNvPr id="2" name="Picture 1"/>
          <p:cNvPicPr>
            <a:picLocks noChangeAspect="1"/>
          </p:cNvPicPr>
          <p:nvPr/>
        </p:nvPicPr>
        <p:blipFill>
          <a:blip r:embed="rId2"/>
          <a:stretch>
            <a:fillRect/>
          </a:stretch>
        </p:blipFill>
        <p:spPr>
          <a:xfrm>
            <a:off x="2546314" y="4522997"/>
            <a:ext cx="4626006" cy="2095260"/>
          </a:xfrm>
          <a:prstGeom prst="rect">
            <a:avLst/>
          </a:prstGeom>
        </p:spPr>
      </p:pic>
    </p:spTree>
    <p:extLst>
      <p:ext uri="{BB962C8B-B14F-4D97-AF65-F5344CB8AC3E}">
        <p14:creationId xmlns:p14="http://schemas.microsoft.com/office/powerpoint/2010/main" val="454065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524" y="928819"/>
            <a:ext cx="8916238" cy="4031873"/>
          </a:xfrm>
          <a:prstGeom prst="rect">
            <a:avLst/>
          </a:prstGeom>
          <a:noFill/>
        </p:spPr>
        <p:txBody>
          <a:bodyPr wrap="square" rtlCol="0">
            <a:spAutoFit/>
          </a:bodyPr>
          <a:lstStyle/>
          <a:p>
            <a:r>
              <a:rPr lang="es-ES_tradnl" sz="1600" b="1" dirty="0">
                <a:latin typeface="Arial"/>
                <a:cs typeface="Arial"/>
              </a:rPr>
              <a:t>Trabajo en GSB e incompatibilidades</a:t>
            </a:r>
          </a:p>
          <a:p>
            <a:r>
              <a:rPr lang="es-ES_tradnl" sz="1600" dirty="0">
                <a:latin typeface="Arial"/>
                <a:cs typeface="Arial"/>
              </a:rPr>
              <a:t> </a:t>
            </a:r>
            <a:endParaRPr lang="en-US" sz="1600" dirty="0">
              <a:latin typeface="Arial"/>
              <a:cs typeface="Arial"/>
            </a:endParaRPr>
          </a:p>
          <a:p>
            <a:pPr marL="342900" indent="-342900" algn="just">
              <a:buFont typeface="Arial"/>
              <a:buChar char="•"/>
            </a:pPr>
            <a:r>
              <a:rPr lang="es-ES_tradnl" sz="1600" dirty="0">
                <a:latin typeface="Arial"/>
                <a:cs typeface="Arial"/>
              </a:rPr>
              <a:t>La manipulación de sustancias volátiles, tóxicas y explosivas deberá realizarse en campanas de extracción y no en GSB.</a:t>
            </a:r>
          </a:p>
          <a:p>
            <a:pPr marL="342900" indent="-342900" algn="just">
              <a:buFont typeface="Arial"/>
              <a:buChar char="•"/>
            </a:pPr>
            <a:endParaRPr lang="es-ES_tradnl" sz="1600" dirty="0">
              <a:latin typeface="Arial"/>
              <a:cs typeface="Arial"/>
            </a:endParaRPr>
          </a:p>
          <a:p>
            <a:pPr marL="342900" indent="-342900" algn="just">
              <a:buFont typeface="Arial"/>
              <a:buChar char="•"/>
            </a:pPr>
            <a:r>
              <a:rPr lang="es-ES_tradnl" sz="1600" dirty="0">
                <a:latin typeface="Arial"/>
                <a:cs typeface="Arial"/>
              </a:rPr>
              <a:t>Los gabinetes de seguridad biológica de clase II podrán emplearse para manipular sustancias carcinógenas y para la preparación de fármacos inmunomoduladores, </a:t>
            </a:r>
            <a:r>
              <a:rPr lang="es-ES_tradnl" sz="1600" dirty="0" err="1">
                <a:latin typeface="Arial"/>
                <a:cs typeface="Arial"/>
              </a:rPr>
              <a:t>quimioterapéuticos</a:t>
            </a:r>
            <a:r>
              <a:rPr lang="es-ES_tradnl" sz="1600" dirty="0">
                <a:latin typeface="Arial"/>
                <a:cs typeface="Arial"/>
              </a:rPr>
              <a:t> o antineoplásicos.</a:t>
            </a:r>
            <a:endParaRPr lang="en-US" sz="1600" dirty="0">
              <a:latin typeface="Arial"/>
              <a:cs typeface="Arial"/>
            </a:endParaRPr>
          </a:p>
          <a:p>
            <a:pPr marL="342900" indent="-342900" algn="just">
              <a:buFont typeface="Arial"/>
              <a:buChar char="•"/>
            </a:pPr>
            <a:endParaRPr lang="en-US" sz="1600" dirty="0">
              <a:latin typeface="Arial"/>
              <a:cs typeface="Arial"/>
            </a:endParaRPr>
          </a:p>
          <a:p>
            <a:pPr marL="342900" indent="-342900" algn="just">
              <a:buFont typeface="Arial"/>
              <a:buChar char="•"/>
            </a:pPr>
            <a:r>
              <a:rPr lang="es-ES_tradnl" sz="1600" dirty="0">
                <a:latin typeface="Arial"/>
                <a:cs typeface="Arial"/>
              </a:rPr>
              <a:t>Los GSB clase II no deberán ser empleados para </a:t>
            </a:r>
            <a:r>
              <a:rPr lang="es-ES_tradnl" sz="1600" dirty="0" err="1">
                <a:latin typeface="Arial"/>
                <a:cs typeface="Arial"/>
              </a:rPr>
              <a:t>radiomarcar</a:t>
            </a:r>
            <a:r>
              <a:rPr lang="es-ES_tradnl" sz="1600" dirty="0">
                <a:latin typeface="Arial"/>
                <a:cs typeface="Arial"/>
              </a:rPr>
              <a:t> materiales biológicos con isótopos volatilizables como el yodo-125 (I</a:t>
            </a:r>
            <a:r>
              <a:rPr lang="es-ES_tradnl" sz="1600" baseline="30000" dirty="0">
                <a:latin typeface="Arial"/>
                <a:cs typeface="Arial"/>
              </a:rPr>
              <a:t>125</a:t>
            </a:r>
            <a:r>
              <a:rPr lang="es-ES_tradnl" sz="1600" dirty="0">
                <a:latin typeface="Arial"/>
                <a:cs typeface="Arial"/>
              </a:rPr>
              <a:t>) a menos de que contengan un ducto hacia el exterior y acopladas a un filtro HEPA y de carbono activado.</a:t>
            </a:r>
          </a:p>
          <a:p>
            <a:pPr marL="342900" indent="-342900" algn="just">
              <a:buFont typeface="Arial"/>
              <a:buChar char="•"/>
            </a:pPr>
            <a:endParaRPr lang="es-ES_tradnl" sz="1600" dirty="0">
              <a:latin typeface="Arial"/>
              <a:cs typeface="Arial"/>
            </a:endParaRPr>
          </a:p>
          <a:p>
            <a:pPr marL="342900" indent="-342900" algn="just">
              <a:buFont typeface="Arial"/>
              <a:buChar char="•"/>
            </a:pPr>
            <a:r>
              <a:rPr lang="es-ES_tradnl" sz="1600" dirty="0">
                <a:latin typeface="Arial"/>
                <a:cs typeface="Arial"/>
              </a:rPr>
              <a:t>Los GSB que cumplan con los requisitos para el trabajo con radioisótopos podrán complementarse con pantallas blindadas que protejan al investigador de la emisión beta siempre y cuando sean del tipo vertical</a:t>
            </a:r>
            <a:r>
              <a:rPr lang="es-ES_tradnl" sz="1600" b="1" dirty="0">
                <a:latin typeface="Arial"/>
                <a:cs typeface="Arial"/>
              </a:rPr>
              <a:t>.</a:t>
            </a:r>
            <a:r>
              <a:rPr lang="en-US" sz="1600" dirty="0">
                <a:latin typeface="Arial"/>
                <a:cs typeface="Arial"/>
              </a:rPr>
              <a:t> </a:t>
            </a:r>
          </a:p>
        </p:txBody>
      </p:sp>
      <p:pic>
        <p:nvPicPr>
          <p:cNvPr id="4" name="Picture 3" descr="SafetyAltaFlamabl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254" y="5190672"/>
            <a:ext cx="1097069" cy="1114078"/>
          </a:xfrm>
          <a:prstGeom prst="rect">
            <a:avLst/>
          </a:prstGeom>
        </p:spPr>
      </p:pic>
      <p:pic>
        <p:nvPicPr>
          <p:cNvPr id="5" name="Picture 4" descr="SafetyCorrosiv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564" y="5218176"/>
            <a:ext cx="1111843" cy="1086574"/>
          </a:xfrm>
          <a:prstGeom prst="rect">
            <a:avLst/>
          </a:prstGeom>
        </p:spPr>
      </p:pic>
      <p:pic>
        <p:nvPicPr>
          <p:cNvPr id="6" name="Picture 5" descr="SafetyExplosiv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1905" y="5218176"/>
            <a:ext cx="1120796" cy="1086574"/>
          </a:xfrm>
          <a:prstGeom prst="rect">
            <a:avLst/>
          </a:prstGeom>
        </p:spPr>
      </p:pic>
      <p:pic>
        <p:nvPicPr>
          <p:cNvPr id="8" name="Picture 7" descr="SafetyAltaToxic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5901" y="5200681"/>
            <a:ext cx="1112762" cy="1104069"/>
          </a:xfrm>
          <a:prstGeom prst="rect">
            <a:avLst/>
          </a:prstGeom>
        </p:spPr>
      </p:pic>
      <p:pic>
        <p:nvPicPr>
          <p:cNvPr id="9" name="Picture 8" descr="SafetyOxidante.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5648" y="5205060"/>
            <a:ext cx="1177012" cy="1099690"/>
          </a:xfrm>
          <a:prstGeom prst="rect">
            <a:avLst/>
          </a:prstGeom>
        </p:spPr>
      </p:pic>
    </p:spTree>
    <p:extLst>
      <p:ext uri="{BB962C8B-B14F-4D97-AF65-F5344CB8AC3E}">
        <p14:creationId xmlns:p14="http://schemas.microsoft.com/office/powerpoint/2010/main" val="575637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p:nvPr/>
        </p:nvPicPr>
        <p:blipFill>
          <a:blip r:embed="rId2"/>
          <a:srcRect/>
          <a:stretch>
            <a:fillRect/>
          </a:stretch>
        </p:blipFill>
        <p:spPr bwMode="auto">
          <a:xfrm>
            <a:off x="5956625" y="1200849"/>
            <a:ext cx="3051963" cy="1737366"/>
          </a:xfrm>
          <a:prstGeom prst="rect">
            <a:avLst/>
          </a:prstGeom>
          <a:solidFill>
            <a:srgbClr val="FFFFFF"/>
          </a:solidFill>
          <a:ln w="6985">
            <a:solidFill>
              <a:srgbClr val="000000"/>
            </a:solidFill>
            <a:miter lim="800000"/>
            <a:headEnd/>
            <a:tailEnd/>
          </a:ln>
        </p:spPr>
      </p:pic>
      <p:sp>
        <p:nvSpPr>
          <p:cNvPr id="12" name="TextBox 11"/>
          <p:cNvSpPr txBox="1"/>
          <p:nvPr/>
        </p:nvSpPr>
        <p:spPr>
          <a:xfrm>
            <a:off x="70524" y="928819"/>
            <a:ext cx="5703662" cy="3570208"/>
          </a:xfrm>
          <a:prstGeom prst="rect">
            <a:avLst/>
          </a:prstGeom>
          <a:noFill/>
        </p:spPr>
        <p:txBody>
          <a:bodyPr wrap="square" rtlCol="0">
            <a:spAutoFit/>
          </a:bodyPr>
          <a:lstStyle/>
          <a:p>
            <a:r>
              <a:rPr lang="es-ES_tradnl" sz="1600" b="1" dirty="0">
                <a:latin typeface="Arial"/>
                <a:cs typeface="Arial"/>
              </a:rPr>
              <a:t>Trabajo en GSB</a:t>
            </a:r>
          </a:p>
          <a:p>
            <a:r>
              <a:rPr lang="es-ES_tradnl" sz="1400" dirty="0">
                <a:latin typeface="Arial"/>
                <a:cs typeface="Arial"/>
              </a:rPr>
              <a:t> </a:t>
            </a:r>
            <a:endParaRPr lang="en-US" sz="1400" dirty="0">
              <a:latin typeface="Arial"/>
              <a:cs typeface="Arial"/>
            </a:endParaRPr>
          </a:p>
          <a:p>
            <a:pPr marL="342900" indent="-342900" algn="just">
              <a:buFont typeface="Arial"/>
              <a:buChar char="•"/>
            </a:pPr>
            <a:r>
              <a:rPr lang="es-ES_tradnl" sz="1400" dirty="0">
                <a:latin typeface="Arial"/>
                <a:cs typeface="Arial"/>
              </a:rPr>
              <a:t>Las lámparas germicidas ultravioletas localizadas en el interior de los GSB deberán encenderse 5 minutos antes y 15 después de cualquier procedimiento.</a:t>
            </a:r>
          </a:p>
          <a:p>
            <a:pPr marL="342900" indent="-342900" algn="just">
              <a:buFont typeface="Arial"/>
              <a:buChar char="•"/>
            </a:pPr>
            <a:endParaRPr lang="es-ES_tradnl" sz="1400" dirty="0">
              <a:latin typeface="Arial"/>
              <a:cs typeface="Arial"/>
            </a:endParaRPr>
          </a:p>
          <a:p>
            <a:pPr marL="342900" indent="-342900" algn="just">
              <a:buFont typeface="Arial"/>
              <a:buChar char="•"/>
            </a:pPr>
            <a:r>
              <a:rPr lang="es-ES_tradnl" sz="1400" dirty="0">
                <a:latin typeface="Arial"/>
                <a:cs typeface="Arial"/>
              </a:rPr>
              <a:t>Durante el tiempo que las lámparas UV se encuentren encendidas se deberá desocupar las áreas aledañas al gabinete.</a:t>
            </a:r>
          </a:p>
          <a:p>
            <a:pPr marL="342900" indent="-342900" algn="just">
              <a:buFont typeface="Arial"/>
              <a:buChar char="•"/>
            </a:pPr>
            <a:endParaRPr lang="es-ES_tradnl" sz="1400" dirty="0">
              <a:latin typeface="Arial"/>
              <a:cs typeface="Arial"/>
            </a:endParaRPr>
          </a:p>
          <a:p>
            <a:pPr marL="342900" indent="-342900" algn="just">
              <a:buFont typeface="Arial"/>
              <a:buChar char="•"/>
            </a:pPr>
            <a:r>
              <a:rPr lang="es-ES_tradnl" sz="1400" dirty="0">
                <a:latin typeface="Arial"/>
                <a:cs typeface="Arial"/>
              </a:rPr>
              <a:t>Las lámparas ultravioletas deberán limpiarse una vez a la semana con un paño humedecido en etanol al 70% para eliminar el polvo y suciedad (mientras están apagadas).</a:t>
            </a:r>
          </a:p>
          <a:p>
            <a:pPr marL="342900" indent="-342900" algn="just">
              <a:buFont typeface="Arial"/>
              <a:buChar char="•"/>
            </a:pPr>
            <a:endParaRPr lang="es-ES_tradnl" sz="1400" dirty="0">
              <a:latin typeface="Arial"/>
              <a:cs typeface="Arial"/>
            </a:endParaRPr>
          </a:p>
          <a:p>
            <a:pPr marL="342900" indent="-342900" algn="just">
              <a:buFont typeface="Arial"/>
              <a:buChar char="•"/>
            </a:pPr>
            <a:r>
              <a:rPr lang="es-ES_tradnl" sz="1400" dirty="0">
                <a:latin typeface="Arial"/>
                <a:cs typeface="Arial"/>
              </a:rPr>
              <a:t>OBVIAMENTE (aunque si lo menciono es por que alguien ya lo hizo) NO SE DEBE TRABAJAR FRENTE AL GSB CON LAMPARAS UV ENCENDIDAS!</a:t>
            </a:r>
          </a:p>
        </p:txBody>
      </p:sp>
      <p:pic>
        <p:nvPicPr>
          <p:cNvPr id="3" name="Picture 2"/>
          <p:cNvPicPr>
            <a:picLocks noChangeAspect="1"/>
          </p:cNvPicPr>
          <p:nvPr/>
        </p:nvPicPr>
        <p:blipFill>
          <a:blip r:embed="rId3"/>
          <a:stretch>
            <a:fillRect/>
          </a:stretch>
        </p:blipFill>
        <p:spPr>
          <a:xfrm>
            <a:off x="6128897" y="3356423"/>
            <a:ext cx="2879691" cy="2854094"/>
          </a:xfrm>
          <a:prstGeom prst="rect">
            <a:avLst/>
          </a:prstGeom>
        </p:spPr>
      </p:pic>
      <p:pic>
        <p:nvPicPr>
          <p:cNvPr id="2" name="Picture 1"/>
          <p:cNvPicPr>
            <a:picLocks noChangeAspect="1"/>
          </p:cNvPicPr>
          <p:nvPr/>
        </p:nvPicPr>
        <p:blipFill>
          <a:blip r:embed="rId4"/>
          <a:stretch>
            <a:fillRect/>
          </a:stretch>
        </p:blipFill>
        <p:spPr>
          <a:xfrm>
            <a:off x="2257602" y="4668361"/>
            <a:ext cx="3079497" cy="1711490"/>
          </a:xfrm>
          <a:prstGeom prst="rect">
            <a:avLst/>
          </a:prstGeom>
        </p:spPr>
      </p:pic>
    </p:spTree>
    <p:extLst>
      <p:ext uri="{BB962C8B-B14F-4D97-AF65-F5344CB8AC3E}">
        <p14:creationId xmlns:p14="http://schemas.microsoft.com/office/powerpoint/2010/main" val="1033920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190500" y="2093292"/>
            <a:ext cx="8750300" cy="4381500"/>
          </a:xfrm>
          <a:prstGeom prst="rect">
            <a:avLst/>
          </a:prstGeom>
        </p:spPr>
      </p:pic>
      <p:sp>
        <p:nvSpPr>
          <p:cNvPr id="26" name="TextBox 25"/>
          <p:cNvSpPr txBox="1"/>
          <p:nvPr/>
        </p:nvSpPr>
        <p:spPr>
          <a:xfrm>
            <a:off x="100126" y="894790"/>
            <a:ext cx="8794064" cy="861774"/>
          </a:xfrm>
          <a:prstGeom prst="rect">
            <a:avLst/>
          </a:prstGeom>
          <a:noFill/>
        </p:spPr>
        <p:txBody>
          <a:bodyPr wrap="square" rtlCol="0">
            <a:spAutoFit/>
          </a:bodyPr>
          <a:lstStyle/>
          <a:p>
            <a:r>
              <a:rPr lang="es-ES_tradnl" sz="1600" b="1" dirty="0">
                <a:latin typeface="Arial"/>
                <a:cs typeface="Arial"/>
              </a:rPr>
              <a:t>Contención de aerosoles</a:t>
            </a:r>
          </a:p>
          <a:p>
            <a:endParaRPr lang="es-ES_tradnl" sz="1600" dirty="0">
              <a:latin typeface="Arial"/>
              <a:cs typeface="Arial"/>
            </a:endParaRPr>
          </a:p>
          <a:p>
            <a:r>
              <a:rPr lang="es-ES_tradnl" sz="1600" dirty="0">
                <a:latin typeface="Arial"/>
                <a:cs typeface="Arial"/>
              </a:rPr>
              <a:t>Algunos procedimientos conllevan el riesgo de generar aerosoles como:</a:t>
            </a:r>
          </a:p>
        </p:txBody>
      </p:sp>
    </p:spTree>
    <p:extLst>
      <p:ext uri="{BB962C8B-B14F-4D97-AF65-F5344CB8AC3E}">
        <p14:creationId xmlns:p14="http://schemas.microsoft.com/office/powerpoint/2010/main" val="2628021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0524" y="928819"/>
            <a:ext cx="5462259" cy="5078312"/>
          </a:xfrm>
          <a:prstGeom prst="rect">
            <a:avLst/>
          </a:prstGeom>
          <a:noFill/>
        </p:spPr>
        <p:txBody>
          <a:bodyPr wrap="square" rtlCol="0">
            <a:spAutoFit/>
          </a:bodyPr>
          <a:lstStyle/>
          <a:p>
            <a:r>
              <a:rPr lang="es-ES_tradnl" sz="1600" b="1" dirty="0">
                <a:latin typeface="Arial"/>
                <a:cs typeface="Arial"/>
              </a:rPr>
              <a:t>Cambios de filtros HEPA</a:t>
            </a:r>
          </a:p>
          <a:p>
            <a:endParaRPr lang="en-US" sz="1400" dirty="0">
              <a:latin typeface="Arial"/>
              <a:cs typeface="Arial"/>
            </a:endParaRPr>
          </a:p>
          <a:p>
            <a:pPr algn="just"/>
            <a:r>
              <a:rPr lang="es-ES_tradnl" sz="1400" dirty="0">
                <a:latin typeface="Arial"/>
                <a:cs typeface="Arial"/>
              </a:rPr>
              <a:t>El cambio de filtros HEPA de GSB empleados para procedimientos de BSL2 o superior deberá realizarse de acuerdo a los siguientes lineamientos:</a:t>
            </a:r>
            <a:endParaRPr lang="en-US" sz="1400" dirty="0">
              <a:latin typeface="Arial"/>
              <a:cs typeface="Arial"/>
            </a:endParaRPr>
          </a:p>
          <a:p>
            <a:pPr algn="just"/>
            <a:r>
              <a:rPr lang="es-ES_tradnl" sz="1400" dirty="0">
                <a:latin typeface="Arial"/>
                <a:cs typeface="Arial"/>
              </a:rPr>
              <a:t> </a:t>
            </a:r>
            <a:endParaRPr lang="en-US" sz="1400" dirty="0">
              <a:latin typeface="Arial"/>
              <a:cs typeface="Arial"/>
            </a:endParaRPr>
          </a:p>
          <a:p>
            <a:pPr marL="342900" lvl="0" indent="-342900" algn="just">
              <a:buFont typeface="Arial"/>
              <a:buChar char="•"/>
            </a:pPr>
            <a:r>
              <a:rPr lang="es-ES_tradnl" sz="1400" dirty="0">
                <a:latin typeface="Arial"/>
                <a:cs typeface="Arial"/>
              </a:rPr>
              <a:t>Retirar el filtro principal de la cámara interna mientras el gabinete se encuentra encendido para evitar la contaminación de los ductos de alimentación. </a:t>
            </a:r>
            <a:br>
              <a:rPr lang="es-ES_tradnl" sz="1400" dirty="0">
                <a:latin typeface="Arial"/>
                <a:cs typeface="Arial"/>
              </a:rPr>
            </a:br>
            <a:endParaRPr lang="en-US" sz="1400" dirty="0">
              <a:latin typeface="Arial"/>
              <a:cs typeface="Arial"/>
            </a:endParaRPr>
          </a:p>
          <a:p>
            <a:pPr marL="342900" lvl="0" indent="-342900" algn="just">
              <a:buFont typeface="Arial"/>
              <a:buChar char="•"/>
            </a:pPr>
            <a:r>
              <a:rPr lang="es-ES_tradnl" sz="1400" dirty="0">
                <a:latin typeface="Arial"/>
                <a:cs typeface="Arial"/>
              </a:rPr>
              <a:t>Rociar la superficie de papel del filtro con laca </a:t>
            </a:r>
            <a:r>
              <a:rPr lang="es-ES_tradnl" sz="1400" dirty="0" err="1">
                <a:latin typeface="Arial"/>
                <a:cs typeface="Arial"/>
              </a:rPr>
              <a:t>epóxica</a:t>
            </a:r>
            <a:r>
              <a:rPr lang="es-ES_tradnl" sz="1400" dirty="0">
                <a:latin typeface="Arial"/>
                <a:cs typeface="Arial"/>
              </a:rPr>
              <a:t> o pintura en spray o incluso con fijador de cabello en spray para fijar las partículas al filtro.</a:t>
            </a:r>
            <a:endParaRPr lang="en-US" sz="1400" dirty="0">
              <a:latin typeface="Arial"/>
              <a:cs typeface="Arial"/>
            </a:endParaRPr>
          </a:p>
          <a:p>
            <a:pPr marL="342900" indent="-342900" algn="just"/>
            <a:r>
              <a:rPr lang="es-ES_tradnl" sz="1400" dirty="0">
                <a:latin typeface="Arial"/>
                <a:cs typeface="Arial"/>
              </a:rPr>
              <a:t> </a:t>
            </a:r>
            <a:endParaRPr lang="en-US" sz="1400" dirty="0">
              <a:latin typeface="Arial"/>
              <a:cs typeface="Arial"/>
            </a:endParaRPr>
          </a:p>
          <a:p>
            <a:pPr marL="342900" lvl="0" indent="-342900" algn="just">
              <a:buFont typeface="Arial"/>
              <a:buChar char="•"/>
            </a:pPr>
            <a:r>
              <a:rPr lang="es-ES_tradnl" sz="1400" dirty="0">
                <a:latin typeface="Arial"/>
                <a:cs typeface="Arial"/>
              </a:rPr>
              <a:t>Envolver el filtro HEPA en doble bolsa de uso rudo color rojo etiquetada como desecho biológico infeccioso antes de retirarlo del laboratorio.</a:t>
            </a:r>
            <a:endParaRPr lang="en-US" sz="1400" dirty="0">
              <a:latin typeface="Arial"/>
              <a:cs typeface="Arial"/>
            </a:endParaRPr>
          </a:p>
          <a:p>
            <a:pPr marL="342900" indent="-342900" algn="just"/>
            <a:endParaRPr lang="en-US" sz="1400" dirty="0">
              <a:latin typeface="Arial"/>
              <a:cs typeface="Arial"/>
            </a:endParaRPr>
          </a:p>
          <a:p>
            <a:pPr marL="342900" lvl="0" indent="-342900" algn="just">
              <a:buFont typeface="Arial"/>
              <a:buChar char="•"/>
            </a:pPr>
            <a:r>
              <a:rPr lang="es-ES_tradnl" sz="1400" dirty="0">
                <a:latin typeface="Arial"/>
                <a:cs typeface="Arial"/>
              </a:rPr>
              <a:t>Incinerar el filtro HEPA a 1000 </a:t>
            </a:r>
            <a:r>
              <a:rPr lang="es-ES_tradnl" sz="1400" dirty="0" err="1">
                <a:latin typeface="Arial"/>
                <a:cs typeface="Arial"/>
              </a:rPr>
              <a:t>ºC</a:t>
            </a:r>
            <a:r>
              <a:rPr lang="es-ES_tradnl" sz="1400" dirty="0">
                <a:latin typeface="Arial"/>
                <a:cs typeface="Arial"/>
              </a:rPr>
              <a:t> en horno cementero.</a:t>
            </a:r>
          </a:p>
          <a:p>
            <a:pPr marL="342900" lvl="0" indent="-342900" algn="just">
              <a:buFont typeface="Arial"/>
              <a:buChar char="•"/>
            </a:pPr>
            <a:endParaRPr lang="es-ES_tradnl" sz="1400" dirty="0">
              <a:latin typeface="Arial"/>
              <a:cs typeface="Arial"/>
            </a:endParaRPr>
          </a:p>
          <a:p>
            <a:pPr marL="342900" indent="-342900" algn="just">
              <a:buFont typeface="Arial"/>
              <a:buChar char="•"/>
            </a:pPr>
            <a:r>
              <a:rPr lang="es-ES_tradnl" sz="1400" dirty="0">
                <a:latin typeface="Arial"/>
                <a:cs typeface="Arial"/>
              </a:rPr>
              <a:t>Los filtros HEPA (High </a:t>
            </a:r>
            <a:r>
              <a:rPr lang="es-ES_tradnl" sz="1400" dirty="0" err="1">
                <a:latin typeface="Arial"/>
                <a:cs typeface="Arial"/>
              </a:rPr>
              <a:t>efficiency</a:t>
            </a:r>
            <a:r>
              <a:rPr lang="es-ES_tradnl" sz="1400" dirty="0">
                <a:latin typeface="Arial"/>
                <a:cs typeface="Arial"/>
              </a:rPr>
              <a:t> </a:t>
            </a:r>
            <a:r>
              <a:rPr lang="es-ES_tradnl" sz="1400" dirty="0" err="1">
                <a:latin typeface="Arial"/>
                <a:cs typeface="Arial"/>
              </a:rPr>
              <a:t>particulate</a:t>
            </a:r>
            <a:r>
              <a:rPr lang="es-ES_tradnl" sz="1400" dirty="0">
                <a:latin typeface="Arial"/>
                <a:cs typeface="Arial"/>
              </a:rPr>
              <a:t> air </a:t>
            </a:r>
            <a:r>
              <a:rPr lang="es-ES_tradnl" sz="1400" dirty="0" err="1">
                <a:latin typeface="Arial"/>
                <a:cs typeface="Arial"/>
              </a:rPr>
              <a:t>filter</a:t>
            </a:r>
            <a:r>
              <a:rPr lang="es-ES_tradnl" sz="1400" dirty="0">
                <a:latin typeface="Arial"/>
                <a:cs typeface="Arial"/>
              </a:rPr>
              <a:t>) logran detener el paso del 99.97% de las partículas </a:t>
            </a:r>
            <a:r>
              <a:rPr lang="es-ES_tradnl" sz="1400" dirty="0" err="1">
                <a:latin typeface="Arial"/>
                <a:cs typeface="Arial"/>
              </a:rPr>
              <a:t>aerosolizadas</a:t>
            </a:r>
            <a:r>
              <a:rPr lang="es-ES_tradnl" sz="1400" dirty="0">
                <a:latin typeface="Arial"/>
                <a:cs typeface="Arial"/>
              </a:rPr>
              <a:t> con diámetros de 0.3 micras o mayores.</a:t>
            </a:r>
          </a:p>
        </p:txBody>
      </p:sp>
      <p:pic>
        <p:nvPicPr>
          <p:cNvPr id="2" name="Picture 1"/>
          <p:cNvPicPr>
            <a:picLocks noChangeAspect="1"/>
          </p:cNvPicPr>
          <p:nvPr/>
        </p:nvPicPr>
        <p:blipFill>
          <a:blip r:embed="rId2"/>
          <a:stretch>
            <a:fillRect/>
          </a:stretch>
        </p:blipFill>
        <p:spPr>
          <a:xfrm>
            <a:off x="5774186" y="928819"/>
            <a:ext cx="3268870" cy="2724058"/>
          </a:xfrm>
          <a:prstGeom prst="rect">
            <a:avLst/>
          </a:prstGeom>
        </p:spPr>
      </p:pic>
      <p:pic>
        <p:nvPicPr>
          <p:cNvPr id="4" name="Picture 3"/>
          <p:cNvPicPr>
            <a:picLocks noChangeAspect="1"/>
          </p:cNvPicPr>
          <p:nvPr/>
        </p:nvPicPr>
        <p:blipFill>
          <a:blip r:embed="rId3"/>
          <a:stretch>
            <a:fillRect/>
          </a:stretch>
        </p:blipFill>
        <p:spPr>
          <a:xfrm>
            <a:off x="5774186" y="4027950"/>
            <a:ext cx="3268870" cy="2429860"/>
          </a:xfrm>
          <a:prstGeom prst="rect">
            <a:avLst/>
          </a:prstGeom>
        </p:spPr>
      </p:pic>
    </p:spTree>
    <p:extLst>
      <p:ext uri="{BB962C8B-B14F-4D97-AF65-F5344CB8AC3E}">
        <p14:creationId xmlns:p14="http://schemas.microsoft.com/office/powerpoint/2010/main" val="3598155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524" y="928819"/>
            <a:ext cx="8885737" cy="1077218"/>
          </a:xfrm>
          <a:prstGeom prst="rect">
            <a:avLst/>
          </a:prstGeom>
          <a:noFill/>
        </p:spPr>
        <p:txBody>
          <a:bodyPr wrap="square" rtlCol="0">
            <a:spAutoFit/>
          </a:bodyPr>
          <a:lstStyle/>
          <a:p>
            <a:r>
              <a:rPr lang="es-ES_tradnl" sz="1600" b="1" dirty="0">
                <a:latin typeface="Arial"/>
                <a:cs typeface="Arial"/>
              </a:rPr>
              <a:t>Trabajo en GSB</a:t>
            </a:r>
          </a:p>
          <a:p>
            <a:r>
              <a:rPr lang="es-ES_tradnl" sz="1600" dirty="0">
                <a:latin typeface="Arial"/>
                <a:cs typeface="Arial"/>
              </a:rPr>
              <a:t> </a:t>
            </a:r>
          </a:p>
          <a:p>
            <a:pPr marL="342900" indent="-342900" algn="just">
              <a:buFont typeface="Arial"/>
              <a:buChar char="•"/>
            </a:pPr>
            <a:r>
              <a:rPr lang="es-ES_tradnl" sz="1600" dirty="0">
                <a:latin typeface="Arial"/>
                <a:cs typeface="Arial"/>
              </a:rPr>
              <a:t>Queda prohibido introducir mecheros Bunsen a los GSB ya que perturban el flujo laminar del aire en su interior y pueden incendiar el filtro HEPA.</a:t>
            </a:r>
          </a:p>
        </p:txBody>
      </p:sp>
      <p:pic>
        <p:nvPicPr>
          <p:cNvPr id="3" name="Picture 2"/>
          <p:cNvPicPr>
            <a:picLocks noChangeAspect="1"/>
          </p:cNvPicPr>
          <p:nvPr/>
        </p:nvPicPr>
        <p:blipFill>
          <a:blip r:embed="rId2"/>
          <a:stretch>
            <a:fillRect/>
          </a:stretch>
        </p:blipFill>
        <p:spPr>
          <a:xfrm>
            <a:off x="1273865" y="2155687"/>
            <a:ext cx="6870700" cy="4102100"/>
          </a:xfrm>
          <a:prstGeom prst="rect">
            <a:avLst/>
          </a:prstGeom>
        </p:spPr>
      </p:pic>
    </p:spTree>
    <p:extLst>
      <p:ext uri="{BB962C8B-B14F-4D97-AF65-F5344CB8AC3E}">
        <p14:creationId xmlns:p14="http://schemas.microsoft.com/office/powerpoint/2010/main" val="1066948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0524" y="928819"/>
            <a:ext cx="6183614" cy="4001095"/>
          </a:xfrm>
          <a:prstGeom prst="rect">
            <a:avLst/>
          </a:prstGeom>
          <a:noFill/>
        </p:spPr>
        <p:txBody>
          <a:bodyPr wrap="square" rtlCol="0">
            <a:spAutoFit/>
          </a:bodyPr>
          <a:lstStyle/>
          <a:p>
            <a:r>
              <a:rPr lang="es-ES_tradnl" sz="1600" b="1" dirty="0">
                <a:latin typeface="Arial"/>
                <a:cs typeface="Arial"/>
              </a:rPr>
              <a:t>Que no es un GSB ! - Gabinetes estancos/estaciones de PCR</a:t>
            </a:r>
            <a:endParaRPr lang="en-US" sz="1600" b="1" dirty="0">
              <a:latin typeface="Arial"/>
              <a:cs typeface="Arial"/>
            </a:endParaRPr>
          </a:p>
          <a:p>
            <a:r>
              <a:rPr lang="es-ES_tradnl" sz="1400" dirty="0">
                <a:latin typeface="Arial"/>
                <a:cs typeface="Arial"/>
              </a:rPr>
              <a:t> </a:t>
            </a:r>
            <a:endParaRPr lang="en-US" sz="1400" dirty="0">
              <a:latin typeface="Arial"/>
              <a:cs typeface="Arial"/>
            </a:endParaRPr>
          </a:p>
          <a:p>
            <a:pPr algn="just"/>
            <a:r>
              <a:rPr lang="es-ES_tradnl" sz="1400" dirty="0">
                <a:latin typeface="Arial"/>
                <a:cs typeface="Arial"/>
              </a:rPr>
              <a:t>Gabinetes que contienen aerosoles de productos de PCR amplificados y que evitan la contaminación de reacciones de amplificación por PCR o RT-PCR por el efecto de corrientes de aire.</a:t>
            </a:r>
          </a:p>
          <a:p>
            <a:pPr algn="just"/>
            <a:endParaRPr lang="es-ES_tradnl" sz="1400" dirty="0">
              <a:latin typeface="Arial"/>
              <a:cs typeface="Arial"/>
            </a:endParaRPr>
          </a:p>
          <a:p>
            <a:pPr algn="just"/>
            <a:r>
              <a:rPr lang="es-ES_tradnl" sz="1400" dirty="0">
                <a:latin typeface="Arial"/>
                <a:cs typeface="Arial"/>
              </a:rPr>
              <a:t>Evitan que las secreciones y células des-</a:t>
            </a:r>
          </a:p>
          <a:p>
            <a:pPr algn="just"/>
            <a:r>
              <a:rPr lang="es-ES_tradnl" sz="1400" dirty="0">
                <a:latin typeface="Arial"/>
                <a:cs typeface="Arial"/>
              </a:rPr>
              <a:t>camadas de piel/cuero cabelludo contaminen</a:t>
            </a:r>
          </a:p>
          <a:p>
            <a:pPr algn="just"/>
            <a:r>
              <a:rPr lang="en-US" sz="1400" dirty="0">
                <a:latin typeface="Arial"/>
                <a:cs typeface="Arial"/>
              </a:rPr>
              <a:t>sus</a:t>
            </a:r>
            <a:r>
              <a:rPr lang="es-ES_tradnl" sz="1400" dirty="0">
                <a:latin typeface="Arial"/>
                <a:cs typeface="Arial"/>
              </a:rPr>
              <a:t> reacciones de PCR.</a:t>
            </a:r>
          </a:p>
          <a:p>
            <a:pPr algn="just"/>
            <a:endParaRPr lang="es-ES_tradnl" sz="1400" dirty="0">
              <a:latin typeface="Arial"/>
              <a:cs typeface="Arial"/>
            </a:endParaRPr>
          </a:p>
          <a:p>
            <a:pPr algn="just"/>
            <a:r>
              <a:rPr lang="es-ES_tradnl" sz="1400" dirty="0">
                <a:latin typeface="Arial"/>
                <a:cs typeface="Arial"/>
              </a:rPr>
              <a:t>Evitan la contaminación del área de trabajo</a:t>
            </a:r>
          </a:p>
          <a:p>
            <a:pPr algn="just"/>
            <a:r>
              <a:rPr lang="es-ES_tradnl" sz="1400" dirty="0">
                <a:latin typeface="Arial"/>
                <a:cs typeface="Arial"/>
              </a:rPr>
              <a:t>por polvo, suciedad o salpicaduras de </a:t>
            </a:r>
          </a:p>
          <a:p>
            <a:pPr algn="just"/>
            <a:r>
              <a:rPr lang="es-ES_tradnl" sz="1400" dirty="0">
                <a:latin typeface="Arial"/>
                <a:cs typeface="Arial"/>
              </a:rPr>
              <a:t>trabajadores “contiguos”.</a:t>
            </a:r>
          </a:p>
          <a:p>
            <a:pPr algn="just"/>
            <a:endParaRPr lang="es-ES_tradnl" sz="1400" dirty="0">
              <a:latin typeface="Arial"/>
              <a:cs typeface="Arial"/>
            </a:endParaRPr>
          </a:p>
          <a:p>
            <a:pPr algn="just"/>
            <a:r>
              <a:rPr lang="es-ES_tradnl" sz="1400" dirty="0">
                <a:latin typeface="Arial"/>
                <a:cs typeface="Arial"/>
              </a:rPr>
              <a:t> </a:t>
            </a:r>
          </a:p>
          <a:p>
            <a:pPr algn="just"/>
            <a:endParaRPr lang="en-US" sz="1400" dirty="0">
              <a:latin typeface="Arial"/>
              <a:cs typeface="Arial"/>
            </a:endParaRPr>
          </a:p>
          <a:p>
            <a:pPr algn="just"/>
            <a:endParaRPr lang="es-ES_tradnl" sz="1400" dirty="0">
              <a:latin typeface="Arial"/>
              <a:cs typeface="Arial"/>
            </a:endParaRPr>
          </a:p>
          <a:p>
            <a:pPr algn="just"/>
            <a:endParaRPr lang="es-ES_tradnl" sz="1400" dirty="0">
              <a:latin typeface="Arial"/>
              <a:cs typeface="Arial"/>
            </a:endParaRPr>
          </a:p>
        </p:txBody>
      </p:sp>
      <p:pic>
        <p:nvPicPr>
          <p:cNvPr id="5" name="Picture 4" descr="100_225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77" y="2237387"/>
            <a:ext cx="5145417" cy="3859063"/>
          </a:xfrm>
          <a:prstGeom prst="rect">
            <a:avLst/>
          </a:prstGeom>
        </p:spPr>
      </p:pic>
    </p:spTree>
    <p:extLst>
      <p:ext uri="{BB962C8B-B14F-4D97-AF65-F5344CB8AC3E}">
        <p14:creationId xmlns:p14="http://schemas.microsoft.com/office/powerpoint/2010/main" val="3933002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ampana-de-flujo-laminar-59175-2833311.jpg"/>
          <p:cNvPicPr>
            <a:picLocks noChangeAspect="1"/>
          </p:cNvPicPr>
          <p:nvPr/>
        </p:nvPicPr>
        <p:blipFill>
          <a:blip r:embed="rId2"/>
          <a:stretch>
            <a:fillRect/>
          </a:stretch>
        </p:blipFill>
        <p:spPr>
          <a:xfrm>
            <a:off x="6423967" y="1107056"/>
            <a:ext cx="2384989" cy="3662171"/>
          </a:xfrm>
          <a:prstGeom prst="rect">
            <a:avLst/>
          </a:prstGeom>
        </p:spPr>
      </p:pic>
      <p:sp>
        <p:nvSpPr>
          <p:cNvPr id="8" name="TextBox 7"/>
          <p:cNvSpPr txBox="1"/>
          <p:nvPr/>
        </p:nvSpPr>
        <p:spPr>
          <a:xfrm>
            <a:off x="70524" y="928819"/>
            <a:ext cx="5703662" cy="2708434"/>
          </a:xfrm>
          <a:prstGeom prst="rect">
            <a:avLst/>
          </a:prstGeom>
          <a:noFill/>
        </p:spPr>
        <p:txBody>
          <a:bodyPr wrap="square" rtlCol="0">
            <a:spAutoFit/>
          </a:bodyPr>
          <a:lstStyle/>
          <a:p>
            <a:r>
              <a:rPr lang="es-ES_tradnl" sz="1600" b="1" dirty="0">
                <a:latin typeface="Arial"/>
                <a:cs typeface="Arial"/>
              </a:rPr>
              <a:t>Que no es un GSB ! - Gabinetes de flujo laminar</a:t>
            </a:r>
            <a:endParaRPr lang="en-US" sz="1600" b="1" dirty="0">
              <a:latin typeface="Arial"/>
              <a:cs typeface="Arial"/>
            </a:endParaRPr>
          </a:p>
          <a:p>
            <a:r>
              <a:rPr lang="es-ES_tradnl" sz="1400" dirty="0">
                <a:latin typeface="Arial"/>
                <a:cs typeface="Arial"/>
              </a:rPr>
              <a:t> </a:t>
            </a:r>
            <a:endParaRPr lang="en-US" sz="1400" dirty="0">
              <a:latin typeface="Arial"/>
              <a:cs typeface="Arial"/>
            </a:endParaRPr>
          </a:p>
          <a:p>
            <a:pPr algn="just"/>
            <a:r>
              <a:rPr lang="es-ES_tradnl" sz="1400" dirty="0">
                <a:latin typeface="Arial"/>
                <a:cs typeface="Arial"/>
              </a:rPr>
              <a:t>Las  campanas de flujo laminar horizontal o vertical no constituyen GSB ni ofrecen protección al investigador o al ambiente ya que mantienen un área limpia en su interior al forzar el paso de aire filtrado hacia el exterior de la campana y DIRECTAMENTE hacia el investigador.</a:t>
            </a:r>
          </a:p>
          <a:p>
            <a:pPr algn="just"/>
            <a:endParaRPr lang="es-ES_tradnl" sz="1400" dirty="0">
              <a:latin typeface="Arial"/>
              <a:cs typeface="Arial"/>
            </a:endParaRPr>
          </a:p>
          <a:p>
            <a:pPr algn="just"/>
            <a:r>
              <a:rPr lang="es-ES_tradnl" sz="1400" dirty="0">
                <a:latin typeface="Arial"/>
                <a:cs typeface="Arial"/>
              </a:rPr>
              <a:t> </a:t>
            </a:r>
          </a:p>
          <a:p>
            <a:pPr algn="just"/>
            <a:endParaRPr lang="en-US" sz="1400" dirty="0">
              <a:latin typeface="Arial"/>
              <a:cs typeface="Arial"/>
            </a:endParaRPr>
          </a:p>
          <a:p>
            <a:pPr algn="just"/>
            <a:endParaRPr lang="es-ES_tradnl" sz="1400" dirty="0">
              <a:latin typeface="Arial"/>
              <a:cs typeface="Arial"/>
            </a:endParaRPr>
          </a:p>
          <a:p>
            <a:pPr algn="just"/>
            <a:endParaRPr lang="es-ES_tradnl" sz="1400" dirty="0">
              <a:latin typeface="Arial"/>
              <a:cs typeface="Arial"/>
            </a:endParaRPr>
          </a:p>
        </p:txBody>
      </p:sp>
      <p:pic>
        <p:nvPicPr>
          <p:cNvPr id="2" name="Picture 1"/>
          <p:cNvPicPr>
            <a:picLocks noChangeAspect="1"/>
          </p:cNvPicPr>
          <p:nvPr/>
        </p:nvPicPr>
        <p:blipFill>
          <a:blip r:embed="rId3"/>
          <a:stretch>
            <a:fillRect/>
          </a:stretch>
        </p:blipFill>
        <p:spPr>
          <a:xfrm>
            <a:off x="318222" y="2728125"/>
            <a:ext cx="2655414" cy="2041102"/>
          </a:xfrm>
          <a:prstGeom prst="rect">
            <a:avLst/>
          </a:prstGeom>
        </p:spPr>
      </p:pic>
      <p:pic>
        <p:nvPicPr>
          <p:cNvPr id="3" name="Picture 2"/>
          <p:cNvPicPr>
            <a:picLocks noChangeAspect="1"/>
          </p:cNvPicPr>
          <p:nvPr/>
        </p:nvPicPr>
        <p:blipFill>
          <a:blip r:embed="rId4"/>
          <a:stretch>
            <a:fillRect/>
          </a:stretch>
        </p:blipFill>
        <p:spPr>
          <a:xfrm>
            <a:off x="2613890" y="4361579"/>
            <a:ext cx="2991125" cy="1818927"/>
          </a:xfrm>
          <a:prstGeom prst="rect">
            <a:avLst/>
          </a:prstGeom>
        </p:spPr>
      </p:pic>
    </p:spTree>
    <p:extLst>
      <p:ext uri="{BB962C8B-B14F-4D97-AF65-F5344CB8AC3E}">
        <p14:creationId xmlns:p14="http://schemas.microsoft.com/office/powerpoint/2010/main" val="747181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0524" y="928819"/>
            <a:ext cx="5140543" cy="4216539"/>
          </a:xfrm>
          <a:prstGeom prst="rect">
            <a:avLst/>
          </a:prstGeom>
          <a:noFill/>
        </p:spPr>
        <p:txBody>
          <a:bodyPr wrap="square" rtlCol="0">
            <a:spAutoFit/>
          </a:bodyPr>
          <a:lstStyle/>
          <a:p>
            <a:r>
              <a:rPr lang="es-ES_tradnl" sz="1600" b="1" dirty="0">
                <a:latin typeface="Arial"/>
                <a:cs typeface="Arial"/>
              </a:rPr>
              <a:t>Que no es un GSB ! - Campanas de extracción</a:t>
            </a:r>
            <a:endParaRPr lang="en-US" sz="1600" b="1" dirty="0">
              <a:latin typeface="Arial"/>
              <a:cs typeface="Arial"/>
            </a:endParaRPr>
          </a:p>
          <a:p>
            <a:r>
              <a:rPr lang="es-ES_tradnl" sz="1400" dirty="0">
                <a:latin typeface="Arial"/>
                <a:cs typeface="Arial"/>
              </a:rPr>
              <a:t> </a:t>
            </a:r>
            <a:endParaRPr lang="en-US" sz="1400" dirty="0">
              <a:latin typeface="Arial"/>
              <a:cs typeface="Arial"/>
            </a:endParaRPr>
          </a:p>
          <a:p>
            <a:pPr algn="just"/>
            <a:r>
              <a:rPr lang="es-ES_tradnl" sz="1400" dirty="0">
                <a:latin typeface="Arial"/>
                <a:cs typeface="Arial"/>
              </a:rPr>
              <a:t>Gabinete empleado para extraer vapores de sustancias tóxicas, cáusticas o flamables con el objeto de minimizar la exposición del trabajador a ellos.</a:t>
            </a:r>
          </a:p>
          <a:p>
            <a:pPr algn="just"/>
            <a:endParaRPr lang="es-ES_tradnl" sz="1400" dirty="0">
              <a:latin typeface="Arial"/>
              <a:cs typeface="Arial"/>
            </a:endParaRPr>
          </a:p>
          <a:p>
            <a:pPr algn="just"/>
            <a:r>
              <a:rPr lang="es-ES_tradnl" sz="1400" dirty="0">
                <a:latin typeface="Arial"/>
                <a:cs typeface="Arial"/>
              </a:rPr>
              <a:t>Usualmente ductados hacia el exterior (extracción completa).</a:t>
            </a:r>
          </a:p>
          <a:p>
            <a:pPr algn="just"/>
            <a:r>
              <a:rPr lang="es-ES_tradnl" sz="1400" dirty="0">
                <a:latin typeface="Arial"/>
                <a:cs typeface="Arial"/>
              </a:rPr>
              <a:t> </a:t>
            </a:r>
          </a:p>
          <a:p>
            <a:pPr algn="just"/>
            <a:r>
              <a:rPr lang="es-ES_tradnl" sz="1400" dirty="0">
                <a:latin typeface="Arial"/>
                <a:cs typeface="Arial"/>
              </a:rPr>
              <a:t>No ofrecen protección del producto contra la contaminación exterior.</a:t>
            </a:r>
          </a:p>
          <a:p>
            <a:pPr algn="just"/>
            <a:endParaRPr lang="es-ES_tradnl" sz="1400" dirty="0">
              <a:latin typeface="Arial"/>
              <a:cs typeface="Arial"/>
            </a:endParaRPr>
          </a:p>
          <a:p>
            <a:pPr algn="just"/>
            <a:r>
              <a:rPr lang="es-ES_tradnl" sz="1400" dirty="0">
                <a:latin typeface="Arial"/>
                <a:cs typeface="Arial"/>
              </a:rPr>
              <a:t>Algunos tipos específicos pueden contener vapores de solventes flamables, no todos.</a:t>
            </a:r>
          </a:p>
          <a:p>
            <a:pPr algn="just"/>
            <a:endParaRPr lang="es-ES_tradnl" sz="1400" dirty="0">
              <a:latin typeface="Arial"/>
              <a:cs typeface="Arial"/>
            </a:endParaRPr>
          </a:p>
          <a:p>
            <a:pPr algn="just"/>
            <a:r>
              <a:rPr lang="es-ES_tradnl" sz="1400" dirty="0">
                <a:latin typeface="Arial"/>
                <a:cs typeface="Arial"/>
              </a:rPr>
              <a:t>Algunos son aprueba de explosión (libres de chispas eléctricas).</a:t>
            </a:r>
          </a:p>
          <a:p>
            <a:pPr algn="just"/>
            <a:endParaRPr lang="en-US" sz="1400" dirty="0">
              <a:latin typeface="Arial"/>
              <a:cs typeface="Arial"/>
            </a:endParaRPr>
          </a:p>
          <a:p>
            <a:pPr algn="just"/>
            <a:endParaRPr lang="es-ES_tradnl" sz="1400" dirty="0">
              <a:latin typeface="Arial"/>
              <a:cs typeface="Arial"/>
            </a:endParaRPr>
          </a:p>
          <a:p>
            <a:pPr algn="just"/>
            <a:endParaRPr lang="es-ES_tradnl" sz="1400" dirty="0">
              <a:latin typeface="Arial"/>
              <a:cs typeface="Arial"/>
            </a:endParaRPr>
          </a:p>
        </p:txBody>
      </p:sp>
      <p:pic>
        <p:nvPicPr>
          <p:cNvPr id="3" name="Picture 2"/>
          <p:cNvPicPr>
            <a:picLocks noChangeAspect="1"/>
          </p:cNvPicPr>
          <p:nvPr/>
        </p:nvPicPr>
        <p:blipFill>
          <a:blip r:embed="rId2"/>
          <a:stretch>
            <a:fillRect/>
          </a:stretch>
        </p:blipFill>
        <p:spPr>
          <a:xfrm>
            <a:off x="5453740" y="1204358"/>
            <a:ext cx="3457837" cy="4525924"/>
          </a:xfrm>
          <a:prstGeom prst="rect">
            <a:avLst/>
          </a:prstGeom>
        </p:spPr>
      </p:pic>
    </p:spTree>
    <p:extLst>
      <p:ext uri="{BB962C8B-B14F-4D97-AF65-F5344CB8AC3E}">
        <p14:creationId xmlns:p14="http://schemas.microsoft.com/office/powerpoint/2010/main" val="3816379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4520" y="2666942"/>
            <a:ext cx="7363358" cy="3941126"/>
          </a:xfrm>
          <a:prstGeom prst="rect">
            <a:avLst/>
          </a:prstGeom>
        </p:spPr>
      </p:pic>
      <p:sp>
        <p:nvSpPr>
          <p:cNvPr id="4" name="TextBox 3"/>
          <p:cNvSpPr txBox="1"/>
          <p:nvPr/>
        </p:nvSpPr>
        <p:spPr>
          <a:xfrm>
            <a:off x="70524" y="936883"/>
            <a:ext cx="8764206" cy="1631216"/>
          </a:xfrm>
          <a:prstGeom prst="rect">
            <a:avLst/>
          </a:prstGeom>
          <a:noFill/>
        </p:spPr>
        <p:txBody>
          <a:bodyPr wrap="square" rtlCol="0">
            <a:spAutoFit/>
          </a:bodyPr>
          <a:lstStyle/>
          <a:p>
            <a:r>
              <a:rPr lang="es-ES_tradnl" sz="1600" b="1" dirty="0">
                <a:latin typeface="Arial"/>
                <a:cs typeface="Arial"/>
              </a:rPr>
              <a:t>Que no es un GSB ! - Gabinetes nucleares</a:t>
            </a:r>
            <a:endParaRPr lang="en-US" sz="1600" b="1" dirty="0">
              <a:latin typeface="Arial"/>
              <a:cs typeface="Arial"/>
            </a:endParaRPr>
          </a:p>
          <a:p>
            <a:r>
              <a:rPr lang="es-ES_tradnl" sz="1400" dirty="0">
                <a:latin typeface="Arial"/>
                <a:cs typeface="Arial"/>
              </a:rPr>
              <a:t> </a:t>
            </a:r>
            <a:endParaRPr lang="en-US" sz="1400" dirty="0">
              <a:latin typeface="Arial"/>
              <a:cs typeface="Arial"/>
            </a:endParaRPr>
          </a:p>
          <a:p>
            <a:pPr algn="just"/>
            <a:r>
              <a:rPr lang="es-ES_tradnl" sz="1400" dirty="0">
                <a:latin typeface="Arial"/>
                <a:cs typeface="Arial"/>
              </a:rPr>
              <a:t>Gabinete empleado para contener materiales radioactivos y su radiación.</a:t>
            </a:r>
          </a:p>
          <a:p>
            <a:pPr algn="just"/>
            <a:endParaRPr lang="en-US" sz="1400" dirty="0">
              <a:latin typeface="Arial"/>
              <a:cs typeface="Arial"/>
            </a:endParaRPr>
          </a:p>
          <a:p>
            <a:pPr algn="just"/>
            <a:r>
              <a:rPr lang="en-US" sz="1400" dirty="0">
                <a:latin typeface="Arial"/>
                <a:cs typeface="Arial"/>
              </a:rPr>
              <a:t>Blindaje contra radioactividad, hermeticamente cerrados.</a:t>
            </a:r>
          </a:p>
          <a:p>
            <a:pPr algn="just"/>
            <a:endParaRPr lang="en-US" sz="1400" dirty="0">
              <a:latin typeface="Arial"/>
              <a:cs typeface="Arial"/>
            </a:endParaRPr>
          </a:p>
          <a:p>
            <a:pPr algn="just"/>
            <a:r>
              <a:rPr lang="en-US" sz="1400" dirty="0">
                <a:latin typeface="Arial"/>
                <a:cs typeface="Arial"/>
              </a:rPr>
              <a:t>Manipuladores robóticos (en realidad servomotores) para trabajar en su interior.</a:t>
            </a:r>
            <a:endParaRPr lang="es-ES_tradnl" sz="1400" dirty="0">
              <a:latin typeface="Arial"/>
              <a:cs typeface="Arial"/>
            </a:endParaRPr>
          </a:p>
        </p:txBody>
      </p:sp>
    </p:spTree>
    <p:extLst>
      <p:ext uri="{BB962C8B-B14F-4D97-AF65-F5344CB8AC3E}">
        <p14:creationId xmlns:p14="http://schemas.microsoft.com/office/powerpoint/2010/main" val="2975010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0524" y="928819"/>
            <a:ext cx="6944714" cy="5262980"/>
          </a:xfrm>
          <a:prstGeom prst="rect">
            <a:avLst/>
          </a:prstGeom>
          <a:noFill/>
        </p:spPr>
        <p:txBody>
          <a:bodyPr wrap="square" rtlCol="0">
            <a:spAutoFit/>
          </a:bodyPr>
          <a:lstStyle/>
          <a:p>
            <a:r>
              <a:rPr lang="es-ES_tradnl" sz="1600" b="1" dirty="0">
                <a:latin typeface="Arial"/>
                <a:cs typeface="Arial"/>
              </a:rPr>
              <a:t>Equipo de protección personal - Batas</a:t>
            </a:r>
          </a:p>
          <a:p>
            <a:endParaRPr lang="es-ES_tradnl" sz="1600" b="1" dirty="0">
              <a:latin typeface="Arial"/>
              <a:cs typeface="Arial"/>
            </a:endParaRPr>
          </a:p>
          <a:p>
            <a:r>
              <a:rPr lang="es-ES_tradnl" sz="1600" dirty="0"/>
              <a:t>Uso de batas de laboratorios PERSONALES, color blanco para identificar contaminantes, la cual deberá mantenerse limpia.</a:t>
            </a:r>
          </a:p>
          <a:p>
            <a:endParaRPr lang="es-ES_tradnl" sz="1600" dirty="0"/>
          </a:p>
          <a:p>
            <a:r>
              <a:rPr lang="es-ES_tradnl" sz="1600" dirty="0"/>
              <a:t>Las batas deberán personalizarse con el nombre (excepto las de uso general </a:t>
            </a:r>
            <a:r>
              <a:rPr lang="es-ES_tradnl" sz="1600" dirty="0" err="1"/>
              <a:t>esterilizables</a:t>
            </a:r>
            <a:r>
              <a:rPr lang="es-ES_tradnl" sz="1600" dirty="0"/>
              <a:t> destinadas el cuarto de cultivo celular o laboratorios de contención biológica). </a:t>
            </a:r>
          </a:p>
          <a:p>
            <a:endParaRPr lang="es-ES_tradnl" sz="1600" dirty="0"/>
          </a:p>
          <a:p>
            <a:r>
              <a:rPr lang="es-ES_tradnl" sz="1600" dirty="0"/>
              <a:t>Adoptar batas tipo </a:t>
            </a:r>
            <a:r>
              <a:rPr lang="es-ES_tradnl" sz="1600" dirty="0" err="1"/>
              <a:t>Howie</a:t>
            </a:r>
            <a:r>
              <a:rPr lang="es-ES_tradnl" sz="1600" dirty="0"/>
              <a:t> para actividades de biología molecular, microbiología o biología celular. </a:t>
            </a:r>
          </a:p>
          <a:p>
            <a:endParaRPr lang="es-ES_tradnl" sz="1600" dirty="0"/>
          </a:p>
          <a:p>
            <a:r>
              <a:rPr lang="es-ES_tradnl" sz="1600" dirty="0"/>
              <a:t>Las batas tipo </a:t>
            </a:r>
            <a:r>
              <a:rPr lang="es-ES_tradnl" sz="1600" dirty="0" err="1"/>
              <a:t>Howie</a:t>
            </a:r>
            <a:r>
              <a:rPr lang="es-ES_tradnl" sz="1600" dirty="0"/>
              <a:t> cubren rodillas, poseen cuello mandarín (Mao) y mangas largas con elástico en muñecas, poseen botones lateralizados y protegidos por tela.</a:t>
            </a:r>
          </a:p>
          <a:p>
            <a:endParaRPr lang="es-ES_tradnl" sz="1600" dirty="0"/>
          </a:p>
          <a:p>
            <a:r>
              <a:rPr lang="es-ES_tradnl" sz="1600" dirty="0"/>
              <a:t>Las batas deberán estar completamente abotonadas al manipular sustancias peligrosas, material biológico, sustancias radiactivas o gases criogénicos.</a:t>
            </a:r>
          </a:p>
          <a:p>
            <a:endParaRPr lang="es-ES_tradnl" sz="1600" dirty="0">
              <a:latin typeface="Arial"/>
              <a:cs typeface="Arial"/>
            </a:endParaRPr>
          </a:p>
          <a:p>
            <a:r>
              <a:rPr lang="es-ES_tradnl" sz="1600" dirty="0"/>
              <a:t>Las batas deberán colgarse a la entrada del laboratorio y no deben ser usadas fuera del laboratorio ni en áreas de estudio o esparcimiento.</a:t>
            </a:r>
            <a:endParaRPr lang="es-ES_tradnl" sz="1600" dirty="0">
              <a:latin typeface="Arial"/>
              <a:cs typeface="Arial"/>
            </a:endParaRPr>
          </a:p>
        </p:txBody>
      </p:sp>
      <p:pic>
        <p:nvPicPr>
          <p:cNvPr id="5" name="Picture 4"/>
          <p:cNvPicPr>
            <a:picLocks noChangeAspect="1"/>
          </p:cNvPicPr>
          <p:nvPr/>
        </p:nvPicPr>
        <p:blipFill rotWithShape="1">
          <a:blip r:embed="rId2"/>
          <a:srcRect l="23783" r="21151"/>
          <a:stretch/>
        </p:blipFill>
        <p:spPr>
          <a:xfrm>
            <a:off x="7852246" y="1058280"/>
            <a:ext cx="1022727" cy="2346014"/>
          </a:xfrm>
          <a:prstGeom prst="rect">
            <a:avLst/>
          </a:prstGeom>
        </p:spPr>
      </p:pic>
      <p:pic>
        <p:nvPicPr>
          <p:cNvPr id="8" name="Picture 7"/>
          <p:cNvPicPr>
            <a:picLocks noChangeAspect="1"/>
          </p:cNvPicPr>
          <p:nvPr/>
        </p:nvPicPr>
        <p:blipFill rotWithShape="1">
          <a:blip r:embed="rId3"/>
          <a:srcRect l="25661" r="21015"/>
          <a:stretch/>
        </p:blipFill>
        <p:spPr>
          <a:xfrm flipH="1">
            <a:off x="6886323" y="1025035"/>
            <a:ext cx="997346" cy="2431426"/>
          </a:xfrm>
          <a:prstGeom prst="rect">
            <a:avLst/>
          </a:prstGeom>
        </p:spPr>
      </p:pic>
      <p:pic>
        <p:nvPicPr>
          <p:cNvPr id="9" name="Picture 8"/>
          <p:cNvPicPr>
            <a:picLocks noChangeAspect="1"/>
          </p:cNvPicPr>
          <p:nvPr/>
        </p:nvPicPr>
        <p:blipFill>
          <a:blip r:embed="rId4"/>
          <a:stretch>
            <a:fillRect/>
          </a:stretch>
        </p:blipFill>
        <p:spPr>
          <a:xfrm>
            <a:off x="6895683" y="3529385"/>
            <a:ext cx="1979290" cy="3046956"/>
          </a:xfrm>
          <a:prstGeom prst="rect">
            <a:avLst/>
          </a:prstGeom>
        </p:spPr>
      </p:pic>
    </p:spTree>
    <p:extLst>
      <p:ext uri="{BB962C8B-B14F-4D97-AF65-F5344CB8AC3E}">
        <p14:creationId xmlns:p14="http://schemas.microsoft.com/office/powerpoint/2010/main" val="1898722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0524" y="928819"/>
            <a:ext cx="5897333" cy="4278094"/>
          </a:xfrm>
          <a:prstGeom prst="rect">
            <a:avLst/>
          </a:prstGeom>
          <a:noFill/>
        </p:spPr>
        <p:txBody>
          <a:bodyPr wrap="square" rtlCol="0">
            <a:spAutoFit/>
          </a:bodyPr>
          <a:lstStyle/>
          <a:p>
            <a:r>
              <a:rPr lang="es-ES_tradnl" sz="1600" b="1" dirty="0">
                <a:latin typeface="Arial"/>
                <a:cs typeface="Arial"/>
              </a:rPr>
              <a:t>Equipo de protección personal </a:t>
            </a:r>
            <a:r>
              <a:rPr lang="en-US" sz="1600" b="1" dirty="0">
                <a:latin typeface="Arial"/>
                <a:cs typeface="Arial"/>
              </a:rPr>
              <a:t>–</a:t>
            </a:r>
            <a:r>
              <a:rPr lang="es-ES_tradnl" sz="1600" b="1" dirty="0">
                <a:latin typeface="Arial"/>
                <a:cs typeface="Arial"/>
              </a:rPr>
              <a:t> Uniformes y batas</a:t>
            </a:r>
          </a:p>
          <a:p>
            <a:endParaRPr lang="es-ES_tradnl" sz="1600" b="1" dirty="0">
              <a:latin typeface="Arial"/>
              <a:cs typeface="Arial"/>
            </a:endParaRPr>
          </a:p>
          <a:p>
            <a:r>
              <a:rPr lang="es-ES_tradnl" sz="1600" dirty="0"/>
              <a:t>Las batas de investigación (pitufos o uniformes quirúrgicos) no deben ser usados:</a:t>
            </a:r>
          </a:p>
          <a:p>
            <a:endParaRPr lang="es-ES_tradnl" sz="1600" dirty="0">
              <a:latin typeface="Arial"/>
              <a:cs typeface="Arial"/>
            </a:endParaRPr>
          </a:p>
          <a:p>
            <a:pPr marL="285750" indent="-285750">
              <a:buFontTx/>
              <a:buChar char="-"/>
            </a:pPr>
            <a:r>
              <a:rPr lang="es-ES_tradnl" sz="1600" dirty="0">
                <a:latin typeface="Arial"/>
                <a:cs typeface="Arial"/>
              </a:rPr>
              <a:t>Lugares públicos</a:t>
            </a:r>
          </a:p>
          <a:p>
            <a:pPr marL="285750" indent="-285750">
              <a:buFontTx/>
              <a:buChar char="-"/>
            </a:pPr>
            <a:r>
              <a:rPr lang="es-ES_tradnl" sz="1600" dirty="0">
                <a:latin typeface="Arial"/>
                <a:cs typeface="Arial"/>
              </a:rPr>
              <a:t>En la calle</a:t>
            </a:r>
          </a:p>
          <a:p>
            <a:pPr marL="285750" indent="-285750">
              <a:buFontTx/>
              <a:buChar char="-"/>
            </a:pPr>
            <a:r>
              <a:rPr lang="es-ES_tradnl" sz="1600" dirty="0">
                <a:latin typeface="Arial"/>
                <a:cs typeface="Arial"/>
              </a:rPr>
              <a:t>En cafeterías o comedores</a:t>
            </a:r>
          </a:p>
          <a:p>
            <a:pPr marL="285750" indent="-285750">
              <a:buFontTx/>
              <a:buChar char="-"/>
            </a:pPr>
            <a:r>
              <a:rPr lang="es-ES_tradnl" sz="1600" dirty="0">
                <a:latin typeface="Arial"/>
                <a:cs typeface="Arial"/>
              </a:rPr>
              <a:t>En la cama</a:t>
            </a:r>
          </a:p>
          <a:p>
            <a:endParaRPr lang="es-ES_tradnl" sz="1600" dirty="0">
              <a:latin typeface="Arial"/>
              <a:cs typeface="Arial"/>
            </a:endParaRPr>
          </a:p>
          <a:p>
            <a:endParaRPr lang="es-ES_tradnl" sz="1600" dirty="0">
              <a:latin typeface="Arial"/>
              <a:cs typeface="Arial"/>
            </a:endParaRPr>
          </a:p>
          <a:p>
            <a:r>
              <a:rPr lang="es-ES_tradnl" sz="1600" dirty="0">
                <a:latin typeface="Arial"/>
                <a:cs typeface="Arial"/>
              </a:rPr>
              <a:t>Sí deben ser empleados:</a:t>
            </a:r>
          </a:p>
          <a:p>
            <a:endParaRPr lang="es-ES_tradnl" sz="1600" dirty="0">
              <a:latin typeface="Arial"/>
              <a:cs typeface="Arial"/>
            </a:endParaRPr>
          </a:p>
          <a:p>
            <a:pPr marL="285750" indent="-285750">
              <a:buFontTx/>
              <a:buChar char="-"/>
            </a:pPr>
            <a:r>
              <a:rPr lang="es-ES_tradnl" sz="1600" dirty="0">
                <a:latin typeface="Arial"/>
                <a:cs typeface="Arial"/>
              </a:rPr>
              <a:t>En hospitales</a:t>
            </a:r>
          </a:p>
          <a:p>
            <a:pPr marL="285750" indent="-285750">
              <a:buFontTx/>
              <a:buChar char="-"/>
            </a:pPr>
            <a:r>
              <a:rPr lang="es-ES_tradnl" sz="1600" dirty="0">
                <a:latin typeface="Arial"/>
                <a:cs typeface="Arial"/>
              </a:rPr>
              <a:t>En laboratorios</a:t>
            </a:r>
          </a:p>
          <a:p>
            <a:pPr marL="285750" indent="-285750">
              <a:buFontTx/>
              <a:buChar char="-"/>
            </a:pPr>
            <a:r>
              <a:rPr lang="es-ES_tradnl" sz="1600" dirty="0">
                <a:latin typeface="Arial"/>
                <a:cs typeface="Arial"/>
              </a:rPr>
              <a:t>En clínicas médicas</a:t>
            </a:r>
          </a:p>
          <a:p>
            <a:pPr marL="285750" indent="-285750">
              <a:buFontTx/>
              <a:buChar char="-"/>
            </a:pPr>
            <a:r>
              <a:rPr lang="es-ES_tradnl" sz="1600" dirty="0">
                <a:latin typeface="Arial"/>
                <a:cs typeface="Arial"/>
              </a:rPr>
              <a:t>En clínicas odontológicas</a:t>
            </a:r>
          </a:p>
        </p:txBody>
      </p:sp>
      <p:pic>
        <p:nvPicPr>
          <p:cNvPr id="3" name="Picture 2"/>
          <p:cNvPicPr>
            <a:picLocks noChangeAspect="1"/>
          </p:cNvPicPr>
          <p:nvPr/>
        </p:nvPicPr>
        <p:blipFill>
          <a:blip r:embed="rId2"/>
          <a:stretch>
            <a:fillRect/>
          </a:stretch>
        </p:blipFill>
        <p:spPr>
          <a:xfrm>
            <a:off x="4565650" y="1911627"/>
            <a:ext cx="3136900" cy="4470400"/>
          </a:xfrm>
          <a:prstGeom prst="rect">
            <a:avLst/>
          </a:prstGeom>
        </p:spPr>
      </p:pic>
    </p:spTree>
    <p:extLst>
      <p:ext uri="{BB962C8B-B14F-4D97-AF65-F5344CB8AC3E}">
        <p14:creationId xmlns:p14="http://schemas.microsoft.com/office/powerpoint/2010/main" val="1810411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0524" y="928819"/>
            <a:ext cx="7190154" cy="5724645"/>
          </a:xfrm>
          <a:prstGeom prst="rect">
            <a:avLst/>
          </a:prstGeom>
          <a:noFill/>
        </p:spPr>
        <p:txBody>
          <a:bodyPr wrap="square" rtlCol="0">
            <a:spAutoFit/>
          </a:bodyPr>
          <a:lstStyle/>
          <a:p>
            <a:r>
              <a:rPr lang="es-ES_tradnl" sz="1600" b="1" dirty="0">
                <a:latin typeface="Arial"/>
                <a:cs typeface="Arial"/>
              </a:rPr>
              <a:t>Equipo de protección personal </a:t>
            </a:r>
            <a:r>
              <a:rPr lang="en-US" sz="1600" b="1" dirty="0">
                <a:latin typeface="Arial"/>
                <a:cs typeface="Arial"/>
              </a:rPr>
              <a:t>–</a:t>
            </a:r>
            <a:r>
              <a:rPr lang="es-ES_tradnl" sz="1600" b="1" dirty="0">
                <a:latin typeface="Arial"/>
                <a:cs typeface="Arial"/>
              </a:rPr>
              <a:t> Guantes</a:t>
            </a:r>
          </a:p>
          <a:p>
            <a:endParaRPr lang="es-ES_tradnl" sz="1600" b="1" dirty="0">
              <a:latin typeface="Arial"/>
              <a:cs typeface="Arial"/>
            </a:endParaRPr>
          </a:p>
          <a:p>
            <a:r>
              <a:rPr lang="es-ES_tradnl" sz="1600" dirty="0"/>
              <a:t>Toda manipulación de </a:t>
            </a:r>
            <a:r>
              <a:rPr lang="es-ES_tradnl" sz="1600" dirty="0" err="1"/>
              <a:t>bioespecímenes</a:t>
            </a:r>
            <a:r>
              <a:rPr lang="es-ES_tradnl" sz="1600" dirty="0"/>
              <a:t>, reactivos, soluciones, equipo e instrumentos deberá hacer uso de guantes protectores. </a:t>
            </a:r>
          </a:p>
          <a:p>
            <a:endParaRPr lang="es-ES_tradnl" sz="1600" dirty="0"/>
          </a:p>
          <a:p>
            <a:r>
              <a:rPr lang="es-ES_tradnl" sz="1600" dirty="0"/>
              <a:t>Los guantes deberán colocarse correctamente brindando especial atención a las puntas de los dedos los cuales deberán brindar sensibilidad y tracción segura. </a:t>
            </a:r>
          </a:p>
          <a:p>
            <a:endParaRPr lang="es-ES_tradnl" sz="1600" dirty="0"/>
          </a:p>
          <a:p>
            <a:r>
              <a:rPr lang="es-ES_tradnl" sz="1600" dirty="0"/>
              <a:t>La integridad del guante deberá verificarse periódicamente por inspección visual.</a:t>
            </a:r>
          </a:p>
          <a:p>
            <a:endParaRPr lang="es-ES_tradnl" sz="1600" dirty="0"/>
          </a:p>
          <a:p>
            <a:r>
              <a:rPr lang="es-ES_tradnl" sz="1600" dirty="0"/>
              <a:t>Las personas alérgicas al látex deberán emplear guantes de nitrilo. </a:t>
            </a:r>
          </a:p>
          <a:p>
            <a:endParaRPr lang="es-ES_tradnl" sz="1600" dirty="0"/>
          </a:p>
          <a:p>
            <a:r>
              <a:rPr lang="es-ES_tradnl" sz="1600" dirty="0"/>
              <a:t>Queda estrictamente prohibido portar joyas o accesorios (anillos, brazaletes, collares o corbatas) por debajo o encima de los guantes o batas.</a:t>
            </a:r>
          </a:p>
          <a:p>
            <a:endParaRPr lang="es-ES_tradnl" sz="1600" dirty="0"/>
          </a:p>
          <a:p>
            <a:r>
              <a:rPr lang="es-ES_tradnl" sz="1600" dirty="0"/>
              <a:t>No deberán manipularse objetos personales tales como teléfonos, computadoras, plumas o mochilas mientras se estén usando guantes para </a:t>
            </a:r>
          </a:p>
          <a:p>
            <a:r>
              <a:rPr lang="es-ES_tradnl" sz="1600" dirty="0"/>
              <a:t>manipular sustancias tóxicas o biológicas. </a:t>
            </a:r>
          </a:p>
          <a:p>
            <a:endParaRPr lang="es-ES_tradnl" sz="1600" dirty="0"/>
          </a:p>
          <a:p>
            <a:r>
              <a:rPr lang="es-ES_tradnl" sz="1600" dirty="0"/>
              <a:t>Los celulares, localizadores o radios portátiles deberán colocarse </a:t>
            </a:r>
          </a:p>
          <a:p>
            <a:r>
              <a:rPr lang="es-ES_tradnl" sz="1600" dirty="0"/>
              <a:t>en modo silencioso al entrar al laboratorio y colocarse dentro de </a:t>
            </a:r>
          </a:p>
          <a:p>
            <a:r>
              <a:rPr lang="es-ES_tradnl" sz="1600" dirty="0"/>
              <a:t>una bolsa tipo Zip-loc.</a:t>
            </a:r>
          </a:p>
          <a:p>
            <a:endParaRPr lang="es-ES_tradnl" sz="1400" dirty="0"/>
          </a:p>
        </p:txBody>
      </p:sp>
      <p:pic>
        <p:nvPicPr>
          <p:cNvPr id="17" name="Picture 16"/>
          <p:cNvPicPr>
            <a:picLocks noChangeAspect="1"/>
          </p:cNvPicPr>
          <p:nvPr/>
        </p:nvPicPr>
        <p:blipFill>
          <a:blip r:embed="rId2"/>
          <a:stretch>
            <a:fillRect/>
          </a:stretch>
        </p:blipFill>
        <p:spPr>
          <a:xfrm>
            <a:off x="7425247" y="1073260"/>
            <a:ext cx="1435100" cy="5549900"/>
          </a:xfrm>
          <a:prstGeom prst="rect">
            <a:avLst/>
          </a:prstGeom>
        </p:spPr>
      </p:pic>
      <p:pic>
        <p:nvPicPr>
          <p:cNvPr id="18" name="Picture 17"/>
          <p:cNvPicPr>
            <a:picLocks noChangeAspect="1"/>
          </p:cNvPicPr>
          <p:nvPr/>
        </p:nvPicPr>
        <p:blipFill>
          <a:blip r:embed="rId3"/>
          <a:stretch>
            <a:fillRect/>
          </a:stretch>
        </p:blipFill>
        <p:spPr>
          <a:xfrm>
            <a:off x="5740566" y="4994705"/>
            <a:ext cx="1520112" cy="1754437"/>
          </a:xfrm>
          <a:prstGeom prst="rect">
            <a:avLst/>
          </a:prstGeom>
        </p:spPr>
      </p:pic>
    </p:spTree>
    <p:extLst>
      <p:ext uri="{BB962C8B-B14F-4D97-AF65-F5344CB8AC3E}">
        <p14:creationId xmlns:p14="http://schemas.microsoft.com/office/powerpoint/2010/main" val="2887568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0524" y="928819"/>
            <a:ext cx="7190154" cy="584776"/>
          </a:xfrm>
          <a:prstGeom prst="rect">
            <a:avLst/>
          </a:prstGeom>
          <a:noFill/>
        </p:spPr>
        <p:txBody>
          <a:bodyPr wrap="square" rtlCol="0">
            <a:spAutoFit/>
          </a:bodyPr>
          <a:lstStyle/>
          <a:p>
            <a:r>
              <a:rPr lang="es-ES_tradnl" sz="1600" b="1" dirty="0">
                <a:latin typeface="Arial"/>
                <a:cs typeface="Arial"/>
              </a:rPr>
              <a:t>Equipo de protección personal </a:t>
            </a:r>
            <a:r>
              <a:rPr lang="en-US" sz="1600" b="1" dirty="0">
                <a:latin typeface="Arial"/>
                <a:cs typeface="Arial"/>
              </a:rPr>
              <a:t>–</a:t>
            </a:r>
            <a:r>
              <a:rPr lang="es-ES_tradnl" sz="1600" b="1" dirty="0">
                <a:latin typeface="Arial"/>
                <a:cs typeface="Arial"/>
              </a:rPr>
              <a:t> Guantes</a:t>
            </a:r>
          </a:p>
          <a:p>
            <a:endParaRPr lang="es-ES_tradnl" sz="1600" b="1" dirty="0">
              <a:latin typeface="Arial"/>
              <a:cs typeface="Arial"/>
            </a:endParaRPr>
          </a:p>
        </p:txBody>
      </p:sp>
      <p:pic>
        <p:nvPicPr>
          <p:cNvPr id="7" name="Picture 6"/>
          <p:cNvPicPr>
            <a:picLocks noChangeAspect="1"/>
          </p:cNvPicPr>
          <p:nvPr/>
        </p:nvPicPr>
        <p:blipFill>
          <a:blip r:embed="rId2"/>
          <a:stretch>
            <a:fillRect/>
          </a:stretch>
        </p:blipFill>
        <p:spPr>
          <a:xfrm>
            <a:off x="1124778" y="1347856"/>
            <a:ext cx="6629400" cy="5143500"/>
          </a:xfrm>
          <a:prstGeom prst="rect">
            <a:avLst/>
          </a:prstGeom>
        </p:spPr>
      </p:pic>
    </p:spTree>
    <p:extLst>
      <p:ext uri="{BB962C8B-B14F-4D97-AF65-F5344CB8AC3E}">
        <p14:creationId xmlns:p14="http://schemas.microsoft.com/office/powerpoint/2010/main" val="1592019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9083" y="894790"/>
            <a:ext cx="8794064" cy="3539430"/>
          </a:xfrm>
          <a:prstGeom prst="rect">
            <a:avLst/>
          </a:prstGeom>
          <a:noFill/>
        </p:spPr>
        <p:txBody>
          <a:bodyPr wrap="square" rtlCol="0">
            <a:spAutoFit/>
          </a:bodyPr>
          <a:lstStyle/>
          <a:p>
            <a:r>
              <a:rPr lang="es-ES_tradnl" sz="1600" b="1" dirty="0">
                <a:latin typeface="Arial"/>
                <a:cs typeface="Arial"/>
              </a:rPr>
              <a:t>Sistema de triple embalaje (IATA) - Transporte de material biológico</a:t>
            </a:r>
          </a:p>
          <a:p>
            <a:endParaRPr lang="es-ES_tradnl" sz="1600" dirty="0">
              <a:latin typeface="Arial"/>
              <a:cs typeface="Arial"/>
            </a:endParaRPr>
          </a:p>
          <a:p>
            <a:pPr algn="just"/>
            <a:r>
              <a:rPr lang="es-ES_tradnl" sz="1600" dirty="0">
                <a:latin typeface="Arial"/>
                <a:cs typeface="Arial"/>
              </a:rPr>
              <a:t>El transporte de material infeccioso y potencialmente infeccioso está sometido a reglamentaciones nacionales e internacionales estrictas. </a:t>
            </a:r>
          </a:p>
          <a:p>
            <a:pPr algn="just"/>
            <a:endParaRPr lang="es-ES_tradnl" sz="1600" dirty="0">
              <a:latin typeface="Arial"/>
              <a:cs typeface="Arial"/>
            </a:endParaRPr>
          </a:p>
          <a:p>
            <a:pPr algn="just"/>
            <a:r>
              <a:rPr lang="es-ES_tradnl" sz="1600" dirty="0">
                <a:latin typeface="Arial"/>
                <a:cs typeface="Arial"/>
              </a:rPr>
              <a:t>El personal de laboratorio debe enviar o transportar las sustancias infecciosas de acuerdo con las normas de transporte aplicables, cuyo cumplimiento permitirá:</a:t>
            </a:r>
          </a:p>
          <a:p>
            <a:pPr algn="just"/>
            <a:endParaRPr lang="es-ES_tradnl" sz="1600" dirty="0">
              <a:latin typeface="Arial"/>
              <a:cs typeface="Arial"/>
            </a:endParaRPr>
          </a:p>
          <a:p>
            <a:pPr algn="just"/>
            <a:r>
              <a:rPr lang="es-ES_tradnl" sz="1600" dirty="0">
                <a:latin typeface="Arial"/>
                <a:cs typeface="Arial"/>
              </a:rPr>
              <a:t>1. Reducir la probabilidad de que los embalajes/envases se estropeen y derramen su contenido, y con ello</a:t>
            </a:r>
          </a:p>
          <a:p>
            <a:pPr marL="342900" indent="-342900" algn="just">
              <a:buAutoNum type="arabicPeriod"/>
            </a:pPr>
            <a:endParaRPr lang="es-ES_tradnl" sz="1600" dirty="0">
              <a:latin typeface="Arial"/>
              <a:cs typeface="Arial"/>
            </a:endParaRPr>
          </a:p>
          <a:p>
            <a:pPr algn="just"/>
            <a:r>
              <a:rPr lang="es-ES_tradnl" sz="1600" dirty="0">
                <a:latin typeface="Arial"/>
                <a:cs typeface="Arial"/>
              </a:rPr>
              <a:t>2. Reducir el número de exposiciones que den lugar a posibles infecciones, y </a:t>
            </a:r>
          </a:p>
          <a:p>
            <a:pPr algn="just"/>
            <a:endParaRPr lang="es-ES_tradnl" sz="1600" dirty="0">
              <a:latin typeface="Arial"/>
              <a:cs typeface="Arial"/>
            </a:endParaRPr>
          </a:p>
          <a:p>
            <a:pPr algn="just"/>
            <a:r>
              <a:rPr lang="es-ES_tradnl" sz="1600" dirty="0">
                <a:latin typeface="Arial"/>
                <a:cs typeface="Arial"/>
              </a:rPr>
              <a:t>3. Mejorar la eficiencia de la entrega de los envíos.</a:t>
            </a:r>
          </a:p>
        </p:txBody>
      </p:sp>
      <p:pic>
        <p:nvPicPr>
          <p:cNvPr id="11" name="Picture 10"/>
          <p:cNvPicPr>
            <a:picLocks noChangeAspect="1"/>
          </p:cNvPicPr>
          <p:nvPr/>
        </p:nvPicPr>
        <p:blipFill>
          <a:blip r:embed="rId2"/>
          <a:stretch>
            <a:fillRect/>
          </a:stretch>
        </p:blipFill>
        <p:spPr>
          <a:xfrm>
            <a:off x="601091" y="4553006"/>
            <a:ext cx="7835900" cy="2108200"/>
          </a:xfrm>
          <a:prstGeom prst="rect">
            <a:avLst/>
          </a:prstGeom>
        </p:spPr>
      </p:pic>
    </p:spTree>
    <p:extLst>
      <p:ext uri="{BB962C8B-B14F-4D97-AF65-F5344CB8AC3E}">
        <p14:creationId xmlns:p14="http://schemas.microsoft.com/office/powerpoint/2010/main" val="2333299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0525" y="928819"/>
            <a:ext cx="4852010" cy="4462760"/>
          </a:xfrm>
          <a:prstGeom prst="rect">
            <a:avLst/>
          </a:prstGeom>
          <a:noFill/>
        </p:spPr>
        <p:txBody>
          <a:bodyPr wrap="square" rtlCol="0">
            <a:spAutoFit/>
          </a:bodyPr>
          <a:lstStyle/>
          <a:p>
            <a:r>
              <a:rPr lang="es-ES_tradnl" sz="1600" b="1" dirty="0">
                <a:latin typeface="Arial"/>
                <a:cs typeface="Arial"/>
              </a:rPr>
              <a:t>Equipo de protección personal </a:t>
            </a:r>
            <a:r>
              <a:rPr lang="en-US" sz="1600" b="1" dirty="0">
                <a:latin typeface="Arial"/>
                <a:cs typeface="Arial"/>
              </a:rPr>
              <a:t>–</a:t>
            </a:r>
            <a:r>
              <a:rPr lang="es-ES_tradnl" sz="1600" b="1" dirty="0">
                <a:latin typeface="Arial"/>
                <a:cs typeface="Arial"/>
              </a:rPr>
              <a:t> Guantes</a:t>
            </a:r>
          </a:p>
          <a:p>
            <a:endParaRPr lang="es-ES_tradnl" sz="1600" b="1" dirty="0">
              <a:latin typeface="Arial"/>
              <a:cs typeface="Arial"/>
            </a:endParaRPr>
          </a:p>
          <a:p>
            <a:r>
              <a:rPr lang="es-ES_tradnl" sz="1400" dirty="0"/>
              <a:t>Los guantes deben ser compatibles con el tipo de material o actividad que se </a:t>
            </a:r>
            <a:r>
              <a:rPr lang="es-ES_tradnl" sz="1400" dirty="0">
                <a:latin typeface="Arial"/>
                <a:cs typeface="Arial"/>
              </a:rPr>
              <a:t>realizará.</a:t>
            </a:r>
          </a:p>
          <a:p>
            <a:endParaRPr lang="es-ES_tradnl" sz="1400" dirty="0">
              <a:latin typeface="Arial"/>
              <a:cs typeface="Arial"/>
            </a:endParaRPr>
          </a:p>
          <a:p>
            <a:pPr marL="285750" indent="-285750">
              <a:buFontTx/>
              <a:buChar char="-"/>
            </a:pPr>
            <a:r>
              <a:rPr lang="es-ES_tradnl" sz="1400" dirty="0">
                <a:latin typeface="Arial"/>
                <a:cs typeface="Arial"/>
              </a:rPr>
              <a:t>Bromuro de etidio con guantes de nitrilo no neopreno pero no latex.</a:t>
            </a:r>
          </a:p>
          <a:p>
            <a:pPr marL="285750" indent="-285750">
              <a:buFontTx/>
              <a:buChar char="-"/>
            </a:pPr>
            <a:endParaRPr lang="es-ES_tradnl" sz="1400" dirty="0">
              <a:latin typeface="Arial"/>
              <a:cs typeface="Arial"/>
            </a:endParaRPr>
          </a:p>
          <a:p>
            <a:pPr marL="285750" indent="-285750">
              <a:buFontTx/>
              <a:buChar char="-"/>
            </a:pPr>
            <a:r>
              <a:rPr lang="es-ES_tradnl" sz="1400" dirty="0">
                <a:latin typeface="Arial"/>
                <a:cs typeface="Arial"/>
              </a:rPr>
              <a:t>DMSO con doble guante de latex o de neopreno grueso y aún así....</a:t>
            </a:r>
          </a:p>
          <a:p>
            <a:pPr marL="285750" indent="-285750">
              <a:buFontTx/>
              <a:buChar char="-"/>
            </a:pPr>
            <a:endParaRPr lang="es-ES_tradnl" sz="1400" dirty="0">
              <a:latin typeface="Arial"/>
              <a:cs typeface="Arial"/>
            </a:endParaRPr>
          </a:p>
          <a:p>
            <a:pPr marL="285750" indent="-285750">
              <a:buFontTx/>
              <a:buChar char="-"/>
            </a:pPr>
            <a:r>
              <a:rPr lang="es-ES_tradnl" sz="1400" dirty="0">
                <a:latin typeface="Arial"/>
                <a:cs typeface="Arial"/>
              </a:rPr>
              <a:t>El fenol con neopreno.</a:t>
            </a:r>
          </a:p>
          <a:p>
            <a:pPr marL="285750" indent="-285750">
              <a:buFontTx/>
              <a:buChar char="-"/>
            </a:pPr>
            <a:endParaRPr lang="es-ES_tradnl" sz="1400" dirty="0">
              <a:latin typeface="Arial"/>
              <a:cs typeface="Arial"/>
            </a:endParaRPr>
          </a:p>
          <a:p>
            <a:pPr marL="285750" indent="-285750">
              <a:buFontTx/>
              <a:buChar char="-"/>
            </a:pPr>
            <a:r>
              <a:rPr lang="es-ES_tradnl" sz="1400" dirty="0">
                <a:latin typeface="Arial"/>
                <a:cs typeface="Arial"/>
              </a:rPr>
              <a:t>Acetona con latex pero no nitrilo.</a:t>
            </a:r>
          </a:p>
          <a:p>
            <a:pPr marL="285750" indent="-285750">
              <a:buFontTx/>
              <a:buChar char="-"/>
            </a:pPr>
            <a:endParaRPr lang="es-ES_tradnl" sz="1400" dirty="0">
              <a:latin typeface="Arial"/>
              <a:cs typeface="Arial"/>
            </a:endParaRPr>
          </a:p>
          <a:p>
            <a:pPr marL="285750" indent="-285750">
              <a:buFontTx/>
              <a:buChar char="-"/>
            </a:pPr>
            <a:endParaRPr lang="es-ES_tradnl" sz="1400" dirty="0">
              <a:latin typeface="Arial"/>
              <a:cs typeface="Arial"/>
            </a:endParaRPr>
          </a:p>
          <a:p>
            <a:r>
              <a:rPr lang="es-ES_tradnl" sz="1400" dirty="0">
                <a:latin typeface="Arial"/>
                <a:cs typeface="Arial"/>
              </a:rPr>
              <a:t>¿Que debe hacer una persona alérgica al latex si el guante recomendado indica su uso?</a:t>
            </a:r>
          </a:p>
          <a:p>
            <a:endParaRPr lang="es-ES_tradnl" sz="1400" dirty="0">
              <a:latin typeface="Arial"/>
              <a:cs typeface="Arial"/>
            </a:endParaRPr>
          </a:p>
          <a:p>
            <a:endParaRPr lang="es-ES_tradnl" sz="1400" dirty="0">
              <a:latin typeface="Arial"/>
              <a:cs typeface="Arial"/>
            </a:endParaRPr>
          </a:p>
        </p:txBody>
      </p:sp>
      <p:pic>
        <p:nvPicPr>
          <p:cNvPr id="3" name="Picture 2" descr="Screen shot 2013-06-14 at 12.56.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534" y="930920"/>
            <a:ext cx="4141678" cy="5884214"/>
          </a:xfrm>
          <a:prstGeom prst="rect">
            <a:avLst/>
          </a:prstGeom>
        </p:spPr>
      </p:pic>
    </p:spTree>
    <p:extLst>
      <p:ext uri="{BB962C8B-B14F-4D97-AF65-F5344CB8AC3E}">
        <p14:creationId xmlns:p14="http://schemas.microsoft.com/office/powerpoint/2010/main" val="2110277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0524" y="928819"/>
            <a:ext cx="5847061" cy="4893646"/>
          </a:xfrm>
          <a:prstGeom prst="rect">
            <a:avLst/>
          </a:prstGeom>
          <a:noFill/>
        </p:spPr>
        <p:txBody>
          <a:bodyPr wrap="square" rtlCol="0">
            <a:spAutoFit/>
          </a:bodyPr>
          <a:lstStyle/>
          <a:p>
            <a:r>
              <a:rPr lang="es-ES_tradnl" sz="1600" b="1" dirty="0">
                <a:latin typeface="Arial"/>
                <a:cs typeface="Arial"/>
              </a:rPr>
              <a:t>Equipo de protección personal </a:t>
            </a:r>
            <a:r>
              <a:rPr lang="en-US" sz="1600" b="1" dirty="0">
                <a:latin typeface="Arial"/>
                <a:cs typeface="Arial"/>
              </a:rPr>
              <a:t>–</a:t>
            </a:r>
            <a:r>
              <a:rPr lang="es-ES_tradnl" sz="1600" b="1" dirty="0">
                <a:latin typeface="Arial"/>
                <a:cs typeface="Arial"/>
              </a:rPr>
              <a:t> Protección respiratoria</a:t>
            </a:r>
          </a:p>
          <a:p>
            <a:endParaRPr lang="es-ES_tradnl" sz="1600" b="1" dirty="0">
              <a:latin typeface="Arial"/>
              <a:cs typeface="Arial"/>
            </a:endParaRPr>
          </a:p>
          <a:p>
            <a:r>
              <a:rPr lang="es-ES_tradnl" sz="1400" dirty="0"/>
              <a:t>Cualquier muestra infectada por patógenos humanos exóticos o por patógenos respiratorios transmisibles por aerosoles deberá manipularse dentro de un GSB localizado en un laboratorio de contención biológica (BSL-3) empleando además equipo de protección personal adecuada (</a:t>
            </a:r>
            <a:r>
              <a:rPr lang="es-ES_tradnl" sz="1400" dirty="0" err="1"/>
              <a:t>goggles</a:t>
            </a:r>
            <a:r>
              <a:rPr lang="es-ES_tradnl" sz="1400" dirty="0"/>
              <a:t>, respiradores o </a:t>
            </a:r>
            <a:r>
              <a:rPr lang="es-ES_tradnl" sz="1400" dirty="0" err="1"/>
              <a:t>PAPRs</a:t>
            </a:r>
            <a:r>
              <a:rPr lang="es-ES_tradnl" sz="1400" dirty="0"/>
              <a:t>).</a:t>
            </a:r>
          </a:p>
          <a:p>
            <a:endParaRPr lang="es-ES_tradnl" sz="1400" dirty="0"/>
          </a:p>
          <a:p>
            <a:r>
              <a:rPr lang="es-ES_tradnl" sz="1400" dirty="0"/>
              <a:t>El equipo de protección respiratoria más común incluye a mascarillas quirúrgicas y los </a:t>
            </a:r>
            <a:r>
              <a:rPr lang="es-ES_tradnl" sz="1400" dirty="0" err="1"/>
              <a:t>respiradore</a:t>
            </a:r>
            <a:r>
              <a:rPr lang="es-ES_tradnl" sz="1400" dirty="0"/>
              <a:t>, no obstante existen diferencias fundamentales en el funcionamiento y la protección brindada por ellos. </a:t>
            </a:r>
          </a:p>
          <a:p>
            <a:endParaRPr lang="es-ES_tradnl" sz="1400" dirty="0"/>
          </a:p>
          <a:p>
            <a:r>
              <a:rPr lang="es-ES_tradnl" sz="1400" dirty="0"/>
              <a:t>Las mascarillas no ofrecen un acople (selle) perfecto a la cara por lo que únicamente protegen al usuario de gotas gruesas o aerosoles de partículas grandes. </a:t>
            </a:r>
          </a:p>
          <a:p>
            <a:endParaRPr lang="es-ES_tradnl" sz="1400" dirty="0"/>
          </a:p>
          <a:p>
            <a:r>
              <a:rPr lang="es-ES_tradnl" sz="1400" dirty="0"/>
              <a:t>En cambio, los respiradores N95 ofrecen un acople y selle perfecto a la cara del usuario, lo que permite protegerlo de aerosoles finos portadores de virus.</a:t>
            </a:r>
            <a:endParaRPr lang="en-US" sz="1400" dirty="0"/>
          </a:p>
          <a:p>
            <a:r>
              <a:rPr lang="es-ES_tradnl" sz="1400" dirty="0"/>
              <a:t> </a:t>
            </a:r>
            <a:endParaRPr lang="en-US" sz="1400" dirty="0"/>
          </a:p>
          <a:p>
            <a:r>
              <a:rPr lang="es-ES_tradnl" sz="1400" dirty="0"/>
              <a:t>Tanto las mascarillas como los respiradores N95 han sido diseñadas para ser desechadas al final de la jornada de trabajo o cuando exista evidencia de contaminación de su superficie. </a:t>
            </a:r>
            <a:endParaRPr lang="es-ES_tradnl" sz="1400" dirty="0">
              <a:latin typeface="Arial"/>
              <a:cs typeface="Arial"/>
            </a:endParaRPr>
          </a:p>
        </p:txBody>
      </p:sp>
      <p:pic>
        <p:nvPicPr>
          <p:cNvPr id="24" name="Picture 23"/>
          <p:cNvPicPr>
            <a:picLocks noChangeAspect="1"/>
          </p:cNvPicPr>
          <p:nvPr/>
        </p:nvPicPr>
        <p:blipFill>
          <a:blip r:embed="rId2"/>
          <a:stretch>
            <a:fillRect/>
          </a:stretch>
        </p:blipFill>
        <p:spPr>
          <a:xfrm>
            <a:off x="6138388" y="1005568"/>
            <a:ext cx="2870200" cy="5499100"/>
          </a:xfrm>
          <a:prstGeom prst="rect">
            <a:avLst/>
          </a:prstGeom>
        </p:spPr>
      </p:pic>
    </p:spTree>
    <p:extLst>
      <p:ext uri="{BB962C8B-B14F-4D97-AF65-F5344CB8AC3E}">
        <p14:creationId xmlns:p14="http://schemas.microsoft.com/office/powerpoint/2010/main" val="479974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0524" y="928819"/>
            <a:ext cx="5847061" cy="5724643"/>
          </a:xfrm>
          <a:prstGeom prst="rect">
            <a:avLst/>
          </a:prstGeom>
          <a:noFill/>
        </p:spPr>
        <p:txBody>
          <a:bodyPr wrap="square" rtlCol="0">
            <a:spAutoFit/>
          </a:bodyPr>
          <a:lstStyle/>
          <a:p>
            <a:r>
              <a:rPr lang="es-ES_tradnl" sz="1600" b="1" dirty="0">
                <a:latin typeface="Arial"/>
                <a:cs typeface="Arial"/>
              </a:rPr>
              <a:t>Equipo de protección personal </a:t>
            </a:r>
            <a:r>
              <a:rPr lang="en-US" sz="1600" b="1" dirty="0">
                <a:latin typeface="Arial"/>
                <a:cs typeface="Arial"/>
              </a:rPr>
              <a:t>–</a:t>
            </a:r>
            <a:r>
              <a:rPr lang="es-ES_tradnl" sz="1600" b="1" dirty="0">
                <a:latin typeface="Arial"/>
                <a:cs typeface="Arial"/>
              </a:rPr>
              <a:t> Protección respiratoria</a:t>
            </a:r>
          </a:p>
          <a:p>
            <a:endParaRPr lang="es-ES_tradnl" sz="1400" dirty="0"/>
          </a:p>
          <a:p>
            <a:r>
              <a:rPr lang="es-ES_tradnl" sz="1400" dirty="0"/>
              <a:t>El uso de bigote, barba o patillas entorpece el acople y funcionamiento adecuado de las mascarillas, caretas faciales, respiradores o </a:t>
            </a:r>
            <a:r>
              <a:rPr lang="es-ES_tradnl" sz="1400" i="1" dirty="0"/>
              <a:t>Respiradores Motorizados de Aire Purificado </a:t>
            </a:r>
            <a:r>
              <a:rPr lang="es-ES_tradnl" sz="1400" dirty="0"/>
              <a:t>(PAPR).</a:t>
            </a:r>
            <a:endParaRPr lang="en-US" sz="1400" dirty="0"/>
          </a:p>
          <a:p>
            <a:r>
              <a:rPr lang="es-ES_tradnl" sz="1400" dirty="0"/>
              <a:t> </a:t>
            </a:r>
            <a:endParaRPr lang="en-US" sz="1400" dirty="0"/>
          </a:p>
          <a:p>
            <a:r>
              <a:rPr lang="es-ES_tradnl" sz="1400" dirty="0"/>
              <a:t>Los filtros de los respiradores de cartucho deberán ser compatibles con el tipo de contaminante que se busca eliminar del aire respirable. Existen diferentes tipos de filtros para las distintas aplicaciones (biológicas, químicas, nucleares, etc.), cada uno de los cuales posee distintos niveles de eficiencia (protección) o indicaciones</a:t>
            </a:r>
            <a:r>
              <a:rPr lang="en-US" sz="1400" dirty="0"/>
              <a:t>.</a:t>
            </a:r>
          </a:p>
          <a:p>
            <a:endParaRPr lang="en-US" sz="1400" dirty="0">
              <a:latin typeface="Arial"/>
              <a:cs typeface="Arial"/>
            </a:endParaRPr>
          </a:p>
          <a:p>
            <a:r>
              <a:rPr lang="es-ES_tradnl" sz="1400" dirty="0"/>
              <a:t>Los respiradores que aportan aire (</a:t>
            </a:r>
            <a:r>
              <a:rPr lang="es-ES_tradnl" sz="1400" dirty="0" err="1"/>
              <a:t>add</a:t>
            </a:r>
            <a:r>
              <a:rPr lang="es-ES_tradnl" sz="1400" dirty="0"/>
              <a:t> air) incluyen a los respiradores de aire-en-línea y los respiradores de aire comprimido o autónomos (</a:t>
            </a:r>
            <a:r>
              <a:rPr lang="es-ES_tradnl" sz="1400" dirty="0" err="1"/>
              <a:t>Self</a:t>
            </a:r>
            <a:r>
              <a:rPr lang="es-ES_tradnl" sz="1400" dirty="0"/>
              <a:t> </a:t>
            </a:r>
            <a:r>
              <a:rPr lang="es-ES_tradnl" sz="1400" dirty="0" err="1"/>
              <a:t>Contained</a:t>
            </a:r>
            <a:r>
              <a:rPr lang="es-ES_tradnl" sz="1400" dirty="0"/>
              <a:t> </a:t>
            </a:r>
            <a:r>
              <a:rPr lang="es-ES_tradnl" sz="1400" dirty="0" err="1"/>
              <a:t>Breathing</a:t>
            </a:r>
            <a:r>
              <a:rPr lang="es-ES_tradnl" sz="1400" dirty="0"/>
              <a:t> </a:t>
            </a:r>
            <a:r>
              <a:rPr lang="es-ES_tradnl" sz="1400" dirty="0" err="1"/>
              <a:t>Apparatus</a:t>
            </a:r>
            <a:r>
              <a:rPr lang="es-ES_tradnl" sz="1400" dirty="0"/>
              <a:t>, SCBA). </a:t>
            </a:r>
          </a:p>
          <a:p>
            <a:endParaRPr lang="es-ES_tradnl" sz="1400" dirty="0"/>
          </a:p>
          <a:p>
            <a:r>
              <a:rPr lang="es-ES_tradnl" sz="1400" dirty="0"/>
              <a:t>Los primeros reciben una aportación constante de aire limpio respirable a través de una línea de aire conectada a un suministro externo. Los segundos reciben un aporte finito de aire respirable a partir de un cilindro de aire comprimido que es transportado por el usuario.</a:t>
            </a:r>
            <a:endParaRPr lang="en-US" sz="1400" dirty="0"/>
          </a:p>
          <a:p>
            <a:r>
              <a:rPr lang="es-ES_tradnl" sz="1400" dirty="0"/>
              <a:t> </a:t>
            </a:r>
            <a:endParaRPr lang="en-US" sz="1400" dirty="0"/>
          </a:p>
          <a:p>
            <a:r>
              <a:rPr lang="es-ES_tradnl" sz="1400" dirty="0"/>
              <a:t>Todos los respiradores deben ser considerados equipo de protección de respaldo y nunca empleados como equipo de protección primario ante la ausencia de GSB o deficiencias ingenieriles (P. Ej., campanas de extracción química).</a:t>
            </a:r>
            <a:endParaRPr lang="en-US" sz="1400" dirty="0"/>
          </a:p>
          <a:p>
            <a:endParaRPr lang="es-ES_tradnl" sz="1400" dirty="0">
              <a:latin typeface="Arial"/>
              <a:cs typeface="Arial"/>
            </a:endParaRPr>
          </a:p>
        </p:txBody>
      </p:sp>
      <p:pic>
        <p:nvPicPr>
          <p:cNvPr id="24" name="Picture 23"/>
          <p:cNvPicPr>
            <a:picLocks noChangeAspect="1"/>
          </p:cNvPicPr>
          <p:nvPr/>
        </p:nvPicPr>
        <p:blipFill>
          <a:blip r:embed="rId2"/>
          <a:stretch>
            <a:fillRect/>
          </a:stretch>
        </p:blipFill>
        <p:spPr>
          <a:xfrm>
            <a:off x="6138388" y="1005568"/>
            <a:ext cx="2870200" cy="5499100"/>
          </a:xfrm>
          <a:prstGeom prst="rect">
            <a:avLst/>
          </a:prstGeom>
        </p:spPr>
      </p:pic>
    </p:spTree>
    <p:extLst>
      <p:ext uri="{BB962C8B-B14F-4D97-AF65-F5344CB8AC3E}">
        <p14:creationId xmlns:p14="http://schemas.microsoft.com/office/powerpoint/2010/main" val="2761119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0524" y="928819"/>
            <a:ext cx="6618343" cy="4862869"/>
          </a:xfrm>
          <a:prstGeom prst="rect">
            <a:avLst/>
          </a:prstGeom>
          <a:noFill/>
        </p:spPr>
        <p:txBody>
          <a:bodyPr wrap="square" rtlCol="0">
            <a:spAutoFit/>
          </a:bodyPr>
          <a:lstStyle/>
          <a:p>
            <a:r>
              <a:rPr lang="es-ES_tradnl" sz="1600" b="1" dirty="0">
                <a:latin typeface="Arial"/>
                <a:cs typeface="Arial"/>
              </a:rPr>
              <a:t>Equipo de protección personal </a:t>
            </a:r>
            <a:r>
              <a:rPr lang="en-US" sz="1600" b="1" dirty="0">
                <a:latin typeface="Arial"/>
                <a:cs typeface="Arial"/>
              </a:rPr>
              <a:t>–</a:t>
            </a:r>
            <a:r>
              <a:rPr lang="es-ES_tradnl" sz="1600" b="1" dirty="0">
                <a:latin typeface="Arial"/>
                <a:cs typeface="Arial"/>
              </a:rPr>
              <a:t> Protección oculo-facial</a:t>
            </a:r>
          </a:p>
          <a:p>
            <a:endParaRPr lang="es-ES_tradnl" sz="1400" dirty="0"/>
          </a:p>
          <a:p>
            <a:r>
              <a:rPr lang="es-ES_tradnl" sz="1400" dirty="0"/>
              <a:t>El tipo dependerá del tipo de actividad involucrada y de la dirección en que dicho procedimiento ofrece mayor riesgo de sufrir salpicaduras a los ojos o mucosas. </a:t>
            </a:r>
          </a:p>
          <a:p>
            <a:endParaRPr lang="es-ES_tradnl" sz="1400" dirty="0"/>
          </a:p>
          <a:p>
            <a:r>
              <a:rPr lang="es-ES_tradnl" sz="1400" dirty="0"/>
              <a:t>Para procedimientos quirúrgicos se preferirá el empleo de </a:t>
            </a:r>
            <a:r>
              <a:rPr lang="es-ES_tradnl" sz="1400" dirty="0" err="1"/>
              <a:t>cubrebocas</a:t>
            </a:r>
            <a:r>
              <a:rPr lang="es-ES_tradnl" sz="1400" dirty="0"/>
              <a:t> con visor plástico flexible (protección de salpicaduras provenientes de abajo) mientras que la manipulación de animales no sedados requiere del uso de </a:t>
            </a:r>
            <a:r>
              <a:rPr lang="es-ES_tradnl" sz="1400" dirty="0" err="1"/>
              <a:t>goggles</a:t>
            </a:r>
            <a:r>
              <a:rPr lang="es-ES_tradnl" sz="1400" dirty="0"/>
              <a:t> (protección omnidireccional).</a:t>
            </a:r>
            <a:endParaRPr lang="en-US" sz="1400" dirty="0"/>
          </a:p>
          <a:p>
            <a:r>
              <a:rPr lang="es-ES_tradnl" sz="1400" dirty="0"/>
              <a:t> </a:t>
            </a:r>
            <a:endParaRPr lang="en-US" sz="1400" dirty="0"/>
          </a:p>
          <a:p>
            <a:r>
              <a:rPr lang="es-ES_tradnl" sz="1400" dirty="0"/>
              <a:t>El uso de lentes de contacto está permitido dentro del laboratorio, pero su colocación, remoción, lavado o manipulación dentro del mismo queda prohibida.</a:t>
            </a:r>
            <a:endParaRPr lang="en-US" sz="1400" dirty="0"/>
          </a:p>
          <a:p>
            <a:r>
              <a:rPr lang="es-ES_tradnl" sz="1400" dirty="0"/>
              <a:t> </a:t>
            </a:r>
            <a:endParaRPr lang="en-US" sz="1400" dirty="0"/>
          </a:p>
          <a:p>
            <a:r>
              <a:rPr lang="es-ES_tradnl" sz="1400" dirty="0"/>
              <a:t>Toda persona involucrada en la manipulación de muestras de perfil de bioseguridad elevado, de sustancias criogénicas o de gases comprimidos deberá hacer uso de protección ocular (</a:t>
            </a:r>
            <a:r>
              <a:rPr lang="es-ES_tradnl" sz="1400" dirty="0" err="1"/>
              <a:t>goggles</a:t>
            </a:r>
            <a:r>
              <a:rPr lang="es-ES_tradnl" sz="1400" dirty="0"/>
              <a:t> o careta facial). </a:t>
            </a:r>
          </a:p>
          <a:p>
            <a:endParaRPr lang="es-ES_tradnl" sz="1400" dirty="0"/>
          </a:p>
          <a:p>
            <a:r>
              <a:rPr lang="es-ES_tradnl" sz="1400" dirty="0"/>
              <a:t>Los lentes de prescripción médica no constituyen una barrera protectora adecuada.</a:t>
            </a:r>
            <a:endParaRPr lang="en-US" sz="1400" dirty="0"/>
          </a:p>
          <a:p>
            <a:r>
              <a:rPr lang="es-ES_tradnl" sz="1400" dirty="0"/>
              <a:t> </a:t>
            </a:r>
            <a:endParaRPr lang="en-US" sz="1400" dirty="0"/>
          </a:p>
          <a:p>
            <a:r>
              <a:rPr lang="es-ES_tradnl" sz="1400" dirty="0"/>
              <a:t>Queda prohibido usar </a:t>
            </a:r>
            <a:r>
              <a:rPr lang="es-ES_tradnl" sz="1400" dirty="0" err="1"/>
              <a:t>goggles</a:t>
            </a:r>
            <a:r>
              <a:rPr lang="es-ES_tradnl" sz="1400" dirty="0"/>
              <a:t> o caretas faciales fuera del laboratorio.</a:t>
            </a:r>
            <a:endParaRPr lang="en-US" sz="1400" dirty="0"/>
          </a:p>
          <a:p>
            <a:r>
              <a:rPr lang="es-ES_tradnl" sz="1400" dirty="0"/>
              <a:t> </a:t>
            </a:r>
            <a:endParaRPr lang="en-US" sz="1400" dirty="0"/>
          </a:p>
          <a:p>
            <a:r>
              <a:rPr lang="es-ES_tradnl" sz="1400" dirty="0"/>
              <a:t>El uso de caretas o </a:t>
            </a:r>
            <a:r>
              <a:rPr lang="es-ES_tradnl" sz="1400" dirty="0" err="1"/>
              <a:t>goggles</a:t>
            </a:r>
            <a:r>
              <a:rPr lang="es-ES_tradnl" sz="1400" dirty="0"/>
              <a:t> de protección ultravioleta se deberá restringir a procedimientos que requieran de dicha protección.</a:t>
            </a:r>
            <a:endParaRPr lang="es-ES_tradnl" sz="1400" dirty="0">
              <a:latin typeface="Arial"/>
              <a:cs typeface="Arial"/>
            </a:endParaRPr>
          </a:p>
        </p:txBody>
      </p:sp>
      <p:pic>
        <p:nvPicPr>
          <p:cNvPr id="3" name="Picture 2"/>
          <p:cNvPicPr>
            <a:picLocks noChangeAspect="1"/>
          </p:cNvPicPr>
          <p:nvPr/>
        </p:nvPicPr>
        <p:blipFill>
          <a:blip r:embed="rId2"/>
          <a:stretch>
            <a:fillRect/>
          </a:stretch>
        </p:blipFill>
        <p:spPr>
          <a:xfrm>
            <a:off x="7252582" y="1409667"/>
            <a:ext cx="1544239" cy="1417391"/>
          </a:xfrm>
          <a:prstGeom prst="rect">
            <a:avLst/>
          </a:prstGeom>
        </p:spPr>
      </p:pic>
      <p:pic>
        <p:nvPicPr>
          <p:cNvPr id="7" name="Picture 6"/>
          <p:cNvPicPr>
            <a:picLocks noChangeAspect="1"/>
          </p:cNvPicPr>
          <p:nvPr/>
        </p:nvPicPr>
        <p:blipFill>
          <a:blip r:embed="rId3"/>
          <a:stretch>
            <a:fillRect/>
          </a:stretch>
        </p:blipFill>
        <p:spPr>
          <a:xfrm>
            <a:off x="7566532" y="2909055"/>
            <a:ext cx="1230290" cy="1388138"/>
          </a:xfrm>
          <a:prstGeom prst="rect">
            <a:avLst/>
          </a:prstGeom>
        </p:spPr>
      </p:pic>
      <p:pic>
        <p:nvPicPr>
          <p:cNvPr id="8" name="Picture 7"/>
          <p:cNvPicPr>
            <a:picLocks noChangeAspect="1"/>
          </p:cNvPicPr>
          <p:nvPr/>
        </p:nvPicPr>
        <p:blipFill>
          <a:blip r:embed="rId4"/>
          <a:stretch>
            <a:fillRect/>
          </a:stretch>
        </p:blipFill>
        <p:spPr>
          <a:xfrm>
            <a:off x="7548233" y="4421835"/>
            <a:ext cx="1248588" cy="1006926"/>
          </a:xfrm>
          <a:prstGeom prst="rect">
            <a:avLst/>
          </a:prstGeom>
        </p:spPr>
      </p:pic>
      <p:pic>
        <p:nvPicPr>
          <p:cNvPr id="9" name="Picture 8"/>
          <p:cNvPicPr>
            <a:picLocks noChangeAspect="1"/>
          </p:cNvPicPr>
          <p:nvPr/>
        </p:nvPicPr>
        <p:blipFill>
          <a:blip r:embed="rId5"/>
          <a:stretch>
            <a:fillRect/>
          </a:stretch>
        </p:blipFill>
        <p:spPr>
          <a:xfrm>
            <a:off x="7566532" y="5428761"/>
            <a:ext cx="1036807" cy="1036807"/>
          </a:xfrm>
          <a:prstGeom prst="rect">
            <a:avLst/>
          </a:prstGeom>
        </p:spPr>
      </p:pic>
    </p:spTree>
    <p:extLst>
      <p:ext uri="{BB962C8B-B14F-4D97-AF65-F5344CB8AC3E}">
        <p14:creationId xmlns:p14="http://schemas.microsoft.com/office/powerpoint/2010/main" val="25292004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0524" y="928819"/>
            <a:ext cx="8904143" cy="769441"/>
          </a:xfrm>
          <a:prstGeom prst="rect">
            <a:avLst/>
          </a:prstGeom>
          <a:noFill/>
        </p:spPr>
        <p:txBody>
          <a:bodyPr wrap="square" rtlCol="0">
            <a:spAutoFit/>
          </a:bodyPr>
          <a:lstStyle/>
          <a:p>
            <a:r>
              <a:rPr lang="es-ES_tradnl" sz="1600" b="1" dirty="0">
                <a:latin typeface="Arial"/>
                <a:cs typeface="Arial"/>
              </a:rPr>
              <a:t>Equipo de protección personal </a:t>
            </a:r>
            <a:r>
              <a:rPr lang="en-US" sz="1600" b="1" dirty="0">
                <a:latin typeface="Arial"/>
                <a:cs typeface="Arial"/>
              </a:rPr>
              <a:t>–</a:t>
            </a:r>
            <a:r>
              <a:rPr lang="es-ES_tradnl" sz="1600" b="1" dirty="0">
                <a:latin typeface="Arial"/>
                <a:cs typeface="Arial"/>
              </a:rPr>
              <a:t> N95 (Respirador 3M)</a:t>
            </a:r>
          </a:p>
          <a:p>
            <a:endParaRPr lang="es-ES_tradnl" sz="1400" dirty="0"/>
          </a:p>
          <a:p>
            <a:endParaRPr lang="es-ES_tradnl" sz="1400" dirty="0">
              <a:latin typeface="Arial"/>
              <a:cs typeface="Arial"/>
            </a:endParaRPr>
          </a:p>
        </p:txBody>
      </p:sp>
      <p:pic>
        <p:nvPicPr>
          <p:cNvPr id="5" name="Picture 4" descr="Screen Shot 2017-08-21 at 20.40.59.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091" y="1901573"/>
            <a:ext cx="5803334" cy="4332350"/>
          </a:xfrm>
          <a:prstGeom prst="rect">
            <a:avLst/>
          </a:prstGeom>
        </p:spPr>
      </p:pic>
    </p:spTree>
    <p:extLst>
      <p:ext uri="{BB962C8B-B14F-4D97-AF65-F5344CB8AC3E}">
        <p14:creationId xmlns:p14="http://schemas.microsoft.com/office/powerpoint/2010/main" val="3224165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0524" y="928819"/>
            <a:ext cx="8904143" cy="769441"/>
          </a:xfrm>
          <a:prstGeom prst="rect">
            <a:avLst/>
          </a:prstGeom>
          <a:noFill/>
        </p:spPr>
        <p:txBody>
          <a:bodyPr wrap="square" rtlCol="0">
            <a:spAutoFit/>
          </a:bodyPr>
          <a:lstStyle/>
          <a:p>
            <a:r>
              <a:rPr lang="es-ES_tradnl" sz="1600" b="1" dirty="0">
                <a:latin typeface="Arial"/>
                <a:cs typeface="Arial"/>
              </a:rPr>
              <a:t>Equipo de protección personal </a:t>
            </a:r>
            <a:r>
              <a:rPr lang="en-US" sz="1600" b="1" dirty="0">
                <a:latin typeface="Arial"/>
                <a:cs typeface="Arial"/>
              </a:rPr>
              <a:t>–</a:t>
            </a:r>
            <a:r>
              <a:rPr lang="es-ES_tradnl" sz="1600" b="1" dirty="0">
                <a:latin typeface="Arial"/>
                <a:cs typeface="Arial"/>
              </a:rPr>
              <a:t> PAPR (Powered Air Purifying Respirator)</a:t>
            </a:r>
          </a:p>
          <a:p>
            <a:endParaRPr lang="es-ES_tradnl" sz="1400" dirty="0"/>
          </a:p>
          <a:p>
            <a:endParaRPr lang="es-ES_tradnl" sz="1400" dirty="0">
              <a:latin typeface="Arial"/>
              <a:cs typeface="Arial"/>
            </a:endParaRPr>
          </a:p>
        </p:txBody>
      </p:sp>
      <p:pic>
        <p:nvPicPr>
          <p:cNvPr id="7" name="Picture 6" descr="Screen Shot 2017-08-21 at 20.41.47.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091" y="1901573"/>
            <a:ext cx="5803334" cy="4349994"/>
          </a:xfrm>
          <a:prstGeom prst="rect">
            <a:avLst/>
          </a:prstGeom>
        </p:spPr>
      </p:pic>
    </p:spTree>
    <p:extLst>
      <p:ext uri="{BB962C8B-B14F-4D97-AF65-F5344CB8AC3E}">
        <p14:creationId xmlns:p14="http://schemas.microsoft.com/office/powerpoint/2010/main" val="334521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7691"/>
          <a:stretch/>
        </p:blipFill>
        <p:spPr>
          <a:xfrm>
            <a:off x="1326288" y="1715179"/>
            <a:ext cx="6706255" cy="3701746"/>
          </a:xfrm>
          <a:prstGeom prst="rect">
            <a:avLst/>
          </a:prstGeom>
        </p:spPr>
      </p:pic>
      <p:sp>
        <p:nvSpPr>
          <p:cNvPr id="5" name="TextBox 4"/>
          <p:cNvSpPr txBox="1"/>
          <p:nvPr/>
        </p:nvSpPr>
        <p:spPr>
          <a:xfrm>
            <a:off x="3741298" y="1041590"/>
            <a:ext cx="1876235" cy="461665"/>
          </a:xfrm>
          <a:prstGeom prst="rect">
            <a:avLst/>
          </a:prstGeom>
          <a:noFill/>
        </p:spPr>
        <p:txBody>
          <a:bodyPr wrap="none" rtlCol="0">
            <a:spAutoFit/>
          </a:bodyPr>
          <a:lstStyle/>
          <a:p>
            <a:r>
              <a:rPr lang="en-US" sz="2400" dirty="0"/>
              <a:t>Coffee break!</a:t>
            </a:r>
          </a:p>
        </p:txBody>
      </p:sp>
      <p:sp>
        <p:nvSpPr>
          <p:cNvPr id="6" name="TextBox 5"/>
          <p:cNvSpPr txBox="1"/>
          <p:nvPr/>
        </p:nvSpPr>
        <p:spPr>
          <a:xfrm>
            <a:off x="1326288" y="5437862"/>
            <a:ext cx="6771558" cy="646331"/>
          </a:xfrm>
          <a:prstGeom prst="rect">
            <a:avLst/>
          </a:prstGeom>
          <a:noFill/>
        </p:spPr>
        <p:txBody>
          <a:bodyPr wrap="square" rtlCol="0">
            <a:spAutoFit/>
          </a:bodyPr>
          <a:lstStyle/>
          <a:p>
            <a:r>
              <a:rPr lang="en-US" dirty="0"/>
              <a:t>“I know it’s only our job… but don’t you feel like the very beginning of the worst ever zombie movie?”</a:t>
            </a:r>
          </a:p>
        </p:txBody>
      </p:sp>
    </p:spTree>
    <p:extLst>
      <p:ext uri="{BB962C8B-B14F-4D97-AF65-F5344CB8AC3E}">
        <p14:creationId xmlns:p14="http://schemas.microsoft.com/office/powerpoint/2010/main" val="4031891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8849" y="2452710"/>
            <a:ext cx="5896612" cy="4208707"/>
          </a:xfrm>
          <a:prstGeom prst="rect">
            <a:avLst/>
          </a:prstGeom>
        </p:spPr>
      </p:pic>
      <p:sp>
        <p:nvSpPr>
          <p:cNvPr id="2" name="TextBox 1"/>
          <p:cNvSpPr txBox="1"/>
          <p:nvPr/>
        </p:nvSpPr>
        <p:spPr>
          <a:xfrm>
            <a:off x="5614922" y="2452710"/>
            <a:ext cx="3301354" cy="646331"/>
          </a:xfrm>
          <a:prstGeom prst="rect">
            <a:avLst/>
          </a:prstGeom>
          <a:noFill/>
        </p:spPr>
        <p:txBody>
          <a:bodyPr wrap="none" rtlCol="0">
            <a:spAutoFit/>
          </a:bodyPr>
          <a:lstStyle/>
          <a:p>
            <a:pPr algn="ctr"/>
            <a:r>
              <a:rPr lang="en-US" b="1" i="1" dirty="0" err="1"/>
              <a:t>Sistema</a:t>
            </a:r>
            <a:r>
              <a:rPr lang="en-US" b="1" i="1" dirty="0"/>
              <a:t> de triple </a:t>
            </a:r>
            <a:r>
              <a:rPr lang="en-US" b="1" i="1" dirty="0" err="1"/>
              <a:t>embalaje</a:t>
            </a:r>
            <a:r>
              <a:rPr lang="en-US" b="1" i="1" dirty="0"/>
              <a:t> IATA</a:t>
            </a:r>
          </a:p>
          <a:p>
            <a:pPr algn="ctr"/>
            <a:r>
              <a:rPr lang="en-US" b="1" i="1" dirty="0"/>
              <a:t> </a:t>
            </a:r>
            <a:r>
              <a:rPr lang="en-US" sz="1400" b="1" i="1" dirty="0"/>
              <a:t>(International Air Transport Association)</a:t>
            </a:r>
            <a:endParaRPr lang="en-US" b="1" i="1" dirty="0"/>
          </a:p>
        </p:txBody>
      </p:sp>
      <p:pic>
        <p:nvPicPr>
          <p:cNvPr id="5" name="Picture 4"/>
          <p:cNvPicPr>
            <a:picLocks noChangeAspect="1"/>
          </p:cNvPicPr>
          <p:nvPr/>
        </p:nvPicPr>
        <p:blipFill>
          <a:blip r:embed="rId3"/>
          <a:stretch>
            <a:fillRect/>
          </a:stretch>
        </p:blipFill>
        <p:spPr>
          <a:xfrm>
            <a:off x="4577943" y="2433517"/>
            <a:ext cx="1036979" cy="665524"/>
          </a:xfrm>
          <a:prstGeom prst="rect">
            <a:avLst/>
          </a:prstGeom>
        </p:spPr>
      </p:pic>
      <p:sp>
        <p:nvSpPr>
          <p:cNvPr id="6" name="TextBox 5"/>
          <p:cNvSpPr txBox="1"/>
          <p:nvPr/>
        </p:nvSpPr>
        <p:spPr>
          <a:xfrm>
            <a:off x="89083" y="894790"/>
            <a:ext cx="8794064" cy="1354217"/>
          </a:xfrm>
          <a:prstGeom prst="rect">
            <a:avLst/>
          </a:prstGeom>
          <a:noFill/>
        </p:spPr>
        <p:txBody>
          <a:bodyPr wrap="square" rtlCol="0">
            <a:spAutoFit/>
          </a:bodyPr>
          <a:lstStyle/>
          <a:p>
            <a:r>
              <a:rPr lang="es-ES_tradnl" sz="1600" b="1" dirty="0">
                <a:latin typeface="Arial"/>
                <a:cs typeface="Arial"/>
              </a:rPr>
              <a:t>Sistema de triple embalaje (IATA) - Transporte de material biológico</a:t>
            </a:r>
          </a:p>
          <a:p>
            <a:endParaRPr lang="es-ES_tradnl" sz="1600" dirty="0">
              <a:latin typeface="Arial"/>
              <a:cs typeface="Arial"/>
            </a:endParaRPr>
          </a:p>
          <a:p>
            <a:r>
              <a:rPr lang="es-ES_tradnl" sz="1600" dirty="0">
                <a:latin typeface="Arial"/>
                <a:cs typeface="Arial"/>
              </a:rPr>
              <a:t>Empaquetamiento responsable de muestras biológicas que asegura la contención del agente en caso de que el contenedor primario sufra ruptura, evitando la exposición inadvertida de personas que manipulen dicho paquete.</a:t>
            </a:r>
          </a:p>
        </p:txBody>
      </p:sp>
    </p:spTree>
    <p:extLst>
      <p:ext uri="{BB962C8B-B14F-4D97-AF65-F5344CB8AC3E}">
        <p14:creationId xmlns:p14="http://schemas.microsoft.com/office/powerpoint/2010/main" val="4212175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9083" y="894790"/>
            <a:ext cx="8809034" cy="338554"/>
          </a:xfrm>
          <a:prstGeom prst="rect">
            <a:avLst/>
          </a:prstGeom>
          <a:noFill/>
        </p:spPr>
        <p:txBody>
          <a:bodyPr wrap="square" rtlCol="0">
            <a:spAutoFit/>
          </a:bodyPr>
          <a:lstStyle/>
          <a:p>
            <a:r>
              <a:rPr lang="es-ES_tradnl" sz="1600" b="1" dirty="0">
                <a:latin typeface="Arial"/>
                <a:cs typeface="Arial"/>
              </a:rPr>
              <a:t>Sistema de triple embalaje (IATA) - Transporte de material biológico</a:t>
            </a:r>
            <a:endParaRPr lang="es-ES_tradnl" sz="1600" dirty="0">
              <a:latin typeface="Arial"/>
              <a:cs typeface="Arial"/>
            </a:endParaRPr>
          </a:p>
        </p:txBody>
      </p:sp>
      <p:pic>
        <p:nvPicPr>
          <p:cNvPr id="3" name="Picture 2"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339" y="1846639"/>
            <a:ext cx="3673778" cy="3559370"/>
          </a:xfrm>
          <a:prstGeom prst="rect">
            <a:avLst/>
          </a:prstGeom>
        </p:spPr>
      </p:pic>
      <p:pic>
        <p:nvPicPr>
          <p:cNvPr id="16" name="Picture 15"/>
          <p:cNvPicPr>
            <a:picLocks noChangeAspect="1"/>
          </p:cNvPicPr>
          <p:nvPr/>
        </p:nvPicPr>
        <p:blipFill>
          <a:blip r:embed="rId3"/>
          <a:stretch>
            <a:fillRect/>
          </a:stretch>
        </p:blipFill>
        <p:spPr>
          <a:xfrm>
            <a:off x="72802" y="1353964"/>
            <a:ext cx="4851400" cy="5029200"/>
          </a:xfrm>
          <a:prstGeom prst="rect">
            <a:avLst/>
          </a:prstGeom>
        </p:spPr>
      </p:pic>
    </p:spTree>
    <p:extLst>
      <p:ext uri="{BB962C8B-B14F-4D97-AF65-F5344CB8AC3E}">
        <p14:creationId xmlns:p14="http://schemas.microsoft.com/office/powerpoint/2010/main" val="2756301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708" y="1418117"/>
            <a:ext cx="6827393" cy="4895552"/>
          </a:xfrm>
          <a:prstGeom prst="rect">
            <a:avLst/>
          </a:prstGeom>
        </p:spPr>
      </p:pic>
      <p:sp>
        <p:nvSpPr>
          <p:cNvPr id="12" name="TextBox 11"/>
          <p:cNvSpPr txBox="1"/>
          <p:nvPr/>
        </p:nvSpPr>
        <p:spPr>
          <a:xfrm>
            <a:off x="89083" y="894790"/>
            <a:ext cx="8809034" cy="338554"/>
          </a:xfrm>
          <a:prstGeom prst="rect">
            <a:avLst/>
          </a:prstGeom>
          <a:noFill/>
        </p:spPr>
        <p:txBody>
          <a:bodyPr wrap="square" rtlCol="0">
            <a:spAutoFit/>
          </a:bodyPr>
          <a:lstStyle/>
          <a:p>
            <a:r>
              <a:rPr lang="es-ES_tradnl" sz="1600" b="1" dirty="0">
                <a:latin typeface="Arial"/>
                <a:cs typeface="Arial"/>
              </a:rPr>
              <a:t>Sistema de triple embalaje (IATA) - Transporte de material biológico</a:t>
            </a:r>
            <a:endParaRPr lang="es-ES_tradnl" sz="1600" dirty="0">
              <a:latin typeface="Arial"/>
              <a:cs typeface="Arial"/>
            </a:endParaRPr>
          </a:p>
        </p:txBody>
      </p:sp>
    </p:spTree>
    <p:extLst>
      <p:ext uri="{BB962C8B-B14F-4D97-AF65-F5344CB8AC3E}">
        <p14:creationId xmlns:p14="http://schemas.microsoft.com/office/powerpoint/2010/main" val="2193447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9083" y="894790"/>
            <a:ext cx="8809034" cy="338554"/>
          </a:xfrm>
          <a:prstGeom prst="rect">
            <a:avLst/>
          </a:prstGeom>
          <a:noFill/>
        </p:spPr>
        <p:txBody>
          <a:bodyPr wrap="square" rtlCol="0">
            <a:spAutoFit/>
          </a:bodyPr>
          <a:lstStyle/>
          <a:p>
            <a:r>
              <a:rPr lang="es-ES_tradnl" sz="1600" b="1" dirty="0">
                <a:latin typeface="Arial"/>
                <a:cs typeface="Arial"/>
              </a:rPr>
              <a:t>Sistema de triple embalaje (IATA) - Transporte de material biológico</a:t>
            </a:r>
            <a:endParaRPr lang="es-ES_tradnl" sz="1600" dirty="0">
              <a:latin typeface="Arial"/>
              <a:cs typeface="Arial"/>
            </a:endParaRPr>
          </a:p>
        </p:txBody>
      </p:sp>
      <p:pic>
        <p:nvPicPr>
          <p:cNvPr id="14" name="Picture 13"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529" y="1418117"/>
            <a:ext cx="7113602" cy="4895552"/>
          </a:xfrm>
          <a:prstGeom prst="rect">
            <a:avLst/>
          </a:prstGeom>
        </p:spPr>
      </p:pic>
    </p:spTree>
    <p:extLst>
      <p:ext uri="{BB962C8B-B14F-4D97-AF65-F5344CB8AC3E}">
        <p14:creationId xmlns:p14="http://schemas.microsoft.com/office/powerpoint/2010/main" val="2698540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9083" y="894790"/>
            <a:ext cx="8809034" cy="338554"/>
          </a:xfrm>
          <a:prstGeom prst="rect">
            <a:avLst/>
          </a:prstGeom>
          <a:noFill/>
        </p:spPr>
        <p:txBody>
          <a:bodyPr wrap="square" rtlCol="0">
            <a:spAutoFit/>
          </a:bodyPr>
          <a:lstStyle/>
          <a:p>
            <a:r>
              <a:rPr lang="es-ES_tradnl" sz="1600" b="1" dirty="0">
                <a:latin typeface="Arial"/>
                <a:cs typeface="Arial"/>
              </a:rPr>
              <a:t>Transporte de material biológico BSL4</a:t>
            </a:r>
            <a:endParaRPr lang="es-ES_tradnl" sz="1600" dirty="0">
              <a:latin typeface="Arial"/>
              <a:cs typeface="Arial"/>
            </a:endParaRPr>
          </a:p>
        </p:txBody>
      </p:sp>
      <p:pic>
        <p:nvPicPr>
          <p:cNvPr id="4" name="Picture 3"/>
          <p:cNvPicPr>
            <a:picLocks noChangeAspect="1"/>
          </p:cNvPicPr>
          <p:nvPr/>
        </p:nvPicPr>
        <p:blipFill>
          <a:blip r:embed="rId2"/>
          <a:stretch>
            <a:fillRect/>
          </a:stretch>
        </p:blipFill>
        <p:spPr>
          <a:xfrm>
            <a:off x="653625" y="4172251"/>
            <a:ext cx="3628364" cy="2595043"/>
          </a:xfrm>
          <a:prstGeom prst="rect">
            <a:avLst/>
          </a:prstGeom>
        </p:spPr>
      </p:pic>
      <p:pic>
        <p:nvPicPr>
          <p:cNvPr id="5" name="Picture 4"/>
          <p:cNvPicPr>
            <a:picLocks noChangeAspect="1"/>
          </p:cNvPicPr>
          <p:nvPr/>
        </p:nvPicPr>
        <p:blipFill>
          <a:blip r:embed="rId3"/>
          <a:stretch>
            <a:fillRect/>
          </a:stretch>
        </p:blipFill>
        <p:spPr>
          <a:xfrm>
            <a:off x="474530" y="1414839"/>
            <a:ext cx="3807459" cy="2498332"/>
          </a:xfrm>
          <a:prstGeom prst="rect">
            <a:avLst/>
          </a:prstGeom>
        </p:spPr>
      </p:pic>
      <p:pic>
        <p:nvPicPr>
          <p:cNvPr id="6" name="Picture 5"/>
          <p:cNvPicPr>
            <a:picLocks noChangeAspect="1"/>
          </p:cNvPicPr>
          <p:nvPr/>
        </p:nvPicPr>
        <p:blipFill>
          <a:blip r:embed="rId4"/>
          <a:stretch>
            <a:fillRect/>
          </a:stretch>
        </p:blipFill>
        <p:spPr>
          <a:xfrm>
            <a:off x="4723663" y="1339381"/>
            <a:ext cx="4012299" cy="4619464"/>
          </a:xfrm>
          <a:prstGeom prst="rect">
            <a:avLst/>
          </a:prstGeom>
        </p:spPr>
      </p:pic>
    </p:spTree>
    <p:extLst>
      <p:ext uri="{BB962C8B-B14F-4D97-AF65-F5344CB8AC3E}">
        <p14:creationId xmlns:p14="http://schemas.microsoft.com/office/powerpoint/2010/main" val="324040689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3614</TotalTime>
  <Words>1331</Words>
  <Application>Microsoft Macintosh PowerPoint</Application>
  <PresentationFormat>Letter Paper (8.5x11 in)</PresentationFormat>
  <Paragraphs>352</Paragraphs>
  <Slides>46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46</vt:i4>
      </vt:variant>
    </vt:vector>
  </HeadingPairs>
  <TitlesOfParts>
    <vt:vector size="49" baseType="lpstr">
      <vt:lpstr>Arial</vt:lpstr>
      <vt:lpstr>Calibri</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Djehuti</dc:creator>
  <cp:lastModifiedBy>CHRISTIAN ALBERTO GARCIA SEPULVEDA</cp:lastModifiedBy>
  <cp:revision>577</cp:revision>
  <cp:lastPrinted>2018-01-23T21:30:06Z</cp:lastPrinted>
  <dcterms:created xsi:type="dcterms:W3CDTF">2012-05-17T16:58:20Z</dcterms:created>
  <dcterms:modified xsi:type="dcterms:W3CDTF">2019-02-14T14:39:11Z</dcterms:modified>
</cp:coreProperties>
</file>