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47"/>
  </p:handoutMasterIdLst>
  <p:sldIdLst>
    <p:sldId id="257" r:id="rId2"/>
    <p:sldId id="346" r:id="rId3"/>
    <p:sldId id="378" r:id="rId4"/>
    <p:sldId id="347" r:id="rId5"/>
    <p:sldId id="348" r:id="rId6"/>
    <p:sldId id="349" r:id="rId7"/>
    <p:sldId id="383" r:id="rId8"/>
    <p:sldId id="384" r:id="rId9"/>
    <p:sldId id="350" r:id="rId10"/>
    <p:sldId id="403" r:id="rId11"/>
    <p:sldId id="352" r:id="rId12"/>
    <p:sldId id="351" r:id="rId13"/>
    <p:sldId id="380" r:id="rId14"/>
    <p:sldId id="381" r:id="rId15"/>
    <p:sldId id="354" r:id="rId16"/>
    <p:sldId id="377" r:id="rId17"/>
    <p:sldId id="356" r:id="rId18"/>
    <p:sldId id="382" r:id="rId19"/>
    <p:sldId id="358" r:id="rId20"/>
    <p:sldId id="361" r:id="rId21"/>
    <p:sldId id="386" r:id="rId22"/>
    <p:sldId id="387" r:id="rId23"/>
    <p:sldId id="357" r:id="rId24"/>
    <p:sldId id="359" r:id="rId25"/>
    <p:sldId id="360" r:id="rId26"/>
    <p:sldId id="392" r:id="rId27"/>
    <p:sldId id="388" r:id="rId28"/>
    <p:sldId id="389" r:id="rId29"/>
    <p:sldId id="393" r:id="rId30"/>
    <p:sldId id="390" r:id="rId31"/>
    <p:sldId id="391" r:id="rId32"/>
    <p:sldId id="366" r:id="rId33"/>
    <p:sldId id="394" r:id="rId34"/>
    <p:sldId id="395" r:id="rId35"/>
    <p:sldId id="396" r:id="rId36"/>
    <p:sldId id="397" r:id="rId37"/>
    <p:sldId id="375" r:id="rId38"/>
    <p:sldId id="400" r:id="rId39"/>
    <p:sldId id="367" r:id="rId40"/>
    <p:sldId id="398" r:id="rId41"/>
    <p:sldId id="401" r:id="rId42"/>
    <p:sldId id="368" r:id="rId43"/>
    <p:sldId id="399" r:id="rId44"/>
    <p:sldId id="402" r:id="rId45"/>
    <p:sldId id="404" r:id="rId46"/>
  </p:sldIdLst>
  <p:sldSz cx="9144000" cy="6858000" type="letter"/>
  <p:notesSz cx="9144000" cy="6858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5">
          <p15:clr>
            <a:srgbClr val="A4A3A4"/>
          </p15:clr>
        </p15:guide>
        <p15:guide id="2" pos="50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2932"/>
    <a:srgbClr val="FF565A"/>
    <a:srgbClr val="4C6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5"/>
    <p:restoredTop sz="50000" autoAdjust="0"/>
  </p:normalViewPr>
  <p:slideViewPr>
    <p:cSldViewPr snapToGrid="0">
      <p:cViewPr varScale="1">
        <p:scale>
          <a:sx n="123" d="100"/>
          <a:sy n="123" d="100"/>
        </p:scale>
        <p:origin x="888" y="192"/>
      </p:cViewPr>
      <p:guideLst>
        <p:guide orient="horz" pos="1495"/>
        <p:guide pos="500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1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0EF7E-8565-C343-A25D-2C850CB9BD8A}" type="datetimeFigureOut">
              <a:rPr lang="en-US" smtClean="0"/>
              <a:t>3/5/19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F4D62-2FB7-BB41-9BF9-CF1166A5F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96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5/3/19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br>
                <a:rPr lang="es-ES_tradnl" sz="200" dirty="0">
                  <a:latin typeface="Arial"/>
                  <a:cs typeface="Arial"/>
                </a:rPr>
              </a:br>
              <a:endParaRPr lang="es-ES_tradnl" sz="200" dirty="0">
                <a:latin typeface="Arial"/>
                <a:cs typeface="Arial"/>
              </a:endParaRP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5/3/19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br>
                <a:rPr lang="es-ES_tradnl" sz="200" dirty="0">
                  <a:latin typeface="Arial"/>
                  <a:cs typeface="Arial"/>
                </a:rPr>
              </a:br>
              <a:endParaRPr lang="es-ES_tradnl" sz="200" dirty="0">
                <a:latin typeface="Arial"/>
                <a:cs typeface="Arial"/>
              </a:endParaRP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5/3/19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br>
                <a:rPr lang="es-ES_tradnl" sz="200" dirty="0">
                  <a:latin typeface="Arial"/>
                  <a:cs typeface="Arial"/>
                </a:rPr>
              </a:br>
              <a:endParaRPr lang="es-ES_tradnl" sz="200" dirty="0">
                <a:latin typeface="Arial"/>
                <a:cs typeface="Arial"/>
              </a:endParaRP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5/3/19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br>
                <a:rPr lang="es-ES_tradnl" sz="200" dirty="0">
                  <a:latin typeface="Arial"/>
                  <a:cs typeface="Arial"/>
                </a:rPr>
              </a:br>
              <a:endParaRPr lang="es-ES_tradnl" sz="200" dirty="0">
                <a:latin typeface="Arial"/>
                <a:cs typeface="Arial"/>
              </a:endParaRP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126022" y="184830"/>
            <a:ext cx="4252043" cy="40964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19213" y="1914154"/>
            <a:ext cx="7772400" cy="685800"/>
          </a:xfrm>
        </p:spPr>
        <p:txBody>
          <a:bodyPr anchor="t"/>
          <a:lstStyle>
            <a:lvl1pPr algn="l">
              <a:defRPr sz="4000" b="1" cap="all" baseline="0"/>
            </a:lvl1pPr>
          </a:lstStyle>
          <a:p>
            <a:r>
              <a:rPr lang="es-ES_tradnl" dirty="0"/>
              <a:t>Curso de bioseguridaD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719213" y="2599938"/>
            <a:ext cx="7772400" cy="45402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/>
              <a:t>Para laboratorios de investigación biomédica v 3.0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5/3/19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dirty="0"/>
              <a:t>Versión 3.0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719213" y="2599938"/>
            <a:ext cx="7772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 userDrawn="1"/>
        </p:nvSpPr>
        <p:spPr>
          <a:xfrm>
            <a:off x="2834924" y="5084590"/>
            <a:ext cx="4675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latin typeface="Arial"/>
                <a:ea typeface="Osaka"/>
                <a:cs typeface="Arial"/>
              </a:rPr>
              <a:t>Laboratorio de Genómica Viral &amp; Humana</a:t>
            </a:r>
          </a:p>
          <a:p>
            <a:r>
              <a:rPr lang="es-ES_tradnl" sz="1200" dirty="0">
                <a:latin typeface="Arial"/>
                <a:ea typeface="Osaka"/>
                <a:cs typeface="Arial"/>
              </a:rPr>
              <a:t>Facultad de Medicina</a:t>
            </a:r>
          </a:p>
          <a:p>
            <a:r>
              <a:rPr lang="es-ES_tradnl" sz="1200" dirty="0">
                <a:latin typeface="Arial"/>
                <a:ea typeface="Osaka"/>
                <a:cs typeface="Arial"/>
              </a:rPr>
              <a:t>Universidad</a:t>
            </a:r>
            <a:r>
              <a:rPr lang="es-ES_tradnl" sz="1200" baseline="0" dirty="0">
                <a:latin typeface="Arial"/>
                <a:ea typeface="Osaka"/>
                <a:cs typeface="Arial"/>
              </a:rPr>
              <a:t> Autónoma de San Luis Potosí</a:t>
            </a:r>
            <a:endParaRPr lang="es-ES_tradnl" sz="1200" dirty="0">
              <a:latin typeface="Arial"/>
              <a:ea typeface="Osaka"/>
              <a:cs typeface="Arial"/>
            </a:endParaRPr>
          </a:p>
        </p:txBody>
      </p:sp>
      <p:pic>
        <p:nvPicPr>
          <p:cNvPr id="11" name="Picture 10" descr="Logo UASLP transparent.g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8232" y="5092195"/>
            <a:ext cx="648347" cy="688767"/>
          </a:xfrm>
          <a:prstGeom prst="rect">
            <a:avLst/>
          </a:prstGeom>
        </p:spPr>
      </p:pic>
      <p:pic>
        <p:nvPicPr>
          <p:cNvPr id="12" name="Picture 11" descr="Logo-Med UASLP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9322" y="5054169"/>
            <a:ext cx="764434" cy="77833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485898" y="3461409"/>
            <a:ext cx="6005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Reglamento General</a:t>
            </a:r>
            <a:r>
              <a:rPr lang="en-US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Personal de nuevo ingreso, Conducta y disciplina,</a:t>
            </a:r>
            <a:r>
              <a:rPr lang="en-US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Acceso al laboratorio y visitas,</a:t>
            </a:r>
            <a:r>
              <a:rPr lang="en-US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Vestimenta, limpieza y orden</a:t>
            </a:r>
            <a:r>
              <a:rPr lang="en-US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Bitácoras de laboratorio, Impacto ambiental.</a:t>
            </a:r>
            <a:endParaRPr lang="en-US"/>
          </a:p>
        </p:txBody>
      </p:sp>
      <p:pic>
        <p:nvPicPr>
          <p:cNvPr id="14" name="Picture 13" descr="Logo01.gif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301" y="5084590"/>
            <a:ext cx="739315" cy="7479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5/3/19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br>
                <a:rPr lang="es-ES_tradnl" sz="200" dirty="0">
                  <a:latin typeface="Arial"/>
                  <a:cs typeface="Arial"/>
                </a:rPr>
              </a:br>
              <a:endParaRPr lang="es-ES_tradnl" sz="200" dirty="0">
                <a:latin typeface="Arial"/>
                <a:cs typeface="Arial"/>
              </a:endParaRP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1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5/3/19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11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br>
                <a:rPr lang="es-ES_tradnl" sz="200" dirty="0">
                  <a:latin typeface="Arial"/>
                  <a:cs typeface="Arial"/>
                </a:rPr>
              </a:br>
              <a:endParaRPr lang="es-ES_tradnl" sz="200" dirty="0">
                <a:latin typeface="Arial"/>
                <a:cs typeface="Arial"/>
              </a:endParaRP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3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5/3/19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7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br>
                <a:rPr lang="es-ES_tradnl" sz="200" dirty="0">
                  <a:latin typeface="Arial"/>
                  <a:cs typeface="Arial"/>
                </a:rPr>
              </a:br>
              <a:endParaRPr lang="es-ES_tradnl" sz="200" dirty="0">
                <a:latin typeface="Arial"/>
                <a:cs typeface="Arial"/>
              </a:endParaRP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9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5/3/19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6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br>
                <a:rPr lang="es-ES_tradnl" sz="200" dirty="0">
                  <a:latin typeface="Arial"/>
                  <a:cs typeface="Arial"/>
                </a:rPr>
              </a:br>
              <a:endParaRPr lang="es-ES_tradnl" sz="200" dirty="0">
                <a:latin typeface="Arial"/>
                <a:cs typeface="Arial"/>
              </a:endParaRP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8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5/3/19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br>
                <a:rPr lang="es-ES_tradnl" sz="200" dirty="0">
                  <a:latin typeface="Arial"/>
                  <a:cs typeface="Arial"/>
                </a:rPr>
              </a:br>
              <a:endParaRPr lang="es-ES_tradnl" sz="200" dirty="0">
                <a:latin typeface="Arial"/>
                <a:cs typeface="Arial"/>
              </a:endParaRP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1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5/3/19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10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br>
                <a:rPr lang="es-ES_tradnl" sz="200" dirty="0">
                  <a:latin typeface="Arial"/>
                  <a:cs typeface="Arial"/>
                </a:rPr>
              </a:br>
              <a:endParaRPr lang="es-ES_tradnl" sz="200" dirty="0">
                <a:latin typeface="Arial"/>
                <a:cs typeface="Arial"/>
              </a:endParaRP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2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6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Bioseguridad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DA13F-7155-AE4F-BB7A-7A5F884F6D30}" type="datetimeFigureOut">
              <a:rPr lang="es-ES_tradnl" smtClean="0"/>
              <a:pPr/>
              <a:t>5/3/19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13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br>
                <a:rPr lang="es-ES_tradnl" sz="200" dirty="0">
                  <a:latin typeface="Arial"/>
                  <a:cs typeface="Arial"/>
                </a:rPr>
              </a:br>
              <a:endParaRPr lang="es-ES_tradnl" sz="200" dirty="0">
                <a:latin typeface="Arial"/>
                <a:cs typeface="Arial"/>
              </a:endParaRP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8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126022" y="184830"/>
            <a:ext cx="5785503" cy="5573741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2672165" y="983090"/>
            <a:ext cx="5889091" cy="6867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4000" b="1" cap="all" baseline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3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Curso de bioseguridaD</a:t>
            </a:r>
          </a:p>
        </p:txBody>
      </p:sp>
      <p:sp>
        <p:nvSpPr>
          <p:cNvPr id="1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488048"/>
            <a:ext cx="2133600" cy="365125"/>
          </a:xfrm>
        </p:spPr>
        <p:txBody>
          <a:bodyPr/>
          <a:lstStyle/>
          <a:p>
            <a:fld id="{EF2285AA-88BA-E94F-A695-DFC9F6E3B745}" type="slidenum">
              <a:rPr lang="es-ES_tradnl" smtClean="0"/>
              <a:pPr/>
              <a:t>1</a:t>
            </a:fld>
            <a:endParaRPr lang="es-ES_tradnl" dirty="0"/>
          </a:p>
        </p:txBody>
      </p:sp>
      <p:cxnSp>
        <p:nvCxnSpPr>
          <p:cNvPr id="17" name="Conector recto 7"/>
          <p:cNvCxnSpPr/>
          <p:nvPr/>
        </p:nvCxnSpPr>
        <p:spPr>
          <a:xfrm>
            <a:off x="2775642" y="1602394"/>
            <a:ext cx="5889091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19474" y="47725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721831" y="1669831"/>
            <a:ext cx="588909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s-ES_tradnl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Para laboratorios de investigación biomédica</a:t>
            </a:r>
          </a:p>
          <a:p>
            <a:pPr lvl="0">
              <a:spcBef>
                <a:spcPct val="20000"/>
              </a:spcBef>
              <a:defRPr/>
            </a:pPr>
            <a:r>
              <a:rPr lang="es-ES_tradnl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v2018</a:t>
            </a:r>
          </a:p>
        </p:txBody>
      </p:sp>
      <p:sp>
        <p:nvSpPr>
          <p:cNvPr id="12" name="CuadroTexto 9"/>
          <p:cNvSpPr txBox="1"/>
          <p:nvPr/>
        </p:nvSpPr>
        <p:spPr>
          <a:xfrm>
            <a:off x="1875722" y="6003532"/>
            <a:ext cx="46751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>
                <a:latin typeface="Arial"/>
                <a:ea typeface="Osaka"/>
                <a:cs typeface="Arial"/>
              </a:rPr>
              <a:t>Laboratorio de Genómica Viral &amp; Humana</a:t>
            </a:r>
          </a:p>
          <a:p>
            <a:r>
              <a:rPr lang="es-ES_tradnl" sz="1200" dirty="0">
                <a:latin typeface="Arial"/>
                <a:ea typeface="Osaka"/>
                <a:cs typeface="Arial"/>
              </a:rPr>
              <a:t>Facultad de Medicina</a:t>
            </a:r>
          </a:p>
          <a:p>
            <a:r>
              <a:rPr lang="es-ES_tradnl" sz="1200" dirty="0">
                <a:latin typeface="Arial"/>
                <a:ea typeface="Osaka"/>
                <a:cs typeface="Arial"/>
              </a:rPr>
              <a:t>Universidad</a:t>
            </a:r>
            <a:r>
              <a:rPr lang="es-ES_tradnl" sz="1200" baseline="0" dirty="0">
                <a:latin typeface="Arial"/>
                <a:ea typeface="Osaka"/>
                <a:cs typeface="Arial"/>
              </a:rPr>
              <a:t> Autónoma de San Luis Potosí</a:t>
            </a:r>
            <a:endParaRPr lang="es-ES_tradnl" sz="1200" dirty="0">
              <a:latin typeface="Arial"/>
              <a:ea typeface="Osaka"/>
              <a:cs typeface="Arial"/>
            </a:endParaRPr>
          </a:p>
        </p:txBody>
      </p:sp>
      <p:pic>
        <p:nvPicPr>
          <p:cNvPr id="13" name="Picture 12" descr="Logo Fac Med Agui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50" y="6076715"/>
            <a:ext cx="486323" cy="539986"/>
          </a:xfrm>
          <a:prstGeom prst="rect">
            <a:avLst/>
          </a:prstGeom>
        </p:spPr>
      </p:pic>
      <p:pic>
        <p:nvPicPr>
          <p:cNvPr id="24" name="Picture 23" descr="LGVH Logo B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91" y="6096602"/>
            <a:ext cx="471325" cy="5200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89751" y="2850444"/>
            <a:ext cx="4505656" cy="1215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S</a:t>
            </a:r>
            <a:r>
              <a:rPr lang="es-ES_tradnl" sz="1800" b="1" kern="1200" dirty="0">
                <a:solidFill>
                  <a:schemeClr val="tx1"/>
                </a:solidFill>
                <a:latin typeface="Arial"/>
                <a:cs typeface="Arial"/>
              </a:rPr>
              <a:t>esión </a:t>
            </a:r>
            <a:r>
              <a:rPr lang="es-ES_tradnl" b="1" dirty="0">
                <a:latin typeface="Arial"/>
                <a:cs typeface="Arial"/>
              </a:rPr>
              <a:t>4</a:t>
            </a:r>
          </a:p>
          <a:p>
            <a:r>
              <a:rPr lang="es-ES_tradnl" sz="1800" b="1" kern="1200" dirty="0">
                <a:solidFill>
                  <a:schemeClr val="tx1"/>
                </a:solidFill>
                <a:latin typeface="Arial"/>
                <a:cs typeface="Arial"/>
              </a:rPr>
              <a:t>Desinfección y </a:t>
            </a:r>
            <a:r>
              <a:rPr lang="es-ES_tradnl" b="1" dirty="0">
                <a:latin typeface="Arial"/>
                <a:cs typeface="Arial"/>
              </a:rPr>
              <a:t>D</a:t>
            </a:r>
            <a:r>
              <a:rPr lang="es-ES_tradnl" sz="1800" b="1" kern="1200" dirty="0">
                <a:solidFill>
                  <a:schemeClr val="tx1"/>
                </a:solidFill>
                <a:latin typeface="Arial"/>
                <a:cs typeface="Arial"/>
              </a:rPr>
              <a:t>escontaminación</a:t>
            </a:r>
            <a:endParaRPr lang="es-ES_tradnl" sz="900" b="1" kern="1200" baseline="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s-ES_tradnl" sz="900" b="1" kern="1200" baseline="0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s-ES_tradnl" sz="1400" kern="1200" dirty="0">
                <a:solidFill>
                  <a:schemeClr val="tx1"/>
                </a:solidFill>
                <a:latin typeface="Arial"/>
                <a:cs typeface="Arial"/>
              </a:rPr>
              <a:t>Christian A. García-Sepúlveda MD PhD</a:t>
            </a:r>
          </a:p>
          <a:p>
            <a:r>
              <a:rPr lang="es-ES_tradnl" sz="1400" kern="1200" dirty="0">
                <a:solidFill>
                  <a:schemeClr val="tx1"/>
                </a:solidFill>
                <a:latin typeface="Arial"/>
                <a:cs typeface="Arial"/>
              </a:rPr>
              <a:t>Sandra E. Guerra-Palomares QFB PhD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5" y="787400"/>
            <a:ext cx="345916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Calibri"/>
                <a:cs typeface="Calibri"/>
              </a:rPr>
              <a:t>Desinfección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dirty="0">
                <a:latin typeface="Calibri"/>
                <a:cs typeface="Calibri"/>
              </a:rPr>
              <a:t>También propuso una clasificación del nivel de desinfección de los germicidas líquidos: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b="1" dirty="0">
                <a:latin typeface="Calibri"/>
                <a:cs typeface="Calibri"/>
              </a:rPr>
              <a:t>Desinfección de bajo nivel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dirty="0">
                <a:latin typeface="Calibri"/>
                <a:cs typeface="Calibri"/>
              </a:rPr>
              <a:t>Este procedimiento mata a la mayoría de las bacterias vegetativas con la excepción de </a:t>
            </a:r>
            <a:r>
              <a:rPr lang="es-ES_tradnl" sz="1400" i="1" dirty="0" err="1">
                <a:latin typeface="Calibri"/>
                <a:cs typeface="Calibri"/>
              </a:rPr>
              <a:t>Mycobacterium</a:t>
            </a:r>
            <a:r>
              <a:rPr lang="es-ES_tradnl" sz="1400" i="1" dirty="0">
                <a:latin typeface="Calibri"/>
                <a:cs typeface="Calibri"/>
              </a:rPr>
              <a:t> tuberculosis</a:t>
            </a:r>
            <a:r>
              <a:rPr lang="es-ES_tradnl" sz="1400" dirty="0">
                <a:latin typeface="Calibri"/>
                <a:cs typeface="Calibri"/>
              </a:rPr>
              <a:t>, algunos hongos e inactiva a algunos virus.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dirty="0">
                <a:latin typeface="Calibri"/>
                <a:cs typeface="Calibri"/>
              </a:rPr>
              <a:t>La Agencia P</a:t>
            </a:r>
            <a:r>
              <a:rPr lang="en-US" sz="1400" dirty="0">
                <a:latin typeface="Calibri"/>
                <a:cs typeface="Calibri"/>
              </a:rPr>
              <a:t>r</a:t>
            </a:r>
            <a:r>
              <a:rPr lang="es-ES_tradnl" sz="1400" dirty="0" err="1">
                <a:latin typeface="Calibri"/>
                <a:cs typeface="Calibri"/>
              </a:rPr>
              <a:t>otectora</a:t>
            </a:r>
            <a:r>
              <a:rPr lang="es-ES_tradnl" sz="1400" dirty="0">
                <a:latin typeface="Calibri"/>
                <a:cs typeface="Calibri"/>
              </a:rPr>
              <a:t> del Ambiente (EPA) de los EUA aprueba su uso como </a:t>
            </a:r>
            <a:r>
              <a:rPr lang="es-ES_tradnl" sz="1400" b="1" i="1" dirty="0">
                <a:latin typeface="Calibri"/>
                <a:cs typeface="Calibri"/>
              </a:rPr>
              <a:t>desinfectantes hospitalarios </a:t>
            </a:r>
            <a:r>
              <a:rPr lang="es-ES_tradnl" sz="1400" dirty="0">
                <a:latin typeface="Calibri"/>
                <a:cs typeface="Calibri"/>
              </a:rPr>
              <a:t>o </a:t>
            </a:r>
            <a:r>
              <a:rPr lang="es-ES_tradnl" sz="1400" b="1" i="1" dirty="0" err="1">
                <a:latin typeface="Calibri"/>
                <a:cs typeface="Calibri"/>
              </a:rPr>
              <a:t>sanitizantes</a:t>
            </a:r>
            <a:r>
              <a:rPr lang="es-ES_tradnl" sz="1400" dirty="0">
                <a:latin typeface="Calibri"/>
                <a:cs typeface="Calibri"/>
              </a:rPr>
              <a:t>.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196752"/>
            <a:ext cx="5384800" cy="3187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27984" y="1844824"/>
            <a:ext cx="1260588" cy="259228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63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5" y="787400"/>
            <a:ext cx="3459163" cy="510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Calibri"/>
                <a:cs typeface="Calibri"/>
              </a:rPr>
              <a:t>Desinfección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dirty="0">
                <a:latin typeface="Calibri"/>
                <a:cs typeface="Calibri"/>
              </a:rPr>
              <a:t>También propuso una clasificación del nivel de desinfección de los germicidas líquidos: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b="1" dirty="0">
                <a:latin typeface="Calibri"/>
                <a:cs typeface="Calibri"/>
              </a:rPr>
              <a:t>Desinfección de nivel intermedio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dirty="0">
                <a:latin typeface="Calibri"/>
                <a:cs typeface="Calibri"/>
              </a:rPr>
              <a:t>Este procedimiento mata a microorganismos vegetativos incluyendo a </a:t>
            </a:r>
            <a:r>
              <a:rPr lang="es-ES_tradnl" sz="1400" i="1" dirty="0" err="1">
                <a:latin typeface="Calibri"/>
                <a:cs typeface="Calibri"/>
              </a:rPr>
              <a:t>Mycobacterium</a:t>
            </a:r>
            <a:r>
              <a:rPr lang="es-ES_tradnl" sz="1400" i="1" dirty="0">
                <a:latin typeface="Calibri"/>
                <a:cs typeface="Calibri"/>
              </a:rPr>
              <a:t> tuberculosis</a:t>
            </a:r>
            <a:r>
              <a:rPr lang="es-ES_tradnl" sz="1400" dirty="0">
                <a:latin typeface="Calibri"/>
                <a:cs typeface="Calibri"/>
              </a:rPr>
              <a:t>, a todos los hongos conocidos e inactiva a la gran mayoría de los virus conocidos.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dirty="0">
                <a:latin typeface="Calibri"/>
                <a:cs typeface="Calibri"/>
              </a:rPr>
              <a:t>Los g</a:t>
            </a:r>
            <a:r>
              <a:rPr lang="en-US" sz="1400" dirty="0">
                <a:latin typeface="Calibri"/>
                <a:cs typeface="Calibri"/>
              </a:rPr>
              <a:t>e</a:t>
            </a:r>
            <a:r>
              <a:rPr lang="es-ES_tradnl" sz="1400" dirty="0" err="1">
                <a:latin typeface="Calibri"/>
                <a:cs typeface="Calibri"/>
              </a:rPr>
              <a:t>rmicidas</a:t>
            </a:r>
            <a:r>
              <a:rPr lang="es-ES_tradnl" sz="1400" dirty="0">
                <a:latin typeface="Calibri"/>
                <a:cs typeface="Calibri"/>
              </a:rPr>
              <a:t> químicos empleados en este procedimiento son denominados </a:t>
            </a:r>
            <a:r>
              <a:rPr lang="es-ES_tradnl" sz="1400" b="1" i="1" dirty="0">
                <a:latin typeface="Calibri"/>
                <a:cs typeface="Calibri"/>
              </a:rPr>
              <a:t>desinfectantes hospitalarios </a:t>
            </a:r>
            <a:r>
              <a:rPr lang="es-ES_tradnl" sz="1400" b="1" i="1" dirty="0" err="1">
                <a:latin typeface="Calibri"/>
                <a:cs typeface="Calibri"/>
              </a:rPr>
              <a:t>tuberculocidas</a:t>
            </a:r>
            <a:r>
              <a:rPr lang="es-ES_tradnl" sz="1400" dirty="0">
                <a:latin typeface="Calibri"/>
                <a:cs typeface="Calibri"/>
              </a:rPr>
              <a:t> por la FDA.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dirty="0">
                <a:latin typeface="Calibri"/>
                <a:cs typeface="Calibri"/>
              </a:rPr>
              <a:t>Principalmente empleados en laboratorios para la desinfección de áreas de trabajo y como detergentes germicidas para procedimientos de limpieza general.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196752"/>
            <a:ext cx="5384800" cy="3187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32805" y="1844824"/>
            <a:ext cx="1260588" cy="259228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52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196752"/>
            <a:ext cx="5384800" cy="318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425" y="787400"/>
            <a:ext cx="3464755" cy="532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Calibri"/>
                <a:cs typeface="Calibri"/>
              </a:rPr>
              <a:t>Desinfección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dirty="0">
                <a:latin typeface="Calibri"/>
                <a:cs typeface="Calibri"/>
              </a:rPr>
              <a:t>También propuso una clasificación del nivel de desinfección de los germicidas líquidos: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b="1" dirty="0">
                <a:latin typeface="Calibri"/>
                <a:cs typeface="Calibri"/>
              </a:rPr>
              <a:t>Desinfección de alto nivel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dirty="0">
                <a:latin typeface="Calibri"/>
                <a:cs typeface="Calibri"/>
              </a:rPr>
              <a:t>Aplicados por poco tiempo (10 a 30 minutos) logran matar a microorganismos vegetativos y a virus pero no necesariamente a las </a:t>
            </a:r>
            <a:r>
              <a:rPr lang="es-ES_tradnl" sz="1400" dirty="0" err="1">
                <a:latin typeface="Calibri"/>
                <a:cs typeface="Calibri"/>
              </a:rPr>
              <a:t>endoesporas</a:t>
            </a:r>
            <a:r>
              <a:rPr lang="es-ES_tradnl" sz="1400" dirty="0">
                <a:latin typeface="Calibri"/>
                <a:cs typeface="Calibri"/>
              </a:rPr>
              <a:t>.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dirty="0">
                <a:latin typeface="Calibri"/>
                <a:cs typeface="Calibri"/>
              </a:rPr>
              <a:t>Son capaces de lograr la esterilización cuando se aplican durante tiempos de contacto prolongados (6 a 10 horas).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dirty="0">
                <a:latin typeface="Calibri"/>
                <a:cs typeface="Calibri"/>
              </a:rPr>
              <a:t>Estos químicos germicidas se clasifican como esporicidas potentes y la FDA los clasifica como </a:t>
            </a:r>
            <a:r>
              <a:rPr lang="es-ES_tradnl" sz="1400" b="1" i="1" dirty="0">
                <a:latin typeface="Calibri"/>
                <a:cs typeface="Calibri"/>
              </a:rPr>
              <a:t>esterilizantes/desinfectantes</a:t>
            </a:r>
            <a:r>
              <a:rPr lang="es-ES_tradnl" sz="1400" dirty="0">
                <a:latin typeface="Calibri"/>
                <a:cs typeface="Calibri"/>
              </a:rPr>
              <a:t>.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dirty="0">
                <a:latin typeface="Calibri"/>
                <a:cs typeface="Calibri"/>
              </a:rPr>
              <a:t>Uso aprobado para </a:t>
            </a:r>
            <a:r>
              <a:rPr lang="es-ES_tradnl" sz="1400" dirty="0" err="1">
                <a:latin typeface="Calibri"/>
                <a:cs typeface="Calibri"/>
              </a:rPr>
              <a:t>dispositivios</a:t>
            </a:r>
            <a:r>
              <a:rPr lang="es-ES_tradnl" sz="1400" dirty="0">
                <a:latin typeface="Calibri"/>
                <a:cs typeface="Calibri"/>
              </a:rPr>
              <a:t> médicos per no para superficies ambientales como pisos, paredes o áreas de trabajo.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67200" y="1844824"/>
            <a:ext cx="1260588" cy="259228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18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5" y="787400"/>
            <a:ext cx="3459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Calibri"/>
                <a:cs typeface="Calibri"/>
              </a:rPr>
              <a:t>Desinfección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r>
              <a:rPr lang="es-ES_tradnl" sz="1400" dirty="0">
                <a:latin typeface="Calibri"/>
                <a:cs typeface="Calibri"/>
              </a:rPr>
              <a:t>Alternativas disponibles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87" y="1759639"/>
            <a:ext cx="7728776" cy="457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96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5" y="787400"/>
            <a:ext cx="34591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Calibri"/>
                <a:cs typeface="Calibri"/>
              </a:rPr>
              <a:t>Desinfección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endParaRPr lang="es-ES_tradnl" sz="1400" dirty="0">
              <a:latin typeface="Calibri"/>
              <a:cs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615101"/>
              </p:ext>
            </p:extLst>
          </p:nvPr>
        </p:nvGraphicFramePr>
        <p:xfrm>
          <a:off x="323528" y="2276872"/>
          <a:ext cx="8496944" cy="340041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29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4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8129">
                <a:tc>
                  <a:txBody>
                    <a:bodyPr/>
                    <a:lstStyle/>
                    <a:p>
                      <a:pPr algn="ctr"/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Cloro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Peróxido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Fenólicos no-clorados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Fenólicos clorados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noProof="0" dirty="0" err="1">
                          <a:latin typeface="Arial"/>
                          <a:cs typeface="Arial"/>
                        </a:rPr>
                        <a:t>Iodóforos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Amonio cuaternario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576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Aerosolizable</a:t>
                      </a:r>
                      <a:endParaRPr lang="es-ES_tradnl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Algunos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Algunos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Corrosivo a metales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Actividad</a:t>
                      </a:r>
                      <a:r>
                        <a:rPr lang="es-ES_tradnl" sz="14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detergente</a:t>
                      </a:r>
                      <a:endParaRPr lang="es-ES_tradnl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Algunos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Efectividad frente a </a:t>
                      </a:r>
                    </a:p>
                    <a:p>
                      <a:pPr algn="l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 orgánica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Moderada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  <a:endParaRPr lang="es-ES_tradnl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  <a:endParaRPr lang="es-ES_tradnl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Moderada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Residuos persistentes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Pocos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Velocidad de acción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Rápido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Rápido</a:t>
                      </a:r>
                      <a:endParaRPr lang="en-US" sz="1400" dirty="0"/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Moderada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Moderada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Rápido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Moderada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Deja manchas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Algunos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Algunos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Útil para baños de calzado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Tóxico o irritante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Algunos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Actividad antibacteriana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Moderada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  <a:endParaRPr lang="es-ES_tradnl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  <a:endParaRPr lang="es-ES_tradnl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Moderada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Actividad antiviral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  <a:endParaRPr lang="es-ES_tradnl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Pobre</a:t>
                      </a:r>
                      <a:endParaRPr lang="en-US" sz="1400" dirty="0"/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Pobre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3528" y="191683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Características de los diferentes desinfectantes de uso común</a:t>
            </a:r>
          </a:p>
        </p:txBody>
      </p:sp>
    </p:spTree>
    <p:extLst>
      <p:ext uri="{BB962C8B-B14F-4D97-AF65-F5344CB8AC3E}">
        <p14:creationId xmlns:p14="http://schemas.microsoft.com/office/powerpoint/2010/main" val="2200856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5" y="787400"/>
            <a:ext cx="8792035" cy="578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Calibri"/>
                <a:cs typeface="Calibri"/>
              </a:rPr>
              <a:t>Descontaminación del laboratorio</a:t>
            </a:r>
          </a:p>
          <a:p>
            <a:pPr algn="just"/>
            <a:endParaRPr lang="es-ES_tradnl" sz="1600" dirty="0">
              <a:latin typeface="Calibri"/>
              <a:cs typeface="Calibri"/>
            </a:endParaRPr>
          </a:p>
          <a:p>
            <a:pPr algn="just"/>
            <a:r>
              <a:rPr lang="es-ES_tradnl" sz="1600" dirty="0">
                <a:latin typeface="Calibri"/>
                <a:cs typeface="Calibri"/>
              </a:rPr>
              <a:t>La descontaminación de superficies de trabajo, del equipo o del espacio físico del laboratorio tiene como objeto de proteger al trabajador del laboratorio y al ambiente vecino.</a:t>
            </a:r>
          </a:p>
          <a:p>
            <a:pPr algn="just"/>
            <a:endParaRPr lang="es-ES_tradnl" sz="1600" dirty="0">
              <a:latin typeface="Calibri"/>
              <a:cs typeface="Calibri"/>
            </a:endParaRPr>
          </a:p>
          <a:p>
            <a:pPr algn="just"/>
            <a:r>
              <a:rPr lang="es-ES_tradnl" sz="1600" dirty="0">
                <a:latin typeface="Calibri"/>
                <a:cs typeface="Calibri"/>
              </a:rPr>
              <a:t>Evita la contaminación cruzada dentro del laboratorio. </a:t>
            </a:r>
          </a:p>
          <a:p>
            <a:pPr algn="just"/>
            <a:endParaRPr lang="es-ES_tradnl" sz="1600" dirty="0">
              <a:latin typeface="Calibri"/>
              <a:cs typeface="Calibri"/>
            </a:endParaRPr>
          </a:p>
          <a:p>
            <a:pPr algn="just"/>
            <a:r>
              <a:rPr lang="es-ES_tradnl" sz="1600" dirty="0">
                <a:latin typeface="Calibri"/>
                <a:cs typeface="Calibri"/>
              </a:rPr>
              <a:t>Vuelve seguro a un espacio físico, material o equipo para su manipulación.</a:t>
            </a:r>
          </a:p>
          <a:p>
            <a:pPr algn="just"/>
            <a:endParaRPr lang="es-ES_tradnl" sz="1600" dirty="0">
              <a:latin typeface="Calibri"/>
              <a:cs typeface="Calibri"/>
            </a:endParaRPr>
          </a:p>
          <a:p>
            <a:pPr algn="just"/>
            <a:r>
              <a:rPr lang="es-ES_tradnl" sz="1600" dirty="0">
                <a:latin typeface="Calibri"/>
                <a:cs typeface="Calibri"/>
              </a:rPr>
              <a:t>Limpieza con agua y detergente para eliminar el material orgánico que pudiera interferir con el desinfectante.</a:t>
            </a:r>
          </a:p>
          <a:p>
            <a:pPr algn="just"/>
            <a:endParaRPr lang="es-ES_tradnl" sz="1600" dirty="0">
              <a:latin typeface="Calibri"/>
              <a:cs typeface="Calibri"/>
            </a:endParaRPr>
          </a:p>
          <a:p>
            <a:pPr algn="just"/>
            <a:r>
              <a:rPr lang="es-ES_tradnl" sz="1600" dirty="0">
                <a:latin typeface="Calibri"/>
                <a:cs typeface="Calibri"/>
              </a:rPr>
              <a:t>Todo material o equipo de laboratorio debiera ser </a:t>
            </a:r>
            <a:r>
              <a:rPr lang="es-ES_tradnl" sz="1600" u="sng" dirty="0">
                <a:latin typeface="Calibri"/>
                <a:cs typeface="Calibri"/>
              </a:rPr>
              <a:t>idealmente esterilizado en autoclave </a:t>
            </a:r>
            <a:r>
              <a:rPr lang="es-ES_tradnl" sz="1600" dirty="0">
                <a:latin typeface="Calibri"/>
                <a:cs typeface="Calibri"/>
              </a:rPr>
              <a:t>(121 </a:t>
            </a:r>
            <a:r>
              <a:rPr lang="es-ES_tradnl" sz="1600" dirty="0" err="1">
                <a:latin typeface="Calibri"/>
                <a:cs typeface="Calibri"/>
              </a:rPr>
              <a:t>ºC</a:t>
            </a:r>
            <a:r>
              <a:rPr lang="es-ES_tradnl" sz="1600" dirty="0">
                <a:latin typeface="Calibri"/>
                <a:cs typeface="Calibri"/>
              </a:rPr>
              <a:t> por 20 minutos) o a mayor duración en presencia de material orgánico (p. Ej., desechos biológicos a 121 </a:t>
            </a:r>
            <a:r>
              <a:rPr lang="es-ES_tradnl" sz="1600" dirty="0" err="1">
                <a:latin typeface="Calibri"/>
                <a:cs typeface="Calibri"/>
              </a:rPr>
              <a:t>ºC</a:t>
            </a:r>
            <a:r>
              <a:rPr lang="es-ES_tradnl" sz="1600" dirty="0">
                <a:latin typeface="Calibri"/>
                <a:cs typeface="Calibri"/>
              </a:rPr>
              <a:t> por 40 minutos).</a:t>
            </a:r>
          </a:p>
          <a:p>
            <a:pPr algn="just"/>
            <a:endParaRPr lang="es-ES_tradnl" sz="1600" dirty="0">
              <a:latin typeface="Calibri"/>
              <a:cs typeface="Calibri"/>
            </a:endParaRPr>
          </a:p>
          <a:p>
            <a:pPr algn="just"/>
            <a:r>
              <a:rPr lang="es-ES_tradnl" sz="1600" dirty="0">
                <a:latin typeface="Calibri"/>
                <a:cs typeface="Calibri"/>
              </a:rPr>
              <a:t>Los desinfectantes químicos más comúnmente empleados incluyen:</a:t>
            </a:r>
          </a:p>
          <a:p>
            <a:pPr algn="just"/>
            <a:endParaRPr lang="es-ES_tradnl" sz="1600" dirty="0">
              <a:latin typeface="Calibri"/>
              <a:cs typeface="Calibri"/>
            </a:endParaRPr>
          </a:p>
          <a:p>
            <a:pPr algn="just"/>
            <a:r>
              <a:rPr lang="es-ES_tradnl" sz="1600" u="sng" dirty="0">
                <a:latin typeface="Calibri"/>
                <a:cs typeface="Calibri"/>
              </a:rPr>
              <a:t>Desinfectantes de alto nivel </a:t>
            </a:r>
            <a:r>
              <a:rPr lang="es-ES_tradnl" sz="1600" dirty="0">
                <a:latin typeface="Calibri"/>
                <a:cs typeface="Calibri"/>
              </a:rPr>
              <a:t>(hipoclorito de sodio concentrado) para remediar derrames biológicos o material y equipo expuesto a grandes concentraciones de agentes infecciosos.</a:t>
            </a:r>
          </a:p>
          <a:p>
            <a:pPr algn="just"/>
            <a:endParaRPr lang="es-ES_tradnl" sz="1600" dirty="0">
              <a:latin typeface="Calibri"/>
              <a:cs typeface="Calibri"/>
            </a:endParaRPr>
          </a:p>
          <a:p>
            <a:pPr algn="just"/>
            <a:r>
              <a:rPr lang="es-ES_tradnl" sz="1600" u="sng" dirty="0">
                <a:latin typeface="Calibri"/>
                <a:cs typeface="Calibri"/>
              </a:rPr>
              <a:t>Desinfectantes de bajo nivel </a:t>
            </a:r>
            <a:r>
              <a:rPr lang="es-ES_tradnl" sz="1600" dirty="0">
                <a:latin typeface="Calibri"/>
                <a:cs typeface="Calibri"/>
              </a:rPr>
              <a:t>(hipoclorito de sodio diluido) o </a:t>
            </a:r>
            <a:r>
              <a:rPr lang="es-ES_tradnl" sz="1600" dirty="0" err="1">
                <a:latin typeface="Calibri"/>
                <a:cs typeface="Calibri"/>
              </a:rPr>
              <a:t>sanitizantes</a:t>
            </a:r>
            <a:r>
              <a:rPr lang="es-ES_tradnl" sz="1600" dirty="0">
                <a:latin typeface="Calibri"/>
                <a:cs typeface="Calibri"/>
              </a:rPr>
              <a:t> para actividades de limpieza rutinaria en todas las superficies</a:t>
            </a:r>
          </a:p>
        </p:txBody>
      </p:sp>
    </p:spTree>
    <p:extLst>
      <p:ext uri="{BB962C8B-B14F-4D97-AF65-F5344CB8AC3E}">
        <p14:creationId xmlns:p14="http://schemas.microsoft.com/office/powerpoint/2010/main" val="3203043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5" y="787400"/>
            <a:ext cx="87920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Calibri"/>
                <a:cs typeface="Calibri"/>
              </a:rPr>
              <a:t>Descontaminación del laboratorio</a:t>
            </a: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endParaRPr lang="es-ES_tradnl" sz="1400" dirty="0">
              <a:latin typeface="Calibri"/>
              <a:cs typeface="Calibri"/>
            </a:endParaRPr>
          </a:p>
          <a:p>
            <a:pPr algn="just"/>
            <a:endParaRPr lang="es-ES_tradnl" sz="1200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6153" y="1961215"/>
            <a:ext cx="724810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latin typeface="Calibri"/>
                <a:cs typeface="Calibri"/>
              </a:rPr>
              <a:t>La </a:t>
            </a:r>
            <a:r>
              <a:rPr lang="es-ES_tradnl" i="1" dirty="0">
                <a:latin typeface="Calibri"/>
                <a:cs typeface="Calibri"/>
              </a:rPr>
              <a:t>descontaminación de todo el laboratorio se debe considerar cuando se ha producido la contaminación total del espacio, los</a:t>
            </a:r>
          </a:p>
          <a:p>
            <a:r>
              <a:rPr lang="es-ES_tradnl" i="1" dirty="0">
                <a:latin typeface="Calibri"/>
                <a:cs typeface="Calibri"/>
              </a:rPr>
              <a:t>cambios significativos en el uso del laboratorio para grandes renovaciones o mantenimiento.</a:t>
            </a:r>
          </a:p>
          <a:p>
            <a:endParaRPr lang="es-ES_tradnl" i="1" dirty="0">
              <a:latin typeface="Calibri"/>
              <a:cs typeface="Calibri"/>
            </a:endParaRPr>
          </a:p>
          <a:p>
            <a:r>
              <a:rPr lang="es-ES_tradnl" dirty="0">
                <a:latin typeface="Calibri"/>
                <a:cs typeface="Calibri"/>
              </a:rPr>
              <a:t>La selección de los materiales y métodos utilizados para descontaminar el laboratorio debe estar basada en la evaluación</a:t>
            </a:r>
          </a:p>
          <a:p>
            <a:r>
              <a:rPr lang="es-ES_tradnl" dirty="0">
                <a:latin typeface="Calibri"/>
                <a:cs typeface="Calibri"/>
              </a:rPr>
              <a:t>del riesgo de los agentes biológicos en uso. </a:t>
            </a:r>
          </a:p>
          <a:p>
            <a:endParaRPr lang="es-ES_tradnl" sz="1600" dirty="0">
              <a:latin typeface="Calibri"/>
              <a:cs typeface="Calibri"/>
            </a:endParaRPr>
          </a:p>
          <a:p>
            <a:r>
              <a:rPr lang="es-ES_tradnl" sz="1400" dirty="0" err="1">
                <a:latin typeface="Calibri"/>
                <a:cs typeface="Calibri"/>
              </a:rPr>
              <a:t>Laboratory</a:t>
            </a:r>
            <a:r>
              <a:rPr lang="es-ES_tradnl" sz="1400" dirty="0">
                <a:latin typeface="Calibri"/>
                <a:cs typeface="Calibri"/>
              </a:rPr>
              <a:t> </a:t>
            </a:r>
            <a:r>
              <a:rPr lang="es-ES_tradnl" sz="1400" dirty="0" err="1">
                <a:latin typeface="Calibri"/>
                <a:cs typeface="Calibri"/>
              </a:rPr>
              <a:t>Biosafety</a:t>
            </a:r>
            <a:r>
              <a:rPr lang="es-ES_tradnl" sz="1400" dirty="0">
                <a:latin typeface="Calibri"/>
                <a:cs typeface="Calibri"/>
              </a:rPr>
              <a:t> </a:t>
            </a:r>
            <a:r>
              <a:rPr lang="es-ES_tradnl" sz="1400" dirty="0" err="1">
                <a:latin typeface="Calibri"/>
                <a:cs typeface="Calibri"/>
              </a:rPr>
              <a:t>Level</a:t>
            </a:r>
            <a:r>
              <a:rPr lang="es-ES_tradnl" sz="1400" dirty="0">
                <a:latin typeface="Calibri"/>
                <a:cs typeface="Calibri"/>
              </a:rPr>
              <a:t> </a:t>
            </a:r>
            <a:r>
              <a:rPr lang="es-ES_tradnl" sz="1400" dirty="0" err="1">
                <a:latin typeface="Calibri"/>
                <a:cs typeface="Calibri"/>
              </a:rPr>
              <a:t>Criteria</a:t>
            </a:r>
            <a:r>
              <a:rPr lang="es-ES_tradnl" sz="1400" dirty="0">
                <a:latin typeface="Calibri"/>
                <a:cs typeface="Calibri"/>
              </a:rPr>
              <a:t>: BSL-3 </a:t>
            </a:r>
            <a:r>
              <a:rPr lang="es-ES_tradnl" sz="1400" dirty="0" err="1">
                <a:latin typeface="Calibri"/>
                <a:cs typeface="Calibri"/>
              </a:rPr>
              <a:t>Laboratory</a:t>
            </a:r>
            <a:r>
              <a:rPr lang="es-ES_tradnl" sz="1400" dirty="0">
                <a:latin typeface="Calibri"/>
                <a:cs typeface="Calibri"/>
              </a:rPr>
              <a:t> </a:t>
            </a:r>
            <a:r>
              <a:rPr lang="es-ES_tradnl" sz="1400" dirty="0" err="1">
                <a:latin typeface="Calibri"/>
                <a:cs typeface="Calibri"/>
              </a:rPr>
              <a:t>Facilities</a:t>
            </a:r>
            <a:r>
              <a:rPr lang="es-ES_tradnl" sz="1400" dirty="0">
                <a:latin typeface="Calibri"/>
                <a:cs typeface="Calibri"/>
              </a:rPr>
              <a:t> (</a:t>
            </a:r>
            <a:r>
              <a:rPr lang="es-ES_tradnl" sz="1400" dirty="0" err="1">
                <a:latin typeface="Calibri"/>
                <a:cs typeface="Calibri"/>
              </a:rPr>
              <a:t>Secondary</a:t>
            </a:r>
            <a:r>
              <a:rPr lang="es-ES_tradnl" sz="1400" dirty="0">
                <a:latin typeface="Calibri"/>
                <a:cs typeface="Calibri"/>
              </a:rPr>
              <a:t> </a:t>
            </a:r>
            <a:r>
              <a:rPr lang="es-ES_tradnl" sz="1400" dirty="0" err="1">
                <a:latin typeface="Calibri"/>
                <a:cs typeface="Calibri"/>
              </a:rPr>
              <a:t>Barriers</a:t>
            </a:r>
            <a:r>
              <a:rPr lang="es-ES_tradnl" sz="1400" dirty="0">
                <a:latin typeface="Calibri"/>
                <a:cs typeface="Calibri"/>
              </a:rPr>
              <a:t>) D.3</a:t>
            </a:r>
          </a:p>
        </p:txBody>
      </p:sp>
    </p:spTree>
    <p:extLst>
      <p:ext uri="{BB962C8B-B14F-4D97-AF65-F5344CB8AC3E}">
        <p14:creationId xmlns:p14="http://schemas.microsoft.com/office/powerpoint/2010/main" val="3989848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2"/>
          <a:srcRect t="56195" b="32212"/>
          <a:stretch/>
        </p:blipFill>
        <p:spPr>
          <a:xfrm>
            <a:off x="228600" y="4280965"/>
            <a:ext cx="8674100" cy="60218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2"/>
          <a:srcRect t="9612" b="78373"/>
          <a:stretch/>
        </p:blipFill>
        <p:spPr>
          <a:xfrm>
            <a:off x="239548" y="1842026"/>
            <a:ext cx="8674100" cy="6240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425" y="787400"/>
            <a:ext cx="87920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Calibri"/>
                <a:cs typeface="Calibri"/>
              </a:rPr>
              <a:t>Modo de acción de diversos desinfectantes</a:t>
            </a:r>
            <a:endParaRPr lang="es-ES_tradnl" sz="1600" dirty="0">
              <a:latin typeface="Calibri"/>
              <a:cs typeface="Calibri"/>
            </a:endParaRPr>
          </a:p>
        </p:txBody>
      </p:sp>
      <p:pic>
        <p:nvPicPr>
          <p:cNvPr id="8" name="Picture 7" descr="Surgica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/>
          <a:stretch/>
        </p:blipFill>
        <p:spPr>
          <a:xfrm rot="5400000">
            <a:off x="1339978" y="2688095"/>
            <a:ext cx="398751" cy="289739"/>
          </a:xfrm>
          <a:prstGeom prst="rect">
            <a:avLst/>
          </a:prstGeom>
        </p:spPr>
      </p:pic>
      <p:pic>
        <p:nvPicPr>
          <p:cNvPr id="9" name="Picture 8" descr="Screen Shot 2017-11-23 at 17.14.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03" y="2638244"/>
            <a:ext cx="291420" cy="405175"/>
          </a:xfrm>
          <a:prstGeom prst="rect">
            <a:avLst/>
          </a:prstGeom>
        </p:spPr>
      </p:pic>
      <p:pic>
        <p:nvPicPr>
          <p:cNvPr id="10" name="Picture 9" descr="Antisept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7" y="2686469"/>
            <a:ext cx="345771" cy="345771"/>
          </a:xfrm>
          <a:prstGeom prst="rect">
            <a:avLst/>
          </a:prstGeom>
        </p:spPr>
      </p:pic>
      <p:pic>
        <p:nvPicPr>
          <p:cNvPr id="11" name="Picture 10" descr="Screen Shot 2017-11-23 at 17.10.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04" y="2633749"/>
            <a:ext cx="327558" cy="390125"/>
          </a:xfrm>
          <a:prstGeom prst="rect">
            <a:avLst/>
          </a:prstGeom>
        </p:spPr>
      </p:pic>
      <p:sp>
        <p:nvSpPr>
          <p:cNvPr id="12" name="&quot;No&quot; Symbol 11"/>
          <p:cNvSpPr/>
          <p:nvPr/>
        </p:nvSpPr>
        <p:spPr>
          <a:xfrm>
            <a:off x="1316568" y="2615971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304" y="3066178"/>
            <a:ext cx="1481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600" dirty="0">
                <a:latin typeface="Arial"/>
                <a:cs typeface="Arial"/>
              </a:rPr>
              <a:t>Mata a bacterias, hongos y algunos virus a altas concentraciones (60-90%) Acción lenta, evaporación rápida, sin efectos residuales.</a:t>
            </a:r>
          </a:p>
        </p:txBody>
      </p:sp>
      <p:pic>
        <p:nvPicPr>
          <p:cNvPr id="19" name="Picture 18" descr="Surgica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/>
          <a:stretch/>
        </p:blipFill>
        <p:spPr>
          <a:xfrm rot="5400000">
            <a:off x="2935521" y="2688095"/>
            <a:ext cx="398751" cy="289739"/>
          </a:xfrm>
          <a:prstGeom prst="rect">
            <a:avLst/>
          </a:prstGeom>
        </p:spPr>
      </p:pic>
      <p:pic>
        <p:nvPicPr>
          <p:cNvPr id="20" name="Picture 19" descr="Screen Shot 2017-11-23 at 17.14.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1546" y="2638244"/>
            <a:ext cx="291420" cy="405175"/>
          </a:xfrm>
          <a:prstGeom prst="rect">
            <a:avLst/>
          </a:prstGeom>
        </p:spPr>
      </p:pic>
      <p:pic>
        <p:nvPicPr>
          <p:cNvPr id="21" name="Picture 20" descr="Antisept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10" y="2686469"/>
            <a:ext cx="345771" cy="345771"/>
          </a:xfrm>
          <a:prstGeom prst="rect">
            <a:avLst/>
          </a:prstGeom>
        </p:spPr>
      </p:pic>
      <p:pic>
        <p:nvPicPr>
          <p:cNvPr id="22" name="Picture 21" descr="Screen Shot 2017-11-23 at 17.10.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47" y="2633749"/>
            <a:ext cx="327558" cy="390125"/>
          </a:xfrm>
          <a:prstGeom prst="rect">
            <a:avLst/>
          </a:prstGeom>
        </p:spPr>
      </p:pic>
      <p:sp>
        <p:nvSpPr>
          <p:cNvPr id="23" name="&quot;No&quot; Symbol 22"/>
          <p:cNvSpPr/>
          <p:nvPr/>
        </p:nvSpPr>
        <p:spPr>
          <a:xfrm>
            <a:off x="2196682" y="2615971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7847" y="3066178"/>
            <a:ext cx="1481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600" dirty="0">
                <a:latin typeface="Arial"/>
                <a:cs typeface="Arial"/>
              </a:rPr>
              <a:t>Mata a bacterias, hongos y virus. Alta toxicidad humana a bajas dosis. De acción lenta, requiere de largos tiempos de contacto.</a:t>
            </a:r>
          </a:p>
        </p:txBody>
      </p:sp>
      <p:pic>
        <p:nvPicPr>
          <p:cNvPr id="32" name="Picture 31" descr="Surgica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/>
          <a:stretch/>
        </p:blipFill>
        <p:spPr>
          <a:xfrm rot="5400000">
            <a:off x="6126607" y="2688095"/>
            <a:ext cx="398751" cy="289739"/>
          </a:xfrm>
          <a:prstGeom prst="rect">
            <a:avLst/>
          </a:prstGeom>
        </p:spPr>
      </p:pic>
      <p:pic>
        <p:nvPicPr>
          <p:cNvPr id="33" name="Picture 32" descr="Screen Shot 2017-11-23 at 17.14.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2632" y="2638244"/>
            <a:ext cx="291420" cy="405175"/>
          </a:xfrm>
          <a:prstGeom prst="rect">
            <a:avLst/>
          </a:prstGeom>
        </p:spPr>
      </p:pic>
      <p:pic>
        <p:nvPicPr>
          <p:cNvPr id="34" name="Picture 33" descr="Antisept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96" y="2686469"/>
            <a:ext cx="345771" cy="345771"/>
          </a:xfrm>
          <a:prstGeom prst="rect">
            <a:avLst/>
          </a:prstGeom>
        </p:spPr>
      </p:pic>
      <p:pic>
        <p:nvPicPr>
          <p:cNvPr id="35" name="Picture 34" descr="Screen Shot 2017-11-23 at 17.10.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33" y="2633749"/>
            <a:ext cx="327558" cy="390125"/>
          </a:xfrm>
          <a:prstGeom prst="rect">
            <a:avLst/>
          </a:prstGeom>
        </p:spPr>
      </p:pic>
      <p:sp>
        <p:nvSpPr>
          <p:cNvPr id="36" name="&quot;No&quot; Symbol 35"/>
          <p:cNvSpPr/>
          <p:nvPr/>
        </p:nvSpPr>
        <p:spPr>
          <a:xfrm>
            <a:off x="6103197" y="2615971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08933" y="3066178"/>
            <a:ext cx="1481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600" dirty="0">
                <a:latin typeface="Arial"/>
                <a:cs typeface="Arial"/>
              </a:rPr>
              <a:t>Mata a bacterias, especialmente las Gram-Positivas. Uso en jabones se está descontinuando por efectos sobre piel y toxicidad ambiental.</a:t>
            </a:r>
          </a:p>
        </p:txBody>
      </p:sp>
      <p:pic>
        <p:nvPicPr>
          <p:cNvPr id="43" name="Picture 42" descr="Surgica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/>
          <a:stretch/>
        </p:blipFill>
        <p:spPr>
          <a:xfrm rot="5400000">
            <a:off x="4531064" y="2688095"/>
            <a:ext cx="398751" cy="289739"/>
          </a:xfrm>
          <a:prstGeom prst="rect">
            <a:avLst/>
          </a:prstGeom>
        </p:spPr>
      </p:pic>
      <p:pic>
        <p:nvPicPr>
          <p:cNvPr id="44" name="Picture 43" descr="Screen Shot 2017-11-23 at 17.14.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7089" y="2638244"/>
            <a:ext cx="291420" cy="405175"/>
          </a:xfrm>
          <a:prstGeom prst="rect">
            <a:avLst/>
          </a:prstGeom>
        </p:spPr>
      </p:pic>
      <p:pic>
        <p:nvPicPr>
          <p:cNvPr id="45" name="Picture 44" descr="Antisept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53" y="2686469"/>
            <a:ext cx="345771" cy="345771"/>
          </a:xfrm>
          <a:prstGeom prst="rect">
            <a:avLst/>
          </a:prstGeom>
        </p:spPr>
      </p:pic>
      <p:pic>
        <p:nvPicPr>
          <p:cNvPr id="46" name="Picture 45" descr="Screen Shot 2017-11-23 at 17.10.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590" y="2633749"/>
            <a:ext cx="327558" cy="390125"/>
          </a:xfrm>
          <a:prstGeom prst="rect">
            <a:avLst/>
          </a:prstGeom>
        </p:spPr>
      </p:pic>
      <p:sp>
        <p:nvSpPr>
          <p:cNvPr id="47" name="&quot;No&quot; Symbol 46"/>
          <p:cNvSpPr/>
          <p:nvPr/>
        </p:nvSpPr>
        <p:spPr>
          <a:xfrm>
            <a:off x="4507654" y="2615971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13390" y="3066178"/>
            <a:ext cx="1481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600" dirty="0">
                <a:latin typeface="Arial"/>
                <a:cs typeface="Arial"/>
              </a:rPr>
              <a:t>De acción lenta pero con actividad residual. Mata a la mayoría de las bacterias, algunos hongos y virus. Su combinación con alcoholes aumenta su eficacia.</a:t>
            </a:r>
          </a:p>
          <a:p>
            <a:pPr algn="just"/>
            <a:endParaRPr lang="es-ES_tradnl" sz="600" dirty="0">
              <a:latin typeface="Arial"/>
              <a:cs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9601" y="1519840"/>
            <a:ext cx="1481666" cy="286700"/>
          </a:xfrm>
          <a:prstGeom prst="roundRect">
            <a:avLst>
              <a:gd name="adj" fmla="val 5326"/>
            </a:avLst>
          </a:prstGeom>
          <a:solidFill>
            <a:srgbClr val="FF565A"/>
          </a:solidFill>
          <a:ln>
            <a:solidFill>
              <a:srgbClr val="FF56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205144" y="1519840"/>
            <a:ext cx="1481666" cy="286700"/>
          </a:xfrm>
          <a:prstGeom prst="roundRect">
            <a:avLst>
              <a:gd name="adj" fmla="val 5326"/>
            </a:avLst>
          </a:prstGeom>
          <a:solidFill>
            <a:srgbClr val="FF565A"/>
          </a:solidFill>
          <a:ln>
            <a:solidFill>
              <a:srgbClr val="FF56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396230" y="1519840"/>
            <a:ext cx="1481666" cy="286700"/>
          </a:xfrm>
          <a:prstGeom prst="roundRect">
            <a:avLst>
              <a:gd name="adj" fmla="val 5326"/>
            </a:avLst>
          </a:prstGeom>
          <a:solidFill>
            <a:srgbClr val="FF565A"/>
          </a:solidFill>
          <a:ln>
            <a:solidFill>
              <a:srgbClr val="FF56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3800687" y="1519840"/>
            <a:ext cx="1481666" cy="286700"/>
          </a:xfrm>
          <a:prstGeom prst="roundRect">
            <a:avLst>
              <a:gd name="adj" fmla="val 5326"/>
            </a:avLst>
          </a:prstGeom>
          <a:solidFill>
            <a:srgbClr val="FF565A"/>
          </a:solidFill>
          <a:ln>
            <a:solidFill>
              <a:srgbClr val="FF56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6991774" y="1519840"/>
            <a:ext cx="1481666" cy="286700"/>
          </a:xfrm>
          <a:prstGeom prst="roundRect">
            <a:avLst>
              <a:gd name="adj" fmla="val 5326"/>
            </a:avLst>
          </a:prstGeom>
          <a:solidFill>
            <a:srgbClr val="FF565A"/>
          </a:solidFill>
          <a:ln>
            <a:solidFill>
              <a:srgbClr val="FF56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0550" y="1787698"/>
            <a:ext cx="1517650" cy="954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86093" y="1787698"/>
            <a:ext cx="1517650" cy="954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377179" y="1787698"/>
            <a:ext cx="1517650" cy="954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781636" y="1787698"/>
            <a:ext cx="1517650" cy="954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972723" y="1787698"/>
            <a:ext cx="1517650" cy="954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Surgica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/>
          <a:stretch/>
        </p:blipFill>
        <p:spPr>
          <a:xfrm rot="5400000">
            <a:off x="7722151" y="2688095"/>
            <a:ext cx="398751" cy="289739"/>
          </a:xfrm>
          <a:prstGeom prst="rect">
            <a:avLst/>
          </a:prstGeom>
        </p:spPr>
      </p:pic>
      <p:pic>
        <p:nvPicPr>
          <p:cNvPr id="55" name="Picture 54" descr="Screen Shot 2017-11-23 at 17.14.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8176" y="2638244"/>
            <a:ext cx="291420" cy="405175"/>
          </a:xfrm>
          <a:prstGeom prst="rect">
            <a:avLst/>
          </a:prstGeom>
        </p:spPr>
      </p:pic>
      <p:pic>
        <p:nvPicPr>
          <p:cNvPr id="56" name="Picture 55" descr="Antisept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940" y="2686469"/>
            <a:ext cx="345771" cy="345771"/>
          </a:xfrm>
          <a:prstGeom prst="rect">
            <a:avLst/>
          </a:prstGeom>
        </p:spPr>
      </p:pic>
      <p:pic>
        <p:nvPicPr>
          <p:cNvPr id="57" name="Picture 56" descr="Screen Shot 2017-11-23 at 17.10.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77" y="2633749"/>
            <a:ext cx="327558" cy="390125"/>
          </a:xfrm>
          <a:prstGeom prst="rect">
            <a:avLst/>
          </a:prstGeom>
        </p:spPr>
      </p:pic>
      <p:sp>
        <p:nvSpPr>
          <p:cNvPr id="58" name="&quot;No&quot; Symbol 57"/>
          <p:cNvSpPr/>
          <p:nvPr/>
        </p:nvSpPr>
        <p:spPr>
          <a:xfrm>
            <a:off x="7698741" y="2615971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04477" y="3066178"/>
            <a:ext cx="1481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600" dirty="0">
                <a:latin typeface="Arial"/>
                <a:cs typeface="Arial"/>
              </a:rPr>
              <a:t>No tan empleados como otros desinfectantes, también hay derivados halogenados muy eficaces. Alta actividad incluso en presencia de materia orgánica.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983311" y="1516777"/>
            <a:ext cx="1481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/>
                <a:cs typeface="Arial"/>
              </a:rPr>
              <a:t>DIAMIDINAS</a:t>
            </a:r>
            <a:endParaRPr lang="es-ES_tradnl" sz="600" dirty="0">
              <a:latin typeface="Arial"/>
              <a:cs typeface="Arial"/>
            </a:endParaRPr>
          </a:p>
        </p:txBody>
      </p:sp>
      <p:pic>
        <p:nvPicPr>
          <p:cNvPr id="65" name="Picture 64" descr="Surgica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/>
          <a:stretch/>
        </p:blipFill>
        <p:spPr>
          <a:xfrm rot="5400000">
            <a:off x="1362118" y="5065885"/>
            <a:ext cx="398751" cy="289739"/>
          </a:xfrm>
          <a:prstGeom prst="rect">
            <a:avLst/>
          </a:prstGeom>
        </p:spPr>
      </p:pic>
      <p:pic>
        <p:nvPicPr>
          <p:cNvPr id="66" name="Picture 65" descr="Screen Shot 2017-11-23 at 17.14.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143" y="5016034"/>
            <a:ext cx="291420" cy="405175"/>
          </a:xfrm>
          <a:prstGeom prst="rect">
            <a:avLst/>
          </a:prstGeom>
        </p:spPr>
      </p:pic>
      <p:pic>
        <p:nvPicPr>
          <p:cNvPr id="67" name="Picture 66" descr="Antisept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07" y="5064259"/>
            <a:ext cx="345771" cy="345771"/>
          </a:xfrm>
          <a:prstGeom prst="rect">
            <a:avLst/>
          </a:prstGeom>
        </p:spPr>
      </p:pic>
      <p:pic>
        <p:nvPicPr>
          <p:cNvPr id="68" name="Picture 67" descr="Screen Shot 2017-11-23 at 17.10.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4" y="5011539"/>
            <a:ext cx="327558" cy="390125"/>
          </a:xfrm>
          <a:prstGeom prst="rect">
            <a:avLst/>
          </a:prstGeom>
        </p:spPr>
      </p:pic>
      <p:sp>
        <p:nvSpPr>
          <p:cNvPr id="69" name="&quot;No&quot; Symbol 68"/>
          <p:cNvSpPr/>
          <p:nvPr/>
        </p:nvSpPr>
        <p:spPr>
          <a:xfrm>
            <a:off x="1317543" y="4999456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44444" y="5443968"/>
            <a:ext cx="1481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600" dirty="0">
                <a:latin typeface="Arial"/>
                <a:cs typeface="Arial"/>
              </a:rPr>
              <a:t>Mata a bacterias, hongos y virus. Agentes extremadamente oxidantes. Liberación de cloro gaseoso es </a:t>
            </a:r>
            <a:r>
              <a:rPr lang="es-ES_tradnl" sz="600" dirty="0" err="1">
                <a:latin typeface="Arial"/>
                <a:cs typeface="Arial"/>
              </a:rPr>
              <a:t>pneumotóxico</a:t>
            </a:r>
            <a:r>
              <a:rPr lang="es-ES_tradnl" sz="600" dirty="0">
                <a:latin typeface="Arial"/>
                <a:cs typeface="Arial"/>
              </a:rPr>
              <a:t>. Yodo puede teñir piel.</a:t>
            </a:r>
          </a:p>
        </p:txBody>
      </p:sp>
      <p:pic>
        <p:nvPicPr>
          <p:cNvPr id="76" name="Picture 75" descr="Surgica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/>
          <a:stretch/>
        </p:blipFill>
        <p:spPr>
          <a:xfrm rot="5400000">
            <a:off x="2957661" y="5065885"/>
            <a:ext cx="398751" cy="289739"/>
          </a:xfrm>
          <a:prstGeom prst="rect">
            <a:avLst/>
          </a:prstGeom>
        </p:spPr>
      </p:pic>
      <p:pic>
        <p:nvPicPr>
          <p:cNvPr id="77" name="Picture 76" descr="Screen Shot 2017-11-23 at 17.14.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3686" y="5016034"/>
            <a:ext cx="291420" cy="405175"/>
          </a:xfrm>
          <a:prstGeom prst="rect">
            <a:avLst/>
          </a:prstGeom>
        </p:spPr>
      </p:pic>
      <p:pic>
        <p:nvPicPr>
          <p:cNvPr id="78" name="Picture 77" descr="Antisept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50" y="5064259"/>
            <a:ext cx="345771" cy="345771"/>
          </a:xfrm>
          <a:prstGeom prst="rect">
            <a:avLst/>
          </a:prstGeom>
        </p:spPr>
      </p:pic>
      <p:pic>
        <p:nvPicPr>
          <p:cNvPr id="79" name="Picture 78" descr="Screen Shot 2017-11-23 at 17.10.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87" y="5011539"/>
            <a:ext cx="327558" cy="390125"/>
          </a:xfrm>
          <a:prstGeom prst="rect">
            <a:avLst/>
          </a:prstGeom>
        </p:spPr>
      </p:pic>
      <p:sp>
        <p:nvSpPr>
          <p:cNvPr id="80" name="&quot;No&quot; Symbol 79"/>
          <p:cNvSpPr/>
          <p:nvPr/>
        </p:nvSpPr>
        <p:spPr>
          <a:xfrm>
            <a:off x="2934251" y="4999456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239987" y="5443968"/>
            <a:ext cx="1481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600" dirty="0">
                <a:latin typeface="Arial"/>
                <a:cs typeface="Arial"/>
              </a:rPr>
              <a:t>Sales de plata son bactericidas y bacteriostáticas para quemaduras. </a:t>
            </a:r>
            <a:r>
              <a:rPr lang="es-ES_tradnl" sz="600" dirty="0" err="1">
                <a:latin typeface="Arial"/>
                <a:cs typeface="Arial"/>
              </a:rPr>
              <a:t>Tiomersal</a:t>
            </a:r>
            <a:r>
              <a:rPr lang="es-ES_tradnl" sz="600" dirty="0">
                <a:latin typeface="Arial"/>
                <a:cs typeface="Arial"/>
              </a:rPr>
              <a:t> es utilizado como preservador de vacunas sin toxicidad.</a:t>
            </a:r>
          </a:p>
        </p:txBody>
      </p:sp>
      <p:pic>
        <p:nvPicPr>
          <p:cNvPr id="87" name="Picture 86" descr="Surgica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/>
          <a:stretch/>
        </p:blipFill>
        <p:spPr>
          <a:xfrm rot="5400000">
            <a:off x="6148747" y="5065885"/>
            <a:ext cx="398751" cy="289739"/>
          </a:xfrm>
          <a:prstGeom prst="rect">
            <a:avLst/>
          </a:prstGeom>
        </p:spPr>
      </p:pic>
      <p:pic>
        <p:nvPicPr>
          <p:cNvPr id="88" name="Picture 87" descr="Screen Shot 2017-11-23 at 17.14.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24772" y="5016034"/>
            <a:ext cx="291420" cy="405175"/>
          </a:xfrm>
          <a:prstGeom prst="rect">
            <a:avLst/>
          </a:prstGeom>
        </p:spPr>
      </p:pic>
      <p:pic>
        <p:nvPicPr>
          <p:cNvPr id="89" name="Picture 88" descr="Antisept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36" y="5064259"/>
            <a:ext cx="345771" cy="345771"/>
          </a:xfrm>
          <a:prstGeom prst="rect">
            <a:avLst/>
          </a:prstGeom>
        </p:spPr>
      </p:pic>
      <p:pic>
        <p:nvPicPr>
          <p:cNvPr id="90" name="Picture 89" descr="Screen Shot 2017-11-23 at 17.10.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73" y="5011539"/>
            <a:ext cx="327558" cy="390125"/>
          </a:xfrm>
          <a:prstGeom prst="rect">
            <a:avLst/>
          </a:prstGeom>
        </p:spPr>
      </p:pic>
      <p:sp>
        <p:nvSpPr>
          <p:cNvPr id="91" name="&quot;No&quot; Symbol 90"/>
          <p:cNvSpPr/>
          <p:nvPr/>
        </p:nvSpPr>
        <p:spPr>
          <a:xfrm>
            <a:off x="6125337" y="4999456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31073" y="5443968"/>
            <a:ext cx="1481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600" dirty="0">
                <a:latin typeface="Arial"/>
                <a:cs typeface="Arial"/>
              </a:rPr>
              <a:t>Altamente corrosivo y carcinógeno. Actualmente en desuso. Antiguamente responsables del olor a hospital. Aun utilizado para descontaminación de superficies.</a:t>
            </a:r>
          </a:p>
        </p:txBody>
      </p:sp>
      <p:pic>
        <p:nvPicPr>
          <p:cNvPr id="98" name="Picture 97" descr="Surgica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/>
          <a:stretch/>
        </p:blipFill>
        <p:spPr>
          <a:xfrm rot="5400000">
            <a:off x="4553204" y="5065885"/>
            <a:ext cx="398751" cy="289739"/>
          </a:xfrm>
          <a:prstGeom prst="rect">
            <a:avLst/>
          </a:prstGeom>
        </p:spPr>
      </p:pic>
      <p:pic>
        <p:nvPicPr>
          <p:cNvPr id="99" name="Picture 98" descr="Screen Shot 2017-11-23 at 17.14.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9229" y="5016034"/>
            <a:ext cx="291420" cy="405175"/>
          </a:xfrm>
          <a:prstGeom prst="rect">
            <a:avLst/>
          </a:prstGeom>
        </p:spPr>
      </p:pic>
      <p:pic>
        <p:nvPicPr>
          <p:cNvPr id="100" name="Picture 99" descr="Antisept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993" y="5064259"/>
            <a:ext cx="345771" cy="345771"/>
          </a:xfrm>
          <a:prstGeom prst="rect">
            <a:avLst/>
          </a:prstGeom>
        </p:spPr>
      </p:pic>
      <p:pic>
        <p:nvPicPr>
          <p:cNvPr id="101" name="Picture 100" descr="Screen Shot 2017-11-23 at 17.10.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30" y="5011539"/>
            <a:ext cx="327558" cy="390125"/>
          </a:xfrm>
          <a:prstGeom prst="rect">
            <a:avLst/>
          </a:prstGeom>
        </p:spPr>
      </p:pic>
      <p:sp>
        <p:nvSpPr>
          <p:cNvPr id="102" name="&quot;No&quot; Symbol 101"/>
          <p:cNvSpPr/>
          <p:nvPr/>
        </p:nvSpPr>
        <p:spPr>
          <a:xfrm>
            <a:off x="4868434" y="4999456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835530" y="5443968"/>
            <a:ext cx="1481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600" dirty="0">
                <a:latin typeface="Arial"/>
                <a:cs typeface="Arial"/>
              </a:rPr>
              <a:t>Novedosos, ampliamente empleados y ambientalmente inertes. Agentes inestables requieren de estabilizantes. El ácido </a:t>
            </a:r>
            <a:r>
              <a:rPr lang="es-ES_tradnl" sz="600" dirty="0" err="1">
                <a:latin typeface="Arial"/>
                <a:cs typeface="Arial"/>
              </a:rPr>
              <a:t>peracético</a:t>
            </a:r>
            <a:r>
              <a:rPr lang="es-ES_tradnl" sz="600" dirty="0">
                <a:latin typeface="Arial"/>
                <a:cs typeface="Arial"/>
              </a:rPr>
              <a:t> es el más potente.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31741" y="3897630"/>
            <a:ext cx="1481666" cy="328575"/>
          </a:xfrm>
          <a:prstGeom prst="roundRect">
            <a:avLst>
              <a:gd name="adj" fmla="val 5326"/>
            </a:avLst>
          </a:prstGeom>
          <a:solidFill>
            <a:srgbClr val="FF565A"/>
          </a:solidFill>
          <a:ln>
            <a:solidFill>
              <a:srgbClr val="FF56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/>
          <p:cNvSpPr/>
          <p:nvPr/>
        </p:nvSpPr>
        <p:spPr>
          <a:xfrm>
            <a:off x="2227284" y="3897630"/>
            <a:ext cx="1481666" cy="328575"/>
          </a:xfrm>
          <a:prstGeom prst="roundRect">
            <a:avLst>
              <a:gd name="adj" fmla="val 5326"/>
            </a:avLst>
          </a:prstGeom>
          <a:solidFill>
            <a:srgbClr val="FF565A"/>
          </a:solidFill>
          <a:ln>
            <a:solidFill>
              <a:srgbClr val="FF56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/>
          <p:cNvSpPr/>
          <p:nvPr/>
        </p:nvSpPr>
        <p:spPr>
          <a:xfrm>
            <a:off x="5418370" y="3897630"/>
            <a:ext cx="1481666" cy="328575"/>
          </a:xfrm>
          <a:prstGeom prst="roundRect">
            <a:avLst>
              <a:gd name="adj" fmla="val 5326"/>
            </a:avLst>
          </a:prstGeom>
          <a:solidFill>
            <a:srgbClr val="FF565A"/>
          </a:solidFill>
          <a:ln>
            <a:solidFill>
              <a:srgbClr val="FF56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ed Rectangle 94"/>
          <p:cNvSpPr/>
          <p:nvPr/>
        </p:nvSpPr>
        <p:spPr>
          <a:xfrm>
            <a:off x="3822827" y="3897630"/>
            <a:ext cx="1481666" cy="328575"/>
          </a:xfrm>
          <a:prstGeom prst="roundRect">
            <a:avLst>
              <a:gd name="adj" fmla="val 5326"/>
            </a:avLst>
          </a:prstGeom>
          <a:solidFill>
            <a:srgbClr val="FF565A"/>
          </a:solidFill>
          <a:ln>
            <a:solidFill>
              <a:srgbClr val="FF56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/>
          <p:cNvSpPr/>
          <p:nvPr/>
        </p:nvSpPr>
        <p:spPr>
          <a:xfrm>
            <a:off x="7013914" y="3897630"/>
            <a:ext cx="1481666" cy="328575"/>
          </a:xfrm>
          <a:prstGeom prst="roundRect">
            <a:avLst>
              <a:gd name="adj" fmla="val 5326"/>
            </a:avLst>
          </a:prstGeom>
          <a:solidFill>
            <a:srgbClr val="FF565A"/>
          </a:solidFill>
          <a:ln>
            <a:solidFill>
              <a:srgbClr val="FF56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12690" y="4165488"/>
            <a:ext cx="1517650" cy="17020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2208233" y="4165488"/>
            <a:ext cx="1517650" cy="17020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399319" y="4165488"/>
            <a:ext cx="1517650" cy="17020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3803776" y="4165488"/>
            <a:ext cx="1517524" cy="17020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6994863" y="4165488"/>
            <a:ext cx="1517650" cy="17020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108" descr="Surgica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/>
          <a:stretch/>
        </p:blipFill>
        <p:spPr>
          <a:xfrm rot="5400000">
            <a:off x="7744291" y="5065885"/>
            <a:ext cx="398751" cy="289739"/>
          </a:xfrm>
          <a:prstGeom prst="rect">
            <a:avLst/>
          </a:prstGeom>
        </p:spPr>
      </p:pic>
      <p:pic>
        <p:nvPicPr>
          <p:cNvPr id="110" name="Picture 109" descr="Screen Shot 2017-11-23 at 17.14.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0316" y="5016034"/>
            <a:ext cx="291420" cy="405175"/>
          </a:xfrm>
          <a:prstGeom prst="rect">
            <a:avLst/>
          </a:prstGeom>
        </p:spPr>
      </p:pic>
      <p:pic>
        <p:nvPicPr>
          <p:cNvPr id="111" name="Picture 110" descr="Antisept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80" y="5064259"/>
            <a:ext cx="345771" cy="345771"/>
          </a:xfrm>
          <a:prstGeom prst="rect">
            <a:avLst/>
          </a:prstGeom>
        </p:spPr>
      </p:pic>
      <p:pic>
        <p:nvPicPr>
          <p:cNvPr id="112" name="Picture 111" descr="Screen Shot 2017-11-23 at 17.10.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817" y="5011539"/>
            <a:ext cx="327558" cy="390125"/>
          </a:xfrm>
          <a:prstGeom prst="rect">
            <a:avLst/>
          </a:prstGeom>
        </p:spPr>
      </p:pic>
      <p:sp>
        <p:nvSpPr>
          <p:cNvPr id="113" name="&quot;No&quot; Symbol 112"/>
          <p:cNvSpPr/>
          <p:nvPr/>
        </p:nvSpPr>
        <p:spPr>
          <a:xfrm>
            <a:off x="7720881" y="4999456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026617" y="5443968"/>
            <a:ext cx="1481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600" dirty="0">
                <a:latin typeface="Arial"/>
                <a:cs typeface="Arial"/>
              </a:rPr>
              <a:t>Baja toxicidad, amplio uso en superficies donde se preparan alimentos. Eficaces contra bacterias. Las Gram-negativas pueden proliferar en sus soluciones acuosas.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005451" y="3894567"/>
            <a:ext cx="1481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/>
                <a:cs typeface="Arial"/>
              </a:rPr>
              <a:t>AMONIO CUATER.</a:t>
            </a:r>
            <a:endParaRPr lang="es-ES_tradnl" sz="600" dirty="0">
              <a:latin typeface="Arial"/>
              <a:cs typeface="Arial"/>
            </a:endParaRPr>
          </a:p>
        </p:txBody>
      </p:sp>
      <p:sp>
        <p:nvSpPr>
          <p:cNvPr id="116" name="&quot;No&quot; Symbol 115"/>
          <p:cNvSpPr/>
          <p:nvPr/>
        </p:nvSpPr>
        <p:spPr>
          <a:xfrm>
            <a:off x="5726429" y="2615971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7" name="&quot;No&quot; Symbol 116"/>
          <p:cNvSpPr/>
          <p:nvPr/>
        </p:nvSpPr>
        <p:spPr>
          <a:xfrm>
            <a:off x="7326658" y="2615971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8" name="&quot;No&quot; Symbol 117"/>
          <p:cNvSpPr/>
          <p:nvPr/>
        </p:nvSpPr>
        <p:spPr>
          <a:xfrm>
            <a:off x="1690074" y="4999456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9" name="&quot;No&quot; Symbol 118"/>
          <p:cNvSpPr/>
          <p:nvPr/>
        </p:nvSpPr>
        <p:spPr>
          <a:xfrm>
            <a:off x="2206539" y="4999456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0" name="&quot;No&quot; Symbol 119"/>
          <p:cNvSpPr/>
          <p:nvPr/>
        </p:nvSpPr>
        <p:spPr>
          <a:xfrm>
            <a:off x="5397571" y="4999456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1" name="&quot;No&quot; Symbol 120"/>
          <p:cNvSpPr/>
          <p:nvPr/>
        </p:nvSpPr>
        <p:spPr>
          <a:xfrm>
            <a:off x="6997770" y="4999456"/>
            <a:ext cx="444501" cy="444501"/>
          </a:xfrm>
          <a:prstGeom prst="noSmoking">
            <a:avLst>
              <a:gd name="adj" fmla="val 999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138" y="1516777"/>
            <a:ext cx="1481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/>
                <a:cs typeface="Arial"/>
              </a:rPr>
              <a:t>ALCOHOLES</a:t>
            </a:r>
            <a:endParaRPr lang="es-ES_tradnl" sz="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96681" y="1516777"/>
            <a:ext cx="1481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/>
                <a:cs typeface="Arial"/>
              </a:rPr>
              <a:t>ALDEHIDOS</a:t>
            </a:r>
            <a:endParaRPr lang="es-ES_tradnl" sz="600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87767" y="1516777"/>
            <a:ext cx="1481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/>
                <a:cs typeface="Arial"/>
              </a:rPr>
              <a:t>BISFENOLES</a:t>
            </a:r>
            <a:endParaRPr lang="es-ES_tradnl" sz="6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92224" y="1516777"/>
            <a:ext cx="1481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/>
                <a:cs typeface="Arial"/>
              </a:rPr>
              <a:t>BIGUANIDINAS</a:t>
            </a:r>
            <a:endParaRPr lang="es-ES_tradnl" sz="6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23278" y="3894567"/>
            <a:ext cx="1481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/>
                <a:cs typeface="Arial"/>
              </a:rPr>
              <a:t>HALOGENADOS</a:t>
            </a:r>
            <a:endParaRPr lang="es-ES_tradnl" sz="6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184400" y="3894567"/>
            <a:ext cx="1562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/>
                <a:cs typeface="Arial"/>
              </a:rPr>
              <a:t>METALODERIVADOS</a:t>
            </a:r>
            <a:endParaRPr lang="es-ES_tradnl" sz="6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409907" y="3894567"/>
            <a:ext cx="1481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/>
                <a:cs typeface="Arial"/>
              </a:rPr>
              <a:t>FENÓLICOS</a:t>
            </a:r>
            <a:endParaRPr lang="es-ES_tradnl" sz="600" dirty="0">
              <a:latin typeface="Arial"/>
              <a:cs typeface="Arial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814364" y="3894567"/>
            <a:ext cx="1481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dirty="0">
                <a:latin typeface="Arial"/>
                <a:cs typeface="Arial"/>
              </a:rPr>
              <a:t>PERÓXIDOS</a:t>
            </a:r>
            <a:endParaRPr lang="es-ES_tradnl" sz="600" dirty="0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96901" y="2321329"/>
            <a:ext cx="1510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Arial"/>
                <a:cs typeface="Arial"/>
              </a:rPr>
              <a:t>Etanol</a:t>
            </a:r>
            <a:r>
              <a:rPr lang="en-US" sz="1200" dirty="0">
                <a:latin typeface="Arial"/>
                <a:cs typeface="Arial"/>
              </a:rPr>
              <a:t>, Isopropanol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2338505" y="2321329"/>
            <a:ext cx="1185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Arial"/>
                <a:cs typeface="Arial"/>
              </a:rPr>
              <a:t>Glutaraldehido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011479" y="2317096"/>
            <a:ext cx="1040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Arial"/>
                <a:cs typeface="Arial"/>
              </a:rPr>
              <a:t>Clorhexidina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708936" y="2317096"/>
            <a:ext cx="80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Arial"/>
                <a:cs typeface="Arial"/>
              </a:rPr>
              <a:t>Triclosan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7148334" y="2317096"/>
            <a:ext cx="1048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Arial"/>
                <a:cs typeface="Arial"/>
              </a:rPr>
              <a:t>Propamidina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94251" y="4707266"/>
            <a:ext cx="1536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Arial"/>
                <a:cs typeface="Arial"/>
              </a:rPr>
              <a:t>Hipoclorito</a:t>
            </a:r>
            <a:r>
              <a:rPr lang="en-US" sz="1200" dirty="0">
                <a:latin typeface="Arial"/>
                <a:cs typeface="Arial"/>
              </a:rPr>
              <a:t> de </a:t>
            </a:r>
            <a:r>
              <a:rPr lang="en-US" sz="1200" dirty="0" err="1">
                <a:latin typeface="Arial"/>
                <a:cs typeface="Arial"/>
              </a:rPr>
              <a:t>sodio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514160" y="4707266"/>
            <a:ext cx="854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Arial"/>
                <a:cs typeface="Arial"/>
              </a:rPr>
              <a:t>Tiomersal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3727792" y="4711499"/>
            <a:ext cx="1627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>
                <a:latin typeface="Arial"/>
                <a:cs typeface="Arial"/>
              </a:rPr>
              <a:t>Peróxido</a:t>
            </a:r>
            <a:r>
              <a:rPr lang="en-US" sz="1100" dirty="0">
                <a:latin typeface="Arial"/>
                <a:cs typeface="Arial"/>
              </a:rPr>
              <a:t> de </a:t>
            </a:r>
            <a:r>
              <a:rPr lang="en-US" sz="1100" dirty="0" err="1">
                <a:latin typeface="Arial"/>
                <a:cs typeface="Arial"/>
              </a:rPr>
              <a:t>Hidrógeno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626260" y="4703033"/>
            <a:ext cx="988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o-</a:t>
            </a:r>
            <a:r>
              <a:rPr lang="en-US" sz="1200" dirty="0" err="1">
                <a:latin typeface="Arial"/>
                <a:cs typeface="Arial"/>
              </a:rPr>
              <a:t>Fenilfenol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959602" y="4703033"/>
            <a:ext cx="157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Arial"/>
                <a:cs typeface="Arial"/>
              </a:rPr>
              <a:t>Cloruro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Benzalconio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84200" y="1507140"/>
            <a:ext cx="1528233" cy="2130524"/>
          </a:xfrm>
          <a:prstGeom prst="roundRect">
            <a:avLst>
              <a:gd name="adj" fmla="val 5326"/>
            </a:avLst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179743" y="1507140"/>
            <a:ext cx="1528233" cy="2130524"/>
          </a:xfrm>
          <a:prstGeom prst="roundRect">
            <a:avLst>
              <a:gd name="adj" fmla="val 5326"/>
            </a:avLst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370829" y="1507140"/>
            <a:ext cx="1528233" cy="2130524"/>
          </a:xfrm>
          <a:prstGeom prst="roundRect">
            <a:avLst>
              <a:gd name="adj" fmla="val 5326"/>
            </a:avLst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3775286" y="1507140"/>
            <a:ext cx="1528233" cy="2130524"/>
          </a:xfrm>
          <a:prstGeom prst="roundRect">
            <a:avLst>
              <a:gd name="adj" fmla="val 5326"/>
            </a:avLst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6966373" y="1507140"/>
            <a:ext cx="1528233" cy="2130524"/>
          </a:xfrm>
          <a:prstGeom prst="roundRect">
            <a:avLst>
              <a:gd name="adj" fmla="val 5326"/>
            </a:avLst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606340" y="3884930"/>
            <a:ext cx="1528233" cy="2130524"/>
          </a:xfrm>
          <a:prstGeom prst="roundRect">
            <a:avLst>
              <a:gd name="adj" fmla="val 5326"/>
            </a:avLst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2201883" y="3884930"/>
            <a:ext cx="1528233" cy="2130524"/>
          </a:xfrm>
          <a:prstGeom prst="roundRect">
            <a:avLst>
              <a:gd name="adj" fmla="val 5326"/>
            </a:avLst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5392969" y="3884930"/>
            <a:ext cx="1528233" cy="2130524"/>
          </a:xfrm>
          <a:prstGeom prst="roundRect">
            <a:avLst>
              <a:gd name="adj" fmla="val 5326"/>
            </a:avLst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/>
          <p:cNvSpPr/>
          <p:nvPr/>
        </p:nvSpPr>
        <p:spPr>
          <a:xfrm>
            <a:off x="3797426" y="3884930"/>
            <a:ext cx="1528233" cy="2130524"/>
          </a:xfrm>
          <a:prstGeom prst="roundRect">
            <a:avLst>
              <a:gd name="adj" fmla="val 5326"/>
            </a:avLst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ounded Rectangle 107"/>
          <p:cNvSpPr/>
          <p:nvPr/>
        </p:nvSpPr>
        <p:spPr>
          <a:xfrm>
            <a:off x="6988513" y="3884930"/>
            <a:ext cx="1528233" cy="2130524"/>
          </a:xfrm>
          <a:prstGeom prst="roundRect">
            <a:avLst>
              <a:gd name="adj" fmla="val 5326"/>
            </a:avLst>
          </a:prstGeom>
          <a:noFill/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Picture 137" descr="Surgical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/>
          <a:stretch/>
        </p:blipFill>
        <p:spPr>
          <a:xfrm rot="5400000">
            <a:off x="4853297" y="6136052"/>
            <a:ext cx="398751" cy="289739"/>
          </a:xfrm>
          <a:prstGeom prst="rect">
            <a:avLst/>
          </a:prstGeom>
        </p:spPr>
      </p:pic>
      <p:pic>
        <p:nvPicPr>
          <p:cNvPr id="139" name="Picture 138" descr="Screen Shot 2017-11-23 at 17.14.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9596" y="6075122"/>
            <a:ext cx="291420" cy="405175"/>
          </a:xfrm>
          <a:prstGeom prst="rect">
            <a:avLst/>
          </a:prstGeom>
        </p:spPr>
      </p:pic>
      <p:pic>
        <p:nvPicPr>
          <p:cNvPr id="140" name="Picture 139" descr="Antisept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8" y="6134526"/>
            <a:ext cx="345771" cy="345771"/>
          </a:xfrm>
          <a:prstGeom prst="rect">
            <a:avLst/>
          </a:prstGeom>
        </p:spPr>
      </p:pic>
      <p:pic>
        <p:nvPicPr>
          <p:cNvPr id="141" name="Picture 140" descr="Screen Shot 2017-11-23 at 17.10.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18" y="6090172"/>
            <a:ext cx="327558" cy="390125"/>
          </a:xfrm>
          <a:prstGeom prst="rect">
            <a:avLst/>
          </a:prstGeom>
        </p:spPr>
      </p:pic>
      <p:sp>
        <p:nvSpPr>
          <p:cNvPr id="143" name="TextBox 142"/>
          <p:cNvSpPr txBox="1"/>
          <p:nvPr/>
        </p:nvSpPr>
        <p:spPr>
          <a:xfrm>
            <a:off x="1050971" y="6163242"/>
            <a:ext cx="1188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Antiséptico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3105746" y="6163242"/>
            <a:ext cx="1199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Superficies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5171842" y="6163242"/>
            <a:ext cx="1393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Esterilización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431701" y="6163242"/>
            <a:ext cx="1040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Vouchers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569275" y="1160563"/>
            <a:ext cx="792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Infografía de desinfectantes y antisépticos de uso común</a:t>
            </a:r>
          </a:p>
        </p:txBody>
      </p:sp>
    </p:spTree>
    <p:extLst>
      <p:ext uri="{BB962C8B-B14F-4D97-AF65-F5344CB8AC3E}">
        <p14:creationId xmlns:p14="http://schemas.microsoft.com/office/powerpoint/2010/main" val="334414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5" y="787400"/>
            <a:ext cx="6848789" cy="553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Etanol e </a:t>
            </a:r>
            <a:r>
              <a:rPr lang="es-ES_tradnl" b="1" dirty="0" err="1">
                <a:latin typeface="Arial"/>
                <a:cs typeface="Arial"/>
              </a:rPr>
              <a:t>Isopropanol</a:t>
            </a:r>
            <a:endParaRPr lang="es-ES_tradnl" b="1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El etanol e </a:t>
            </a:r>
            <a:r>
              <a:rPr lang="es-ES_tradnl" sz="1400" dirty="0" err="1">
                <a:latin typeface="Arial"/>
                <a:cs typeface="Arial"/>
              </a:rPr>
              <a:t>isopropanol</a:t>
            </a:r>
            <a:r>
              <a:rPr lang="es-ES_tradnl" sz="1400" dirty="0">
                <a:latin typeface="Arial"/>
                <a:cs typeface="Arial"/>
              </a:rPr>
              <a:t> tienen propiedades desinfectantes similares.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Activos contra las formas vegetativas de bacterias, hongos y virus con envoltura lipídica, pero no contra las esporas y variablemente contra virus no envueltos.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Máxima eficacia a concentraciones acuosas del 70% (v/v).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Concentraciones superiores o inferiores son menos germicidas.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Ventajas: no dejan residuo en los objetos tratados.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Desventajas: no tienen actividad residual.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Las mezclas con otros germicidas más eficaces:</a:t>
            </a:r>
          </a:p>
          <a:p>
            <a:pPr marL="285750" indent="-285750" algn="just">
              <a:buFont typeface="Arial"/>
              <a:buChar char="•"/>
            </a:pPr>
            <a:r>
              <a:rPr lang="es-ES_tradnl" sz="1400" dirty="0">
                <a:latin typeface="Arial"/>
                <a:cs typeface="Arial"/>
              </a:rPr>
              <a:t>Etanol 70% con 100g/l de formaldehido</a:t>
            </a:r>
          </a:p>
          <a:p>
            <a:pPr marL="285750" indent="-285750" algn="just">
              <a:buFont typeface="Arial"/>
              <a:buChar char="•"/>
            </a:pPr>
            <a:r>
              <a:rPr lang="es-ES_tradnl" sz="1400" dirty="0">
                <a:latin typeface="Arial"/>
                <a:cs typeface="Arial"/>
              </a:rPr>
              <a:t>Etanol 70% con 2 g/l de cloro libre.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Soluciones acuosas pueden ser empleadas como</a:t>
            </a:r>
          </a:p>
          <a:p>
            <a:pPr algn="just"/>
            <a:r>
              <a:rPr lang="es-ES_tradnl" sz="1400" dirty="0">
                <a:latin typeface="Arial"/>
                <a:cs typeface="Arial"/>
              </a:rPr>
              <a:t>antiséptico, para descontaminación de superficies y para </a:t>
            </a:r>
          </a:p>
          <a:p>
            <a:pPr algn="just"/>
            <a:r>
              <a:rPr lang="es-ES_tradnl" sz="1400" dirty="0">
                <a:latin typeface="Arial"/>
                <a:cs typeface="Arial"/>
              </a:rPr>
              <a:t>preservar especímenes de manera segura.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No son esterilizantes por lo que no se  recomiendan para </a:t>
            </a:r>
          </a:p>
          <a:p>
            <a:pPr algn="just"/>
            <a:r>
              <a:rPr lang="es-ES_tradnl" sz="1400" dirty="0">
                <a:latin typeface="Arial"/>
                <a:cs typeface="Arial"/>
              </a:rPr>
              <a:t>instrumental médico o desinfección de alto nivel.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4093345"/>
            <a:ext cx="3860800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059" y="987278"/>
            <a:ext cx="21082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48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6" y="787400"/>
            <a:ext cx="6685964" cy="292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rial"/>
                <a:cs typeface="Arial"/>
              </a:rPr>
              <a:t>Formaldehido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Emplea gas de formaldehido a 0.3 gramos/pié cúbico durante 4 horas para descontaminar GSB y espacios grandes.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Calentando hojuelas de </a:t>
            </a:r>
            <a:r>
              <a:rPr lang="es-ES_tradnl" sz="1400" dirty="0" err="1">
                <a:latin typeface="Arial"/>
                <a:cs typeface="Arial"/>
              </a:rPr>
              <a:t>paraformaldehido</a:t>
            </a:r>
            <a:r>
              <a:rPr lang="es-ES_tradnl" sz="1400" dirty="0">
                <a:latin typeface="Arial"/>
                <a:cs typeface="Arial"/>
              </a:rPr>
              <a:t>  (0.3 gramos/pié cúbico) en un sartén automatizado para generar el gas de formaldehido.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Necesario controlar la humedad ambiental (80% HR, idealmente).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Altamente efectivo para matar a microorganismos pero muy tóxico (carcinógeno).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2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425" y="3531647"/>
            <a:ext cx="6486470" cy="292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 err="1">
                <a:latin typeface="Arial"/>
                <a:cs typeface="Arial"/>
              </a:rPr>
              <a:t>Glutaraldehído</a:t>
            </a:r>
            <a:endParaRPr lang="es-ES_tradnl" b="1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Al igual que el </a:t>
            </a:r>
            <a:r>
              <a:rPr lang="es-ES_tradnl" sz="1400" dirty="0" err="1">
                <a:latin typeface="Arial"/>
                <a:cs typeface="Arial"/>
              </a:rPr>
              <a:t>formaldehído</a:t>
            </a:r>
            <a:r>
              <a:rPr lang="es-ES_tradnl" sz="1400" dirty="0">
                <a:latin typeface="Arial"/>
                <a:cs typeface="Arial"/>
              </a:rPr>
              <a:t>, tiene actividad contra formas vegetativas de bacterias, esporas, hongos y virus con y sin envoltura </a:t>
            </a:r>
            <a:r>
              <a:rPr lang="es-ES_tradnl" sz="1400" dirty="0" err="1">
                <a:latin typeface="Arial"/>
                <a:cs typeface="Arial"/>
              </a:rPr>
              <a:t>lipídica</a:t>
            </a:r>
            <a:r>
              <a:rPr lang="es-ES_tradnl" sz="1400" dirty="0">
                <a:latin typeface="Arial"/>
                <a:cs typeface="Arial"/>
              </a:rPr>
              <a:t>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No es corrosivo y su </a:t>
            </a:r>
            <a:r>
              <a:rPr lang="es-ES_tradnl" sz="1400" dirty="0" err="1">
                <a:latin typeface="Arial"/>
                <a:cs typeface="Arial"/>
              </a:rPr>
              <a:t>acción</a:t>
            </a:r>
            <a:r>
              <a:rPr lang="es-ES_tradnl" sz="1400" dirty="0">
                <a:latin typeface="Arial"/>
                <a:cs typeface="Arial"/>
              </a:rPr>
              <a:t> es </a:t>
            </a:r>
            <a:r>
              <a:rPr lang="es-ES_tradnl" sz="1400" dirty="0" err="1">
                <a:latin typeface="Arial"/>
                <a:cs typeface="Arial"/>
              </a:rPr>
              <a:t>más</a:t>
            </a:r>
            <a:r>
              <a:rPr lang="es-ES_tradnl" sz="1400" dirty="0">
                <a:latin typeface="Arial"/>
                <a:cs typeface="Arial"/>
              </a:rPr>
              <a:t> </a:t>
            </a:r>
            <a:r>
              <a:rPr lang="es-ES_tradnl" sz="1400" dirty="0" err="1">
                <a:latin typeface="Arial"/>
                <a:cs typeface="Arial"/>
              </a:rPr>
              <a:t>rápida</a:t>
            </a:r>
            <a:r>
              <a:rPr lang="es-ES_tradnl" sz="1400" dirty="0">
                <a:latin typeface="Arial"/>
                <a:cs typeface="Arial"/>
              </a:rPr>
              <a:t> que la del </a:t>
            </a:r>
            <a:r>
              <a:rPr lang="es-ES_tradnl" sz="1400" dirty="0" err="1">
                <a:latin typeface="Arial"/>
                <a:cs typeface="Arial"/>
              </a:rPr>
              <a:t>formaldehído</a:t>
            </a:r>
            <a:r>
              <a:rPr lang="es-ES_tradnl" sz="1400" dirty="0">
                <a:latin typeface="Arial"/>
                <a:cs typeface="Arial"/>
              </a:rPr>
              <a:t>. No obstante, tarda varias horas en matar las esporas bacterianas.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err="1">
                <a:latin typeface="Arial"/>
                <a:cs typeface="Arial"/>
              </a:rPr>
              <a:t>Solución</a:t>
            </a:r>
            <a:r>
              <a:rPr lang="es-ES_tradnl" sz="1400" dirty="0">
                <a:latin typeface="Arial"/>
                <a:cs typeface="Arial"/>
              </a:rPr>
              <a:t> a </a:t>
            </a:r>
            <a:r>
              <a:rPr lang="es-ES_tradnl" sz="1400" dirty="0" err="1">
                <a:latin typeface="Arial"/>
                <a:cs typeface="Arial"/>
              </a:rPr>
              <a:t>concentración</a:t>
            </a:r>
            <a:r>
              <a:rPr lang="es-ES_tradnl" sz="1400" dirty="0">
                <a:latin typeface="Arial"/>
                <a:cs typeface="Arial"/>
              </a:rPr>
              <a:t> de 20 g/l (2%); algunos productos deben ser activa- dos (alcalinizados) antes de usarse.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El </a:t>
            </a:r>
            <a:r>
              <a:rPr lang="es-ES_tradnl" sz="1400" dirty="0" err="1">
                <a:latin typeface="Arial"/>
                <a:cs typeface="Arial"/>
              </a:rPr>
              <a:t>glutaraldehído</a:t>
            </a:r>
            <a:r>
              <a:rPr lang="es-ES_tradnl" sz="1400" dirty="0">
                <a:latin typeface="Arial"/>
                <a:cs typeface="Arial"/>
              </a:rPr>
              <a:t> es </a:t>
            </a:r>
            <a:r>
              <a:rPr lang="es-ES_tradnl" sz="1400" dirty="0" err="1">
                <a:latin typeface="Arial"/>
                <a:cs typeface="Arial"/>
              </a:rPr>
              <a:t>tóxico</a:t>
            </a:r>
            <a:r>
              <a:rPr lang="es-ES_tradnl" sz="1400" dirty="0">
                <a:latin typeface="Arial"/>
                <a:cs typeface="Arial"/>
              </a:rPr>
              <a:t> e irritante para la piel y las mucosas. </a:t>
            </a:r>
          </a:p>
          <a:p>
            <a:pPr algn="just"/>
            <a:endParaRPr lang="es-ES_tradnl" sz="12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70" y="1008732"/>
            <a:ext cx="2080908" cy="2844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430" r="12542"/>
          <a:stretch/>
        </p:blipFill>
        <p:spPr>
          <a:xfrm>
            <a:off x="7229446" y="4023986"/>
            <a:ext cx="1812788" cy="2482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304" y="5248655"/>
            <a:ext cx="1859671" cy="139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52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8425" y="787400"/>
            <a:ext cx="88863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Limpieza, desinfección, descontaminación y esterilización de laboratorios</a:t>
            </a:r>
          </a:p>
          <a:p>
            <a:endParaRPr lang="es-ES_tradnl" dirty="0"/>
          </a:p>
          <a:p>
            <a:r>
              <a:rPr lang="es-ES_tradnl" sz="1600" dirty="0"/>
              <a:t>Esta sección describe las estrategias básicas para descontaminar superficies, artículos y áreas del laboratorio.</a:t>
            </a:r>
          </a:p>
          <a:p>
            <a:endParaRPr lang="es-ES_tradnl" sz="1600" dirty="0"/>
          </a:p>
          <a:p>
            <a:r>
              <a:rPr lang="es-ES_tradnl" sz="1600" dirty="0"/>
              <a:t>Objeto de eliminar la posibilidad de transmitir agentes biológicos infecciosos a trabajadores del laboratorio, al público general y al ambiente que rodea al laboratorio.</a:t>
            </a:r>
          </a:p>
          <a:p>
            <a:endParaRPr lang="es-ES_tradnl" sz="1600" dirty="0"/>
          </a:p>
          <a:p>
            <a:r>
              <a:rPr lang="es-ES_tradnl" sz="1600" dirty="0"/>
              <a:t>La transmisión de infecciones ocupacionales a personal de investigación biomédica puede ocurrir de manera directa (contacto, parenteral, etc.) o de manera indirecta (por aerosoles, </a:t>
            </a:r>
            <a:r>
              <a:rPr lang="es-ES_tradnl" sz="1600" dirty="0" err="1"/>
              <a:t>fomites</a:t>
            </a:r>
            <a:r>
              <a:rPr lang="es-ES_tradnl" sz="1600" dirty="0"/>
              <a:t>, instrumentos o equipo contaminado).</a:t>
            </a:r>
          </a:p>
          <a:p>
            <a:endParaRPr lang="es-ES_tradnl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755" y="3643242"/>
            <a:ext cx="4342114" cy="29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26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6" y="787400"/>
            <a:ext cx="65855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 err="1">
                <a:latin typeface="Arial"/>
                <a:cs typeface="Arial"/>
              </a:rPr>
              <a:t>Biguanidinas</a:t>
            </a:r>
            <a:endParaRPr lang="es-ES_tradnl" b="1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Emparentados con hipoglucemiantes orales (</a:t>
            </a:r>
            <a:r>
              <a:rPr lang="es-ES_tradnl" sz="1400" dirty="0" err="1">
                <a:latin typeface="Arial"/>
                <a:cs typeface="Arial"/>
              </a:rPr>
              <a:t>Metformin</a:t>
            </a:r>
            <a:r>
              <a:rPr lang="es-ES_tradnl" sz="1400" dirty="0">
                <a:latin typeface="Arial"/>
                <a:cs typeface="Arial"/>
              </a:rPr>
              <a:t> , </a:t>
            </a:r>
            <a:r>
              <a:rPr lang="es-ES_tradnl" sz="1400" dirty="0" err="1">
                <a:latin typeface="Arial"/>
                <a:cs typeface="Arial"/>
              </a:rPr>
              <a:t>Fenformin</a:t>
            </a:r>
            <a:r>
              <a:rPr lang="es-ES_tradnl" sz="1400" dirty="0">
                <a:latin typeface="Arial"/>
                <a:cs typeface="Arial"/>
              </a:rPr>
              <a:t> y </a:t>
            </a:r>
            <a:r>
              <a:rPr lang="es-ES_tradnl" sz="1400" dirty="0" err="1">
                <a:latin typeface="Arial"/>
                <a:cs typeface="Arial"/>
              </a:rPr>
              <a:t>Buformin</a:t>
            </a:r>
            <a:r>
              <a:rPr lang="es-ES_tradnl" sz="1400" dirty="0">
                <a:latin typeface="Arial"/>
                <a:cs typeface="Arial"/>
              </a:rPr>
              <a:t>) y anti </a:t>
            </a:r>
            <a:r>
              <a:rPr lang="es-ES_tradnl" sz="1400" dirty="0" err="1">
                <a:latin typeface="Arial"/>
                <a:cs typeface="Arial"/>
              </a:rPr>
              <a:t>maláricos</a:t>
            </a:r>
            <a:r>
              <a:rPr lang="es-ES_tradnl" sz="1400" dirty="0">
                <a:latin typeface="Arial"/>
                <a:cs typeface="Arial"/>
              </a:rPr>
              <a:t> (</a:t>
            </a:r>
            <a:r>
              <a:rPr lang="es-ES_tradnl" sz="1400" dirty="0" err="1">
                <a:latin typeface="Arial"/>
                <a:cs typeface="Arial"/>
              </a:rPr>
              <a:t>Proguanil</a:t>
            </a:r>
            <a:r>
              <a:rPr lang="es-ES_tradnl" sz="1400" dirty="0">
                <a:latin typeface="Arial"/>
                <a:cs typeface="Arial"/>
              </a:rPr>
              <a:t> y </a:t>
            </a:r>
            <a:r>
              <a:rPr lang="es-ES_tradnl" sz="1400" dirty="0" err="1">
                <a:latin typeface="Arial"/>
                <a:cs typeface="Arial"/>
              </a:rPr>
              <a:t>Clorproguanil</a:t>
            </a:r>
            <a:r>
              <a:rPr lang="es-ES_tradnl" sz="1400" dirty="0">
                <a:latin typeface="Arial"/>
                <a:cs typeface="Arial"/>
              </a:rPr>
              <a:t>).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De acción lenta pero con efecto residual.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Actividad contra la mayoría de las bacterias en estado vegetativo, muchos hongos y algunos virus envueltos.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Combinación con alcoholes aumenta su potencia microbicida.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Los desinfectantes </a:t>
            </a:r>
            <a:r>
              <a:rPr lang="es-ES_tradnl" sz="1400" dirty="0" err="1">
                <a:latin typeface="Arial"/>
                <a:cs typeface="Arial"/>
              </a:rPr>
              <a:t>clorhexidina</a:t>
            </a:r>
            <a:r>
              <a:rPr lang="es-ES_tradnl" sz="1400" dirty="0">
                <a:latin typeface="Arial"/>
                <a:cs typeface="Arial"/>
              </a:rPr>
              <a:t>, </a:t>
            </a:r>
            <a:r>
              <a:rPr lang="es-ES_tradnl" sz="1400" dirty="0" err="1">
                <a:latin typeface="Arial"/>
                <a:cs typeface="Arial"/>
              </a:rPr>
              <a:t>poliaminopropil</a:t>
            </a:r>
            <a:r>
              <a:rPr lang="es-ES_tradnl" sz="1400" dirty="0">
                <a:latin typeface="Arial"/>
                <a:cs typeface="Arial"/>
              </a:rPr>
              <a:t> </a:t>
            </a:r>
            <a:r>
              <a:rPr lang="es-ES_tradnl" sz="1400" dirty="0" err="1">
                <a:latin typeface="Arial"/>
                <a:cs typeface="Arial"/>
              </a:rPr>
              <a:t>biguanidina</a:t>
            </a:r>
            <a:r>
              <a:rPr lang="es-ES_tradnl" sz="1400" dirty="0">
                <a:latin typeface="Arial"/>
                <a:cs typeface="Arial"/>
              </a:rPr>
              <a:t> (PAPB), </a:t>
            </a:r>
            <a:r>
              <a:rPr lang="es-ES_tradnl" sz="1400" dirty="0" err="1">
                <a:latin typeface="Arial"/>
                <a:cs typeface="Arial"/>
              </a:rPr>
              <a:t>polihexánida</a:t>
            </a:r>
            <a:r>
              <a:rPr lang="es-ES_tradnl" sz="1400" dirty="0">
                <a:latin typeface="Arial"/>
                <a:cs typeface="Arial"/>
              </a:rPr>
              <a:t> y </a:t>
            </a:r>
            <a:r>
              <a:rPr lang="es-ES_tradnl" sz="1400" dirty="0" err="1">
                <a:latin typeface="Arial"/>
                <a:cs typeface="Arial"/>
              </a:rPr>
              <a:t>alexidina</a:t>
            </a:r>
            <a:r>
              <a:rPr lang="es-ES_tradnl" sz="1400" dirty="0">
                <a:latin typeface="Arial"/>
                <a:cs typeface="Arial"/>
              </a:rPr>
              <a:t> son ejemplos.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0008" r="40136" b="55758"/>
          <a:stretch/>
        </p:blipFill>
        <p:spPr>
          <a:xfrm>
            <a:off x="6964662" y="1031279"/>
            <a:ext cx="2023298" cy="2822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888" y="4094768"/>
            <a:ext cx="5791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60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6" y="787400"/>
            <a:ext cx="658555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 err="1">
                <a:latin typeface="Arial"/>
                <a:cs typeface="Arial"/>
              </a:rPr>
              <a:t>Bisfenoles</a:t>
            </a:r>
            <a:endParaRPr lang="es-ES_tradnl" b="1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Efectivo contra bacterias en estado vegetativo y hongos, especialmente contra </a:t>
            </a:r>
            <a:r>
              <a:rPr lang="es-ES_tradnl" sz="1400" dirty="0" err="1">
                <a:latin typeface="Arial"/>
                <a:cs typeface="Arial"/>
              </a:rPr>
              <a:t>gram</a:t>
            </a:r>
            <a:r>
              <a:rPr lang="es-ES_tradnl" sz="1400" dirty="0">
                <a:latin typeface="Arial"/>
                <a:cs typeface="Arial"/>
              </a:rPr>
              <a:t>-positivas (de allí su uso en jabones).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Efectivo como antiséptico tópico y para preservación, pero no para superficies ni instrumental.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Prohibidos para uso en cosméticos, jabones y pastas dentales por la FDA en 2016.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Reconocido perturbador endócrino.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err="1">
                <a:latin typeface="Arial"/>
                <a:cs typeface="Arial"/>
              </a:rPr>
              <a:t>Proctor</a:t>
            </a:r>
            <a:r>
              <a:rPr lang="es-ES_tradnl" sz="1400" dirty="0">
                <a:latin typeface="Arial"/>
                <a:cs typeface="Arial"/>
              </a:rPr>
              <a:t> y Gamble y Johnson &amp; Johnson  han comenzado a retirarlo de sus productos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673" r="20537" b="55758"/>
          <a:stretch/>
        </p:blipFill>
        <p:spPr>
          <a:xfrm>
            <a:off x="6930531" y="1035006"/>
            <a:ext cx="2016526" cy="2822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343" y="4058512"/>
            <a:ext cx="59055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4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6" y="787400"/>
            <a:ext cx="658555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 err="1">
                <a:latin typeface="Arial"/>
                <a:cs typeface="Arial"/>
              </a:rPr>
              <a:t>Diamidinas</a:t>
            </a:r>
            <a:endParaRPr lang="es-ES_tradnl" b="1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err="1">
                <a:latin typeface="Arial"/>
                <a:cs typeface="Arial"/>
              </a:rPr>
              <a:t>Propamidina</a:t>
            </a:r>
            <a:r>
              <a:rPr lang="es-ES_tradnl" sz="1400" dirty="0">
                <a:latin typeface="Arial"/>
                <a:cs typeface="Arial"/>
              </a:rPr>
              <a:t> es la más común, uso como desinfectante antiséptico  y preservador.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Uso actual restringido a aplicaciones amebicidas sistémicos.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Compuestos halogenados son más efectivos.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Cada vez menos empleado, ha sido desplazado por desinfectantes más baratos y fáciles de fabricar.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Aun utilizado para la limpieza de prótesis dentales y lentes de contacto.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9564" r="854" b="55758"/>
          <a:stretch/>
        </p:blipFill>
        <p:spPr>
          <a:xfrm>
            <a:off x="6949207" y="1035006"/>
            <a:ext cx="1995332" cy="28224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3822" b="25746"/>
          <a:stretch/>
        </p:blipFill>
        <p:spPr>
          <a:xfrm>
            <a:off x="4059778" y="5218122"/>
            <a:ext cx="2460642" cy="1240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424" y="4038267"/>
            <a:ext cx="2496779" cy="249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7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6" y="787400"/>
            <a:ext cx="6088938" cy="5724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Hipoclorito de Sodio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Oxidante de acción rápida, alcalino germicida de uso muy extendido y de amplio espectro altamente corrosivo para metales.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Normalmente en forma de lejía (solución acuosa de </a:t>
            </a:r>
            <a:r>
              <a:rPr lang="es-ES_tradnl" sz="1400" dirty="0" err="1">
                <a:latin typeface="Arial"/>
                <a:cs typeface="Arial"/>
              </a:rPr>
              <a:t>NaOCl</a:t>
            </a:r>
            <a:r>
              <a:rPr lang="es-ES_tradnl" sz="1400" dirty="0">
                <a:latin typeface="Arial"/>
                <a:cs typeface="Arial"/>
              </a:rPr>
              <a:t>).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La </a:t>
            </a:r>
            <a:r>
              <a:rPr lang="es-ES_tradnl" sz="1400" dirty="0" err="1">
                <a:latin typeface="Arial"/>
                <a:cs typeface="Arial"/>
              </a:rPr>
              <a:t>lejía</a:t>
            </a:r>
            <a:r>
              <a:rPr lang="es-ES_tradnl" sz="1400" dirty="0">
                <a:latin typeface="Arial"/>
                <a:cs typeface="Arial"/>
              </a:rPr>
              <a:t> almacenadas en recipientes abiertos y expuestas al calor liberan cloro gaseoso perdiendo capacidad germicida.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Desinfectante general a una concentración de 1 g/l de cloro libre, para remediación de derrames usar a 5 g/l de cloro libre.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Las soluciones de lejía doméstica contienen 50 g/l de cloro (5%), deben diluirse a razón de 1:50 o 1:10. No emplear diluciones &lt; 1:9!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Soluciones industriales a una concentración de 120 g/l.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Los gránulos de hipoclorito cálcico suelen contener alrededor de un 70% de cloro libre (Usar 1,4g/l y 7,0g/l para obtener 1,0g/l y 5g/l de cloro libre, respectivamente).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El cloro gaseoso es sumamente </a:t>
            </a:r>
            <a:r>
              <a:rPr lang="es-ES_tradnl" sz="1400" dirty="0" err="1">
                <a:latin typeface="Arial"/>
                <a:cs typeface="Arial"/>
              </a:rPr>
              <a:t>tóxico</a:t>
            </a:r>
            <a:r>
              <a:rPr lang="es-ES_tradnl" sz="1400" dirty="0">
                <a:latin typeface="Arial"/>
                <a:cs typeface="Arial"/>
              </a:rPr>
              <a:t>, almacenar y usar en zonas bien ventiladas. No mezclar con ácidos.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Inactivado por material orgánico.</a:t>
            </a:r>
            <a:endParaRPr lang="es-ES_tradnl" sz="12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796" y="5402695"/>
            <a:ext cx="2261180" cy="1292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446" y="3839787"/>
            <a:ext cx="2261384" cy="1595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967" y="873722"/>
            <a:ext cx="21209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49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6" y="787400"/>
            <a:ext cx="6213992" cy="424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 err="1">
                <a:latin typeface="Arial"/>
                <a:cs typeface="Arial"/>
              </a:rPr>
              <a:t>Dicloro-isocianurato</a:t>
            </a:r>
            <a:r>
              <a:rPr lang="it-IT" b="1" dirty="0">
                <a:latin typeface="Arial"/>
                <a:cs typeface="Arial"/>
              </a:rPr>
              <a:t> </a:t>
            </a:r>
            <a:r>
              <a:rPr lang="it-IT" b="1" dirty="0" err="1">
                <a:latin typeface="Arial"/>
                <a:cs typeface="Arial"/>
              </a:rPr>
              <a:t>sódico</a:t>
            </a:r>
            <a:r>
              <a:rPr lang="it-IT" b="1" dirty="0">
                <a:latin typeface="Arial"/>
                <a:cs typeface="Arial"/>
              </a:rPr>
              <a:t> (</a:t>
            </a:r>
            <a:r>
              <a:rPr lang="en-US" b="1" dirty="0" err="1">
                <a:latin typeface="Arial"/>
                <a:cs typeface="Arial"/>
              </a:rPr>
              <a:t>NaDCC</a:t>
            </a:r>
            <a:r>
              <a:rPr lang="en-US" b="1" dirty="0">
                <a:latin typeface="Arial"/>
                <a:cs typeface="Arial"/>
              </a:rPr>
              <a:t>)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P</a:t>
            </a:r>
            <a:r>
              <a:rPr lang="it-IT" sz="1400" dirty="0" err="1">
                <a:latin typeface="Arial"/>
                <a:cs typeface="Arial"/>
              </a:rPr>
              <a:t>olvo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que</a:t>
            </a:r>
            <a:r>
              <a:rPr lang="it-IT" sz="1400" dirty="0">
                <a:latin typeface="Arial"/>
                <a:cs typeface="Arial"/>
              </a:rPr>
              <a:t> contiene un 60% de cloro libre.</a:t>
            </a:r>
          </a:p>
          <a:p>
            <a:pPr algn="just"/>
            <a:endParaRPr lang="it-IT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Las soluciones de 1,7g/l y 8,5g/l liberarán 1 g/l y 5 g/l de cloro libre, respectivamente.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Los comprimidos de </a:t>
            </a:r>
            <a:r>
              <a:rPr lang="es-ES_tradnl" sz="1400" dirty="0" err="1">
                <a:latin typeface="Arial"/>
                <a:cs typeface="Arial"/>
              </a:rPr>
              <a:t>NaDCC</a:t>
            </a:r>
            <a:r>
              <a:rPr lang="es-ES_tradnl" sz="1400" dirty="0">
                <a:latin typeface="Arial"/>
                <a:cs typeface="Arial"/>
              </a:rPr>
              <a:t> suelen contener el equivalente a 1,5 g de cloro libre por comprimido y se requieren 1 o 4 disueltos en un litro de agua para alcanzar 1 g/l o 5 g/l de cloro libre, respectivamente.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El </a:t>
            </a:r>
            <a:r>
              <a:rPr lang="es-ES_tradnl" sz="1400" dirty="0" err="1">
                <a:latin typeface="Arial"/>
                <a:cs typeface="Arial"/>
              </a:rPr>
              <a:t>NaDCC</a:t>
            </a:r>
            <a:r>
              <a:rPr lang="es-ES_tradnl" sz="1400" dirty="0">
                <a:latin typeface="Arial"/>
                <a:cs typeface="Arial"/>
              </a:rPr>
              <a:t> se puede almacenar de forma </a:t>
            </a:r>
            <a:r>
              <a:rPr lang="es-ES_tradnl" sz="1400" dirty="0" err="1">
                <a:latin typeface="Arial"/>
                <a:cs typeface="Arial"/>
              </a:rPr>
              <a:t>fácil</a:t>
            </a:r>
            <a:r>
              <a:rPr lang="es-ES_tradnl" sz="1400" dirty="0">
                <a:latin typeface="Arial"/>
                <a:cs typeface="Arial"/>
              </a:rPr>
              <a:t> y segura tanto en polvo como en comprimidos.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El </a:t>
            </a:r>
            <a:r>
              <a:rPr lang="es-ES_tradnl" sz="1400" dirty="0" err="1">
                <a:latin typeface="Arial"/>
                <a:cs typeface="Arial"/>
              </a:rPr>
              <a:t>NaDCC</a:t>
            </a:r>
            <a:r>
              <a:rPr lang="es-ES_tradnl" sz="1400" dirty="0">
                <a:latin typeface="Arial"/>
                <a:cs typeface="Arial"/>
              </a:rPr>
              <a:t> </a:t>
            </a:r>
            <a:r>
              <a:rPr lang="es-ES_tradnl" sz="1400" dirty="0" err="1">
                <a:latin typeface="Arial"/>
                <a:cs typeface="Arial"/>
              </a:rPr>
              <a:t>sólido</a:t>
            </a:r>
            <a:r>
              <a:rPr lang="es-ES_tradnl" sz="1400" dirty="0">
                <a:latin typeface="Arial"/>
                <a:cs typeface="Arial"/>
              </a:rPr>
              <a:t> puede aplicarse sobre las salpicaduras de sangre u otros </a:t>
            </a:r>
            <a:r>
              <a:rPr lang="es-ES_tradnl" sz="1400" dirty="0" err="1">
                <a:latin typeface="Arial"/>
                <a:cs typeface="Arial"/>
              </a:rPr>
              <a:t>líquidos</a:t>
            </a:r>
            <a:r>
              <a:rPr lang="es-ES_tradnl" sz="1400" dirty="0">
                <a:latin typeface="Arial"/>
                <a:cs typeface="Arial"/>
              </a:rPr>
              <a:t> que </a:t>
            </a:r>
            <a:r>
              <a:rPr lang="es-ES_tradnl" sz="1400" dirty="0" err="1">
                <a:latin typeface="Arial"/>
                <a:cs typeface="Arial"/>
              </a:rPr>
              <a:t>entrañen</a:t>
            </a:r>
            <a:r>
              <a:rPr lang="es-ES_tradnl" sz="1400" dirty="0">
                <a:latin typeface="Arial"/>
                <a:cs typeface="Arial"/>
              </a:rPr>
              <a:t> un riesgo </a:t>
            </a:r>
            <a:r>
              <a:rPr lang="es-ES_tradnl" sz="1400" dirty="0" err="1">
                <a:latin typeface="Arial"/>
                <a:cs typeface="Arial"/>
              </a:rPr>
              <a:t>biológico</a:t>
            </a:r>
            <a:r>
              <a:rPr lang="es-ES_tradnl" sz="1400" dirty="0">
                <a:latin typeface="Arial"/>
                <a:cs typeface="Arial"/>
              </a:rPr>
              <a:t>, </a:t>
            </a:r>
            <a:r>
              <a:rPr lang="es-ES_tradnl" sz="1400" dirty="0" err="1">
                <a:latin typeface="Arial"/>
                <a:cs typeface="Arial"/>
              </a:rPr>
              <a:t>dejándolo</a:t>
            </a:r>
            <a:r>
              <a:rPr lang="es-ES_tradnl" sz="1400" dirty="0">
                <a:latin typeface="Arial"/>
                <a:cs typeface="Arial"/>
              </a:rPr>
              <a:t> actuar durante 10 minutos antes de retirarlo.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err="1">
                <a:latin typeface="Arial"/>
                <a:cs typeface="Arial"/>
              </a:rPr>
              <a:t>Después</a:t>
            </a:r>
            <a:r>
              <a:rPr lang="es-ES_tradnl" sz="1400" dirty="0">
                <a:latin typeface="Arial"/>
                <a:cs typeface="Arial"/>
              </a:rPr>
              <a:t> puede procederse a la limpieza minuciosa de la zona afectada.</a:t>
            </a:r>
          </a:p>
        </p:txBody>
      </p:sp>
      <p:pic>
        <p:nvPicPr>
          <p:cNvPr id="3" name="Picture 2" descr="SDIC_6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40" y="4385855"/>
            <a:ext cx="2455223" cy="1846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967" y="873722"/>
            <a:ext cx="21209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19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6" y="787400"/>
            <a:ext cx="6213992" cy="424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Dióxido de Cloro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ClO</a:t>
            </a:r>
            <a:r>
              <a:rPr lang="es-ES_tradnl" sz="1400" baseline="-25000" dirty="0">
                <a:latin typeface="Arial"/>
                <a:cs typeface="Arial"/>
              </a:rPr>
              <a:t>2</a:t>
            </a:r>
            <a:r>
              <a:rPr lang="es-ES_tradnl" sz="1400" dirty="0">
                <a:latin typeface="Arial"/>
                <a:cs typeface="Arial"/>
              </a:rPr>
              <a:t> es un germicida, desinfectante y oxidante potente de acción rápida con actividad a concentraciones inferiores a las del </a:t>
            </a:r>
            <a:r>
              <a:rPr lang="es-ES_tradnl" sz="1400" dirty="0" err="1">
                <a:latin typeface="Arial"/>
                <a:cs typeface="Arial"/>
              </a:rPr>
              <a:t>NaOCl</a:t>
            </a:r>
            <a:r>
              <a:rPr lang="es-ES_tradnl" sz="1400" dirty="0">
                <a:latin typeface="Arial"/>
                <a:cs typeface="Arial"/>
              </a:rPr>
              <a:t>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La forma gaseosa es inestable y se descompone en cloro gaseoso y oxigeno gaseoso, produciendo calor.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Puede obtenerse de dos formas: </a:t>
            </a:r>
          </a:p>
          <a:p>
            <a:pPr marL="342900" indent="-342900" algn="just">
              <a:buAutoNum type="arabicParenR"/>
            </a:pPr>
            <a:r>
              <a:rPr lang="es-ES_tradnl" sz="1400" dirty="0" err="1">
                <a:latin typeface="Arial"/>
                <a:cs typeface="Arial"/>
              </a:rPr>
              <a:t>generación</a:t>
            </a:r>
            <a:r>
              <a:rPr lang="es-ES_tradnl" sz="1400" dirty="0">
                <a:latin typeface="Arial"/>
                <a:cs typeface="Arial"/>
              </a:rPr>
              <a:t> </a:t>
            </a:r>
            <a:r>
              <a:rPr lang="es-ES_tradnl" sz="1400" i="1" dirty="0">
                <a:latin typeface="Arial"/>
                <a:cs typeface="Arial"/>
              </a:rPr>
              <a:t>in situ</a:t>
            </a:r>
            <a:r>
              <a:rPr lang="es-ES_tradnl" sz="1400" dirty="0">
                <a:latin typeface="Arial"/>
                <a:cs typeface="Arial"/>
              </a:rPr>
              <a:t>, mezclando el </a:t>
            </a:r>
            <a:r>
              <a:rPr lang="es-ES_tradnl" sz="1400" dirty="0" err="1">
                <a:latin typeface="Arial"/>
                <a:cs typeface="Arial"/>
              </a:rPr>
              <a:t>ácido</a:t>
            </a:r>
            <a:r>
              <a:rPr lang="es-ES_tradnl" sz="1400" dirty="0">
                <a:latin typeface="Arial"/>
                <a:cs typeface="Arial"/>
              </a:rPr>
              <a:t> </a:t>
            </a:r>
            <a:r>
              <a:rPr lang="es-ES_tradnl" sz="1400" dirty="0" err="1">
                <a:latin typeface="Arial"/>
                <a:cs typeface="Arial"/>
              </a:rPr>
              <a:t>clorhídrico</a:t>
            </a:r>
            <a:r>
              <a:rPr lang="es-ES_tradnl" sz="1400" dirty="0">
                <a:latin typeface="Arial"/>
                <a:cs typeface="Arial"/>
              </a:rPr>
              <a:t> (</a:t>
            </a:r>
            <a:r>
              <a:rPr lang="es-ES_tradnl" sz="1400" dirty="0" err="1">
                <a:latin typeface="Arial"/>
                <a:cs typeface="Arial"/>
              </a:rPr>
              <a:t>HCl</a:t>
            </a:r>
            <a:r>
              <a:rPr lang="es-ES_tradnl" sz="1400" dirty="0">
                <a:latin typeface="Arial"/>
                <a:cs typeface="Arial"/>
              </a:rPr>
              <a:t>) y el clorito </a:t>
            </a:r>
            <a:r>
              <a:rPr lang="es-ES_tradnl" sz="1400" dirty="0" err="1">
                <a:latin typeface="Arial"/>
                <a:cs typeface="Arial"/>
              </a:rPr>
              <a:t>sódico</a:t>
            </a:r>
            <a:r>
              <a:rPr lang="es-ES_tradnl" sz="1400" dirty="0">
                <a:latin typeface="Arial"/>
                <a:cs typeface="Arial"/>
              </a:rPr>
              <a:t> (NaClO2) o </a:t>
            </a:r>
          </a:p>
          <a:p>
            <a:pPr marL="342900" indent="-342900" algn="just">
              <a:buAutoNum type="arabicParenR"/>
            </a:pPr>
            <a:r>
              <a:rPr lang="es-ES_tradnl" sz="1400" dirty="0">
                <a:latin typeface="Arial"/>
                <a:cs typeface="Arial"/>
              </a:rPr>
              <a:t>2) Usando la forma estabilizada, que </a:t>
            </a:r>
            <a:r>
              <a:rPr lang="es-ES_tradnl" sz="1400" dirty="0" err="1">
                <a:latin typeface="Arial"/>
                <a:cs typeface="Arial"/>
              </a:rPr>
              <a:t>después</a:t>
            </a:r>
            <a:r>
              <a:rPr lang="es-ES_tradnl" sz="1400" dirty="0">
                <a:latin typeface="Arial"/>
                <a:cs typeface="Arial"/>
              </a:rPr>
              <a:t> se activa en el laboratorio cuando se necesita.</a:t>
            </a:r>
          </a:p>
          <a:p>
            <a:pPr marL="342900" indent="-342900" algn="just">
              <a:buAutoNum type="arabicParenR"/>
            </a:pPr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El </a:t>
            </a:r>
            <a:r>
              <a:rPr lang="es-ES_tradnl" sz="1400" dirty="0" err="1">
                <a:latin typeface="Arial"/>
                <a:cs typeface="Arial"/>
              </a:rPr>
              <a:t>dióxido</a:t>
            </a:r>
            <a:r>
              <a:rPr lang="es-ES_tradnl" sz="1400" dirty="0">
                <a:latin typeface="Arial"/>
                <a:cs typeface="Arial"/>
              </a:rPr>
              <a:t> de cloro es el </a:t>
            </a:r>
            <a:r>
              <a:rPr lang="es-ES_tradnl" sz="1400" dirty="0" err="1">
                <a:latin typeface="Arial"/>
                <a:cs typeface="Arial"/>
              </a:rPr>
              <a:t>más</a:t>
            </a:r>
            <a:r>
              <a:rPr lang="es-ES_tradnl" sz="1400" dirty="0">
                <a:latin typeface="Arial"/>
                <a:cs typeface="Arial"/>
              </a:rPr>
              <a:t> selectivo de los </a:t>
            </a:r>
            <a:r>
              <a:rPr lang="es-ES_tradnl" sz="1400" dirty="0" err="1">
                <a:latin typeface="Arial"/>
                <a:cs typeface="Arial"/>
              </a:rPr>
              <a:t>biocidas</a:t>
            </a:r>
            <a:r>
              <a:rPr lang="es-ES_tradnl" sz="1400" dirty="0">
                <a:latin typeface="Arial"/>
                <a:cs typeface="Arial"/>
              </a:rPr>
              <a:t> oxidantes.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El ozono y el cloro son mucho </a:t>
            </a:r>
            <a:r>
              <a:rPr lang="es-ES_tradnl" sz="1400" dirty="0" err="1">
                <a:latin typeface="Arial"/>
                <a:cs typeface="Arial"/>
              </a:rPr>
              <a:t>más</a:t>
            </a:r>
            <a:r>
              <a:rPr lang="es-ES_tradnl" sz="1400" dirty="0">
                <a:latin typeface="Arial"/>
                <a:cs typeface="Arial"/>
              </a:rPr>
              <a:t> reactivos que el </a:t>
            </a:r>
            <a:r>
              <a:rPr lang="es-ES_tradnl" sz="1400" dirty="0" err="1">
                <a:latin typeface="Arial"/>
                <a:cs typeface="Arial"/>
              </a:rPr>
              <a:t>dióxido</a:t>
            </a:r>
            <a:r>
              <a:rPr lang="es-ES_tradnl" sz="1400" dirty="0">
                <a:latin typeface="Arial"/>
                <a:cs typeface="Arial"/>
              </a:rPr>
              <a:t> de cloro, puede conseguirse un residuo </a:t>
            </a:r>
            <a:r>
              <a:rPr lang="es-ES_tradnl" sz="1400" dirty="0" err="1">
                <a:latin typeface="Arial"/>
                <a:cs typeface="Arial"/>
              </a:rPr>
              <a:t>más</a:t>
            </a:r>
            <a:r>
              <a:rPr lang="es-ES_tradnl" sz="1400" dirty="0">
                <a:latin typeface="Arial"/>
                <a:cs typeface="Arial"/>
              </a:rPr>
              <a:t> estable con CLO</a:t>
            </a:r>
            <a:r>
              <a:rPr lang="es-ES_tradnl" sz="1400" baseline="-25000" dirty="0">
                <a:latin typeface="Arial"/>
                <a:cs typeface="Arial"/>
              </a:rPr>
              <a:t>2 </a:t>
            </a:r>
            <a:r>
              <a:rPr lang="es-ES_tradnl" sz="1400" dirty="0">
                <a:latin typeface="Arial"/>
                <a:cs typeface="Arial"/>
              </a:rPr>
              <a:t>a dosis menores.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116" y="3924778"/>
            <a:ext cx="1518672" cy="2855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967" y="873722"/>
            <a:ext cx="21209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55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967" y="873722"/>
            <a:ext cx="2120900" cy="3035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426" y="787400"/>
            <a:ext cx="6052863" cy="575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Yodo y yodoformos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La acción de estos desinfectantes es análoga a la del cloro, aunque pueden ser ligeramente menos susceptibles a la inhibición por la materia orgánica.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El yodo puede manchar los tejidos y las superficies del entorno, y en general no es adecuado como desinfectante.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Por otro lado, los yodoformos y las tinturas de yodo son buenos </a:t>
            </a:r>
            <a:r>
              <a:rPr lang="es-ES_tradnl" sz="1400" dirty="0" err="1">
                <a:latin typeface="Arial"/>
                <a:cs typeface="Arial"/>
              </a:rPr>
              <a:t>antisépticos</a:t>
            </a:r>
            <a:r>
              <a:rPr lang="es-ES_tradnl" sz="1400" dirty="0">
                <a:latin typeface="Arial"/>
                <a:cs typeface="Arial"/>
              </a:rPr>
              <a:t>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La </a:t>
            </a:r>
            <a:r>
              <a:rPr lang="es-ES_tradnl" sz="1400" dirty="0" err="1">
                <a:latin typeface="Arial"/>
                <a:cs typeface="Arial"/>
              </a:rPr>
              <a:t>povidona</a:t>
            </a:r>
            <a:r>
              <a:rPr lang="es-ES_tradnl" sz="1400" dirty="0">
                <a:latin typeface="Arial"/>
                <a:cs typeface="Arial"/>
              </a:rPr>
              <a:t> yodada es un agente de lavado quirúrgico fiable e inocuo, y sirve como antiséptico cutáneo preoperatorio.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Los antisépticos a base de yodo no suelen ser adecuados para utilizarlos en material médico/dental.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El yodo no debe usarse en objetos de aluminio o cobre.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El yodo puede ser toxico.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Los productos orgánicos a base de yodo deben </a:t>
            </a:r>
          </a:p>
          <a:p>
            <a:pPr algn="just"/>
            <a:r>
              <a:rPr lang="es-ES_tradnl" sz="1400" dirty="0">
                <a:latin typeface="Arial"/>
                <a:cs typeface="Arial"/>
              </a:rPr>
              <a:t>almacenarse a 4–10 °C para evitar la </a:t>
            </a:r>
          </a:p>
          <a:p>
            <a:pPr algn="just"/>
            <a:r>
              <a:rPr lang="es-ES_tradnl" sz="1400" dirty="0">
                <a:latin typeface="Arial"/>
                <a:cs typeface="Arial"/>
              </a:rPr>
              <a:t>proliferación de bacterias potencialmente peligrosas.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961" y="4646179"/>
            <a:ext cx="4371039" cy="183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87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6" y="787400"/>
            <a:ext cx="65855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 err="1">
                <a:latin typeface="Arial"/>
                <a:cs typeface="Arial"/>
              </a:rPr>
              <a:t>Dervidados</a:t>
            </a:r>
            <a:r>
              <a:rPr lang="es-ES_tradnl" b="1" dirty="0">
                <a:latin typeface="Arial"/>
                <a:cs typeface="Arial"/>
              </a:rPr>
              <a:t> metálicos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Rara vez empleados como desinfectantes, excepto en verduras.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Aplicación en industria farmacéutica como conservador en vacunas y algunos tipos de soluciones parenterales.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Uso tópico en quemaduras.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75" y="969963"/>
            <a:ext cx="2019300" cy="2806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347" y="4093134"/>
            <a:ext cx="65659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43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025" y="957263"/>
            <a:ext cx="2032000" cy="283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426" y="787400"/>
            <a:ext cx="6052863" cy="575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Peróxido de hidrógeno y </a:t>
            </a:r>
            <a:r>
              <a:rPr lang="es-ES_tradnl" b="1" dirty="0" err="1">
                <a:latin typeface="Arial"/>
                <a:cs typeface="Arial"/>
              </a:rPr>
              <a:t>perácidos</a:t>
            </a:r>
            <a:endParaRPr lang="es-ES_tradnl" b="1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Como el cloro, H</a:t>
            </a:r>
            <a:r>
              <a:rPr lang="es-ES_tradnl" sz="1400" baseline="-25000" dirty="0">
                <a:latin typeface="Arial"/>
                <a:cs typeface="Arial"/>
              </a:rPr>
              <a:t>2</a:t>
            </a:r>
            <a:r>
              <a:rPr lang="es-ES_tradnl" sz="1400" dirty="0">
                <a:latin typeface="Arial"/>
                <a:cs typeface="Arial"/>
              </a:rPr>
              <a:t>O</a:t>
            </a:r>
            <a:r>
              <a:rPr lang="es-ES_tradnl" sz="1400" baseline="-25000" dirty="0">
                <a:latin typeface="Arial"/>
                <a:cs typeface="Arial"/>
              </a:rPr>
              <a:t>2</a:t>
            </a:r>
            <a:r>
              <a:rPr lang="es-ES_tradnl" sz="1400" dirty="0">
                <a:latin typeface="Arial"/>
                <a:cs typeface="Arial"/>
              </a:rPr>
              <a:t> y los </a:t>
            </a:r>
            <a:r>
              <a:rPr lang="es-ES_tradnl" sz="1400" dirty="0" err="1">
                <a:latin typeface="Arial"/>
                <a:cs typeface="Arial"/>
              </a:rPr>
              <a:t>perácidos</a:t>
            </a:r>
            <a:r>
              <a:rPr lang="es-ES_tradnl" sz="1400" dirty="0">
                <a:latin typeface="Arial"/>
                <a:cs typeface="Arial"/>
              </a:rPr>
              <a:t> son oxidantes enérgicos y pueden servir como potentes germicidas de amplio espectro.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Son también más inocuos que el cloro para el ser humano y para el medio ambiente.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Se suministra en forma de solución al 3% lista para usar o como solución acuosa al 30% que debe ser diluida hasta 5–10 veces su volumen en agua destilada.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Sin embargo, esas soluciones al 3–6% por sí solas son relativamente lentas y limitadas como germicidas.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El peróxido de hidrógeno puede utilizarse para descontaminar las superficies de trabajo del laboratorio y GSB.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El peróxido de hidrógeno vaporizado o ácido </a:t>
            </a:r>
            <a:r>
              <a:rPr lang="es-ES_tradnl" sz="1400" dirty="0" err="1">
                <a:latin typeface="Arial"/>
                <a:cs typeface="Arial"/>
              </a:rPr>
              <a:t>peracético</a:t>
            </a:r>
            <a:r>
              <a:rPr lang="es-ES_tradnl" sz="1400" dirty="0">
                <a:latin typeface="Arial"/>
                <a:cs typeface="Arial"/>
              </a:rPr>
              <a:t> para la descontaminación de material médico/quirúrgico sensible al calor requiere equipo especializado.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Pueden ser corrosivos para metales como el aluminio, el cobre, el latón y el zinc, y también pueden descolorar tejidos, cabellos, piel y mucosas.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Almacenar lejos del calor y protegidos de la luz.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451" y="4049712"/>
            <a:ext cx="2870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65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025" y="957263"/>
            <a:ext cx="2032000" cy="283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426" y="787400"/>
            <a:ext cx="88436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Generador de vapor de peróxido de hidrógeno</a:t>
            </a:r>
          </a:p>
          <a:p>
            <a:pPr algn="just"/>
            <a:r>
              <a:rPr lang="es-ES_tradnl" sz="1400" b="1" dirty="0">
                <a:latin typeface="Arial"/>
                <a:cs typeface="Arial"/>
              </a:rPr>
              <a:t>BSL-3 Instituto Nacional de Ciencias Médicas y Nutrición Salvador </a:t>
            </a:r>
            <a:r>
              <a:rPr lang="es-ES_tradnl" sz="1400" b="1" dirty="0" err="1">
                <a:latin typeface="Arial"/>
                <a:cs typeface="Arial"/>
              </a:rPr>
              <a:t>Zubirán</a:t>
            </a:r>
            <a:endParaRPr lang="es-ES_tradnl" sz="1400" dirty="0">
              <a:cs typeface="Arial"/>
            </a:endParaRPr>
          </a:p>
          <a:p>
            <a:pPr algn="just"/>
            <a:endParaRPr lang="es-ES_tradnl" b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84" y="1931345"/>
            <a:ext cx="6593134" cy="405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2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8426" y="787400"/>
            <a:ext cx="887992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Limpieza, desinfección, descontaminación y esterilización de laboratorios</a:t>
            </a:r>
          </a:p>
          <a:p>
            <a:endParaRPr lang="es-ES_tradnl" sz="1600" dirty="0"/>
          </a:p>
          <a:p>
            <a:r>
              <a:rPr lang="es-ES_tradnl" sz="1600" dirty="0"/>
              <a:t>Afortunadamente la ocurrencia de </a:t>
            </a:r>
            <a:r>
              <a:rPr lang="es-ES_tradnl" sz="1600" b="1" i="1" dirty="0"/>
              <a:t>I</a:t>
            </a:r>
            <a:r>
              <a:rPr lang="en-US" sz="1600" b="1" i="1" dirty="0"/>
              <a:t>n</a:t>
            </a:r>
            <a:r>
              <a:rPr lang="es-ES_tradnl" sz="1600" b="1" i="1" dirty="0" err="1"/>
              <a:t>fecciones</a:t>
            </a:r>
            <a:r>
              <a:rPr lang="es-ES_tradnl" sz="1600" b="1" i="1" dirty="0"/>
              <a:t> adquiridas en el laboratorio </a:t>
            </a:r>
            <a:r>
              <a:rPr lang="es-ES_tradnl" sz="1600" dirty="0"/>
              <a:t>(LAI) es baja debido a que se tienen que cumplir varios requisitos para que se dé la transmisión:</a:t>
            </a:r>
          </a:p>
          <a:p>
            <a:endParaRPr lang="es-ES_tradnl" sz="1600" dirty="0"/>
          </a:p>
          <a:p>
            <a:pPr marL="742950" lvl="1" indent="-285750">
              <a:buFont typeface="Arial"/>
              <a:buChar char="•"/>
            </a:pPr>
            <a:r>
              <a:rPr lang="es-ES_tradnl" sz="1600" dirty="0"/>
              <a:t>La presencia de patógeno</a:t>
            </a:r>
          </a:p>
          <a:p>
            <a:pPr marL="742950" lvl="1" indent="-285750">
              <a:buFont typeface="Arial"/>
              <a:buChar char="•"/>
            </a:pPr>
            <a:r>
              <a:rPr lang="es-ES_tradnl" sz="1600" dirty="0"/>
              <a:t>Posesión de factores de virulencia</a:t>
            </a:r>
          </a:p>
          <a:p>
            <a:pPr marL="742950" lvl="1" indent="-285750">
              <a:buFont typeface="Arial"/>
              <a:buChar char="•"/>
            </a:pPr>
            <a:r>
              <a:rPr lang="es-ES_tradnl" sz="1600" dirty="0"/>
              <a:t>Concentración alta del patógeno</a:t>
            </a:r>
          </a:p>
          <a:p>
            <a:pPr marL="742950" lvl="1" indent="-285750">
              <a:buFont typeface="Arial"/>
              <a:buChar char="•"/>
            </a:pPr>
            <a:r>
              <a:rPr lang="es-ES_tradnl" sz="1600" dirty="0"/>
              <a:t>Mecanismos de transmisión del patógeno </a:t>
            </a:r>
          </a:p>
          <a:p>
            <a:pPr marL="742950" lvl="1" indent="-285750">
              <a:buFont typeface="Arial"/>
              <a:buChar char="•"/>
            </a:pPr>
            <a:r>
              <a:rPr lang="es-ES_tradnl" sz="1600" dirty="0"/>
              <a:t>Portal de infección disponible</a:t>
            </a:r>
          </a:p>
          <a:p>
            <a:pPr marL="742950" lvl="1" indent="-285750">
              <a:buFont typeface="Arial"/>
              <a:buChar char="•"/>
            </a:pPr>
            <a:r>
              <a:rPr lang="es-ES_tradnl" sz="1600" dirty="0"/>
              <a:t>Hospedero susceptible</a:t>
            </a:r>
          </a:p>
          <a:p>
            <a:endParaRPr lang="es-ES_tradnl" sz="1600" dirty="0"/>
          </a:p>
          <a:p>
            <a:r>
              <a:rPr lang="es-ES_tradnl" sz="1600" dirty="0"/>
              <a:t>P</a:t>
            </a:r>
            <a:r>
              <a:rPr lang="en-US" sz="1600" dirty="0"/>
              <a:t>a</a:t>
            </a:r>
            <a:r>
              <a:rPr lang="es-ES_tradnl" sz="1600" dirty="0" err="1"/>
              <a:t>ra</a:t>
            </a:r>
            <a:r>
              <a:rPr lang="es-ES_tradnl" sz="1600" dirty="0"/>
              <a:t> que se dé la transmisión exitosa es necesario cumplir con todos estos requisitos, la ausencia de uno solo abroga dicha posibilidad.</a:t>
            </a:r>
            <a:endParaRPr lang="es-ES_tradnl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243" y="4104861"/>
            <a:ext cx="57658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22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025" y="963613"/>
            <a:ext cx="2032000" cy="2819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548" y="4125113"/>
            <a:ext cx="3600001" cy="22909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426" y="787400"/>
            <a:ext cx="6585552" cy="273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Fenólicos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Germicidas más antiguos que incluyen a Fenol (ácido carbólico), </a:t>
            </a:r>
            <a:r>
              <a:rPr lang="es-ES_tradnl" sz="1400" dirty="0" err="1">
                <a:latin typeface="Arial"/>
                <a:cs typeface="Arial"/>
              </a:rPr>
              <a:t>cresol</a:t>
            </a:r>
            <a:r>
              <a:rPr lang="es-ES_tradnl" sz="1400" dirty="0">
                <a:latin typeface="Arial"/>
                <a:cs typeface="Arial"/>
              </a:rPr>
              <a:t>, hexaclorofeno, pinol y </a:t>
            </a:r>
            <a:r>
              <a:rPr lang="es-ES_tradnl" sz="1400" dirty="0" err="1">
                <a:latin typeface="Arial"/>
                <a:cs typeface="Arial"/>
              </a:rPr>
              <a:t>cloroxilenol</a:t>
            </a:r>
            <a:r>
              <a:rPr lang="es-ES_tradnl" sz="1400" dirty="0">
                <a:latin typeface="Arial"/>
                <a:cs typeface="Arial"/>
              </a:rPr>
              <a:t>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Estudios de inocuidad recientes parecen indicar que no son totalmente inocuos.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Tienen actividad contra los virus con envoltura lipídica y bacterias, cuando están debidamente formulados, también son activos contra las </a:t>
            </a:r>
            <a:r>
              <a:rPr lang="es-ES_tradnl" sz="1400" dirty="0" err="1">
                <a:latin typeface="Arial"/>
                <a:cs typeface="Arial"/>
              </a:rPr>
              <a:t>micobacterias</a:t>
            </a:r>
            <a:r>
              <a:rPr lang="es-ES_tradnl" sz="1400" dirty="0">
                <a:latin typeface="Arial"/>
                <a:cs typeface="Arial"/>
              </a:rPr>
              <a:t>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No tienen actividad contra las esporas y su actividad contra los virus sin envoltura lipídica es variable.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426" y="3598986"/>
            <a:ext cx="51662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400" dirty="0">
                <a:latin typeface="Arial"/>
                <a:cs typeface="Arial"/>
              </a:rPr>
              <a:t>Las bacterias pueden desarrollar resistencia a ellos.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Algunos compuestos fenólicos son sensibles a la dureza del agua y pueden quedar inactivados con aguas duras; por esa razón, deben diluirse con agua destilada o </a:t>
            </a:r>
            <a:r>
              <a:rPr lang="es-ES_tradnl" sz="1400" dirty="0" err="1">
                <a:latin typeface="Arial"/>
                <a:cs typeface="Arial"/>
              </a:rPr>
              <a:t>desionizada</a:t>
            </a:r>
            <a:r>
              <a:rPr lang="es-ES_tradnl" sz="1400" dirty="0">
                <a:latin typeface="Arial"/>
                <a:cs typeface="Arial"/>
              </a:rPr>
              <a:t>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No se recomiendan los compuestos fenólicos para las superficies que entren en contacto con alimentos ni en zonas en las que haya niños pequeños.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Pueden ser absorbidos por el caucho y también pueden penetrar en la piel.</a:t>
            </a:r>
          </a:p>
        </p:txBody>
      </p:sp>
    </p:spTree>
    <p:extLst>
      <p:ext uri="{BB962C8B-B14F-4D97-AF65-F5344CB8AC3E}">
        <p14:creationId xmlns:p14="http://schemas.microsoft.com/office/powerpoint/2010/main" val="95377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6" y="787400"/>
            <a:ext cx="658555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Compuestos de amonio cuaternario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Tienen buena actividad contra algunas bacterias en fase vegetativa y virus con envoltura lipídica.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Empleados como antisépticos.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La actividad germicida de ciertos tipos de compuestos de amonio cuaternario se reduce considerablemente con la materia orgánica, las aguas duras y los detergentes </a:t>
            </a:r>
            <a:r>
              <a:rPr lang="es-ES_tradnl" sz="1400" dirty="0" err="1">
                <a:latin typeface="Arial"/>
                <a:cs typeface="Arial"/>
              </a:rPr>
              <a:t>aniónicos</a:t>
            </a:r>
            <a:r>
              <a:rPr lang="es-ES_tradnl" sz="1400" dirty="0">
                <a:latin typeface="Arial"/>
                <a:cs typeface="Arial"/>
              </a:rPr>
              <a:t>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En las soluciones de estos compuestos pueden proliferar bacterias </a:t>
            </a:r>
            <a:r>
              <a:rPr lang="es-ES_tradnl" sz="1400" dirty="0" err="1">
                <a:latin typeface="Arial"/>
                <a:cs typeface="Arial"/>
              </a:rPr>
              <a:t>gram</a:t>
            </a:r>
            <a:r>
              <a:rPr lang="es-ES_tradnl" sz="1400" dirty="0">
                <a:latin typeface="Arial"/>
                <a:cs typeface="Arial"/>
              </a:rPr>
              <a:t>-negativas!!!!!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Baja </a:t>
            </a:r>
            <a:r>
              <a:rPr lang="es-ES_tradnl" sz="1400" dirty="0" err="1">
                <a:latin typeface="Arial"/>
                <a:cs typeface="Arial"/>
              </a:rPr>
              <a:t>biodegradabilidad</a:t>
            </a:r>
            <a:r>
              <a:rPr lang="es-ES_tradnl" sz="1400" dirty="0">
                <a:latin typeface="Arial"/>
                <a:cs typeface="Arial"/>
              </a:rPr>
              <a:t>, estos compuestos pueden acumularse en el ambiente.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725" y="944563"/>
            <a:ext cx="200660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442" y="4228934"/>
            <a:ext cx="64389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42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7" y="787400"/>
            <a:ext cx="51483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Esterilización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Proceso que elimina, destruye o inactiva a toda forma de vida (eucariotas, procariotas y sus esporas, y virus) al igual que a agentes biológicos (priones y toxinas) de una superficie, volumen de fluido o material biológico.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Medios de esterilización:</a:t>
            </a:r>
          </a:p>
          <a:p>
            <a:pPr marL="625475" indent="-342900" algn="just">
              <a:buFont typeface="+mj-lt"/>
              <a:buAutoNum type="arabicPeriod"/>
            </a:pPr>
            <a:r>
              <a:rPr lang="es-ES_tradnl" sz="1400" dirty="0">
                <a:latin typeface="Arial"/>
                <a:cs typeface="Arial"/>
              </a:rPr>
              <a:t>Calor</a:t>
            </a:r>
          </a:p>
          <a:p>
            <a:pPr marL="625475" indent="-342900" algn="just">
              <a:buFont typeface="+mj-lt"/>
              <a:buAutoNum type="arabicPeriod"/>
            </a:pPr>
            <a:r>
              <a:rPr lang="es-ES_tradnl" sz="1400" dirty="0">
                <a:latin typeface="Arial"/>
                <a:cs typeface="Arial"/>
              </a:rPr>
              <a:t>Química</a:t>
            </a:r>
          </a:p>
          <a:p>
            <a:pPr marL="625475" indent="-342900" algn="just">
              <a:buFont typeface="+mj-lt"/>
              <a:buAutoNum type="arabicPeriod"/>
            </a:pPr>
            <a:r>
              <a:rPr lang="es-ES_tradnl" sz="1400" dirty="0">
                <a:latin typeface="Arial"/>
                <a:cs typeface="Arial"/>
              </a:rPr>
              <a:t>Radiación</a:t>
            </a:r>
          </a:p>
          <a:p>
            <a:pPr marL="625475" indent="-342900" algn="just">
              <a:buFont typeface="+mj-lt"/>
              <a:buAutoNum type="arabicPeriod"/>
            </a:pPr>
            <a:r>
              <a:rPr lang="es-ES_tradnl" sz="1400" dirty="0">
                <a:latin typeface="Arial"/>
                <a:cs typeface="Arial"/>
              </a:rPr>
              <a:t>Alta presión</a:t>
            </a:r>
          </a:p>
          <a:p>
            <a:pPr marL="625475" indent="-342900" algn="just">
              <a:buFont typeface="+mj-lt"/>
              <a:buAutoNum type="arabicPeriod"/>
            </a:pPr>
            <a:r>
              <a:rPr lang="es-ES_tradnl" sz="1400" dirty="0">
                <a:latin typeface="Arial"/>
                <a:cs typeface="Arial"/>
              </a:rPr>
              <a:t>Filtración.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396" t="30761" r="9604"/>
          <a:stretch/>
        </p:blipFill>
        <p:spPr>
          <a:xfrm>
            <a:off x="5397690" y="1052988"/>
            <a:ext cx="3622834" cy="13135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877" y="2678167"/>
            <a:ext cx="66929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86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7" y="787400"/>
            <a:ext cx="8911242" cy="1661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Esterilización por calor (Autoclave)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La aplicación de vapor de agua saturado y caliente a presión (tratamiento en autoclave) constituye el medio más eficaz y fiable de esterilizar material del laboratorio.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Hay autoclaves tipo olla presto, vertical, vertical automática y estacionarias (de una o doble puerta).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51" y="3035190"/>
            <a:ext cx="78994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27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7" y="787400"/>
            <a:ext cx="4732058" cy="532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Principio del autoclave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Agua hierve a 100ºC (212ºF).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A presión ambiente la adición de calor por encima de 100ºC genera vapor, no aumenta temperatura de agua.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En recipiente cerrado a presión, la adición de calor aumenta temperatura del vapor y agua.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Generación de vapor aumenta la presión del recipiente y con ello aumenta la temperatura de ebullición del agua.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Tanto el charco de agua como el vapor dentro del autoclave pueden alcanzar 134ºC.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Para la esterilización hacen falta 110ºC, a mayor temperatura, menos tiempo es necesario.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Programas típicos de esterilización hospitalaria son: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	121ºC por 20 minutos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	134ºC por 3 minutos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239" y="882780"/>
            <a:ext cx="4210631" cy="3470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4759" y="4735969"/>
            <a:ext cx="3907810" cy="172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79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6" y="787400"/>
            <a:ext cx="8835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Programas de autoclave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Programas típicamente empleados (solo tomar como recomendaciones adaptables a su evaluación de riesgos y cargas volumétricas).</a:t>
            </a:r>
          </a:p>
        </p:txBody>
      </p:sp>
      <p:graphicFrame>
        <p:nvGraphicFramePr>
          <p:cNvPr id="96" name="Table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502092"/>
              </p:ext>
            </p:extLst>
          </p:nvPr>
        </p:nvGraphicFramePr>
        <p:xfrm>
          <a:off x="683568" y="2492896"/>
          <a:ext cx="7488833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9053"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1" noProof="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Aplicación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S_tradnl" sz="1400" b="1" noProof="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Programas sugeridos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 sz="1500" noProof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 sz="15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1" noProof="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Secado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365">
                <a:tc>
                  <a:txBody>
                    <a:bodyPr/>
                    <a:lstStyle/>
                    <a:p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Instrumental quirúrgico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121ºC x 30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132ºC x 15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135ºC x 10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15 - 45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Ropa</a:t>
                      </a:r>
                      <a:r>
                        <a:rPr lang="es-ES_tradnl" sz="1400" baseline="0" noProof="0" dirty="0">
                          <a:latin typeface="Arial"/>
                          <a:cs typeface="Arial"/>
                        </a:rPr>
                        <a:t> y tela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121ºC x 30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132ºC x 25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135ºC x 10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15 -</a:t>
                      </a:r>
                      <a:r>
                        <a:rPr lang="es-ES_tradnl" sz="1400" baseline="0" noProof="0" dirty="0">
                          <a:latin typeface="Arial"/>
                          <a:cs typeface="Arial"/>
                        </a:rPr>
                        <a:t> 30 min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Material envuelto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121ºC x 30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132ºC x 15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135ºC x 10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30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Arial"/>
                          <a:cs typeface="Arial"/>
                        </a:rPr>
                        <a:t>Cristaleria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dirty="0">
                          <a:latin typeface="Arial"/>
                          <a:cs typeface="Arial"/>
                        </a:rPr>
                        <a:t>121ºC x 60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400" noProof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30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Líquidos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>
                          <a:latin typeface="Arial"/>
                          <a:cs typeface="Arial"/>
                        </a:rPr>
                        <a:t>121ºC x 60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400" noProof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No !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Carcasas animales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>
                          <a:latin typeface="Arial"/>
                          <a:cs typeface="Arial"/>
                        </a:rPr>
                        <a:t>121ºC x ≤ 8 </a:t>
                      </a:r>
                      <a:r>
                        <a:rPr lang="es-ES_tradnl" sz="1400" dirty="0" err="1">
                          <a:latin typeface="Arial"/>
                          <a:cs typeface="Arial"/>
                        </a:rPr>
                        <a:t>hrs</a:t>
                      </a:r>
                      <a:endParaRPr lang="es-ES_tradnl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132ºC x </a:t>
                      </a:r>
                      <a:r>
                        <a:rPr lang="es-ES_tradnl" sz="1400" dirty="0">
                          <a:latin typeface="Arial"/>
                          <a:cs typeface="Arial"/>
                        </a:rPr>
                        <a:t>≤ 4 </a:t>
                      </a:r>
                      <a:r>
                        <a:rPr lang="es-ES_tradnl" sz="1400" dirty="0" err="1">
                          <a:latin typeface="Arial"/>
                          <a:cs typeface="Arial"/>
                        </a:rPr>
                        <a:t>hrs</a:t>
                      </a:r>
                      <a:endParaRPr lang="es-ES_tradnl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135ºC x </a:t>
                      </a:r>
                      <a:r>
                        <a:rPr lang="es-ES_tradnl" sz="1400" dirty="0">
                          <a:latin typeface="Arial"/>
                          <a:cs typeface="Arial"/>
                        </a:rPr>
                        <a:t>≤ 2 </a:t>
                      </a:r>
                      <a:r>
                        <a:rPr lang="es-ES_tradnl" sz="1400" dirty="0" err="1">
                          <a:latin typeface="Arial"/>
                          <a:cs typeface="Arial"/>
                        </a:rPr>
                        <a:t>hrs</a:t>
                      </a:r>
                      <a:endParaRPr lang="es-ES_tradnl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15</a:t>
                      </a:r>
                      <a:r>
                        <a:rPr lang="es-ES_tradnl" sz="1400" baseline="0" noProof="0" dirty="0">
                          <a:latin typeface="Arial"/>
                          <a:cs typeface="Arial"/>
                        </a:rPr>
                        <a:t> - 30 min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053">
                <a:tc>
                  <a:txBody>
                    <a:bodyPr/>
                    <a:lstStyle/>
                    <a:p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Desechos biológicos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121ºC x 60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132ºC x 30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135ºC x 20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30 min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7918" y="2124783"/>
            <a:ext cx="747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latin typeface="Arial"/>
                <a:cs typeface="Arial"/>
              </a:rPr>
              <a:t>Programas de autoclave de uso común para distintas aplicaciones</a:t>
            </a:r>
          </a:p>
        </p:txBody>
      </p:sp>
    </p:spTree>
    <p:extLst>
      <p:ext uri="{BB962C8B-B14F-4D97-AF65-F5344CB8AC3E}">
        <p14:creationId xmlns:p14="http://schemas.microsoft.com/office/powerpoint/2010/main" val="3402502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6" y="787400"/>
            <a:ext cx="88352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Principio del autoclave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8382000" cy="4533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4114" y="1354039"/>
            <a:ext cx="8309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latin typeface="Arial"/>
                <a:cs typeface="Arial"/>
              </a:rPr>
              <a:t>Correcciones de programas de autoclave para distintas altitudes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87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564904"/>
            <a:ext cx="8597900" cy="3695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26" y="787400"/>
            <a:ext cx="88352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Uso correcto de autoclaves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Solo deben ser programadas, cargadas, encendidas, apagadas y abiertas por persona EXPERIMENTADO!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No, Nunca, Jamás, </a:t>
            </a:r>
            <a:r>
              <a:rPr lang="es-ES_tradnl" sz="1400" dirty="0" err="1">
                <a:latin typeface="Arial"/>
                <a:cs typeface="Arial"/>
              </a:rPr>
              <a:t>Ever</a:t>
            </a:r>
            <a:r>
              <a:rPr lang="es-ES_tradnl" sz="1400" dirty="0">
                <a:latin typeface="Arial"/>
                <a:cs typeface="Arial"/>
              </a:rPr>
              <a:t> introducir </a:t>
            </a:r>
            <a:r>
              <a:rPr lang="es-ES_tradnl" sz="1400" dirty="0" err="1">
                <a:latin typeface="Arial"/>
                <a:cs typeface="Arial"/>
              </a:rPr>
              <a:t>NaOCl</a:t>
            </a:r>
            <a:r>
              <a:rPr lang="es-ES_tradnl" sz="1400" dirty="0">
                <a:latin typeface="Arial"/>
                <a:cs typeface="Arial"/>
              </a:rPr>
              <a:t> o material bañado en </a:t>
            </a:r>
            <a:r>
              <a:rPr lang="es-ES_tradnl" sz="1400" dirty="0" err="1">
                <a:latin typeface="Arial"/>
                <a:cs typeface="Arial"/>
              </a:rPr>
              <a:t>NaOCl</a:t>
            </a:r>
            <a:r>
              <a:rPr lang="es-ES_tradnl" sz="1400" dirty="0">
                <a:latin typeface="Arial"/>
                <a:cs typeface="Arial"/>
              </a:rPr>
              <a:t> al autoclave! </a:t>
            </a:r>
          </a:p>
        </p:txBody>
      </p:sp>
    </p:spTree>
    <p:extLst>
      <p:ext uri="{BB962C8B-B14F-4D97-AF65-F5344CB8AC3E}">
        <p14:creationId xmlns:p14="http://schemas.microsoft.com/office/powerpoint/2010/main" val="1369046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426" y="787400"/>
            <a:ext cx="88352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Uso correcto de autoclaves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b="1" dirty="0">
                <a:solidFill>
                  <a:srgbClr val="FF0000"/>
                </a:solidFill>
                <a:latin typeface="Arial"/>
                <a:cs typeface="Arial"/>
              </a:rPr>
              <a:t>No, </a:t>
            </a:r>
            <a:r>
              <a:rPr lang="es-ES_tradnl" b="1" dirty="0" err="1">
                <a:solidFill>
                  <a:srgbClr val="FF0000"/>
                </a:solidFill>
                <a:latin typeface="Arial"/>
                <a:cs typeface="Arial"/>
              </a:rPr>
              <a:t>Niet</a:t>
            </a:r>
            <a:r>
              <a:rPr lang="es-ES_tradnl" b="1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s-ES_tradnl" b="1" dirty="0" err="1">
                <a:solidFill>
                  <a:srgbClr val="FF0000"/>
                </a:solidFill>
                <a:latin typeface="Arial"/>
                <a:cs typeface="Arial"/>
              </a:rPr>
              <a:t>Nein</a:t>
            </a:r>
            <a:r>
              <a:rPr lang="es-ES_tradnl" b="1" dirty="0">
                <a:solidFill>
                  <a:srgbClr val="FF0000"/>
                </a:solidFill>
                <a:latin typeface="Arial"/>
                <a:cs typeface="Arial"/>
              </a:rPr>
              <a:t>, Nunca, Jamás, </a:t>
            </a:r>
            <a:r>
              <a:rPr lang="es-ES_tradnl" b="1" dirty="0" err="1">
                <a:solidFill>
                  <a:srgbClr val="FF0000"/>
                </a:solidFill>
                <a:latin typeface="Arial"/>
                <a:cs typeface="Arial"/>
              </a:rPr>
              <a:t>Ever</a:t>
            </a:r>
            <a:r>
              <a:rPr lang="es-ES_tradnl" b="1" dirty="0">
                <a:solidFill>
                  <a:srgbClr val="FF0000"/>
                </a:solidFill>
                <a:latin typeface="Arial"/>
                <a:cs typeface="Arial"/>
              </a:rPr>
              <a:t> introducir </a:t>
            </a:r>
            <a:r>
              <a:rPr lang="es-ES_tradnl" b="1" dirty="0" err="1">
                <a:solidFill>
                  <a:srgbClr val="FF0000"/>
                </a:solidFill>
                <a:latin typeface="Arial"/>
                <a:cs typeface="Arial"/>
              </a:rPr>
              <a:t>NaOCl</a:t>
            </a:r>
            <a:r>
              <a:rPr lang="es-ES_tradnl" b="1" dirty="0">
                <a:solidFill>
                  <a:srgbClr val="FF0000"/>
                </a:solidFill>
                <a:latin typeface="Arial"/>
                <a:cs typeface="Arial"/>
              </a:rPr>
              <a:t> o material bañado en </a:t>
            </a:r>
            <a:r>
              <a:rPr lang="es-ES_tradnl" b="1" dirty="0" err="1">
                <a:solidFill>
                  <a:srgbClr val="FF0000"/>
                </a:solidFill>
                <a:latin typeface="Arial"/>
                <a:cs typeface="Arial"/>
              </a:rPr>
              <a:t>NaOCl</a:t>
            </a:r>
            <a:r>
              <a:rPr lang="es-ES_tradnl" b="1" dirty="0">
                <a:solidFill>
                  <a:srgbClr val="FF0000"/>
                </a:solidFill>
                <a:latin typeface="Arial"/>
                <a:cs typeface="Arial"/>
              </a:rPr>
              <a:t> al autoclave! </a:t>
            </a:r>
          </a:p>
        </p:txBody>
      </p:sp>
      <p:pic>
        <p:nvPicPr>
          <p:cNvPr id="5" name="Picture 4" descr="File_000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32856"/>
            <a:ext cx="3347833" cy="44631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0112" y="3212976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Daño sufrido por autoclave de acero inoxidable SOLAMENTE por estar en cuarto mal ventilado donde vapores de </a:t>
            </a:r>
            <a:r>
              <a:rPr lang="es-ES_tradnl" dirty="0" err="1"/>
              <a:t>NaOCl</a:t>
            </a:r>
            <a:r>
              <a:rPr lang="es-ES_tradnl" dirty="0"/>
              <a:t> se habían acumulado.</a:t>
            </a:r>
          </a:p>
        </p:txBody>
      </p:sp>
    </p:spTree>
    <p:extLst>
      <p:ext uri="{BB962C8B-B14F-4D97-AF65-F5344CB8AC3E}">
        <p14:creationId xmlns:p14="http://schemas.microsoft.com/office/powerpoint/2010/main" val="643264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7" y="787400"/>
            <a:ext cx="5417829" cy="575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Uso correcto de autoclaves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Manejo por personas adiestradas.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Inspección rutinaria de la cámara, el sellado de las puertas y todos los calibradores y controles.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El agua de la autoclave no deberá tener sustancias complementarias adicionales que dejen residuos.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Colocar el material en canastas que permitan paso del aire y una buena penetración del calor.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Antes de abrir autoclave dejar que temperatura baje de 80 °C y la presión esté en 0 PSI.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Retirar soluciones esterilizadas 30 minutos después de haber abierto autoclave pues al sacarlos pueden hervir debido al sobrecalentamiento.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Emplear guantes y caretas de protección al abrir la autoclave.</a:t>
            </a:r>
          </a:p>
          <a:p>
            <a:pPr algn="just"/>
            <a:r>
              <a:rPr lang="es-ES_tradnl" sz="1400" dirty="0">
                <a:latin typeface="Arial"/>
                <a:cs typeface="Arial"/>
              </a:rPr>
              <a:t> </a:t>
            </a:r>
          </a:p>
          <a:p>
            <a:pPr algn="just"/>
            <a:r>
              <a:rPr lang="es-ES_tradnl" sz="1400" dirty="0">
                <a:latin typeface="Arial"/>
                <a:cs typeface="Arial"/>
              </a:rPr>
              <a:t>Usar indicadores biológicos o termopares en el centro de cada carga.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Limpiar el filtro de la rejilla de drenaje de la cámara tras cada uso.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543" y="985637"/>
            <a:ext cx="3362472" cy="2312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336" y="3501601"/>
            <a:ext cx="2990679" cy="221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80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8425" y="787400"/>
            <a:ext cx="556687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/>
              <a:t>Carga ambiental de patógenos</a:t>
            </a:r>
          </a:p>
          <a:p>
            <a:pPr algn="just"/>
            <a:endParaRPr lang="es-ES_tradnl" sz="1600" dirty="0"/>
          </a:p>
          <a:p>
            <a:pPr algn="just"/>
            <a:r>
              <a:rPr lang="es-ES_tradnl" sz="1600" dirty="0"/>
              <a:t>La probabilidad de que exista una elevada concentración de patógenos en el lugar en que se manipulan o cultivan (laboratorio) es elevada.</a:t>
            </a:r>
          </a:p>
          <a:p>
            <a:pPr algn="just"/>
            <a:endParaRPr lang="es-ES_tradnl" sz="1600" dirty="0"/>
          </a:p>
          <a:p>
            <a:pPr algn="just"/>
            <a:r>
              <a:rPr lang="es-ES_tradnl" sz="1600" dirty="0"/>
              <a:t>La reducción de la concentración de microbios lograda por la limpieza convencional es normalmente suficiente para evitar la transmisión ambiental de infecciones.</a:t>
            </a:r>
          </a:p>
          <a:p>
            <a:pPr algn="just"/>
            <a:endParaRPr lang="es-ES_tradnl" sz="1600" dirty="0"/>
          </a:p>
          <a:p>
            <a:pPr algn="just"/>
            <a:r>
              <a:rPr lang="es-ES_tradnl" sz="1600" dirty="0"/>
              <a:t>No obstante, es mejor estar completamente seguro y exagerar las precauciones. </a:t>
            </a:r>
          </a:p>
          <a:p>
            <a:pPr algn="just"/>
            <a:endParaRPr lang="es-ES_tradnl" sz="1600" dirty="0"/>
          </a:p>
          <a:p>
            <a:pPr algn="just"/>
            <a:r>
              <a:rPr lang="es-ES_tradnl" sz="1600" dirty="0"/>
              <a:t>Métodos para lograrlo incluyen:</a:t>
            </a:r>
          </a:p>
          <a:p>
            <a:pPr marL="285750" indent="-285750" algn="just">
              <a:buFont typeface="Arial"/>
              <a:buChar char="•"/>
            </a:pPr>
            <a:r>
              <a:rPr lang="es-ES_tradnl" sz="1600" dirty="0"/>
              <a:t>desinfección, </a:t>
            </a:r>
          </a:p>
          <a:p>
            <a:pPr marL="285750" indent="-285750" algn="just">
              <a:buFont typeface="Arial"/>
              <a:buChar char="•"/>
            </a:pPr>
            <a:r>
              <a:rPr lang="es-ES_tradnl" sz="1600" dirty="0"/>
              <a:t>descontaminación y </a:t>
            </a:r>
          </a:p>
          <a:p>
            <a:pPr marL="285750" indent="-285750" algn="just">
              <a:buFont typeface="Arial"/>
              <a:buChar char="•"/>
            </a:pPr>
            <a:r>
              <a:rPr lang="es-ES_tradnl" sz="1600" dirty="0"/>
              <a:t>esterilización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3" y="1061455"/>
            <a:ext cx="2756280" cy="3291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23" y="3616324"/>
            <a:ext cx="2079291" cy="287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3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7" y="787400"/>
            <a:ext cx="88660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Uso correcto de autoclaves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Idealmente emplear marcadores biológicos y no cinta testigo.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898" y="1844824"/>
            <a:ext cx="6696744" cy="3771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624" b="13184"/>
          <a:stretch/>
        </p:blipFill>
        <p:spPr>
          <a:xfrm>
            <a:off x="251520" y="2348880"/>
            <a:ext cx="2232248" cy="11160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861048"/>
            <a:ext cx="2209428" cy="220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81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7" y="787400"/>
            <a:ext cx="88660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Uso correcto de autoclaves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Autoclaves industriales pueden ser empleadas para descontaminar equipos grandes.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700808"/>
            <a:ext cx="6444208" cy="48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63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7" y="787400"/>
            <a:ext cx="507661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Incineración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Método útil para eliminar las carcasas de animales y los desechos anatómicos y de otro tipo, con o sin descontaminación previa.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Un incinerador apropiado debe tener controles automatizados de  temperatura y una cámara de poscombustión. 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Temperatura en la cámara primaria debe ser de al menos 800 °C y en la de poscombustión de al menos 1000 °C.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3356992"/>
            <a:ext cx="3456384" cy="34563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172" y="1080409"/>
            <a:ext cx="1947249" cy="342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12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7" y="787400"/>
            <a:ext cx="497762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Digestión alcalina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Método industrial para descontaminar material biológico producido por agroindustria.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Particularmente efectivo contra priones.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Emplea altas temperaturas, altas presiones y material cáustico (hidróxido de sodio o potasio) para convertir carcasas en “lodo estéril” y huesos.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 err="1">
                <a:latin typeface="Arial"/>
                <a:cs typeface="Arial"/>
              </a:rPr>
              <a:t>NaOH</a:t>
            </a:r>
            <a:r>
              <a:rPr lang="es-ES_tradnl" sz="1400" dirty="0">
                <a:latin typeface="Arial"/>
                <a:cs typeface="Arial"/>
              </a:rPr>
              <a:t>  o KOH 1 N a 150°C a alta presión y por </a:t>
            </a:r>
            <a:r>
              <a:rPr lang="es-ES_tradnl" sz="1400">
                <a:latin typeface="Arial"/>
                <a:cs typeface="Arial"/>
              </a:rPr>
              <a:t>varios días.</a:t>
            </a:r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Tanque de 4000 </a:t>
            </a:r>
            <a:r>
              <a:rPr lang="es-ES_tradnl" sz="1400" dirty="0" err="1">
                <a:latin typeface="Arial"/>
                <a:cs typeface="Arial"/>
              </a:rPr>
              <a:t>lbs</a:t>
            </a:r>
            <a:r>
              <a:rPr lang="es-ES_tradnl" sz="1400" dirty="0">
                <a:latin typeface="Arial"/>
                <a:cs typeface="Arial"/>
              </a:rPr>
              <a:t> (1.8 </a:t>
            </a:r>
            <a:r>
              <a:rPr lang="es-ES_tradnl" sz="1400" dirty="0" err="1">
                <a:latin typeface="Arial"/>
                <a:cs typeface="Arial"/>
              </a:rPr>
              <a:t>tons</a:t>
            </a:r>
            <a:r>
              <a:rPr lang="es-ES_tradnl" sz="1400" dirty="0">
                <a:latin typeface="Arial"/>
                <a:cs typeface="Arial"/>
              </a:rPr>
              <a:t>) $900,000 USD ($16 M MXN).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r>
              <a:rPr lang="es-ES_tradnl" sz="1400" dirty="0">
                <a:latin typeface="Arial"/>
                <a:cs typeface="Arial"/>
              </a:rPr>
              <a:t>El de la foto de la Univ. de Wisconsin y U.S. </a:t>
            </a:r>
            <a:r>
              <a:rPr lang="es-ES_tradnl" sz="1400" dirty="0" err="1">
                <a:latin typeface="Arial"/>
                <a:cs typeface="Arial"/>
              </a:rPr>
              <a:t>Department</a:t>
            </a:r>
            <a:r>
              <a:rPr lang="es-ES_tradnl" sz="1400" dirty="0">
                <a:latin typeface="Arial"/>
                <a:cs typeface="Arial"/>
              </a:rPr>
              <a:t> of </a:t>
            </a:r>
            <a:r>
              <a:rPr lang="es-ES_tradnl" sz="1400" dirty="0" err="1">
                <a:latin typeface="Arial"/>
                <a:cs typeface="Arial"/>
              </a:rPr>
              <a:t>Agriculture</a:t>
            </a:r>
            <a:r>
              <a:rPr lang="es-ES_tradnl" sz="1400" dirty="0">
                <a:latin typeface="Arial"/>
                <a:cs typeface="Arial"/>
              </a:rPr>
              <a:t> (USDA).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  <a:p>
            <a:pPr algn="just"/>
            <a:endParaRPr lang="es-ES_tradnl" sz="1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890" y="908720"/>
            <a:ext cx="3072341" cy="4608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4030216"/>
            <a:ext cx="2640474" cy="2827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653136"/>
            <a:ext cx="2447156" cy="17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43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427" y="787400"/>
            <a:ext cx="88660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Arial"/>
                <a:cs typeface="Arial"/>
              </a:rPr>
              <a:t>Desinfección de superficies por aerosoles (ASD, </a:t>
            </a:r>
            <a:r>
              <a:rPr lang="es-ES_tradnl" b="1" dirty="0" err="1">
                <a:latin typeface="Arial"/>
                <a:cs typeface="Arial"/>
              </a:rPr>
              <a:t>Airborne</a:t>
            </a:r>
            <a:r>
              <a:rPr lang="es-ES_tradnl" b="1" dirty="0">
                <a:latin typeface="Arial"/>
                <a:cs typeface="Arial"/>
              </a:rPr>
              <a:t> </a:t>
            </a:r>
            <a:r>
              <a:rPr lang="es-ES_tradnl" b="1" dirty="0" err="1">
                <a:latin typeface="Arial"/>
                <a:cs typeface="Arial"/>
              </a:rPr>
              <a:t>Surface</a:t>
            </a:r>
            <a:r>
              <a:rPr lang="es-ES_tradnl" b="1" dirty="0">
                <a:latin typeface="Arial"/>
                <a:cs typeface="Arial"/>
              </a:rPr>
              <a:t> </a:t>
            </a:r>
            <a:r>
              <a:rPr lang="es-ES_tradnl" b="1" dirty="0" err="1">
                <a:latin typeface="Arial"/>
                <a:cs typeface="Arial"/>
              </a:rPr>
              <a:t>Disinfection</a:t>
            </a:r>
            <a:r>
              <a:rPr lang="es-ES_tradnl" b="1" dirty="0">
                <a:latin typeface="Arial"/>
                <a:cs typeface="Arial"/>
              </a:rPr>
              <a:t>)</a:t>
            </a:r>
          </a:p>
          <a:p>
            <a:pPr algn="just"/>
            <a:endParaRPr lang="es-ES_tradnl" sz="1400" dirty="0">
              <a:latin typeface="Arial"/>
              <a:cs typeface="Arial"/>
            </a:endParaRPr>
          </a:p>
        </p:txBody>
      </p:sp>
      <p:pic>
        <p:nvPicPr>
          <p:cNvPr id="2" name="Picture 1" descr="Screen Shot 2017-10-02 at 19.30.0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 b="5698"/>
          <a:stretch/>
        </p:blipFill>
        <p:spPr>
          <a:xfrm>
            <a:off x="198355" y="1340767"/>
            <a:ext cx="8623977" cy="49353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6525344"/>
            <a:ext cx="813690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Arial"/>
                <a:cs typeface="Arial"/>
              </a:rPr>
              <a:t>Biosafety and Biosecurity in European CL-3 Laboratories. </a:t>
            </a:r>
            <a:r>
              <a:rPr lang="en-US" sz="1050" dirty="0" err="1">
                <a:latin typeface="Arial"/>
                <a:cs typeface="Arial"/>
              </a:rPr>
              <a:t>Pastorino</a:t>
            </a:r>
            <a:r>
              <a:rPr lang="en-US" sz="1050" dirty="0">
                <a:latin typeface="Arial"/>
                <a:cs typeface="Arial"/>
              </a:rPr>
              <a:t> et al. Frontiers in Public Health. May 2017, Volume 5, Article 121</a:t>
            </a:r>
          </a:p>
        </p:txBody>
      </p:sp>
    </p:spTree>
    <p:extLst>
      <p:ext uri="{BB962C8B-B14F-4D97-AF65-F5344CB8AC3E}">
        <p14:creationId xmlns:p14="http://schemas.microsoft.com/office/powerpoint/2010/main" val="3530107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691"/>
          <a:stretch/>
        </p:blipFill>
        <p:spPr>
          <a:xfrm>
            <a:off x="1326288" y="1715179"/>
            <a:ext cx="6706255" cy="3701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1298" y="1041590"/>
            <a:ext cx="1876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Coffee break!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6288" y="5437862"/>
            <a:ext cx="677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know it’s only our job… but don’t you feel like the very beginning of the worst ever zombie movie?”</a:t>
            </a:r>
          </a:p>
        </p:txBody>
      </p:sp>
    </p:spTree>
    <p:extLst>
      <p:ext uri="{BB962C8B-B14F-4D97-AF65-F5344CB8AC3E}">
        <p14:creationId xmlns:p14="http://schemas.microsoft.com/office/powerpoint/2010/main" val="4294105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8426" y="787400"/>
            <a:ext cx="887992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/>
              <a:t>Esterilización</a:t>
            </a:r>
            <a:endParaRPr lang="es-ES_tradnl" b="1" dirty="0">
              <a:latin typeface="Arial"/>
              <a:cs typeface="Arial"/>
            </a:endParaRPr>
          </a:p>
          <a:p>
            <a:pPr algn="just"/>
            <a:endParaRPr lang="es-ES_tradnl" sz="1400" dirty="0"/>
          </a:p>
          <a:p>
            <a:pPr algn="just"/>
            <a:r>
              <a:rPr lang="es-ES_tradnl" sz="1600" dirty="0"/>
              <a:t>Se considera estéril cualquier artículo, solución o equipo que ha sido desprovisto de todo tipo de microorganismo o agente biológico.</a:t>
            </a:r>
          </a:p>
          <a:p>
            <a:pPr algn="just"/>
            <a:endParaRPr lang="es-ES_tradnl" sz="1600" dirty="0"/>
          </a:p>
          <a:p>
            <a:pPr algn="just"/>
            <a:r>
              <a:rPr lang="es-ES_tradnl" sz="1600" dirty="0"/>
              <a:t>Definición categórica y absoluta, no hay  “poco estéril” ni “muy estéril”.</a:t>
            </a:r>
          </a:p>
          <a:p>
            <a:pPr algn="just"/>
            <a:endParaRPr lang="es-ES_tradnl" sz="1600" dirty="0"/>
          </a:p>
          <a:p>
            <a:pPr algn="just"/>
            <a:r>
              <a:rPr lang="es-ES_tradnl" sz="1600" dirty="0"/>
              <a:t>El procedimiento de esterilización es aquel que mata a todos los microorganismos, incluyendo a un gran número de </a:t>
            </a:r>
            <a:r>
              <a:rPr lang="es-ES_tradnl" sz="1600" dirty="0" err="1"/>
              <a:t>endosporas</a:t>
            </a:r>
            <a:r>
              <a:rPr lang="es-ES_tradnl" sz="1600" dirty="0"/>
              <a:t> bacterianas.</a:t>
            </a:r>
          </a:p>
          <a:p>
            <a:pPr algn="just"/>
            <a:endParaRPr lang="es-ES_tradnl" sz="1600" dirty="0"/>
          </a:p>
          <a:p>
            <a:pPr algn="just"/>
            <a:r>
              <a:rPr lang="es-ES_tradnl" sz="1600" dirty="0"/>
              <a:t>La esterilización se puede lograr por calor, gas de óxido de etileno, gas de peróxido de hidrógeno, plasma, ozono y radiación.</a:t>
            </a:r>
          </a:p>
          <a:p>
            <a:pPr algn="just"/>
            <a:endParaRPr lang="es-ES_tradnl" sz="1600" dirty="0"/>
          </a:p>
          <a:p>
            <a:pPr algn="just"/>
            <a:r>
              <a:rPr lang="es-ES_tradnl" sz="1600" dirty="0"/>
              <a:t>El procedimiento de esterilización debe asegurar una probabilidad inferior a 1 en 1’000,000 de que un microorganismo sobreviva tras el tratamiento. A esta cifra se le llama </a:t>
            </a:r>
            <a:r>
              <a:rPr lang="es-ES_tradnl" sz="1600" b="1" i="1" dirty="0"/>
              <a:t>nivel de aseguramiento de esterilidad</a:t>
            </a:r>
            <a:endParaRPr lang="es-ES_tradnl" sz="1600" dirty="0"/>
          </a:p>
        </p:txBody>
      </p:sp>
      <p:sp>
        <p:nvSpPr>
          <p:cNvPr id="44" name="Isosceles Triangle 43"/>
          <p:cNvSpPr/>
          <p:nvPr/>
        </p:nvSpPr>
        <p:spPr>
          <a:xfrm rot="5400000">
            <a:off x="4632667" y="2996562"/>
            <a:ext cx="1390834" cy="5112568"/>
          </a:xfrm>
          <a:prstGeom prst="triangle">
            <a:avLst/>
          </a:prstGeom>
          <a:gradFill flip="none" rotWithShape="1">
            <a:gsLst>
              <a:gs pos="0">
                <a:srgbClr val="FF0000"/>
              </a:gs>
              <a:gs pos="83000">
                <a:srgbClr val="FFFFFF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87718" y="4869160"/>
            <a:ext cx="1531282" cy="1897048"/>
            <a:chOff x="1987718" y="4869160"/>
            <a:chExt cx="1531282" cy="1897048"/>
          </a:xfrm>
        </p:grpSpPr>
        <p:sp>
          <p:nvSpPr>
            <p:cNvPr id="2" name="TextBox 1"/>
            <p:cNvSpPr txBox="1"/>
            <p:nvPr/>
          </p:nvSpPr>
          <p:spPr>
            <a:xfrm>
              <a:off x="1987718" y="6258377"/>
              <a:ext cx="1531282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Arial"/>
                  <a:cs typeface="Arial"/>
                </a:rPr>
                <a:t>SANITIZACIÓN</a:t>
              </a:r>
            </a:p>
            <a:p>
              <a:pPr algn="ctr"/>
              <a:r>
                <a:rPr lang="en-US" sz="1200" dirty="0">
                  <a:latin typeface="Arial"/>
                  <a:cs typeface="Arial"/>
                </a:rPr>
                <a:t>2 log - 10</a:t>
              </a:r>
              <a:r>
                <a:rPr lang="en-US" sz="1200" baseline="300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069283" y="4869160"/>
              <a:ext cx="1368152" cy="13681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3366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87381" y="4869160"/>
            <a:ext cx="1638170" cy="1928827"/>
            <a:chOff x="3987381" y="4869160"/>
            <a:chExt cx="1638170" cy="1928827"/>
          </a:xfrm>
        </p:grpSpPr>
        <p:sp>
          <p:nvSpPr>
            <p:cNvPr id="5" name="TextBox 4"/>
            <p:cNvSpPr txBox="1"/>
            <p:nvPr/>
          </p:nvSpPr>
          <p:spPr>
            <a:xfrm>
              <a:off x="3987381" y="6290156"/>
              <a:ext cx="163817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Arial"/>
                  <a:cs typeface="Arial"/>
                </a:rPr>
                <a:t>DESINFECCIÓN</a:t>
              </a:r>
            </a:p>
            <a:p>
              <a:pPr algn="ctr"/>
              <a:r>
                <a:rPr lang="en-US" sz="1200" dirty="0">
                  <a:latin typeface="Arial"/>
                  <a:cs typeface="Arial"/>
                </a:rPr>
                <a:t>5 log - 10</a:t>
              </a:r>
              <a:r>
                <a:rPr lang="en-US" sz="1200" baseline="300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122390" y="4869160"/>
              <a:ext cx="1368152" cy="13681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3366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24404" y="4869160"/>
            <a:ext cx="1766567" cy="1879357"/>
            <a:chOff x="5924404" y="4869160"/>
            <a:chExt cx="1766567" cy="1879357"/>
          </a:xfrm>
        </p:grpSpPr>
        <p:sp>
          <p:nvSpPr>
            <p:cNvPr id="6" name="TextBox 5"/>
            <p:cNvSpPr txBox="1"/>
            <p:nvPr/>
          </p:nvSpPr>
          <p:spPr>
            <a:xfrm>
              <a:off x="5924404" y="6240686"/>
              <a:ext cx="176656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Arial"/>
                  <a:cs typeface="Arial"/>
                </a:rPr>
                <a:t>ESTERILIZACIÓN</a:t>
              </a:r>
            </a:p>
            <a:p>
              <a:pPr algn="ctr"/>
              <a:r>
                <a:rPr lang="en-US" sz="1200" dirty="0">
                  <a:latin typeface="Arial"/>
                  <a:cs typeface="Arial"/>
                </a:rPr>
                <a:t>6 log - 10</a:t>
              </a:r>
              <a:r>
                <a:rPr lang="en-US" sz="1200" baseline="300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123611" y="4869160"/>
              <a:ext cx="1368152" cy="13681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3366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2339752" y="5229200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39752" y="5301208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589011" y="5229200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39455" y="5578162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788418" y="5378755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688714" y="5777569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998637" y="5229200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104145" y="5334708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098340" y="5578162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915816" y="5733256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699792" y="4941168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339752" y="5949280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411760" y="5949280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483768" y="5805264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555776" y="5949280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915816" y="5949280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123728" y="5517232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16016" y="5589240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231150" y="5334708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826797" y="4941168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466757" y="5949280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042821" y="5949280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250733" y="5517232"/>
            <a:ext cx="99703" cy="9970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03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8425" y="787400"/>
            <a:ext cx="8748419" cy="547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/>
              <a:t>Desinfección</a:t>
            </a:r>
            <a:endParaRPr lang="es-ES_tradnl" b="1" dirty="0">
              <a:latin typeface="Arial"/>
              <a:cs typeface="Arial"/>
            </a:endParaRPr>
          </a:p>
          <a:p>
            <a:pPr algn="just"/>
            <a:endParaRPr lang="es-ES_tradnl" sz="1400" dirty="0"/>
          </a:p>
          <a:p>
            <a:pPr algn="just"/>
            <a:r>
              <a:rPr lang="es-ES_tradnl" sz="1600" dirty="0"/>
              <a:t>Proceso generalmente menos microbicida que la esterilización.</a:t>
            </a:r>
          </a:p>
          <a:p>
            <a:pPr algn="just"/>
            <a:endParaRPr lang="es-ES_tradnl" sz="1600" dirty="0"/>
          </a:p>
          <a:p>
            <a:pPr algn="just"/>
            <a:r>
              <a:rPr lang="es-ES_tradnl" sz="1600" dirty="0"/>
              <a:t>Elimina casi todos los microorganismos conocidos pero no a las </a:t>
            </a:r>
            <a:r>
              <a:rPr lang="es-ES_tradnl" sz="1600" dirty="0" err="1"/>
              <a:t>endosporas</a:t>
            </a:r>
            <a:r>
              <a:rPr lang="es-ES_tradnl" sz="1600" dirty="0"/>
              <a:t> bacterianas o virus no envueltos.</a:t>
            </a:r>
          </a:p>
          <a:p>
            <a:pPr algn="just"/>
            <a:endParaRPr lang="es-ES_tradnl" sz="1600" dirty="0"/>
          </a:p>
          <a:p>
            <a:pPr algn="just"/>
            <a:r>
              <a:rPr lang="es-ES_tradnl" sz="1600" dirty="0"/>
              <a:t>La efectividad del proceso de desinfección depende de varios factores:</a:t>
            </a:r>
          </a:p>
          <a:p>
            <a:pPr algn="just"/>
            <a:endParaRPr lang="es-ES_tradnl" sz="1600" dirty="0"/>
          </a:p>
          <a:p>
            <a:pPr marL="742950" lvl="1" indent="-285750" algn="just">
              <a:buFont typeface="Arial"/>
              <a:buChar char="•"/>
            </a:pPr>
            <a:r>
              <a:rPr lang="es-ES_tradnl" sz="1600" dirty="0"/>
              <a:t>La naturaleza y número de microorganismos (especialmente la presencia de esporas bacterianas).</a:t>
            </a:r>
          </a:p>
          <a:p>
            <a:pPr marL="285750" indent="-285750" algn="just">
              <a:buFont typeface="Arial"/>
              <a:buChar char="•"/>
            </a:pPr>
            <a:endParaRPr lang="es-ES_tradnl" sz="1600" dirty="0"/>
          </a:p>
          <a:p>
            <a:pPr marL="742950" lvl="1" indent="-285750" algn="just">
              <a:buFont typeface="Arial"/>
              <a:buChar char="•"/>
            </a:pPr>
            <a:r>
              <a:rPr lang="es-ES_tradnl" sz="1600" dirty="0"/>
              <a:t>La cantidad de material orgánico presente (suciedad, heces, sangre, </a:t>
            </a:r>
            <a:r>
              <a:rPr lang="es-ES_tradnl" sz="1600" i="1" dirty="0"/>
              <a:t>etc</a:t>
            </a:r>
            <a:r>
              <a:rPr lang="es-ES_tradnl" sz="1600" dirty="0"/>
              <a:t>.).</a:t>
            </a:r>
          </a:p>
          <a:p>
            <a:pPr marL="285750" indent="-285750" algn="just">
              <a:buFont typeface="Arial"/>
              <a:buChar char="•"/>
            </a:pPr>
            <a:endParaRPr lang="es-ES_tradnl" sz="1600" dirty="0"/>
          </a:p>
          <a:p>
            <a:pPr marL="742950" lvl="1" indent="-285750" algn="just">
              <a:buFont typeface="Arial"/>
              <a:buChar char="•"/>
            </a:pPr>
            <a:r>
              <a:rPr lang="es-ES_tradnl" sz="1600" dirty="0"/>
              <a:t>El material a ser desinfectado.</a:t>
            </a:r>
          </a:p>
          <a:p>
            <a:pPr marL="285750" indent="-285750" algn="just">
              <a:buFont typeface="Arial"/>
              <a:buChar char="•"/>
            </a:pPr>
            <a:endParaRPr lang="es-ES_tradnl" sz="1600" dirty="0"/>
          </a:p>
          <a:p>
            <a:pPr marL="742950" lvl="1" indent="-285750" algn="just">
              <a:buFont typeface="Arial"/>
              <a:buChar char="•"/>
            </a:pPr>
            <a:r>
              <a:rPr lang="es-ES_tradnl" sz="1600" dirty="0"/>
              <a:t>La temperatura a que se lleva a cabo el procedimiento de desinfección.</a:t>
            </a:r>
          </a:p>
          <a:p>
            <a:pPr algn="just"/>
            <a:endParaRPr lang="es-ES_tradnl" sz="1600" dirty="0"/>
          </a:p>
          <a:p>
            <a:pPr algn="just"/>
            <a:r>
              <a:rPr lang="es-ES_tradnl" sz="1600" dirty="0"/>
              <a:t>Muchos desinfectantes pueden lograr acciones esterilizantes, aunque requieren de mayor tiempo para lograrlo.</a:t>
            </a:r>
          </a:p>
          <a:p>
            <a:pPr algn="just"/>
            <a:endParaRPr lang="es-ES_tradnl" sz="1600" dirty="0"/>
          </a:p>
          <a:p>
            <a:pPr algn="just"/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1499493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8425" y="787400"/>
            <a:ext cx="87920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Calibri"/>
                <a:cs typeface="Calibri"/>
              </a:rPr>
              <a:t>Descontaminación del laboratorio</a:t>
            </a:r>
          </a:p>
          <a:p>
            <a:pPr algn="just"/>
            <a:endParaRPr lang="es-ES_tradnl" sz="1600" dirty="0">
              <a:latin typeface="Calibri"/>
              <a:cs typeface="Calibri"/>
            </a:endParaRPr>
          </a:p>
          <a:p>
            <a:pPr algn="just"/>
            <a:r>
              <a:rPr lang="es-ES_tradnl" sz="1600" dirty="0">
                <a:latin typeface="Calibri"/>
                <a:cs typeface="Calibri"/>
              </a:rPr>
              <a:t>La selección del desinfectante depende del tipo de agente biológico con el que se trabaja o que merece importancia por el riesgo de estar presente en las muestras manipuladas.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18764"/>
              </p:ext>
            </p:extLst>
          </p:nvPr>
        </p:nvGraphicFramePr>
        <p:xfrm>
          <a:off x="2267744" y="2638189"/>
          <a:ext cx="5760640" cy="374441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129">
                <a:tc>
                  <a:txBody>
                    <a:bodyPr/>
                    <a:lstStyle/>
                    <a:p>
                      <a:pPr algn="ctr"/>
                      <a:r>
                        <a:rPr lang="es-ES_tradnl" sz="1400" noProof="0">
                          <a:latin typeface="Arial"/>
                          <a:cs typeface="Arial"/>
                        </a:rPr>
                        <a:t>Agente biológico</a:t>
                      </a:r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noProof="0">
                          <a:latin typeface="Arial"/>
                          <a:cs typeface="Arial"/>
                        </a:rPr>
                        <a:t>Ejemplos</a:t>
                      </a: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576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Priones</a:t>
                      </a: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Encefalopatía Espongiforme Bovina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Esporas bacterianas</a:t>
                      </a: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Bacillus, Clostridias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Oocitos protozoarios</a:t>
                      </a: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Cryptosporidium</a:t>
                      </a:r>
                      <a:endParaRPr lang="es-ES_tradnl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Huevos de helmintos</a:t>
                      </a: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Ascaris, Enterobius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Micobacterias</a:t>
                      </a: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Tuberculosis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Virus pequeños no-envueltos</a:t>
                      </a: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Poliovirus, Papillomavirus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Quistes protozoarios</a:t>
                      </a: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Giardia, Acanthomoeba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Esporas fúngicas</a:t>
                      </a: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Aspergillus, Penicillium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Bacterias Gram-negativas</a:t>
                      </a: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Escherichia coli, Salmonella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Algas y hongos vegetativas</a:t>
                      </a: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Candida, Chalmydomonas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Helmintos y protozoos vegetativos</a:t>
                      </a: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Ascaris, Cryptosporidium, Giardia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Virus grandes no-envueltos</a:t>
                      </a: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Adenovirus, Rotavirus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Bacterias Gram-positivas</a:t>
                      </a: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Estafilococos, Estreptococos, Enterococos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362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Virus envueltos</a:t>
                      </a: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HIV, </a:t>
                      </a:r>
                      <a:r>
                        <a:rPr lang="es-ES_tradnl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Hepatisis</a:t>
                      </a:r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B, Herpes Simplex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Up Arrow 2"/>
          <p:cNvSpPr/>
          <p:nvPr/>
        </p:nvSpPr>
        <p:spPr>
          <a:xfrm>
            <a:off x="1187624" y="2782205"/>
            <a:ext cx="936104" cy="3744416"/>
          </a:xfrm>
          <a:prstGeom prst="upArrow">
            <a:avLst>
              <a:gd name="adj1" fmla="val 50000"/>
              <a:gd name="adj2" fmla="val 64157"/>
            </a:avLst>
          </a:prstGeom>
          <a:gradFill flip="none" rotWithShape="1">
            <a:gsLst>
              <a:gs pos="0">
                <a:srgbClr val="FF0000"/>
              </a:gs>
              <a:gs pos="89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800" dirty="0">
                <a:latin typeface="Arial"/>
                <a:cs typeface="Arial"/>
              </a:rPr>
              <a:t>RESISTENCIA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9500" y="2145949"/>
            <a:ext cx="689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latin typeface="Arial"/>
                <a:cs typeface="Arial"/>
              </a:rPr>
              <a:t>Agentes biológicos de acuerdo a su resistencia a desinfectantes</a:t>
            </a:r>
          </a:p>
        </p:txBody>
      </p:sp>
    </p:spTree>
    <p:extLst>
      <p:ext uri="{BB962C8B-B14F-4D97-AF65-F5344CB8AC3E}">
        <p14:creationId xmlns:p14="http://schemas.microsoft.com/office/powerpoint/2010/main" val="1733938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8425" y="787400"/>
            <a:ext cx="87920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>
                <a:latin typeface="Calibri"/>
                <a:cs typeface="Calibri"/>
              </a:rPr>
              <a:t>Descontaminación del laboratorio</a:t>
            </a:r>
          </a:p>
          <a:p>
            <a:pPr algn="just"/>
            <a:endParaRPr lang="es-ES_tradnl" sz="1600" dirty="0">
              <a:latin typeface="Calibri"/>
              <a:cs typeface="Calibri"/>
            </a:endParaRPr>
          </a:p>
          <a:p>
            <a:pPr algn="just"/>
            <a:r>
              <a:rPr lang="es-ES_tradnl" sz="1600" dirty="0">
                <a:latin typeface="Calibri"/>
                <a:cs typeface="Calibri"/>
              </a:rPr>
              <a:t>La selección del desinfectante depende del tipo de agente biológico con el que se trabaja.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61" y="2156412"/>
            <a:ext cx="6806101" cy="417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4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8424" y="787400"/>
            <a:ext cx="894431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b="1" dirty="0"/>
              <a:t>Desinfección</a:t>
            </a:r>
            <a:endParaRPr lang="es-ES_tradnl" b="1" dirty="0">
              <a:latin typeface="Arial"/>
              <a:cs typeface="Arial"/>
            </a:endParaRPr>
          </a:p>
          <a:p>
            <a:pPr algn="just"/>
            <a:endParaRPr lang="es-ES_tradnl" sz="1400" dirty="0"/>
          </a:p>
          <a:p>
            <a:pPr algn="just"/>
            <a:r>
              <a:rPr lang="es-ES_tradnl" sz="1600" dirty="0"/>
              <a:t>En 1972 el Dr. </a:t>
            </a:r>
            <a:r>
              <a:rPr lang="es-ES_tradnl" sz="1600" dirty="0" err="1"/>
              <a:t>Earl</a:t>
            </a:r>
            <a:r>
              <a:rPr lang="es-ES_tradnl" sz="1600" dirty="0"/>
              <a:t> H. </a:t>
            </a:r>
            <a:r>
              <a:rPr lang="es-ES_tradnl" sz="1600" dirty="0" err="1"/>
              <a:t>Spaulding</a:t>
            </a:r>
            <a:r>
              <a:rPr lang="es-ES_tradnl" sz="1600" dirty="0"/>
              <a:t> propuso un sistema para clasificar a los germicidas líquidos y superficies materiales en que se aplican.</a:t>
            </a:r>
          </a:p>
          <a:p>
            <a:pPr algn="just"/>
            <a:endParaRPr lang="es-ES_tradnl" sz="1600" dirty="0"/>
          </a:p>
          <a:p>
            <a:pPr algn="just"/>
            <a:r>
              <a:rPr lang="es-ES_tradnl" sz="1600" dirty="0"/>
              <a:t>Sistema extensamente empleado por los CDC y FDA al igual que por la gran mayoría de los laboratorios y hospitales del mundo.</a:t>
            </a:r>
          </a:p>
          <a:p>
            <a:pPr algn="just"/>
            <a:endParaRPr lang="es-ES_tradnl" sz="1600" dirty="0"/>
          </a:p>
          <a:p>
            <a:pPr algn="just"/>
            <a:r>
              <a:rPr lang="es-ES_tradnl" sz="1600" dirty="0"/>
              <a:t>Se divide en tres categorías en base al riesgo de infección si las superficies estuviesen contaminadas al momento de aplicarlo.</a:t>
            </a:r>
          </a:p>
          <a:p>
            <a:pPr algn="just"/>
            <a:endParaRPr lang="es-ES_tradnl" sz="14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175933"/>
              </p:ext>
            </p:extLst>
          </p:nvPr>
        </p:nvGraphicFramePr>
        <p:xfrm>
          <a:off x="1691680" y="3608819"/>
          <a:ext cx="5976664" cy="316844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83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8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Contacto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Ejemplos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Clasificación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noProof="0" dirty="0">
                          <a:latin typeface="Arial"/>
                          <a:cs typeface="Arial"/>
                        </a:rPr>
                        <a:t>Nivel mínimo de inactivación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2087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Piel</a:t>
                      </a:r>
                      <a:r>
                        <a:rPr lang="es-ES_tradnl" sz="14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intacta</a:t>
                      </a:r>
                      <a:endParaRPr lang="es-ES_tradnl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No-crítico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Limpieza y/o</a:t>
                      </a:r>
                      <a:r>
                        <a:rPr lang="es-ES_tradnl" sz="14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desinfección </a:t>
                      </a:r>
                    </a:p>
                    <a:p>
                      <a:pPr algn="ctr" fontAlgn="b"/>
                      <a:r>
                        <a:rPr lang="es-ES_tradnl" sz="14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 bajo nivel</a:t>
                      </a:r>
                      <a:endParaRPr lang="es-ES_tradnl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087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Membranas mucosas o piel no intacta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_tradnl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</a:t>
                      </a:r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-crítico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Desinfección </a:t>
                      </a:r>
                    </a:p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 alto nivel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203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Tejidos estériles o</a:t>
                      </a:r>
                      <a:r>
                        <a:rPr lang="es-ES_tradnl" sz="14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sangre</a:t>
                      </a:r>
                      <a:endParaRPr lang="es-ES_tradnl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_tradnl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Crítico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Esterilización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 descr="0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40867"/>
            <a:ext cx="1224136" cy="1224136"/>
          </a:xfrm>
          <a:prstGeom prst="rect">
            <a:avLst/>
          </a:prstGeom>
        </p:spPr>
      </p:pic>
      <p:pic>
        <p:nvPicPr>
          <p:cNvPr id="14" name="Picture 13" descr="0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89" y="5958550"/>
            <a:ext cx="1417765" cy="839407"/>
          </a:xfrm>
          <a:prstGeom prst="rect">
            <a:avLst/>
          </a:prstGeom>
        </p:spPr>
      </p:pic>
      <p:pic>
        <p:nvPicPr>
          <p:cNvPr id="15" name="Picture 14" descr="0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4025">
            <a:off x="3246078" y="5164740"/>
            <a:ext cx="904605" cy="90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6881" y="3262717"/>
            <a:ext cx="596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latin typeface="Arial"/>
                <a:cs typeface="Arial"/>
              </a:rPr>
              <a:t>Niveles de desinfección según </a:t>
            </a:r>
            <a:r>
              <a:rPr lang="es-ES_tradnl" dirty="0" err="1">
                <a:latin typeface="Arial"/>
                <a:cs typeface="Arial"/>
              </a:rPr>
              <a:t>criticalidad</a:t>
            </a:r>
            <a:endParaRPr lang="es-ES_tradnl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63921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4414</TotalTime>
  <Words>4060</Words>
  <Application>Microsoft Macintosh PowerPoint</Application>
  <PresentationFormat>Letter Paper (8.5x11 in)</PresentationFormat>
  <Paragraphs>650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Calibri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Djehuti</dc:creator>
  <cp:lastModifiedBy>CHRISTIAN ALBERTO GARCIA SEPULVEDA</cp:lastModifiedBy>
  <cp:revision>728</cp:revision>
  <cp:lastPrinted>2018-01-23T21:32:56Z</cp:lastPrinted>
  <dcterms:created xsi:type="dcterms:W3CDTF">2012-05-17T16:58:20Z</dcterms:created>
  <dcterms:modified xsi:type="dcterms:W3CDTF">2019-03-05T17:47:08Z</dcterms:modified>
</cp:coreProperties>
</file>