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0"/>
  </p:handoutMasterIdLst>
  <p:sldIdLst>
    <p:sldId id="257" r:id="rId2"/>
    <p:sldId id="346" r:id="rId3"/>
    <p:sldId id="370" r:id="rId4"/>
    <p:sldId id="360" r:id="rId5"/>
    <p:sldId id="371" r:id="rId6"/>
    <p:sldId id="361" r:id="rId7"/>
    <p:sldId id="362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57" r:id="rId16"/>
    <p:sldId id="358" r:id="rId17"/>
    <p:sldId id="372" r:id="rId18"/>
    <p:sldId id="373" r:id="rId19"/>
  </p:sldIdLst>
  <p:sldSz cx="9144000" cy="6858000" type="letter"/>
  <p:notesSz cx="9144000" cy="6858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26" autoAdjust="0"/>
    <p:restoredTop sz="99301" autoAdjust="0"/>
  </p:normalViewPr>
  <p:slideViewPr>
    <p:cSldViewPr snapToGrid="0" snapToObjects="1">
      <p:cViewPr varScale="1">
        <p:scale>
          <a:sx n="103" d="100"/>
          <a:sy n="103" d="100"/>
        </p:scale>
        <p:origin x="-1480" y="-112"/>
      </p:cViewPr>
      <p:guideLst>
        <p:guide orient="horz" pos="496"/>
        <p:guide pos="23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18CA6-CF53-3B42-85A3-D47D8A0ECF4C}" type="datetimeFigureOut">
              <a:rPr lang="en-US" smtClean="0"/>
              <a:t>23/01/18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391EB-F69D-324E-B0F4-E03CB3F4A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05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5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126022" y="184830"/>
            <a:ext cx="4252043" cy="40964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19213" y="1914154"/>
            <a:ext cx="7772400" cy="685800"/>
          </a:xfrm>
        </p:spPr>
        <p:txBody>
          <a:bodyPr anchor="t"/>
          <a:lstStyle>
            <a:lvl1pPr algn="l">
              <a:defRPr sz="4000" b="1" cap="all" baseline="0"/>
            </a:lvl1pPr>
          </a:lstStyle>
          <a:p>
            <a:r>
              <a:rPr lang="es-ES_tradnl" dirty="0" smtClean="0"/>
              <a:t>Curso de bioseguridaD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719213" y="2599938"/>
            <a:ext cx="7772400" cy="45402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smtClean="0"/>
              <a:t>Para laboratorios de investigación biomédica v 3.0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dirty="0" smtClean="0"/>
              <a:t>Versión 3.0</a:t>
            </a:r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719213" y="2599938"/>
            <a:ext cx="7772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 userDrawn="1"/>
        </p:nvSpPr>
        <p:spPr>
          <a:xfrm>
            <a:off x="2834924" y="5084590"/>
            <a:ext cx="4675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latin typeface="Arial"/>
                <a:ea typeface="Osaka"/>
                <a:cs typeface="Arial"/>
              </a:rPr>
              <a:t>Laboratorio de Genómica Viral &amp; Humana</a:t>
            </a:r>
          </a:p>
          <a:p>
            <a:r>
              <a:rPr lang="es-ES_tradnl" sz="1200" dirty="0" smtClean="0">
                <a:latin typeface="Arial"/>
                <a:ea typeface="Osaka"/>
                <a:cs typeface="Arial"/>
              </a:rPr>
              <a:t>Facultad de Medicina</a:t>
            </a:r>
          </a:p>
          <a:p>
            <a:r>
              <a:rPr lang="es-ES_tradnl" sz="1200" dirty="0" smtClean="0">
                <a:latin typeface="Arial"/>
                <a:ea typeface="Osaka"/>
                <a:cs typeface="Arial"/>
              </a:rPr>
              <a:t>Universidad</a:t>
            </a:r>
            <a:r>
              <a:rPr lang="es-ES_tradnl" sz="1200" baseline="0" dirty="0" smtClean="0">
                <a:latin typeface="Arial"/>
                <a:ea typeface="Osaka"/>
                <a:cs typeface="Arial"/>
              </a:rPr>
              <a:t> Autónoma de San Luis Potosí</a:t>
            </a:r>
            <a:endParaRPr lang="es-ES_tradnl" sz="1200" dirty="0">
              <a:latin typeface="Arial"/>
              <a:ea typeface="Osaka"/>
              <a:cs typeface="Arial"/>
            </a:endParaRPr>
          </a:p>
        </p:txBody>
      </p:sp>
      <p:pic>
        <p:nvPicPr>
          <p:cNvPr id="11" name="Picture 10" descr="Logo UASLP transparent.g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8232" y="5092195"/>
            <a:ext cx="648347" cy="688767"/>
          </a:xfrm>
          <a:prstGeom prst="rect">
            <a:avLst/>
          </a:prstGeom>
        </p:spPr>
      </p:pic>
      <p:pic>
        <p:nvPicPr>
          <p:cNvPr id="12" name="Picture 11" descr="Logo-Med UASLP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9322" y="5054169"/>
            <a:ext cx="764434" cy="77833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485898" y="3461409"/>
            <a:ext cx="6005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Reglamento General</a:t>
            </a:r>
            <a:r>
              <a:rPr lang="en-US" sz="1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Personal de nuevo ingreso, Conducta y disciplina,</a:t>
            </a:r>
            <a:r>
              <a:rPr lang="en-US" sz="1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Acceso al laboratorio y visitas,</a:t>
            </a:r>
            <a:r>
              <a:rPr lang="en-US" sz="1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Vestimenta, limpieza y orden</a:t>
            </a:r>
            <a:r>
              <a:rPr lang="en-US" sz="1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Bitácoras de laboratorio, Impacto ambiental.</a:t>
            </a:r>
            <a:endParaRPr lang="en-US"/>
          </a:p>
        </p:txBody>
      </p:sp>
      <p:pic>
        <p:nvPicPr>
          <p:cNvPr id="14" name="Picture 13" descr="Logo01.gif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301" y="5084590"/>
            <a:ext cx="739315" cy="7479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1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11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3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7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9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6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8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1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10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2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6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smtClean="0"/>
              <a:t>Bioseguridad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13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Uh0U3giZJx8" TargetMode="Externa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YD0SoWL0sO4" TargetMode="External"/><Relationship Id="rId3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8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126022" y="184830"/>
            <a:ext cx="5785503" cy="5573741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2672165" y="983090"/>
            <a:ext cx="5889091" cy="6867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4000" b="1" cap="all" baseline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Curso de bioseguridaD</a:t>
            </a:r>
            <a:endParaRPr kumimoji="0" lang="es-ES_tradnl" sz="33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488048"/>
            <a:ext cx="2133600" cy="365125"/>
          </a:xfrm>
        </p:spPr>
        <p:txBody>
          <a:bodyPr/>
          <a:lstStyle/>
          <a:p>
            <a:fld id="{EF2285AA-88BA-E94F-A695-DFC9F6E3B745}" type="slidenum">
              <a:rPr lang="es-ES_tradnl" smtClean="0"/>
              <a:pPr/>
              <a:t>1</a:t>
            </a:fld>
            <a:endParaRPr lang="es-ES_tradnl" dirty="0"/>
          </a:p>
        </p:txBody>
      </p:sp>
      <p:cxnSp>
        <p:nvCxnSpPr>
          <p:cNvPr id="17" name="Conector recto 7"/>
          <p:cNvCxnSpPr/>
          <p:nvPr/>
        </p:nvCxnSpPr>
        <p:spPr>
          <a:xfrm>
            <a:off x="2775642" y="1602394"/>
            <a:ext cx="5889091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19474" y="4772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721831" y="1669831"/>
            <a:ext cx="588909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s-ES_tradnl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Para laboratorios de investigación biomédica</a:t>
            </a:r>
          </a:p>
          <a:p>
            <a:pPr lvl="0">
              <a:spcBef>
                <a:spcPct val="20000"/>
              </a:spcBef>
              <a:defRPr/>
            </a:pPr>
            <a:r>
              <a:rPr lang="es-ES_tradnl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v2018</a:t>
            </a:r>
            <a:endParaRPr lang="es-ES_tradnl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CuadroTexto 9"/>
          <p:cNvSpPr txBox="1"/>
          <p:nvPr/>
        </p:nvSpPr>
        <p:spPr>
          <a:xfrm>
            <a:off x="1875722" y="6003532"/>
            <a:ext cx="46751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smtClean="0">
                <a:latin typeface="Arial"/>
                <a:ea typeface="Osaka"/>
                <a:cs typeface="Arial"/>
              </a:rPr>
              <a:t>Laboratorio de Genómica Viral &amp; Humana</a:t>
            </a:r>
          </a:p>
          <a:p>
            <a:r>
              <a:rPr lang="es-ES_tradnl" sz="1200" dirty="0" smtClean="0">
                <a:latin typeface="Arial"/>
                <a:ea typeface="Osaka"/>
                <a:cs typeface="Arial"/>
              </a:rPr>
              <a:t>Facultad de Medicina</a:t>
            </a:r>
          </a:p>
          <a:p>
            <a:r>
              <a:rPr lang="es-ES_tradnl" sz="1200" dirty="0" smtClean="0">
                <a:latin typeface="Arial"/>
                <a:ea typeface="Osaka"/>
                <a:cs typeface="Arial"/>
              </a:rPr>
              <a:t>Universidad</a:t>
            </a:r>
            <a:r>
              <a:rPr lang="es-ES_tradnl" sz="1200" baseline="0" dirty="0" smtClean="0">
                <a:latin typeface="Arial"/>
                <a:ea typeface="Osaka"/>
                <a:cs typeface="Arial"/>
              </a:rPr>
              <a:t> Autónoma de San Luis Potosí</a:t>
            </a:r>
            <a:endParaRPr lang="es-ES_tradnl" sz="1200" dirty="0">
              <a:latin typeface="Arial"/>
              <a:ea typeface="Osaka"/>
              <a:cs typeface="Arial"/>
            </a:endParaRPr>
          </a:p>
        </p:txBody>
      </p:sp>
      <p:pic>
        <p:nvPicPr>
          <p:cNvPr id="13" name="Picture 12" descr="Logo Fac Med Agui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50" y="6076715"/>
            <a:ext cx="486323" cy="539986"/>
          </a:xfrm>
          <a:prstGeom prst="rect">
            <a:avLst/>
          </a:prstGeom>
        </p:spPr>
      </p:pic>
      <p:pic>
        <p:nvPicPr>
          <p:cNvPr id="24" name="Picture 23" descr="LGVH Logo B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91" y="6096602"/>
            <a:ext cx="471325" cy="5200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89751" y="2850444"/>
            <a:ext cx="4505656" cy="1215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S</a:t>
            </a:r>
            <a:r>
              <a:rPr lang="es-ES_tradnl" sz="1800" b="1" kern="1200" dirty="0" smtClean="0">
                <a:solidFill>
                  <a:schemeClr val="tx1"/>
                </a:solidFill>
                <a:latin typeface="Arial"/>
                <a:cs typeface="Arial"/>
              </a:rPr>
              <a:t>esión </a:t>
            </a:r>
            <a:r>
              <a:rPr lang="es-ES_tradnl" b="1" dirty="0">
                <a:latin typeface="Arial"/>
                <a:cs typeface="Arial"/>
              </a:rPr>
              <a:t>5</a:t>
            </a:r>
          </a:p>
          <a:p>
            <a:r>
              <a:rPr lang="es-ES_tradnl" sz="1800" b="1" kern="1200" dirty="0" smtClean="0">
                <a:solidFill>
                  <a:schemeClr val="tx1"/>
                </a:solidFill>
                <a:latin typeface="Arial"/>
                <a:cs typeface="Arial"/>
              </a:rPr>
              <a:t>Remediación de Derrames</a:t>
            </a:r>
            <a:endParaRPr lang="es-ES_tradnl" sz="900" b="1" kern="1200" baseline="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endParaRPr lang="es-ES_tradnl" sz="900" b="1" kern="1200" baseline="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s-ES_tradnl" sz="1400" kern="1200" dirty="0" smtClean="0">
                <a:solidFill>
                  <a:schemeClr val="tx1"/>
                </a:solidFill>
                <a:latin typeface="Arial"/>
                <a:cs typeface="Arial"/>
              </a:rPr>
              <a:t>Christian A. García-Sepúlveda MD PhD</a:t>
            </a:r>
          </a:p>
          <a:p>
            <a:r>
              <a:rPr lang="es-ES_tradnl" sz="1400" kern="1200" dirty="0" smtClean="0">
                <a:solidFill>
                  <a:schemeClr val="tx1"/>
                </a:solidFill>
                <a:latin typeface="Arial"/>
                <a:cs typeface="Arial"/>
              </a:rPr>
              <a:t>Sandra E. Guerra-Palomares QFB PhD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126" y="902804"/>
            <a:ext cx="25654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424" y="787400"/>
            <a:ext cx="5201694" cy="6186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Remediación de derrames fuera de GSB</a:t>
            </a: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En caso de que se produzca un derrame de material </a:t>
            </a:r>
            <a:r>
              <a:rPr lang="es-ES_tradnl" sz="1400" dirty="0" smtClean="0">
                <a:latin typeface="Arial"/>
                <a:cs typeface="Arial"/>
              </a:rPr>
              <a:t>biológico infeccioso se debe interrumpir el trabajo y remediarlo inmediatamente: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Notificar al personal del laboratorio del derrame.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Evacuar el laboratorio por 30 min para permitir asentamiento de aerosoles.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Cubrir derrame con toallas absorbentes.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Adoptar EPP correspondiente (respirador, careta facial o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gogles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overall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 desechable, doble guante y cubre calzado).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Verter desinfectante apropiado para el riesgo encima de toallas absorbentes en espiral hacia adentro.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just">
              <a:buFont typeface="+mj-lt"/>
              <a:buAutoNum type="arabicPeriod"/>
            </a:pP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Permitir tiempo de contacto apropiado para desinfectante.</a:t>
            </a:r>
          </a:p>
          <a:p>
            <a:pPr algn="just"/>
            <a:endParaRPr lang="es-ES_tradnl" sz="14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Absorba desinfectante con otras toallas absorbentes y coloque todo en una bolsa roja de residuos biológico-infecciosos.</a:t>
            </a:r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Descontamine la superficie con el desinfectante apropiado.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Documentar derrame.</a:t>
            </a:r>
          </a:p>
        </p:txBody>
      </p:sp>
    </p:spTree>
    <p:extLst>
      <p:ext uri="{BB962C8B-B14F-4D97-AF65-F5344CB8AC3E}">
        <p14:creationId xmlns:p14="http://schemas.microsoft.com/office/powerpoint/2010/main" val="420352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130" y="1362765"/>
            <a:ext cx="3104874" cy="24993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424" y="787400"/>
            <a:ext cx="5201694" cy="6186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Remediación de derrames fuera de GSB</a:t>
            </a: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En caso de que se produzca un derrame de material </a:t>
            </a:r>
            <a:r>
              <a:rPr lang="es-ES_tradnl" sz="1400" dirty="0" smtClean="0">
                <a:latin typeface="Arial"/>
                <a:cs typeface="Arial"/>
              </a:rPr>
              <a:t>biológico infeccioso se debe interrumpir el trabajo y remediarlo inmediatamente: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Notificar al personal del laboratorio del derrame.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Evacuar el laboratorio por 30 min para permitir asentamiento de aerosoles.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Cubrir derrame con toallas absorbentes.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Adoptar EPP correspondiente (respirador, careta facial o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gogles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overall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 desechable, doble guante y cubre calzado).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Verter desinfectante apropiado para el riesgo encima de toallas absorbentes en espiral hacia adentro.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just">
              <a:buFont typeface="+mj-lt"/>
              <a:buAutoNum type="arabicPeriod"/>
            </a:pP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Permitir tiempo de contacto apropiado para desinfectante.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Absorba desinfectante con otras toallas absorbentes y coloque todo en una bolsa roja de residuos biológico-infecciosos.</a:t>
            </a:r>
          </a:p>
          <a:p>
            <a:pPr algn="just"/>
            <a:endParaRPr lang="es-ES_tradnl" sz="14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Descontamine la superficie con el desinfectante apropiado.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Documentar derrame.</a:t>
            </a:r>
          </a:p>
        </p:txBody>
      </p:sp>
    </p:spTree>
    <p:extLst>
      <p:ext uri="{BB962C8B-B14F-4D97-AF65-F5344CB8AC3E}">
        <p14:creationId xmlns:p14="http://schemas.microsoft.com/office/powerpoint/2010/main" val="420352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0 at 12.59.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63" y="1176796"/>
            <a:ext cx="3796052" cy="48745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3041" y="862112"/>
            <a:ext cx="2146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Página</a:t>
            </a:r>
            <a:r>
              <a:rPr lang="en-US" sz="1400" dirty="0" smtClean="0"/>
              <a:t> 1 del </a:t>
            </a:r>
            <a:r>
              <a:rPr lang="en-US" sz="1400" dirty="0" err="1" smtClean="0"/>
              <a:t>formato</a:t>
            </a:r>
            <a:r>
              <a:rPr lang="en-US" sz="1400" dirty="0" smtClean="0"/>
              <a:t> LGVH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98424" y="787400"/>
            <a:ext cx="5201694" cy="6186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Remediación de derrames fuera de GSB</a:t>
            </a: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En caso de que se produzca un derrame de material </a:t>
            </a:r>
            <a:r>
              <a:rPr lang="es-ES_tradnl" sz="1400" dirty="0" smtClean="0">
                <a:latin typeface="Arial"/>
                <a:cs typeface="Arial"/>
              </a:rPr>
              <a:t>biológico infeccioso se debe interrumpir el trabajo y remediarlo inmediatamente: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Notificar al personal del laboratorio del derrame.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Evacuar el laboratorio por 30 min para permitir asentamiento de aerosoles.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Cubrir derrame con toallas absorbentes.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Adoptar EPP correspondiente (respirador, careta facial o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gogles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overall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 desechable, doble guante y cubre calzado).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Verter desinfectante apropiado para el riesgo encima de toallas absorbentes en espiral hacia adentro.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just">
              <a:buFont typeface="+mj-lt"/>
              <a:buAutoNum type="arabicPeriod"/>
            </a:pP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Permitir tiempo de contacto apropiado para desinfectante.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Absorba desinfectante con otras toallas absorbentes y coloque todo en una bolsa roja de residuos biológico-infecciosos.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Descontamine la superficie con el desinfectante apropiado.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Documentar derrame.</a:t>
            </a:r>
          </a:p>
        </p:txBody>
      </p:sp>
    </p:spTree>
    <p:extLst>
      <p:ext uri="{BB962C8B-B14F-4D97-AF65-F5344CB8AC3E}">
        <p14:creationId xmlns:p14="http://schemas.microsoft.com/office/powerpoint/2010/main" val="62730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53041" y="862112"/>
            <a:ext cx="2146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Página</a:t>
            </a:r>
            <a:r>
              <a:rPr lang="en-US" sz="1400" dirty="0" smtClean="0"/>
              <a:t> 2 del </a:t>
            </a:r>
            <a:r>
              <a:rPr lang="en-US" sz="1400" dirty="0" err="1" smtClean="0"/>
              <a:t>formato</a:t>
            </a:r>
            <a:r>
              <a:rPr lang="en-US" sz="1400" dirty="0" smtClean="0"/>
              <a:t> LGVH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98424" y="787400"/>
            <a:ext cx="5201694" cy="6186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Remediación de derrames fuera de GSB</a:t>
            </a: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En caso de que se produzca un derrame de material </a:t>
            </a:r>
            <a:r>
              <a:rPr lang="es-ES_tradnl" sz="1400" dirty="0" smtClean="0">
                <a:latin typeface="Arial"/>
                <a:cs typeface="Arial"/>
              </a:rPr>
              <a:t>biológico infeccioso se debe interrumpir el trabajo y remediarlo inmediatamente: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Notificar al personal del laboratorio del derrame.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Evacuar el laboratorio por 30 min para permitir asentamiento de aerosoles.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Cubrir derrame con toallas absorbentes.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Adoptar EPP correspondiente (respirador, careta facial o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gogles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overall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 desechable, doble guante y cubre calzado).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Verter desinfectante apropiado para el riesgo encima de toallas absorbentes en espiral hacia adentro.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just">
              <a:buFont typeface="+mj-lt"/>
              <a:buAutoNum type="arabicPeriod"/>
            </a:pP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Permitir tiempo de contacto apropiado para desinfectante.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Absorba desinfectante con otras toallas absorbentes y coloque todo en una bolsa roja de residuos biológico-infecciosos.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Descontamine la superficie con el desinfectante apropiado.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Documentar derrame.</a:t>
            </a:r>
          </a:p>
        </p:txBody>
      </p:sp>
      <p:pic>
        <p:nvPicPr>
          <p:cNvPr id="8" name="Picture 7" descr="Screen Shot 2017-08-30 at 13.00.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29" y="1057543"/>
            <a:ext cx="3838086" cy="499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0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53041" y="862112"/>
            <a:ext cx="2146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Página</a:t>
            </a:r>
            <a:r>
              <a:rPr lang="en-US" sz="1400" dirty="0" smtClean="0"/>
              <a:t> 3 del </a:t>
            </a:r>
            <a:r>
              <a:rPr lang="en-US" sz="1400" dirty="0" err="1" smtClean="0"/>
              <a:t>formato</a:t>
            </a:r>
            <a:r>
              <a:rPr lang="en-US" sz="1400" dirty="0" smtClean="0"/>
              <a:t> LGVH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98424" y="787400"/>
            <a:ext cx="5201694" cy="6186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Remediación de derrames fuera de GSB</a:t>
            </a: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En caso de que se produzca un derrame de material </a:t>
            </a:r>
            <a:r>
              <a:rPr lang="es-ES_tradnl" sz="1400" dirty="0" smtClean="0">
                <a:latin typeface="Arial"/>
                <a:cs typeface="Arial"/>
              </a:rPr>
              <a:t>biológico infeccioso se debe interrumpir el trabajo y remediarlo inmediatamente: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Notificar al personal del laboratorio del derrame.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Evacuar el laboratorio por 30 min para permitir asentamiento de aerosoles.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Cubrir derrame con toallas absorbentes.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Adoptar EPP correspondiente (respirador, careta facial o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gogles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overall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 desechable, doble guante y cubre calzado).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Verter desinfectante apropiado para el riesgo encima de toallas absorbentes en espiral hacia adentro.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just">
              <a:buFont typeface="+mj-lt"/>
              <a:buAutoNum type="arabicPeriod"/>
            </a:pP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Permitir tiempo de contacto apropiado para desinfectante.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Absorba desinfectante con otras toallas absorbentes y coloque todo en una bolsa roja de residuos biológico-infecciosos.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Descontamine la superficie con el desinfectante apropiado.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Documentar derrame.</a:t>
            </a:r>
          </a:p>
        </p:txBody>
      </p:sp>
      <p:pic>
        <p:nvPicPr>
          <p:cNvPr id="7" name="Picture 6" descr="Screen Shot 2017-08-30 at 13.01.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25" y="1169888"/>
            <a:ext cx="3753690" cy="48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00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7333" y="35922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8425" y="787400"/>
            <a:ext cx="47638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Remediación de derrames</a:t>
            </a:r>
            <a:endParaRPr lang="es-ES_tradnl" b="1" dirty="0" smtClean="0">
              <a:latin typeface="Arial"/>
              <a:cs typeface="Arial"/>
            </a:endParaRP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Procedimiento</a:t>
            </a:r>
            <a:endParaRPr lang="es-ES_tradnl" sz="1400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190" y="1774826"/>
            <a:ext cx="5163457" cy="391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4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7333" y="35922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110"/>
          <a:stretch/>
        </p:blipFill>
        <p:spPr>
          <a:xfrm>
            <a:off x="4601210" y="870931"/>
            <a:ext cx="3193144" cy="2887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8670" b="6647"/>
          <a:stretch/>
        </p:blipFill>
        <p:spPr>
          <a:xfrm>
            <a:off x="2909276" y="3757938"/>
            <a:ext cx="5934209" cy="2558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425" y="787400"/>
            <a:ext cx="4763861" cy="5970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Remediación de derrames</a:t>
            </a:r>
            <a:endParaRPr lang="es-ES_tradnl" b="1" dirty="0" smtClean="0">
              <a:latin typeface="Arial"/>
              <a:cs typeface="Arial"/>
            </a:endParaRP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Overall desechable o traje Tyvek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Guantes de latex o </a:t>
            </a:r>
            <a:r>
              <a:rPr lang="es-ES_tradnl" sz="1400" dirty="0" smtClean="0">
                <a:latin typeface="Arial"/>
                <a:cs typeface="Arial"/>
              </a:rPr>
              <a:t>nitrilo (internos)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Guantes de </a:t>
            </a:r>
            <a:r>
              <a:rPr lang="es-ES_tradnl" sz="1400" dirty="0" smtClean="0">
                <a:latin typeface="Arial"/>
                <a:cs typeface="Arial"/>
              </a:rPr>
              <a:t>neopreno (externos)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Respirador o careta según </a:t>
            </a:r>
            <a:r>
              <a:rPr lang="es-ES_tradnl" sz="1400" dirty="0" smtClean="0">
                <a:latin typeface="Arial"/>
                <a:cs typeface="Arial"/>
              </a:rPr>
              <a:t>evaluación de riesgos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Gogles o careta </a:t>
            </a:r>
            <a:r>
              <a:rPr lang="es-ES_tradnl" sz="1400" dirty="0" smtClean="0">
                <a:latin typeface="Arial"/>
                <a:cs typeface="Arial"/>
              </a:rPr>
              <a:t> </a:t>
            </a:r>
            <a:r>
              <a:rPr lang="es-ES_tradnl" sz="1400" dirty="0">
                <a:latin typeface="Arial"/>
                <a:cs typeface="Arial"/>
              </a:rPr>
              <a:t>según evaluación de riesgos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Desinfectante adecuado para el agente biológico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Tina con tapa </a:t>
            </a:r>
            <a:r>
              <a:rPr lang="es-ES_tradnl" sz="1400" dirty="0" smtClean="0">
                <a:latin typeface="Arial"/>
                <a:cs typeface="Arial"/>
              </a:rPr>
              <a:t>o bolsa para </a:t>
            </a:r>
            <a:r>
              <a:rPr lang="es-ES_tradnl" sz="1400" dirty="0">
                <a:latin typeface="Arial"/>
                <a:cs typeface="Arial"/>
              </a:rPr>
              <a:t>basura (desechable)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Toallas </a:t>
            </a:r>
            <a:r>
              <a:rPr lang="es-ES_tradnl" sz="1400" dirty="0" smtClean="0">
                <a:latin typeface="Arial"/>
                <a:cs typeface="Arial"/>
              </a:rPr>
              <a:t>absorbentes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Recogedor con </a:t>
            </a:r>
            <a:r>
              <a:rPr lang="es-ES_tradnl" sz="1400" dirty="0" smtClean="0">
                <a:latin typeface="Arial"/>
                <a:cs typeface="Arial"/>
              </a:rPr>
              <a:t>cepillo desechables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Más </a:t>
            </a:r>
            <a:r>
              <a:rPr lang="es-ES_tradnl" sz="1400" dirty="0">
                <a:latin typeface="Arial"/>
                <a:cs typeface="Arial"/>
              </a:rPr>
              <a:t>b</a:t>
            </a:r>
            <a:r>
              <a:rPr lang="es-ES_tradnl" sz="1400" dirty="0" smtClean="0">
                <a:latin typeface="Arial"/>
                <a:cs typeface="Arial"/>
              </a:rPr>
              <a:t>olsas </a:t>
            </a:r>
            <a:r>
              <a:rPr lang="es-ES_tradnl" sz="1400" dirty="0">
                <a:latin typeface="Arial"/>
                <a:cs typeface="Arial"/>
              </a:rPr>
              <a:t>rojas para basura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Recipiente recolector de </a:t>
            </a:r>
            <a:r>
              <a:rPr lang="es-ES_tradnl" sz="1400" dirty="0" err="1" smtClean="0">
                <a:latin typeface="Arial"/>
                <a:cs typeface="Arial"/>
              </a:rPr>
              <a:t>punzos</a:t>
            </a:r>
            <a:endParaRPr lang="es-ES_tradnl" sz="1400" dirty="0" smtClean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Frasco con arena </a:t>
            </a:r>
            <a:r>
              <a:rPr lang="es-ES_tradnl" sz="1400" dirty="0" err="1" smtClean="0">
                <a:latin typeface="Arial"/>
                <a:cs typeface="Arial"/>
              </a:rPr>
              <a:t>sílica</a:t>
            </a:r>
            <a:r>
              <a:rPr lang="es-ES_tradnl" sz="1400" dirty="0" smtClean="0">
                <a:latin typeface="Arial"/>
                <a:cs typeface="Arial"/>
              </a:rPr>
              <a:t> o bicarbonato de sodio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just"/>
            <a:endParaRPr lang="es-ES_tradnl" sz="1400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051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425" y="787400"/>
            <a:ext cx="47638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Remediación de derrames</a:t>
            </a:r>
            <a:endParaRPr lang="es-ES_tradnl" b="1" dirty="0" smtClean="0">
              <a:latin typeface="Arial"/>
              <a:cs typeface="Arial"/>
            </a:endParaRP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Procedimiento</a:t>
            </a:r>
            <a:endParaRPr lang="es-ES_tradnl" sz="1400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Screen Shot 2017-09-01 at 13.51.27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121" y="1645633"/>
            <a:ext cx="5886555" cy="481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2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691"/>
          <a:stretch/>
        </p:blipFill>
        <p:spPr>
          <a:xfrm>
            <a:off x="1326288" y="1715179"/>
            <a:ext cx="6706255" cy="3701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1298" y="1041590"/>
            <a:ext cx="1876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Coffee break!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326288" y="5437862"/>
            <a:ext cx="677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 know it’s only our job… but don’t you feel like the very beginning of the worst ever zombie movie?”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9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8425" y="787400"/>
            <a:ext cx="5092010" cy="489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Remediación de </a:t>
            </a:r>
            <a:r>
              <a:rPr lang="es-ES_tradnl" b="1" dirty="0" smtClean="0">
                <a:latin typeface="Arial"/>
                <a:cs typeface="Arial"/>
              </a:rPr>
              <a:t>derrames fuera de GSB</a:t>
            </a: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Cualquier salpicadura de líquidos biológicos contaminados (cultivos) o potencialmente contaminados (sangre, suero o plasma) que ocurra fuera de un envase primario (vial, </a:t>
            </a:r>
            <a:r>
              <a:rPr lang="es-ES_tradnl" sz="1400" dirty="0" err="1" smtClean="0">
                <a:latin typeface="Arial"/>
                <a:cs typeface="Arial"/>
              </a:rPr>
              <a:t>microtubo</a:t>
            </a:r>
            <a:r>
              <a:rPr lang="es-ES_tradnl" sz="1400" dirty="0" smtClean="0">
                <a:latin typeface="Arial"/>
                <a:cs typeface="Arial"/>
              </a:rPr>
              <a:t>, etc.).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Tres tamaños diferentes sin contar derrames industriales.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Los </a:t>
            </a:r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derrames pequeños </a:t>
            </a:r>
            <a:r>
              <a:rPr lang="es-ES_tradnl" sz="1400" dirty="0" smtClean="0">
                <a:latin typeface="Arial"/>
                <a:cs typeface="Arial"/>
              </a:rPr>
              <a:t>generalmente involucran a muestras biológicas nativas (sangre, suero/plasma, orina, </a:t>
            </a:r>
            <a:r>
              <a:rPr lang="es-ES_tradnl" sz="1400" i="1" dirty="0" smtClean="0">
                <a:latin typeface="Arial"/>
                <a:cs typeface="Arial"/>
              </a:rPr>
              <a:t>etc</a:t>
            </a:r>
            <a:r>
              <a:rPr lang="es-ES_tradnl" sz="1400" dirty="0" smtClean="0">
                <a:latin typeface="Arial"/>
                <a:cs typeface="Arial"/>
              </a:rPr>
              <a:t>.).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Los </a:t>
            </a:r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derrames medianos </a:t>
            </a:r>
            <a:r>
              <a:rPr lang="es-ES_tradnl" sz="1400" dirty="0" smtClean="0">
                <a:latin typeface="Arial"/>
                <a:cs typeface="Arial"/>
              </a:rPr>
              <a:t>generalmente involucran a medios de cultivo sembrados (con células en crecimiento).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Los </a:t>
            </a:r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derrames grandes </a:t>
            </a:r>
            <a:r>
              <a:rPr lang="es-ES_tradnl" sz="1400" dirty="0" smtClean="0">
                <a:latin typeface="Arial"/>
                <a:cs typeface="Arial"/>
              </a:rPr>
              <a:t>generalmente involucran la ruptura de frascos de medio de cultivo antes de sembrar, frascos de cultivo masivo para cantidades de “producción” de vacunas, etc.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Estos pueden ocurrir </a:t>
            </a:r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dentro o fuera de gabinetes </a:t>
            </a:r>
            <a:r>
              <a:rPr lang="es-ES_tradnl" sz="1400" dirty="0" smtClean="0">
                <a:latin typeface="Arial"/>
                <a:cs typeface="Arial"/>
              </a:rPr>
              <a:t>de seguridad biológica.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344" y="922130"/>
            <a:ext cx="23114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2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8425" y="787400"/>
            <a:ext cx="55558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Indicaciones generales</a:t>
            </a: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Los derrames biológicos deben ser contenidos y descontaminados.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Solo material capacitado debe remediar derrames, no intendencia.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Personal responsable de remediación del derrame debe estar ataviado con EPP adecuado.</a:t>
            </a:r>
          </a:p>
          <a:p>
            <a:pPr algn="just"/>
            <a:endParaRPr lang="es-ES_tradnl" sz="1400" dirty="0" smtClean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Todo derrame biológico debe ser documentado y notificado al supervisor de laboratorio en menos de 1 hora.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El supervisor de laboratorio deberá evaluar el riesgo que el derrame implique y emitirá recomendaciones de seguimiento médico, inmunizaciones adicionales o tratamiento post-exposición (PEP).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331" t="13056" r="14180" b="8948"/>
          <a:stretch/>
        </p:blipFill>
        <p:spPr>
          <a:xfrm>
            <a:off x="5792550" y="1339715"/>
            <a:ext cx="3205062" cy="28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2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736" y="1194352"/>
            <a:ext cx="3227067" cy="20192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424" y="787400"/>
            <a:ext cx="5201694" cy="6186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Remediación de derrames fuera de GSB</a:t>
            </a: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En caso de que se produzca un derrame de material </a:t>
            </a:r>
            <a:r>
              <a:rPr lang="es-ES_tradnl" sz="1400" dirty="0" smtClean="0">
                <a:latin typeface="Arial"/>
                <a:cs typeface="Arial"/>
              </a:rPr>
              <a:t>biológico infeccioso se debe interrumpir el trabajo y remediarlo inmediatamente: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Notificar al personal del laboratorio del derrame.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Evacuar el laboratorio por 30 min para permitir asentamiento de aerosoles.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Cubrir derrame con toallas absorbentes.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Adoptar EPP correspondiente (respirador, careta facial o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gogles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overall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 desechable, doble guante y cubre calzado).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Verter desinfectante apropiado para el riesgo encima de toallas absorbentes en espiral hacia adentro.</a:t>
            </a:r>
            <a:endParaRPr lang="es-ES_tradnl" sz="1400" dirty="0">
              <a:latin typeface="Arial"/>
              <a:cs typeface="Arial"/>
            </a:endParaRPr>
          </a:p>
          <a:p>
            <a:pPr marL="342900" indent="-342900" algn="just">
              <a:buFont typeface="+mj-lt"/>
              <a:buAutoNum type="arabicPeriod"/>
            </a:pPr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Permitir tiempo de contacto apropiado para desinfectante.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Absorba desinfectante con otras toallas absorbentes y coloque todo en una bolsa roja de residuos biológico-infecciosos.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Descontamine la superficie con el desinfectante apropiado.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Documentar derrame.</a:t>
            </a:r>
          </a:p>
        </p:txBody>
      </p:sp>
    </p:spTree>
    <p:extLst>
      <p:ext uri="{BB962C8B-B14F-4D97-AF65-F5344CB8AC3E}">
        <p14:creationId xmlns:p14="http://schemas.microsoft.com/office/powerpoint/2010/main" val="242796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344" y="922130"/>
            <a:ext cx="2311400" cy="557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623" y="2713346"/>
            <a:ext cx="1273622" cy="381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424" y="787400"/>
            <a:ext cx="5201694" cy="6186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Remediación de derrames fuera de GSB</a:t>
            </a: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En caso de que se produzca un derrame de material </a:t>
            </a:r>
            <a:r>
              <a:rPr lang="es-ES_tradnl" sz="1400" dirty="0" smtClean="0">
                <a:latin typeface="Arial"/>
                <a:cs typeface="Arial"/>
              </a:rPr>
              <a:t>biológico infeccioso se debe interrumpir el trabajo y remediarlo inmediatamente: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Notificar al personal del laboratorio del derrame.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Evacuar el laboratorio por 30 min para permitir asentamiento de aerosoles.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Cubrir derrame con toallas absorbentes.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Adoptar EPP correspondiente (respirador, careta facial o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gogles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overall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 desechable, doble guante y cubre calzado).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Verter desinfectante apropiado para el riesgo encima de toallas absorbentes en espiral hacia adentro.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just">
              <a:buFont typeface="+mj-lt"/>
              <a:buAutoNum type="arabicPeriod"/>
            </a:pP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Permitir tiempo de contacto apropiado para desinfectante.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Absorba desinfectante con otras toallas absorbentes y coloque todo en una bolsa roja de residuos biológico-infecciosos.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Descontamine la superficie con el desinfectante apropiado.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Documentar derrame.</a:t>
            </a:r>
          </a:p>
        </p:txBody>
      </p:sp>
    </p:spTree>
    <p:extLst>
      <p:ext uri="{BB962C8B-B14F-4D97-AF65-F5344CB8AC3E}">
        <p14:creationId xmlns:p14="http://schemas.microsoft.com/office/powerpoint/2010/main" val="311778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600" y="1325638"/>
            <a:ext cx="3068328" cy="2393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424" y="787400"/>
            <a:ext cx="5201694" cy="6186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Remediación de derrames fuera de GSB</a:t>
            </a: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En caso de que se produzca un derrame de material </a:t>
            </a:r>
            <a:r>
              <a:rPr lang="es-ES_tradnl" sz="1400" dirty="0" smtClean="0">
                <a:latin typeface="Arial"/>
                <a:cs typeface="Arial"/>
              </a:rPr>
              <a:t>biológico infeccioso se debe interrumpir el trabajo y remediarlo inmediatamente: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Notificar al personal del laboratorio del derrame.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Evacuar el laboratorio por 30 min para permitir asentamiento de aerosoles.</a:t>
            </a:r>
          </a:p>
          <a:p>
            <a:pPr algn="just"/>
            <a:endParaRPr lang="es-ES_tradnl" sz="14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Cubrir derrame con toallas absorbentes.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Adoptar EPP correspondiente (respirador, careta facial o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gogles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overall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 desechable, doble guante y cubre calzado).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Verter desinfectante apropiado para el riesgo encima de toallas absorbentes en espiral hacia </a:t>
            </a:r>
            <a:r>
              <a:rPr lang="es-ES_tradnl" sz="1400" dirty="0" smtClean="0">
                <a:latin typeface="Arial"/>
                <a:cs typeface="Arial"/>
              </a:rPr>
              <a:t>adentro.</a:t>
            </a:r>
            <a:endParaRPr lang="es-ES_tradnl" sz="1400" dirty="0">
              <a:latin typeface="Arial"/>
              <a:cs typeface="Arial"/>
            </a:endParaRPr>
          </a:p>
          <a:p>
            <a:pPr marL="342900" indent="-342900" algn="just">
              <a:buFont typeface="+mj-lt"/>
              <a:buAutoNum type="arabicPeriod"/>
            </a:pPr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Permitir tiempo de contacto apropiado para desinfectante.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Absorba desinfectante con otras toallas absorbentes y coloque todo en una bolsa roja de residuos biológico-infecciosos.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Descontamine la superficie con el desinfectante apropiado.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Documentar derrame.</a:t>
            </a:r>
          </a:p>
        </p:txBody>
      </p:sp>
    </p:spTree>
    <p:extLst>
      <p:ext uri="{BB962C8B-B14F-4D97-AF65-F5344CB8AC3E}">
        <p14:creationId xmlns:p14="http://schemas.microsoft.com/office/powerpoint/2010/main" val="321189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316" t="6918" r="5677" b="11635"/>
          <a:stretch/>
        </p:blipFill>
        <p:spPr>
          <a:xfrm>
            <a:off x="5822217" y="949739"/>
            <a:ext cx="2880044" cy="2617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09" t="10489" r="6205" b="5944"/>
          <a:stretch/>
        </p:blipFill>
        <p:spPr>
          <a:xfrm>
            <a:off x="5822217" y="3975652"/>
            <a:ext cx="2991259" cy="2628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424" y="787400"/>
            <a:ext cx="5201694" cy="6186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Remediación de derrames fuera de GSB</a:t>
            </a: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En caso de que se produzca un derrame de material </a:t>
            </a:r>
            <a:r>
              <a:rPr lang="es-ES_tradnl" sz="1400" dirty="0" smtClean="0">
                <a:latin typeface="Arial"/>
                <a:cs typeface="Arial"/>
              </a:rPr>
              <a:t>biológico infeccioso se debe interrumpir el trabajo y remediarlo inmediatamente: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Notificar al personal del laboratorio del derrame.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Evacuar el laboratorio por 30 min para permitir asentamiento de aerosoles.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Cubrir derrame con toallas absorbentes.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Adoptar EPP correspondiente (respirador, careta facial o </a:t>
            </a:r>
            <a:r>
              <a:rPr lang="es-ES_tradnl" sz="1400" dirty="0" err="1" smtClean="0">
                <a:solidFill>
                  <a:srgbClr val="FF0000"/>
                </a:solidFill>
                <a:latin typeface="Arial"/>
                <a:cs typeface="Arial"/>
              </a:rPr>
              <a:t>gogles</a:t>
            </a:r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s-ES_tradnl" sz="1400" dirty="0" err="1" smtClean="0">
                <a:solidFill>
                  <a:srgbClr val="FF0000"/>
                </a:solidFill>
                <a:latin typeface="Arial"/>
                <a:cs typeface="Arial"/>
              </a:rPr>
              <a:t>overall</a:t>
            </a:r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 desechable, doble guante y cubre calzado).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Verter desinfectante apropiado para el riesgo encima de toallas absorbentes en espiral hacia adentro.</a:t>
            </a:r>
            <a:endParaRPr lang="es-ES_tradnl" sz="1400" dirty="0">
              <a:latin typeface="Arial"/>
              <a:cs typeface="Arial"/>
            </a:endParaRPr>
          </a:p>
          <a:p>
            <a:pPr marL="342900" indent="-342900" algn="just">
              <a:buFont typeface="+mj-lt"/>
              <a:buAutoNum type="arabicPeriod"/>
            </a:pPr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Permitir tiempo de contacto apropiado para desinfectante.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Absorba desinfectante con otras toallas absorbentes y coloque todo en una bolsa roja de residuos biológico-infecciosos.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Descontamine la superficie con el desinfectante apropiado.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Documentar derrame.</a:t>
            </a:r>
          </a:p>
        </p:txBody>
      </p:sp>
    </p:spTree>
    <p:extLst>
      <p:ext uri="{BB962C8B-B14F-4D97-AF65-F5344CB8AC3E}">
        <p14:creationId xmlns:p14="http://schemas.microsoft.com/office/powerpoint/2010/main" val="275175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026" y="1117700"/>
            <a:ext cx="3202838" cy="2795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424" y="787400"/>
            <a:ext cx="5201694" cy="6186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Remediación de derrames fuera de GSB</a:t>
            </a: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En caso de que se produzca un derrame de material </a:t>
            </a:r>
            <a:r>
              <a:rPr lang="es-ES_tradnl" sz="1400" dirty="0" smtClean="0">
                <a:latin typeface="Arial"/>
                <a:cs typeface="Arial"/>
              </a:rPr>
              <a:t>biológico infeccioso se debe interrumpir el trabajo y remediarlo inmediatamente: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Notificar al personal del laboratorio del derrame.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Evacuar el laboratorio por 30 min para permitir asentamiento de aerosoles.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Cubrir derrame con toallas absorbentes.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Adoptar EPP correspondiente (respirador, careta facial o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gogles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overall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 desechable, doble guante y cubre calzado).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Verter desinfectante apropiado para el riesgo encima de toallas absorbentes en espiral hacia adentro.</a:t>
            </a:r>
            <a:endParaRPr lang="es-ES_tradnl" sz="14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 algn="just">
              <a:buFont typeface="+mj-lt"/>
              <a:buAutoNum type="arabicPeriod"/>
            </a:pPr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Permitir tiempo de contacto apropiado para desinfectante.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Absorba desinfectante con otras toallas absorbentes y coloque todo en una bolsa roja de residuos biológico-infecciosos.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Descontamine la superficie con el desinfectante apropiado.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latin typeface="Arial"/>
                <a:cs typeface="Arial"/>
              </a:rPr>
              <a:t>Documentar derrame.</a:t>
            </a:r>
          </a:p>
        </p:txBody>
      </p:sp>
    </p:spTree>
    <p:extLst>
      <p:ext uri="{BB962C8B-B14F-4D97-AF65-F5344CB8AC3E}">
        <p14:creationId xmlns:p14="http://schemas.microsoft.com/office/powerpoint/2010/main" val="420352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227" y="960255"/>
            <a:ext cx="1729619" cy="1729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903" y="2930906"/>
            <a:ext cx="3751297" cy="2939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424" y="787400"/>
            <a:ext cx="5201694" cy="6186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Remediación de derrames fuera de GSB</a:t>
            </a:r>
          </a:p>
          <a:p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En caso de que se produzca un derrame de material </a:t>
            </a:r>
            <a:r>
              <a:rPr lang="es-ES_tradnl" sz="1400" dirty="0" smtClean="0">
                <a:latin typeface="Arial"/>
                <a:cs typeface="Arial"/>
              </a:rPr>
              <a:t>biológico infeccioso se debe interrumpir el trabajo y remediarlo inmediatamente: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Notificar al personal del laboratorio del derrame.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Evacuar el laboratorio por 30 min para permitir asentamiento de aerosoles.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Cubrir derrame con toallas absorbentes.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Adoptar EPP correspondiente (respirador, careta facial o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gogles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s-ES_tradnl" sz="1400" dirty="0" err="1" smtClean="0">
                <a:solidFill>
                  <a:srgbClr val="000000"/>
                </a:solidFill>
                <a:latin typeface="Arial"/>
                <a:cs typeface="Arial"/>
              </a:rPr>
              <a:t>overall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 desechable, doble guante y cubre calzado).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Verter desinfectante apropiado para el riesgo encima de toallas absorbentes en espiral hacia adentro.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just">
              <a:buFont typeface="+mj-lt"/>
              <a:buAutoNum type="arabicPeriod"/>
            </a:pP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FF0000"/>
                </a:solidFill>
                <a:latin typeface="Arial"/>
                <a:cs typeface="Arial"/>
              </a:rPr>
              <a:t>Permitir tiempo de contacto apropiado para desinfectante.</a:t>
            </a:r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Absorba desinfectante con otras toallas absorbentes y coloque todo en una bolsa roja de residuos biológico-infecciosos.</a:t>
            </a:r>
          </a:p>
          <a:p>
            <a:pPr algn="just"/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Descontamine la superficie con el desinfectante apropiado.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Documentar derrame.</a:t>
            </a:r>
          </a:p>
        </p:txBody>
      </p:sp>
    </p:spTree>
    <p:extLst>
      <p:ext uri="{BB962C8B-B14F-4D97-AF65-F5344CB8AC3E}">
        <p14:creationId xmlns:p14="http://schemas.microsoft.com/office/powerpoint/2010/main" val="420352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4023</TotalTime>
  <Words>1782</Words>
  <Application>Microsoft Macintosh PowerPoint</Application>
  <PresentationFormat>Letter Paper (8.5x11 in)</PresentationFormat>
  <Paragraphs>303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Djehuti</dc:creator>
  <cp:lastModifiedBy>CA Garcia-Sepulveda</cp:lastModifiedBy>
  <cp:revision>611</cp:revision>
  <cp:lastPrinted>2018-01-23T21:33:35Z</cp:lastPrinted>
  <dcterms:created xsi:type="dcterms:W3CDTF">2012-05-17T16:58:20Z</dcterms:created>
  <dcterms:modified xsi:type="dcterms:W3CDTF">2018-01-23T21:34:03Z</dcterms:modified>
</cp:coreProperties>
</file>