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91" r:id="rId3"/>
    <p:sldId id="313" r:id="rId4"/>
    <p:sldId id="292" r:id="rId5"/>
    <p:sldId id="315" r:id="rId6"/>
    <p:sldId id="316" r:id="rId7"/>
    <p:sldId id="317" r:id="rId8"/>
    <p:sldId id="318" r:id="rId9"/>
    <p:sldId id="319" r:id="rId10"/>
    <p:sldId id="320" r:id="rId11"/>
    <p:sldId id="294" r:id="rId12"/>
    <p:sldId id="302" r:id="rId13"/>
    <p:sldId id="322" r:id="rId14"/>
    <p:sldId id="321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04" r:id="rId23"/>
    <p:sldId id="305" r:id="rId24"/>
  </p:sldIdLst>
  <p:sldSz cx="9144000" cy="6858000" type="screen4x3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7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D492F4-55E6-47F8-A633-4A7CD1ED2609}" v="9" dt="2022-02-23T18:49:59.2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69" autoAdjust="0"/>
    <p:restoredTop sz="99387" autoAdjust="0"/>
  </p:normalViewPr>
  <p:slideViewPr>
    <p:cSldViewPr snapToGrid="0" snapToObjects="1">
      <p:cViewPr varScale="1">
        <p:scale>
          <a:sx n="85" d="100"/>
          <a:sy n="85" d="100"/>
        </p:scale>
        <p:origin x="1570" y="67"/>
      </p:cViewPr>
      <p:guideLst>
        <p:guide orient="horz" pos="267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42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AN ALBERTO GARCIA SEPULVEDA" userId="0da82484-374f-4889-8938-74e73fa0412a" providerId="ADAL" clId="{E1D492F4-55E6-47F8-A633-4A7CD1ED2609}"/>
    <pc:docChg chg="undo custSel addSld delSld modSld sldOrd">
      <pc:chgData name="CHRISTIAN ALBERTO GARCIA SEPULVEDA" userId="0da82484-374f-4889-8938-74e73fa0412a" providerId="ADAL" clId="{E1D492F4-55E6-47F8-A633-4A7CD1ED2609}" dt="2022-02-23T18:55:32.937" v="667" actId="47"/>
      <pc:docMkLst>
        <pc:docMk/>
      </pc:docMkLst>
      <pc:sldChg chg="ord">
        <pc:chgData name="CHRISTIAN ALBERTO GARCIA SEPULVEDA" userId="0da82484-374f-4889-8938-74e73fa0412a" providerId="ADAL" clId="{E1D492F4-55E6-47F8-A633-4A7CD1ED2609}" dt="2022-02-23T18:44:30.917" v="16" actId="20578"/>
        <pc:sldMkLst>
          <pc:docMk/>
          <pc:sldMk cId="3930423802" sldId="291"/>
        </pc:sldMkLst>
      </pc:sldChg>
      <pc:sldChg chg="addSp delSp modSp mod">
        <pc:chgData name="CHRISTIAN ALBERTO GARCIA SEPULVEDA" userId="0da82484-374f-4889-8938-74e73fa0412a" providerId="ADAL" clId="{E1D492F4-55E6-47F8-A633-4A7CD1ED2609}" dt="2022-02-23T18:45:07.737" v="89" actId="1076"/>
        <pc:sldMkLst>
          <pc:docMk/>
          <pc:sldMk cId="445479621" sldId="313"/>
        </pc:sldMkLst>
        <pc:spChg chg="add del mod ord">
          <ac:chgData name="CHRISTIAN ALBERTO GARCIA SEPULVEDA" userId="0da82484-374f-4889-8938-74e73fa0412a" providerId="ADAL" clId="{E1D492F4-55E6-47F8-A633-4A7CD1ED2609}" dt="2022-02-23T18:44:21.588" v="13" actId="478"/>
          <ac:spMkLst>
            <pc:docMk/>
            <pc:sldMk cId="445479621" sldId="313"/>
            <ac:spMk id="2" creationId="{4DA7ADE4-384E-42AE-9347-7CAEA14FC772}"/>
          </ac:spMkLst>
        </pc:spChg>
        <pc:spChg chg="add mod">
          <ac:chgData name="CHRISTIAN ALBERTO GARCIA SEPULVEDA" userId="0da82484-374f-4889-8938-74e73fa0412a" providerId="ADAL" clId="{E1D492F4-55E6-47F8-A633-4A7CD1ED2609}" dt="2022-02-23T18:45:07.737" v="89" actId="1076"/>
          <ac:spMkLst>
            <pc:docMk/>
            <pc:sldMk cId="445479621" sldId="313"/>
            <ac:spMk id="3" creationId="{D4B279A6-99E7-4B82-A0A0-A7708E033781}"/>
          </ac:spMkLst>
        </pc:spChg>
        <pc:spChg chg="add del mod">
          <ac:chgData name="CHRISTIAN ALBERTO GARCIA SEPULVEDA" userId="0da82484-374f-4889-8938-74e73fa0412a" providerId="ADAL" clId="{E1D492F4-55E6-47F8-A633-4A7CD1ED2609}" dt="2022-02-23T18:44:20.729" v="12" actId="478"/>
          <ac:spMkLst>
            <pc:docMk/>
            <pc:sldMk cId="445479621" sldId="313"/>
            <ac:spMk id="5" creationId="{89FC4627-0ADA-429B-A307-56E32F510F71}"/>
          </ac:spMkLst>
        </pc:spChg>
        <pc:picChg chg="add del mod">
          <ac:chgData name="CHRISTIAN ALBERTO GARCIA SEPULVEDA" userId="0da82484-374f-4889-8938-74e73fa0412a" providerId="ADAL" clId="{E1D492F4-55E6-47F8-A633-4A7CD1ED2609}" dt="2022-02-23T18:44:19.161" v="11" actId="478"/>
          <ac:picMkLst>
            <pc:docMk/>
            <pc:sldMk cId="445479621" sldId="313"/>
            <ac:picMk id="144" creationId="{00000000-0000-0000-0000-000000000000}"/>
          </ac:picMkLst>
        </pc:picChg>
      </pc:sldChg>
      <pc:sldChg chg="addSp delSp modSp add del mod">
        <pc:chgData name="CHRISTIAN ALBERTO GARCIA SEPULVEDA" userId="0da82484-374f-4889-8938-74e73fa0412a" providerId="ADAL" clId="{E1D492F4-55E6-47F8-A633-4A7CD1ED2609}" dt="2022-02-23T18:55:32.937" v="667" actId="47"/>
        <pc:sldMkLst>
          <pc:docMk/>
          <pc:sldMk cId="3230358910" sldId="330"/>
        </pc:sldMkLst>
        <pc:spChg chg="mod">
          <ac:chgData name="CHRISTIAN ALBERTO GARCIA SEPULVEDA" userId="0da82484-374f-4889-8938-74e73fa0412a" providerId="ADAL" clId="{E1D492F4-55E6-47F8-A633-4A7CD1ED2609}" dt="2022-02-23T18:52:15.884" v="581" actId="6549"/>
          <ac:spMkLst>
            <pc:docMk/>
            <pc:sldMk cId="3230358910" sldId="330"/>
            <ac:spMk id="3" creationId="{D4B279A6-99E7-4B82-A0A0-A7708E033781}"/>
          </ac:spMkLst>
        </pc:spChg>
        <pc:spChg chg="add mod">
          <ac:chgData name="CHRISTIAN ALBERTO GARCIA SEPULVEDA" userId="0da82484-374f-4889-8938-74e73fa0412a" providerId="ADAL" clId="{E1D492F4-55E6-47F8-A633-4A7CD1ED2609}" dt="2022-02-23T18:54:49.736" v="666" actId="20577"/>
          <ac:spMkLst>
            <pc:docMk/>
            <pc:sldMk cId="3230358910" sldId="330"/>
            <ac:spMk id="5" creationId="{7EBB119D-CDF7-4397-B032-4DB1FF081907}"/>
          </ac:spMkLst>
        </pc:spChg>
        <pc:spChg chg="add mod">
          <ac:chgData name="CHRISTIAN ALBERTO GARCIA SEPULVEDA" userId="0da82484-374f-4889-8938-74e73fa0412a" providerId="ADAL" clId="{E1D492F4-55E6-47F8-A633-4A7CD1ED2609}" dt="2022-02-23T18:52:02.488" v="580" actId="465"/>
          <ac:spMkLst>
            <pc:docMk/>
            <pc:sldMk cId="3230358910" sldId="330"/>
            <ac:spMk id="6" creationId="{E7497F15-D8AC-4217-AD4D-426DA6C9A414}"/>
          </ac:spMkLst>
        </pc:spChg>
        <pc:spChg chg="add mod">
          <ac:chgData name="CHRISTIAN ALBERTO GARCIA SEPULVEDA" userId="0da82484-374f-4889-8938-74e73fa0412a" providerId="ADAL" clId="{E1D492F4-55E6-47F8-A633-4A7CD1ED2609}" dt="2022-02-23T18:52:02.488" v="580" actId="465"/>
          <ac:spMkLst>
            <pc:docMk/>
            <pc:sldMk cId="3230358910" sldId="330"/>
            <ac:spMk id="7" creationId="{ED32A0D0-0243-4B6E-9FAF-72DA1A089CD2}"/>
          </ac:spMkLst>
        </pc:spChg>
        <pc:spChg chg="add mod">
          <ac:chgData name="CHRISTIAN ALBERTO GARCIA SEPULVEDA" userId="0da82484-374f-4889-8938-74e73fa0412a" providerId="ADAL" clId="{E1D492F4-55E6-47F8-A633-4A7CD1ED2609}" dt="2022-02-23T18:52:02.488" v="580" actId="465"/>
          <ac:spMkLst>
            <pc:docMk/>
            <pc:sldMk cId="3230358910" sldId="330"/>
            <ac:spMk id="8" creationId="{345B4562-6BB7-495F-AF8C-101BA5CFBF40}"/>
          </ac:spMkLst>
        </pc:spChg>
        <pc:spChg chg="add mod">
          <ac:chgData name="CHRISTIAN ALBERTO GARCIA SEPULVEDA" userId="0da82484-374f-4889-8938-74e73fa0412a" providerId="ADAL" clId="{E1D492F4-55E6-47F8-A633-4A7CD1ED2609}" dt="2022-02-23T18:52:02.488" v="580" actId="465"/>
          <ac:spMkLst>
            <pc:docMk/>
            <pc:sldMk cId="3230358910" sldId="330"/>
            <ac:spMk id="9" creationId="{6E57A45F-2441-435D-80BD-F8C73EAD7D33}"/>
          </ac:spMkLst>
        </pc:spChg>
        <pc:spChg chg="add mod">
          <ac:chgData name="CHRISTIAN ALBERTO GARCIA SEPULVEDA" userId="0da82484-374f-4889-8938-74e73fa0412a" providerId="ADAL" clId="{E1D492F4-55E6-47F8-A633-4A7CD1ED2609}" dt="2022-02-23T18:51:56.134" v="579" actId="1036"/>
          <ac:spMkLst>
            <pc:docMk/>
            <pc:sldMk cId="3230358910" sldId="330"/>
            <ac:spMk id="10" creationId="{F3DED66E-B2DC-47BA-B207-23725B638823}"/>
          </ac:spMkLst>
        </pc:spChg>
        <pc:picChg chg="del">
          <ac:chgData name="CHRISTIAN ALBERTO GARCIA SEPULVEDA" userId="0da82484-374f-4889-8938-74e73fa0412a" providerId="ADAL" clId="{E1D492F4-55E6-47F8-A633-4A7CD1ED2609}" dt="2022-02-23T18:45:31.861" v="98" actId="478"/>
          <ac:picMkLst>
            <pc:docMk/>
            <pc:sldMk cId="3230358910" sldId="330"/>
            <ac:picMk id="144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DA13F-7155-AE4F-BB7A-7A5F884F6D30}" type="datetimeFigureOut">
              <a:rPr lang="es-ES_tradnl" smtClean="0"/>
              <a:pPr/>
              <a:t>23/02/2022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285AA-88BA-E94F-A695-DFC9F6E3B745}" type="slidenum">
              <a:rPr lang="es-ES_tradnl" smtClean="0"/>
              <a:pPr/>
              <a:t>‹#›</a:t>
            </a:fld>
            <a:endParaRPr lang="es-ES_tradnl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36244" y="28555"/>
            <a:ext cx="8872344" cy="708065"/>
            <a:chOff x="136244" y="28555"/>
            <a:chExt cx="8872344" cy="708065"/>
          </a:xfrm>
        </p:grpSpPr>
        <p:pic>
          <p:nvPicPr>
            <p:cNvPr id="8" name="Imagen 8"/>
            <p:cNvPicPr>
              <a:picLocks noChangeAspect="1"/>
            </p:cNvPicPr>
            <p:nvPr/>
          </p:nvPicPr>
          <p:blipFill>
            <a:blip r:embed="rId2">
              <a:alphaModFix amt="99000"/>
            </a:blip>
            <a:stretch>
              <a:fillRect/>
            </a:stretch>
          </p:blipFill>
          <p:spPr>
            <a:xfrm>
              <a:off x="136244" y="72656"/>
              <a:ext cx="642566" cy="61904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959143" y="28555"/>
              <a:ext cx="63251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400" b="1" dirty="0">
                  <a:latin typeface="Arial"/>
                  <a:cs typeface="Arial"/>
                </a:rPr>
                <a:t>Curso de Bioseguridad para Laboratorios de Investigación Biomédica</a:t>
              </a:r>
            </a:p>
            <a:p>
              <a:br>
                <a:rPr lang="es-ES_tradnl" sz="200" dirty="0">
                  <a:latin typeface="Arial"/>
                  <a:cs typeface="Arial"/>
                </a:rPr>
              </a:br>
              <a:endParaRPr lang="es-ES_tradnl" sz="200" dirty="0">
                <a:latin typeface="Arial"/>
                <a:cs typeface="Arial"/>
              </a:endParaRPr>
            </a:p>
            <a:p>
              <a:r>
                <a:rPr lang="es-ES_tradnl" sz="1100" dirty="0">
                  <a:latin typeface="Arial"/>
                  <a:ea typeface="Osaka"/>
                  <a:cs typeface="Arial"/>
                </a:rPr>
                <a:t>Laboratorio de Genómica Viral &amp; Humana</a:t>
              </a:r>
            </a:p>
            <a:p>
              <a:r>
                <a:rPr lang="es-ES_tradnl" sz="1100" dirty="0">
                  <a:latin typeface="Arial"/>
                  <a:ea typeface="Osaka"/>
                  <a:cs typeface="Arial"/>
                </a:rPr>
                <a:t>Facultad de Medicina UASLP</a:t>
              </a:r>
            </a:p>
          </p:txBody>
        </p:sp>
        <p:cxnSp>
          <p:nvCxnSpPr>
            <p:cNvPr id="10" name="Conector recto 7"/>
            <p:cNvCxnSpPr/>
            <p:nvPr/>
          </p:nvCxnSpPr>
          <p:spPr>
            <a:xfrm>
              <a:off x="959144" y="735032"/>
              <a:ext cx="8049444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DA13F-7155-AE4F-BB7A-7A5F884F6D30}" type="datetimeFigureOut">
              <a:rPr lang="es-ES_tradnl" smtClean="0"/>
              <a:pPr/>
              <a:t>23/02/2022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285AA-88BA-E94F-A695-DFC9F6E3B745}" type="slidenum">
              <a:rPr lang="es-ES_tradnl" smtClean="0"/>
              <a:pPr/>
              <a:t>‹#›</a:t>
            </a:fld>
            <a:endParaRPr lang="es-ES_tradnl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36244" y="28555"/>
            <a:ext cx="8872344" cy="708065"/>
            <a:chOff x="136244" y="28555"/>
            <a:chExt cx="8872344" cy="708065"/>
          </a:xfrm>
        </p:grpSpPr>
        <p:pic>
          <p:nvPicPr>
            <p:cNvPr id="8" name="Imagen 8"/>
            <p:cNvPicPr>
              <a:picLocks noChangeAspect="1"/>
            </p:cNvPicPr>
            <p:nvPr/>
          </p:nvPicPr>
          <p:blipFill>
            <a:blip r:embed="rId2">
              <a:alphaModFix amt="99000"/>
            </a:blip>
            <a:stretch>
              <a:fillRect/>
            </a:stretch>
          </p:blipFill>
          <p:spPr>
            <a:xfrm>
              <a:off x="136244" y="72656"/>
              <a:ext cx="642566" cy="61904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959143" y="28555"/>
              <a:ext cx="63251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400" b="1" dirty="0">
                  <a:latin typeface="Arial"/>
                  <a:cs typeface="Arial"/>
                </a:rPr>
                <a:t>Curso de Bioseguridad para Laboratorios de Investigación Biomédica</a:t>
              </a:r>
            </a:p>
            <a:p>
              <a:br>
                <a:rPr lang="es-ES_tradnl" sz="200" dirty="0">
                  <a:latin typeface="Arial"/>
                  <a:cs typeface="Arial"/>
                </a:rPr>
              </a:br>
              <a:endParaRPr lang="es-ES_tradnl" sz="200" dirty="0">
                <a:latin typeface="Arial"/>
                <a:cs typeface="Arial"/>
              </a:endParaRPr>
            </a:p>
            <a:p>
              <a:r>
                <a:rPr lang="es-ES_tradnl" sz="1100" dirty="0">
                  <a:latin typeface="Arial"/>
                  <a:ea typeface="Osaka"/>
                  <a:cs typeface="Arial"/>
                </a:rPr>
                <a:t>Laboratorio de Genómica Viral &amp; Humana</a:t>
              </a:r>
            </a:p>
            <a:p>
              <a:r>
                <a:rPr lang="es-ES_tradnl" sz="1100" dirty="0">
                  <a:latin typeface="Arial"/>
                  <a:ea typeface="Osaka"/>
                  <a:cs typeface="Arial"/>
                </a:rPr>
                <a:t>Facultad de Medicina UASLP</a:t>
              </a:r>
            </a:p>
          </p:txBody>
        </p:sp>
        <p:cxnSp>
          <p:nvCxnSpPr>
            <p:cNvPr id="10" name="Conector recto 7"/>
            <p:cNvCxnSpPr/>
            <p:nvPr/>
          </p:nvCxnSpPr>
          <p:spPr>
            <a:xfrm>
              <a:off x="959144" y="735032"/>
              <a:ext cx="8049444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DA13F-7155-AE4F-BB7A-7A5F884F6D30}" type="datetimeFigureOut">
              <a:rPr lang="es-ES_tradnl" smtClean="0"/>
              <a:pPr/>
              <a:t>23/02/2022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285AA-88BA-E94F-A695-DFC9F6E3B745}" type="slidenum">
              <a:rPr lang="es-ES_tradnl" smtClean="0"/>
              <a:pPr/>
              <a:t>‹#›</a:t>
            </a:fld>
            <a:endParaRPr lang="es-ES_tradnl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36244" y="28555"/>
            <a:ext cx="8872344" cy="708065"/>
            <a:chOff x="136244" y="28555"/>
            <a:chExt cx="8872344" cy="708065"/>
          </a:xfrm>
        </p:grpSpPr>
        <p:pic>
          <p:nvPicPr>
            <p:cNvPr id="8" name="Imagen 8"/>
            <p:cNvPicPr>
              <a:picLocks noChangeAspect="1"/>
            </p:cNvPicPr>
            <p:nvPr/>
          </p:nvPicPr>
          <p:blipFill>
            <a:blip r:embed="rId2">
              <a:alphaModFix amt="99000"/>
            </a:blip>
            <a:stretch>
              <a:fillRect/>
            </a:stretch>
          </p:blipFill>
          <p:spPr>
            <a:xfrm>
              <a:off x="136244" y="72656"/>
              <a:ext cx="642566" cy="61904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959143" y="28555"/>
              <a:ext cx="63251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400" b="1" dirty="0">
                  <a:latin typeface="Arial"/>
                  <a:cs typeface="Arial"/>
                </a:rPr>
                <a:t>Curso de Bioseguridad para Laboratorios de Investigación Biomédica</a:t>
              </a:r>
            </a:p>
            <a:p>
              <a:br>
                <a:rPr lang="es-ES_tradnl" sz="200" dirty="0">
                  <a:latin typeface="Arial"/>
                  <a:cs typeface="Arial"/>
                </a:rPr>
              </a:br>
              <a:endParaRPr lang="es-ES_tradnl" sz="200" dirty="0">
                <a:latin typeface="Arial"/>
                <a:cs typeface="Arial"/>
              </a:endParaRPr>
            </a:p>
            <a:p>
              <a:r>
                <a:rPr lang="es-ES_tradnl" sz="1100" dirty="0">
                  <a:latin typeface="Arial"/>
                  <a:ea typeface="Osaka"/>
                  <a:cs typeface="Arial"/>
                </a:rPr>
                <a:t>Laboratorio de Genómica Viral &amp; Humana</a:t>
              </a:r>
            </a:p>
            <a:p>
              <a:r>
                <a:rPr lang="es-ES_tradnl" sz="1100" dirty="0">
                  <a:latin typeface="Arial"/>
                  <a:ea typeface="Osaka"/>
                  <a:cs typeface="Arial"/>
                </a:rPr>
                <a:t>Facultad de Medicina UASLP</a:t>
              </a:r>
            </a:p>
          </p:txBody>
        </p:sp>
        <p:cxnSp>
          <p:nvCxnSpPr>
            <p:cNvPr id="10" name="Conector recto 7"/>
            <p:cNvCxnSpPr/>
            <p:nvPr/>
          </p:nvCxnSpPr>
          <p:spPr>
            <a:xfrm>
              <a:off x="959144" y="735032"/>
              <a:ext cx="8049444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DA13F-7155-AE4F-BB7A-7A5F884F6D30}" type="datetimeFigureOut">
              <a:rPr lang="es-ES_tradnl" smtClean="0"/>
              <a:pPr/>
              <a:t>23/02/2022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285AA-88BA-E94F-A695-DFC9F6E3B745}" type="slidenum">
              <a:rPr lang="es-ES_tradnl" smtClean="0"/>
              <a:pPr/>
              <a:t>‹#›</a:t>
            </a:fld>
            <a:endParaRPr lang="es-ES_tradnl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36244" y="28555"/>
            <a:ext cx="8872344" cy="708065"/>
            <a:chOff x="136244" y="28555"/>
            <a:chExt cx="8872344" cy="708065"/>
          </a:xfrm>
        </p:grpSpPr>
        <p:pic>
          <p:nvPicPr>
            <p:cNvPr id="8" name="Imagen 8"/>
            <p:cNvPicPr>
              <a:picLocks noChangeAspect="1"/>
            </p:cNvPicPr>
            <p:nvPr/>
          </p:nvPicPr>
          <p:blipFill>
            <a:blip r:embed="rId2">
              <a:alphaModFix amt="99000"/>
            </a:blip>
            <a:stretch>
              <a:fillRect/>
            </a:stretch>
          </p:blipFill>
          <p:spPr>
            <a:xfrm>
              <a:off x="136244" y="72656"/>
              <a:ext cx="642566" cy="61904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959143" y="28555"/>
              <a:ext cx="63251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400" b="1" dirty="0">
                  <a:latin typeface="Arial"/>
                  <a:cs typeface="Arial"/>
                </a:rPr>
                <a:t>Curso de Bioseguridad para Laboratorios de Investigación Biomédica</a:t>
              </a:r>
            </a:p>
            <a:p>
              <a:br>
                <a:rPr lang="es-ES_tradnl" sz="200" dirty="0">
                  <a:latin typeface="Arial"/>
                  <a:cs typeface="Arial"/>
                </a:rPr>
              </a:br>
              <a:endParaRPr lang="es-ES_tradnl" sz="200" dirty="0">
                <a:latin typeface="Arial"/>
                <a:cs typeface="Arial"/>
              </a:endParaRPr>
            </a:p>
            <a:p>
              <a:r>
                <a:rPr lang="es-ES_tradnl" sz="1100" dirty="0">
                  <a:latin typeface="Arial"/>
                  <a:ea typeface="Osaka"/>
                  <a:cs typeface="Arial"/>
                </a:rPr>
                <a:t>Laboratorio de Genómica Viral &amp; Humana</a:t>
              </a:r>
            </a:p>
            <a:p>
              <a:r>
                <a:rPr lang="es-ES_tradnl" sz="1100" dirty="0">
                  <a:latin typeface="Arial"/>
                  <a:ea typeface="Osaka"/>
                  <a:cs typeface="Arial"/>
                </a:rPr>
                <a:t>Facultad de Medicina UASLP</a:t>
              </a:r>
            </a:p>
          </p:txBody>
        </p:sp>
        <p:cxnSp>
          <p:nvCxnSpPr>
            <p:cNvPr id="10" name="Conector recto 7"/>
            <p:cNvCxnSpPr/>
            <p:nvPr/>
          </p:nvCxnSpPr>
          <p:spPr>
            <a:xfrm>
              <a:off x="959144" y="735032"/>
              <a:ext cx="8049444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-2126022" y="184830"/>
            <a:ext cx="4252043" cy="409640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19213" y="1914154"/>
            <a:ext cx="7772400" cy="685800"/>
          </a:xfrm>
        </p:spPr>
        <p:txBody>
          <a:bodyPr anchor="t"/>
          <a:lstStyle>
            <a:lvl1pPr algn="l">
              <a:defRPr sz="4000" b="1" cap="all" baseline="0"/>
            </a:lvl1pPr>
          </a:lstStyle>
          <a:p>
            <a:r>
              <a:rPr lang="es-ES_tradnl" dirty="0"/>
              <a:t>Curso de bioseguridaD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719213" y="2599938"/>
            <a:ext cx="7772400" cy="45402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Para laboratorios de investigación biomédica v 3.0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DA13F-7155-AE4F-BB7A-7A5F884F6D30}" type="datetimeFigureOut">
              <a:rPr lang="es-ES_tradnl" smtClean="0"/>
              <a:pPr/>
              <a:t>23/02/2022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/>
              <a:t>Versión 3.0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285AA-88BA-E94F-A695-DFC9F6E3B745}" type="slidenum">
              <a:rPr lang="es-ES_tradnl" smtClean="0"/>
              <a:pPr/>
              <a:t>‹#›</a:t>
            </a:fld>
            <a:endParaRPr lang="es-ES_tradnl"/>
          </a:p>
        </p:txBody>
      </p:sp>
      <p:cxnSp>
        <p:nvCxnSpPr>
          <p:cNvPr id="8" name="Conector recto 7"/>
          <p:cNvCxnSpPr/>
          <p:nvPr userDrawn="1"/>
        </p:nvCxnSpPr>
        <p:spPr>
          <a:xfrm>
            <a:off x="719213" y="2599938"/>
            <a:ext cx="7772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 userDrawn="1"/>
        </p:nvSpPr>
        <p:spPr>
          <a:xfrm>
            <a:off x="2834924" y="5084590"/>
            <a:ext cx="4675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>
                <a:latin typeface="Arial"/>
                <a:ea typeface="Osaka"/>
                <a:cs typeface="Arial"/>
              </a:rPr>
              <a:t>Laboratorio de Genómica Viral &amp; Humana</a:t>
            </a:r>
          </a:p>
          <a:p>
            <a:r>
              <a:rPr lang="es-ES_tradnl" sz="1200" dirty="0">
                <a:latin typeface="Arial"/>
                <a:ea typeface="Osaka"/>
                <a:cs typeface="Arial"/>
              </a:rPr>
              <a:t>Facultad de Medicina</a:t>
            </a:r>
          </a:p>
          <a:p>
            <a:r>
              <a:rPr lang="es-ES_tradnl" sz="1200" dirty="0">
                <a:latin typeface="Arial"/>
                <a:ea typeface="Osaka"/>
                <a:cs typeface="Arial"/>
              </a:rPr>
              <a:t>Universidad</a:t>
            </a:r>
            <a:r>
              <a:rPr lang="es-ES_tradnl" sz="1200" baseline="0" dirty="0">
                <a:latin typeface="Arial"/>
                <a:ea typeface="Osaka"/>
                <a:cs typeface="Arial"/>
              </a:rPr>
              <a:t> Autónoma de San Luis Potosí</a:t>
            </a:r>
            <a:endParaRPr lang="es-ES_tradnl" sz="1200" dirty="0">
              <a:latin typeface="Arial"/>
              <a:ea typeface="Osaka"/>
              <a:cs typeface="Arial"/>
            </a:endParaRPr>
          </a:p>
        </p:txBody>
      </p:sp>
      <p:pic>
        <p:nvPicPr>
          <p:cNvPr id="11" name="Picture 10" descr="Logo UASLP transparent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232" y="5092195"/>
            <a:ext cx="648347" cy="688767"/>
          </a:xfrm>
          <a:prstGeom prst="rect">
            <a:avLst/>
          </a:prstGeom>
        </p:spPr>
      </p:pic>
      <p:pic>
        <p:nvPicPr>
          <p:cNvPr id="12" name="Picture 11" descr="Logo-Med UASLP.gif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19322" y="5054169"/>
            <a:ext cx="764434" cy="778333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2485898" y="3461409"/>
            <a:ext cx="6005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Reglamento General</a:t>
            </a:r>
            <a:r>
              <a:rPr lang="en-U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Personal de nuevo ingreso, Conducta y disciplina,</a:t>
            </a:r>
            <a:r>
              <a:rPr lang="en-U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Acceso al laboratorio y visitas,</a:t>
            </a:r>
            <a:r>
              <a:rPr lang="en-U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Vestimenta, limpieza y orden</a:t>
            </a:r>
            <a:r>
              <a:rPr lang="en-U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Bitácoras de laboratorio, Impacto ambiental.</a:t>
            </a:r>
            <a:endParaRPr lang="en-US"/>
          </a:p>
        </p:txBody>
      </p:sp>
      <p:pic>
        <p:nvPicPr>
          <p:cNvPr id="14" name="Picture 13" descr="Logo01.gif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087301" y="5084590"/>
            <a:ext cx="739315" cy="7479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DA13F-7155-AE4F-BB7A-7A5F884F6D30}" type="datetimeFigureOut">
              <a:rPr lang="es-ES_tradnl" smtClean="0"/>
              <a:pPr/>
              <a:t>23/02/2022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285AA-88BA-E94F-A695-DFC9F6E3B745}" type="slidenum">
              <a:rPr lang="es-ES_tradnl" smtClean="0"/>
              <a:pPr/>
              <a:t>‹#›</a:t>
            </a:fld>
            <a:endParaRPr lang="es-ES_tradnl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36244" y="28555"/>
            <a:ext cx="8872344" cy="708065"/>
            <a:chOff x="136244" y="28555"/>
            <a:chExt cx="8872344" cy="708065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2">
              <a:alphaModFix amt="99000"/>
            </a:blip>
            <a:stretch>
              <a:fillRect/>
            </a:stretch>
          </p:blipFill>
          <p:spPr>
            <a:xfrm>
              <a:off x="136244" y="72656"/>
              <a:ext cx="642566" cy="61904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59143" y="28555"/>
              <a:ext cx="63251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400" b="1" dirty="0">
                  <a:latin typeface="Arial"/>
                  <a:cs typeface="Arial"/>
                </a:rPr>
                <a:t>Curso de Bioseguridad para Laboratorios de Investigación Biomédica</a:t>
              </a:r>
            </a:p>
            <a:p>
              <a:br>
                <a:rPr lang="es-ES_tradnl" sz="200" dirty="0">
                  <a:latin typeface="Arial"/>
                  <a:cs typeface="Arial"/>
                </a:rPr>
              </a:br>
              <a:endParaRPr lang="es-ES_tradnl" sz="200" dirty="0">
                <a:latin typeface="Arial"/>
                <a:cs typeface="Arial"/>
              </a:endParaRPr>
            </a:p>
            <a:p>
              <a:r>
                <a:rPr lang="es-ES_tradnl" sz="1100" dirty="0">
                  <a:latin typeface="Arial"/>
                  <a:ea typeface="Osaka"/>
                  <a:cs typeface="Arial"/>
                </a:rPr>
                <a:t>Laboratorio de Genómica Viral &amp; Humana</a:t>
              </a:r>
            </a:p>
            <a:p>
              <a:r>
                <a:rPr lang="es-ES_tradnl" sz="1100" dirty="0">
                  <a:latin typeface="Arial"/>
                  <a:ea typeface="Osaka"/>
                  <a:cs typeface="Arial"/>
                </a:rPr>
                <a:t>Facultad de Medicina UASLP</a:t>
              </a:r>
            </a:p>
          </p:txBody>
        </p:sp>
        <p:cxnSp>
          <p:nvCxnSpPr>
            <p:cNvPr id="11" name="Conector recto 7"/>
            <p:cNvCxnSpPr/>
            <p:nvPr/>
          </p:nvCxnSpPr>
          <p:spPr>
            <a:xfrm>
              <a:off x="959144" y="735032"/>
              <a:ext cx="8049444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DA13F-7155-AE4F-BB7A-7A5F884F6D30}" type="datetimeFigureOut">
              <a:rPr lang="es-ES_tradnl" smtClean="0"/>
              <a:pPr/>
              <a:t>23/02/2022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285AA-88BA-E94F-A695-DFC9F6E3B745}" type="slidenum">
              <a:rPr lang="es-ES_tradnl" smtClean="0"/>
              <a:pPr/>
              <a:t>‹#›</a:t>
            </a:fld>
            <a:endParaRPr lang="es-ES_tradnl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36244" y="28555"/>
            <a:ext cx="8872344" cy="708065"/>
            <a:chOff x="136244" y="28555"/>
            <a:chExt cx="8872344" cy="708065"/>
          </a:xfrm>
        </p:grpSpPr>
        <p:pic>
          <p:nvPicPr>
            <p:cNvPr id="11" name="Imagen 8"/>
            <p:cNvPicPr>
              <a:picLocks noChangeAspect="1"/>
            </p:cNvPicPr>
            <p:nvPr/>
          </p:nvPicPr>
          <p:blipFill>
            <a:blip r:embed="rId2">
              <a:alphaModFix amt="99000"/>
            </a:blip>
            <a:stretch>
              <a:fillRect/>
            </a:stretch>
          </p:blipFill>
          <p:spPr>
            <a:xfrm>
              <a:off x="136244" y="72656"/>
              <a:ext cx="642566" cy="61904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959143" y="28555"/>
              <a:ext cx="63251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400" b="1" dirty="0">
                  <a:latin typeface="Arial"/>
                  <a:cs typeface="Arial"/>
                </a:rPr>
                <a:t>Curso de Bioseguridad para Laboratorios de Investigación Biomédica</a:t>
              </a:r>
            </a:p>
            <a:p>
              <a:br>
                <a:rPr lang="es-ES_tradnl" sz="200" dirty="0">
                  <a:latin typeface="Arial"/>
                  <a:cs typeface="Arial"/>
                </a:rPr>
              </a:br>
              <a:endParaRPr lang="es-ES_tradnl" sz="200" dirty="0">
                <a:latin typeface="Arial"/>
                <a:cs typeface="Arial"/>
              </a:endParaRPr>
            </a:p>
            <a:p>
              <a:r>
                <a:rPr lang="es-ES_tradnl" sz="1100" dirty="0">
                  <a:latin typeface="Arial"/>
                  <a:ea typeface="Osaka"/>
                  <a:cs typeface="Arial"/>
                </a:rPr>
                <a:t>Laboratorio de Genómica Viral &amp; Humana</a:t>
              </a:r>
            </a:p>
            <a:p>
              <a:r>
                <a:rPr lang="es-ES_tradnl" sz="1100" dirty="0">
                  <a:latin typeface="Arial"/>
                  <a:ea typeface="Osaka"/>
                  <a:cs typeface="Arial"/>
                </a:rPr>
                <a:t>Facultad de Medicina UASLP</a:t>
              </a:r>
            </a:p>
          </p:txBody>
        </p:sp>
        <p:cxnSp>
          <p:nvCxnSpPr>
            <p:cNvPr id="13" name="Conector recto 7"/>
            <p:cNvCxnSpPr/>
            <p:nvPr/>
          </p:nvCxnSpPr>
          <p:spPr>
            <a:xfrm>
              <a:off x="959144" y="735032"/>
              <a:ext cx="8049444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DA13F-7155-AE4F-BB7A-7A5F884F6D30}" type="datetimeFigureOut">
              <a:rPr lang="es-ES_tradnl" smtClean="0"/>
              <a:pPr/>
              <a:t>23/02/2022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285AA-88BA-E94F-A695-DFC9F6E3B745}" type="slidenum">
              <a:rPr lang="es-ES_tradnl" smtClean="0"/>
              <a:pPr/>
              <a:t>‹#›</a:t>
            </a:fld>
            <a:endParaRPr lang="es-ES_tradnl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136244" y="28555"/>
            <a:ext cx="8872344" cy="708065"/>
            <a:chOff x="136244" y="28555"/>
            <a:chExt cx="8872344" cy="708065"/>
          </a:xfrm>
        </p:grpSpPr>
        <p:pic>
          <p:nvPicPr>
            <p:cNvPr id="7" name="Imagen 8"/>
            <p:cNvPicPr>
              <a:picLocks noChangeAspect="1"/>
            </p:cNvPicPr>
            <p:nvPr/>
          </p:nvPicPr>
          <p:blipFill>
            <a:blip r:embed="rId2">
              <a:alphaModFix amt="99000"/>
            </a:blip>
            <a:stretch>
              <a:fillRect/>
            </a:stretch>
          </p:blipFill>
          <p:spPr>
            <a:xfrm>
              <a:off x="136244" y="72656"/>
              <a:ext cx="642566" cy="61904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59143" y="28555"/>
              <a:ext cx="63251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400" b="1" dirty="0">
                  <a:latin typeface="Arial"/>
                  <a:cs typeface="Arial"/>
                </a:rPr>
                <a:t>Curso de Bioseguridad para Laboratorios de Investigación Biomédica</a:t>
              </a:r>
            </a:p>
            <a:p>
              <a:br>
                <a:rPr lang="es-ES_tradnl" sz="200" dirty="0">
                  <a:latin typeface="Arial"/>
                  <a:cs typeface="Arial"/>
                </a:rPr>
              </a:br>
              <a:endParaRPr lang="es-ES_tradnl" sz="200" dirty="0">
                <a:latin typeface="Arial"/>
                <a:cs typeface="Arial"/>
              </a:endParaRPr>
            </a:p>
            <a:p>
              <a:r>
                <a:rPr lang="es-ES_tradnl" sz="1100" dirty="0">
                  <a:latin typeface="Arial"/>
                  <a:ea typeface="Osaka"/>
                  <a:cs typeface="Arial"/>
                </a:rPr>
                <a:t>Laboratorio de Genómica Viral &amp; Humana</a:t>
              </a:r>
            </a:p>
            <a:p>
              <a:r>
                <a:rPr lang="es-ES_tradnl" sz="1100" dirty="0">
                  <a:latin typeface="Arial"/>
                  <a:ea typeface="Osaka"/>
                  <a:cs typeface="Arial"/>
                </a:rPr>
                <a:t>Facultad de Medicina UASLP</a:t>
              </a:r>
            </a:p>
          </p:txBody>
        </p:sp>
        <p:cxnSp>
          <p:nvCxnSpPr>
            <p:cNvPr id="9" name="Conector recto 7"/>
            <p:cNvCxnSpPr/>
            <p:nvPr/>
          </p:nvCxnSpPr>
          <p:spPr>
            <a:xfrm>
              <a:off x="959144" y="735032"/>
              <a:ext cx="8049444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DA13F-7155-AE4F-BB7A-7A5F884F6D30}" type="datetimeFigureOut">
              <a:rPr lang="es-ES_tradnl" smtClean="0"/>
              <a:pPr/>
              <a:t>23/02/2022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285AA-88BA-E94F-A695-DFC9F6E3B745}" type="slidenum">
              <a:rPr lang="es-ES_tradnl" smtClean="0"/>
              <a:pPr/>
              <a:t>‹#›</a:t>
            </a:fld>
            <a:endParaRPr lang="es-ES_tradnl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36244" y="28555"/>
            <a:ext cx="8872344" cy="708065"/>
            <a:chOff x="136244" y="28555"/>
            <a:chExt cx="8872344" cy="708065"/>
          </a:xfrm>
        </p:grpSpPr>
        <p:pic>
          <p:nvPicPr>
            <p:cNvPr id="6" name="Imagen 8"/>
            <p:cNvPicPr>
              <a:picLocks noChangeAspect="1"/>
            </p:cNvPicPr>
            <p:nvPr/>
          </p:nvPicPr>
          <p:blipFill>
            <a:blip r:embed="rId2">
              <a:alphaModFix amt="99000"/>
            </a:blip>
            <a:stretch>
              <a:fillRect/>
            </a:stretch>
          </p:blipFill>
          <p:spPr>
            <a:xfrm>
              <a:off x="136244" y="72656"/>
              <a:ext cx="642566" cy="61904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959143" y="28555"/>
              <a:ext cx="63251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400" b="1" dirty="0">
                  <a:latin typeface="Arial"/>
                  <a:cs typeface="Arial"/>
                </a:rPr>
                <a:t>Curso de Bioseguridad para Laboratorios de Investigación Biomédica</a:t>
              </a:r>
            </a:p>
            <a:p>
              <a:br>
                <a:rPr lang="es-ES_tradnl" sz="200" dirty="0">
                  <a:latin typeface="Arial"/>
                  <a:cs typeface="Arial"/>
                </a:rPr>
              </a:br>
              <a:endParaRPr lang="es-ES_tradnl" sz="200" dirty="0">
                <a:latin typeface="Arial"/>
                <a:cs typeface="Arial"/>
              </a:endParaRPr>
            </a:p>
            <a:p>
              <a:r>
                <a:rPr lang="es-ES_tradnl" sz="1100" dirty="0">
                  <a:latin typeface="Arial"/>
                  <a:ea typeface="Osaka"/>
                  <a:cs typeface="Arial"/>
                </a:rPr>
                <a:t>Laboratorio de Genómica Viral &amp; Humana</a:t>
              </a:r>
            </a:p>
            <a:p>
              <a:r>
                <a:rPr lang="es-ES_tradnl" sz="1100" dirty="0">
                  <a:latin typeface="Arial"/>
                  <a:ea typeface="Osaka"/>
                  <a:cs typeface="Arial"/>
                </a:rPr>
                <a:t>Facultad de Medicina UASLP</a:t>
              </a:r>
            </a:p>
          </p:txBody>
        </p:sp>
        <p:cxnSp>
          <p:nvCxnSpPr>
            <p:cNvPr id="8" name="Conector recto 7"/>
            <p:cNvCxnSpPr/>
            <p:nvPr/>
          </p:nvCxnSpPr>
          <p:spPr>
            <a:xfrm>
              <a:off x="959144" y="735032"/>
              <a:ext cx="8049444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DA13F-7155-AE4F-BB7A-7A5F884F6D30}" type="datetimeFigureOut">
              <a:rPr lang="es-ES_tradnl" smtClean="0"/>
              <a:pPr/>
              <a:t>23/02/2022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285AA-88BA-E94F-A695-DFC9F6E3B745}" type="slidenum">
              <a:rPr lang="es-ES_tradnl" smtClean="0"/>
              <a:pPr/>
              <a:t>‹#›</a:t>
            </a:fld>
            <a:endParaRPr lang="es-ES_tradnl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36244" y="28555"/>
            <a:ext cx="8872344" cy="708065"/>
            <a:chOff x="136244" y="28555"/>
            <a:chExt cx="8872344" cy="708065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2">
              <a:alphaModFix amt="99000"/>
            </a:blip>
            <a:stretch>
              <a:fillRect/>
            </a:stretch>
          </p:blipFill>
          <p:spPr>
            <a:xfrm>
              <a:off x="136244" y="72656"/>
              <a:ext cx="642566" cy="61904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59143" y="28555"/>
              <a:ext cx="63251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400" b="1" dirty="0">
                  <a:latin typeface="Arial"/>
                  <a:cs typeface="Arial"/>
                </a:rPr>
                <a:t>Curso de Bioseguridad para Laboratorios de Investigación Biomédica</a:t>
              </a:r>
            </a:p>
            <a:p>
              <a:br>
                <a:rPr lang="es-ES_tradnl" sz="200" dirty="0">
                  <a:latin typeface="Arial"/>
                  <a:cs typeface="Arial"/>
                </a:rPr>
              </a:br>
              <a:endParaRPr lang="es-ES_tradnl" sz="200" dirty="0">
                <a:latin typeface="Arial"/>
                <a:cs typeface="Arial"/>
              </a:endParaRPr>
            </a:p>
            <a:p>
              <a:r>
                <a:rPr lang="es-ES_tradnl" sz="1100" dirty="0">
                  <a:latin typeface="Arial"/>
                  <a:ea typeface="Osaka"/>
                  <a:cs typeface="Arial"/>
                </a:rPr>
                <a:t>Laboratorio de Genómica Viral &amp; Humana</a:t>
              </a:r>
            </a:p>
            <a:p>
              <a:r>
                <a:rPr lang="es-ES_tradnl" sz="1100" dirty="0">
                  <a:latin typeface="Arial"/>
                  <a:ea typeface="Osaka"/>
                  <a:cs typeface="Arial"/>
                </a:rPr>
                <a:t>Facultad de Medicina UASLP</a:t>
              </a:r>
            </a:p>
          </p:txBody>
        </p:sp>
        <p:cxnSp>
          <p:nvCxnSpPr>
            <p:cNvPr id="11" name="Conector recto 7"/>
            <p:cNvCxnSpPr/>
            <p:nvPr/>
          </p:nvCxnSpPr>
          <p:spPr>
            <a:xfrm>
              <a:off x="959144" y="735032"/>
              <a:ext cx="8049444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DA13F-7155-AE4F-BB7A-7A5F884F6D30}" type="datetimeFigureOut">
              <a:rPr lang="es-ES_tradnl" smtClean="0"/>
              <a:pPr/>
              <a:t>23/02/2022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285AA-88BA-E94F-A695-DFC9F6E3B745}" type="slidenum">
              <a:rPr lang="es-ES_tradnl" smtClean="0"/>
              <a:pPr/>
              <a:t>‹#›</a:t>
            </a:fld>
            <a:endParaRPr lang="es-ES_tradnl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36244" y="28555"/>
            <a:ext cx="8872344" cy="708065"/>
            <a:chOff x="136244" y="28555"/>
            <a:chExt cx="8872344" cy="708065"/>
          </a:xfrm>
        </p:grpSpPr>
        <p:pic>
          <p:nvPicPr>
            <p:cNvPr id="10" name="Imagen 8"/>
            <p:cNvPicPr>
              <a:picLocks noChangeAspect="1"/>
            </p:cNvPicPr>
            <p:nvPr/>
          </p:nvPicPr>
          <p:blipFill>
            <a:blip r:embed="rId2">
              <a:alphaModFix amt="99000"/>
            </a:blip>
            <a:stretch>
              <a:fillRect/>
            </a:stretch>
          </p:blipFill>
          <p:spPr>
            <a:xfrm>
              <a:off x="136244" y="72656"/>
              <a:ext cx="642566" cy="61904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959143" y="28555"/>
              <a:ext cx="63251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400" b="1" dirty="0">
                  <a:latin typeface="Arial"/>
                  <a:cs typeface="Arial"/>
                </a:rPr>
                <a:t>Curso de Bioseguridad para Laboratorios de Investigación Biomédica</a:t>
              </a:r>
            </a:p>
            <a:p>
              <a:br>
                <a:rPr lang="es-ES_tradnl" sz="200" dirty="0">
                  <a:latin typeface="Arial"/>
                  <a:cs typeface="Arial"/>
                </a:rPr>
              </a:br>
              <a:endParaRPr lang="es-ES_tradnl" sz="200" dirty="0">
                <a:latin typeface="Arial"/>
                <a:cs typeface="Arial"/>
              </a:endParaRPr>
            </a:p>
            <a:p>
              <a:r>
                <a:rPr lang="es-ES_tradnl" sz="1100" dirty="0">
                  <a:latin typeface="Arial"/>
                  <a:ea typeface="Osaka"/>
                  <a:cs typeface="Arial"/>
                </a:rPr>
                <a:t>Laboratorio de Genómica Viral &amp; Humana</a:t>
              </a:r>
            </a:p>
            <a:p>
              <a:r>
                <a:rPr lang="es-ES_tradnl" sz="1100" dirty="0">
                  <a:latin typeface="Arial"/>
                  <a:ea typeface="Osaka"/>
                  <a:cs typeface="Arial"/>
                </a:rPr>
                <a:t>Facultad de Medicina UASLP</a:t>
              </a:r>
            </a:p>
          </p:txBody>
        </p:sp>
        <p:cxnSp>
          <p:nvCxnSpPr>
            <p:cNvPr id="12" name="Conector recto 7"/>
            <p:cNvCxnSpPr/>
            <p:nvPr/>
          </p:nvCxnSpPr>
          <p:spPr>
            <a:xfrm>
              <a:off x="959144" y="735032"/>
              <a:ext cx="8049444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6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Bioseguridad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DA13F-7155-AE4F-BB7A-7A5F884F6D30}" type="datetimeFigureOut">
              <a:rPr lang="es-ES_tradnl" smtClean="0"/>
              <a:pPr/>
              <a:t>23/02/2022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285AA-88BA-E94F-A695-DFC9F6E3B745}" type="slidenum">
              <a:rPr lang="es-ES_tradnl" smtClean="0"/>
              <a:pPr/>
              <a:t>‹#›</a:t>
            </a:fld>
            <a:endParaRPr lang="es-ES_tradnl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36244" y="28555"/>
            <a:ext cx="8872344" cy="708065"/>
            <a:chOff x="136244" y="28555"/>
            <a:chExt cx="8872344" cy="708065"/>
          </a:xfrm>
        </p:grpSpPr>
        <p:pic>
          <p:nvPicPr>
            <p:cNvPr id="8" name="Imagen 8"/>
            <p:cNvPicPr>
              <a:picLocks noChangeAspect="1"/>
            </p:cNvPicPr>
            <p:nvPr/>
          </p:nvPicPr>
          <p:blipFill>
            <a:blip r:embed="rId13">
              <a:alphaModFix amt="99000"/>
            </a:blip>
            <a:stretch>
              <a:fillRect/>
            </a:stretch>
          </p:blipFill>
          <p:spPr>
            <a:xfrm>
              <a:off x="136244" y="72656"/>
              <a:ext cx="642566" cy="61904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959143" y="28555"/>
              <a:ext cx="63251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400" b="1" dirty="0">
                  <a:latin typeface="Arial"/>
                  <a:cs typeface="Arial"/>
                </a:rPr>
                <a:t>Curso de Bioseguridad para Laboratorios de Investigación Biomédica</a:t>
              </a:r>
            </a:p>
            <a:p>
              <a:br>
                <a:rPr lang="es-ES_tradnl" sz="200" dirty="0">
                  <a:latin typeface="Arial"/>
                  <a:cs typeface="Arial"/>
                </a:rPr>
              </a:br>
              <a:endParaRPr lang="es-ES_tradnl" sz="200" dirty="0">
                <a:latin typeface="Arial"/>
                <a:cs typeface="Arial"/>
              </a:endParaRPr>
            </a:p>
            <a:p>
              <a:r>
                <a:rPr lang="es-ES_tradnl" sz="1100" dirty="0">
                  <a:latin typeface="Arial"/>
                  <a:ea typeface="Osaka"/>
                  <a:cs typeface="Arial"/>
                </a:rPr>
                <a:t>Laboratorio de Genómica Viral &amp; Humana</a:t>
              </a:r>
            </a:p>
            <a:p>
              <a:r>
                <a:rPr lang="es-ES_tradnl" sz="1100" dirty="0">
                  <a:latin typeface="Arial"/>
                  <a:ea typeface="Osaka"/>
                  <a:cs typeface="Arial"/>
                </a:rPr>
                <a:t>Facultad de Medicina UASLP</a:t>
              </a:r>
            </a:p>
          </p:txBody>
        </p:sp>
        <p:cxnSp>
          <p:nvCxnSpPr>
            <p:cNvPr id="10" name="Conector recto 7"/>
            <p:cNvCxnSpPr/>
            <p:nvPr/>
          </p:nvCxnSpPr>
          <p:spPr>
            <a:xfrm>
              <a:off x="959144" y="735032"/>
              <a:ext cx="8049444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8"/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-2126022" y="184830"/>
            <a:ext cx="5785503" cy="5573741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2672165" y="983090"/>
            <a:ext cx="5889091" cy="6867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4000" b="1" cap="all" baseline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3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Curso de bioseguridaD</a:t>
            </a: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7010400" y="6488048"/>
            <a:ext cx="2133600" cy="365125"/>
          </a:xfrm>
        </p:spPr>
        <p:txBody>
          <a:bodyPr/>
          <a:lstStyle/>
          <a:p>
            <a:fld id="{EF2285AA-88BA-E94F-A695-DFC9F6E3B745}" type="slidenum">
              <a:rPr lang="es-ES_tradnl" smtClean="0"/>
              <a:pPr/>
              <a:t>1</a:t>
            </a:fld>
            <a:endParaRPr lang="es-ES_tradnl" dirty="0"/>
          </a:p>
        </p:txBody>
      </p:sp>
      <p:cxnSp>
        <p:nvCxnSpPr>
          <p:cNvPr id="8" name="Conector recto 7"/>
          <p:cNvCxnSpPr/>
          <p:nvPr/>
        </p:nvCxnSpPr>
        <p:spPr>
          <a:xfrm>
            <a:off x="2775642" y="1602394"/>
            <a:ext cx="5889091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721831" y="1669831"/>
            <a:ext cx="5889091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s-ES_tradnl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Para laboratorios de investigación biomédica</a:t>
            </a:r>
          </a:p>
          <a:p>
            <a:pPr lvl="0">
              <a:spcBef>
                <a:spcPct val="20000"/>
              </a:spcBef>
              <a:defRPr/>
            </a:pPr>
            <a:r>
              <a:rPr lang="es-ES_tradnl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v2018</a:t>
            </a:r>
          </a:p>
        </p:txBody>
      </p:sp>
      <p:sp>
        <p:nvSpPr>
          <p:cNvPr id="15" name="CuadroTexto 9"/>
          <p:cNvSpPr txBox="1"/>
          <p:nvPr/>
        </p:nvSpPr>
        <p:spPr>
          <a:xfrm>
            <a:off x="1875722" y="6003532"/>
            <a:ext cx="467519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latin typeface="Arial"/>
                <a:ea typeface="Osaka"/>
                <a:cs typeface="Arial"/>
              </a:rPr>
              <a:t>Laboratorio de Genómica Viral &amp; Humana</a:t>
            </a:r>
          </a:p>
          <a:p>
            <a:r>
              <a:rPr lang="es-ES_tradnl" sz="1200" dirty="0">
                <a:latin typeface="Arial"/>
                <a:ea typeface="Osaka"/>
                <a:cs typeface="Arial"/>
              </a:rPr>
              <a:t>Facultad de Medicina</a:t>
            </a:r>
          </a:p>
          <a:p>
            <a:r>
              <a:rPr lang="es-ES_tradnl" sz="1200" dirty="0">
                <a:latin typeface="Arial"/>
                <a:ea typeface="Osaka"/>
                <a:cs typeface="Arial"/>
              </a:rPr>
              <a:t>Universidad</a:t>
            </a:r>
            <a:r>
              <a:rPr lang="es-ES_tradnl" sz="1200" baseline="0" dirty="0">
                <a:latin typeface="Arial"/>
                <a:ea typeface="Osaka"/>
                <a:cs typeface="Arial"/>
              </a:rPr>
              <a:t> Autónoma de San Luis Potosí</a:t>
            </a:r>
            <a:endParaRPr lang="es-ES_tradnl" sz="1200" dirty="0">
              <a:latin typeface="Arial"/>
              <a:ea typeface="Osaka"/>
              <a:cs typeface="Arial"/>
            </a:endParaRPr>
          </a:p>
        </p:txBody>
      </p:sp>
      <p:pic>
        <p:nvPicPr>
          <p:cNvPr id="16" name="Picture 15" descr="Logo Fac Med Aguil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50" y="6076715"/>
            <a:ext cx="486323" cy="539986"/>
          </a:xfrm>
          <a:prstGeom prst="rect">
            <a:avLst/>
          </a:prstGeom>
        </p:spPr>
      </p:pic>
      <p:pic>
        <p:nvPicPr>
          <p:cNvPr id="17" name="Picture 16" descr="LGVH Logo Bk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391" y="6096602"/>
            <a:ext cx="471325" cy="5200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89751" y="2850444"/>
            <a:ext cx="4505656" cy="1215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latin typeface="Arial"/>
                <a:cs typeface="Arial"/>
              </a:rPr>
              <a:t>S</a:t>
            </a:r>
            <a:r>
              <a:rPr lang="es-ES_tradnl" sz="1800" b="1" kern="1200" dirty="0">
                <a:solidFill>
                  <a:schemeClr val="tx1"/>
                </a:solidFill>
                <a:latin typeface="Arial"/>
                <a:cs typeface="Arial"/>
              </a:rPr>
              <a:t>esión </a:t>
            </a:r>
            <a:r>
              <a:rPr lang="es-ES_tradnl" b="1" dirty="0">
                <a:latin typeface="Arial"/>
                <a:cs typeface="Arial"/>
              </a:rPr>
              <a:t>6</a:t>
            </a:r>
          </a:p>
          <a:p>
            <a:r>
              <a:rPr lang="es-ES_tradnl" sz="1800" b="1" kern="1200" dirty="0">
                <a:solidFill>
                  <a:schemeClr val="tx1"/>
                </a:solidFill>
                <a:latin typeface="Arial"/>
                <a:cs typeface="Arial"/>
              </a:rPr>
              <a:t>Evaluación de riesgo biológico</a:t>
            </a:r>
            <a:endParaRPr lang="es-ES_tradnl" sz="900" b="1" kern="1200" baseline="0" dirty="0">
              <a:solidFill>
                <a:schemeClr val="tx1"/>
              </a:solidFill>
              <a:latin typeface="Arial"/>
              <a:cs typeface="Arial"/>
            </a:endParaRPr>
          </a:p>
          <a:p>
            <a:endParaRPr lang="es-ES_tradnl" sz="900" b="1" kern="1200" baseline="0" dirty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es-ES_tradnl" sz="1400" kern="1200" dirty="0">
                <a:solidFill>
                  <a:schemeClr val="tx1"/>
                </a:solidFill>
                <a:latin typeface="Arial"/>
                <a:cs typeface="Arial"/>
              </a:rPr>
              <a:t>Christian A. García-Sepúlveda MD PhD</a:t>
            </a:r>
          </a:p>
          <a:p>
            <a:r>
              <a:rPr lang="es-ES_tradnl" sz="1400" kern="1200" dirty="0">
                <a:solidFill>
                  <a:schemeClr val="tx1"/>
                </a:solidFill>
                <a:latin typeface="Arial"/>
                <a:cs typeface="Arial"/>
              </a:rPr>
              <a:t>Sandra E. Guerra-Palomares QFB PhD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230175" y="866879"/>
            <a:ext cx="2828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400" b="1" dirty="0">
                <a:latin typeface="Arial"/>
                <a:cs typeface="Arial"/>
              </a:rPr>
              <a:t>Evaluación de riesgo biológico</a:t>
            </a:r>
          </a:p>
          <a:p>
            <a:pPr algn="ctr"/>
            <a:r>
              <a:rPr lang="es-ES_tradnl" sz="1400" b="1" dirty="0">
                <a:latin typeface="Arial"/>
                <a:cs typeface="Arial"/>
              </a:rPr>
              <a:t>individual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36151" y="4946417"/>
            <a:ext cx="2452167" cy="830997"/>
          </a:xfrm>
          <a:prstGeom prst="rect">
            <a:avLst/>
          </a:prstGeom>
          <a:solidFill>
            <a:srgbClr val="FF0000">
              <a:alpha val="45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600" dirty="0">
                <a:solidFill>
                  <a:srgbClr val="000000"/>
                </a:solidFill>
                <a:latin typeface="Arial"/>
                <a:cs typeface="Arial"/>
              </a:rPr>
              <a:t>Consecuencias de la enfermedad si ocurriera la infección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36151" y="3182722"/>
            <a:ext cx="2452167" cy="584776"/>
          </a:xfrm>
          <a:prstGeom prst="rect">
            <a:avLst/>
          </a:prstGeom>
          <a:solidFill>
            <a:srgbClr val="FF0000">
              <a:alpha val="45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600" dirty="0">
                <a:latin typeface="Arial"/>
                <a:cs typeface="Arial"/>
              </a:rPr>
              <a:t>Probabilidad de que ocurra la exposición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36151" y="3941459"/>
            <a:ext cx="2452167" cy="830997"/>
          </a:xfrm>
          <a:prstGeom prst="rect">
            <a:avLst/>
          </a:prstGeom>
          <a:solidFill>
            <a:srgbClr val="FF0000">
              <a:alpha val="45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600" dirty="0">
                <a:latin typeface="Arial"/>
                <a:cs typeface="Arial"/>
              </a:rPr>
              <a:t>Probabilidad de que ocurra la infección tras la exposición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6151" y="2177764"/>
            <a:ext cx="2452167" cy="830997"/>
          </a:xfrm>
          <a:prstGeom prst="rect">
            <a:avLst/>
          </a:prstGeom>
          <a:solidFill>
            <a:srgbClr val="FF0000">
              <a:alpha val="45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600" dirty="0">
                <a:solidFill>
                  <a:srgbClr val="000000"/>
                </a:solidFill>
                <a:latin typeface="Arial"/>
                <a:cs typeface="Arial"/>
              </a:rPr>
              <a:t>Probabilidad de que las prácticas de laboratorio conlleven a la exposición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36151" y="1419027"/>
            <a:ext cx="2452167" cy="584776"/>
          </a:xfrm>
          <a:prstGeom prst="rect">
            <a:avLst/>
          </a:prstGeom>
          <a:solidFill>
            <a:srgbClr val="FF0000">
              <a:alpha val="45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600" dirty="0">
                <a:solidFill>
                  <a:srgbClr val="000000"/>
                </a:solidFill>
                <a:latin typeface="Arial"/>
                <a:cs typeface="Arial"/>
              </a:rPr>
              <a:t>Naturaleza del agente biológico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36151" y="5951376"/>
            <a:ext cx="2452167" cy="584776"/>
          </a:xfrm>
          <a:prstGeom prst="rect">
            <a:avLst/>
          </a:prstGeom>
          <a:solidFill>
            <a:srgbClr val="FF0000">
              <a:alpha val="45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600" dirty="0">
                <a:solidFill>
                  <a:srgbClr val="000000"/>
                </a:solidFill>
                <a:latin typeface="Arial"/>
                <a:cs typeface="Arial"/>
              </a:rPr>
              <a:t>Consideraciones epidemiológicas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17227" y="866879"/>
            <a:ext cx="2828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400" b="1" dirty="0">
                <a:latin typeface="Arial"/>
                <a:cs typeface="Arial"/>
              </a:rPr>
              <a:t>Evaluación de riesgo biológico</a:t>
            </a:r>
          </a:p>
          <a:p>
            <a:pPr algn="ctr"/>
            <a:r>
              <a:rPr lang="es-ES_tradnl" sz="1400" b="1" dirty="0">
                <a:latin typeface="Arial"/>
                <a:cs typeface="Arial"/>
              </a:rPr>
              <a:t>comunitario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23203" y="4946417"/>
            <a:ext cx="2452167" cy="830997"/>
          </a:xfrm>
          <a:prstGeom prst="rect">
            <a:avLst/>
          </a:prstGeom>
          <a:solidFill>
            <a:srgbClr val="FF6600">
              <a:alpha val="45000"/>
            </a:srgbClr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600" dirty="0">
                <a:solidFill>
                  <a:srgbClr val="000000"/>
                </a:solidFill>
                <a:latin typeface="Arial"/>
                <a:cs typeface="Arial"/>
              </a:rPr>
              <a:t>Consecuencias de la enfermedad si ocurriera la infección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23203" y="3182722"/>
            <a:ext cx="2452167" cy="584776"/>
          </a:xfrm>
          <a:prstGeom prst="rect">
            <a:avLst/>
          </a:prstGeom>
          <a:solidFill>
            <a:srgbClr val="FF6600">
              <a:alpha val="45000"/>
            </a:srgbClr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600" dirty="0">
                <a:latin typeface="Arial"/>
                <a:cs typeface="Arial"/>
              </a:rPr>
              <a:t>Probabilidad de que ocurra la exposición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23203" y="3941459"/>
            <a:ext cx="2452167" cy="830997"/>
          </a:xfrm>
          <a:prstGeom prst="rect">
            <a:avLst/>
          </a:prstGeom>
          <a:solidFill>
            <a:srgbClr val="FF6600">
              <a:alpha val="45000"/>
            </a:srgbClr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600" dirty="0">
                <a:latin typeface="Arial"/>
                <a:cs typeface="Arial"/>
              </a:rPr>
              <a:t>Probabilidad de que ocurra la infección tras la exposición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23203" y="2177764"/>
            <a:ext cx="2452167" cy="830997"/>
          </a:xfrm>
          <a:prstGeom prst="rect">
            <a:avLst/>
          </a:prstGeom>
          <a:solidFill>
            <a:srgbClr val="FF6600">
              <a:alpha val="45000"/>
            </a:srgbClr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600" dirty="0">
                <a:solidFill>
                  <a:srgbClr val="000000"/>
                </a:solidFill>
                <a:latin typeface="Arial"/>
                <a:cs typeface="Arial"/>
              </a:rPr>
              <a:t>Probabilidad de que las prácticas de laboratorio conlleven a la exposición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23203" y="1419027"/>
            <a:ext cx="2452167" cy="584776"/>
          </a:xfrm>
          <a:prstGeom prst="rect">
            <a:avLst/>
          </a:prstGeom>
          <a:solidFill>
            <a:srgbClr val="FF6600">
              <a:alpha val="45000"/>
            </a:srgbClr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600" dirty="0">
                <a:solidFill>
                  <a:srgbClr val="000000"/>
                </a:solidFill>
                <a:latin typeface="Arial"/>
                <a:cs typeface="Arial"/>
              </a:rPr>
              <a:t>Naturaleza del agente biológico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23203" y="5951376"/>
            <a:ext cx="2452167" cy="584776"/>
          </a:xfrm>
          <a:prstGeom prst="rect">
            <a:avLst/>
          </a:prstGeom>
          <a:solidFill>
            <a:srgbClr val="FF6600">
              <a:alpha val="45000"/>
            </a:srgbClr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600" dirty="0">
                <a:solidFill>
                  <a:srgbClr val="000000"/>
                </a:solidFill>
                <a:latin typeface="Arial"/>
                <a:cs typeface="Arial"/>
              </a:rPr>
              <a:t>Consideraciones epidemiológicas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44324" y="866879"/>
            <a:ext cx="2828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400" b="1" dirty="0">
                <a:latin typeface="Arial"/>
                <a:cs typeface="Arial"/>
              </a:rPr>
              <a:t>Evaluación de riesgo biológico</a:t>
            </a:r>
          </a:p>
          <a:p>
            <a:pPr algn="ctr"/>
            <a:r>
              <a:rPr lang="es-ES_tradnl" sz="1400" b="1" dirty="0">
                <a:latin typeface="Arial"/>
                <a:cs typeface="Arial"/>
              </a:rPr>
              <a:t>ambiental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50300" y="4946417"/>
            <a:ext cx="2452167" cy="830997"/>
          </a:xfrm>
          <a:prstGeom prst="rect">
            <a:avLst/>
          </a:prstGeom>
          <a:solidFill>
            <a:srgbClr val="008000">
              <a:alpha val="45000"/>
            </a:srgbClr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600" dirty="0">
                <a:solidFill>
                  <a:srgbClr val="000000"/>
                </a:solidFill>
                <a:latin typeface="Arial"/>
                <a:cs typeface="Arial"/>
              </a:rPr>
              <a:t>Consecuencias de la enfermedad si ocurriera la infección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50300" y="3182722"/>
            <a:ext cx="2452167" cy="584776"/>
          </a:xfrm>
          <a:prstGeom prst="rect">
            <a:avLst/>
          </a:prstGeom>
          <a:solidFill>
            <a:srgbClr val="008000">
              <a:alpha val="45000"/>
            </a:srgbClr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600" dirty="0">
                <a:latin typeface="Arial"/>
                <a:cs typeface="Arial"/>
              </a:rPr>
              <a:t>Probabilidad de que ocurra la exposición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50300" y="3941459"/>
            <a:ext cx="2452167" cy="830997"/>
          </a:xfrm>
          <a:prstGeom prst="rect">
            <a:avLst/>
          </a:prstGeom>
          <a:solidFill>
            <a:srgbClr val="008000">
              <a:alpha val="45000"/>
            </a:srgbClr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600" dirty="0">
                <a:latin typeface="Arial"/>
                <a:cs typeface="Arial"/>
              </a:rPr>
              <a:t>Probabilidad de que ocurra la infección tras la exposición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350300" y="2177764"/>
            <a:ext cx="2452167" cy="830997"/>
          </a:xfrm>
          <a:prstGeom prst="rect">
            <a:avLst/>
          </a:prstGeom>
          <a:solidFill>
            <a:srgbClr val="008000">
              <a:alpha val="45000"/>
            </a:srgbClr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600" dirty="0">
                <a:solidFill>
                  <a:srgbClr val="000000"/>
                </a:solidFill>
                <a:latin typeface="Arial"/>
                <a:cs typeface="Arial"/>
              </a:rPr>
              <a:t>Probabilidad de que las prácticas de laboratorio conlleven a la exposición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50300" y="1419027"/>
            <a:ext cx="2452167" cy="584776"/>
          </a:xfrm>
          <a:prstGeom prst="rect">
            <a:avLst/>
          </a:prstGeom>
          <a:solidFill>
            <a:srgbClr val="008000">
              <a:alpha val="45000"/>
            </a:srgbClr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600" dirty="0">
                <a:solidFill>
                  <a:srgbClr val="000000"/>
                </a:solidFill>
                <a:latin typeface="Arial"/>
                <a:cs typeface="Arial"/>
              </a:rPr>
              <a:t>Naturaleza del agente biológico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50300" y="5951376"/>
            <a:ext cx="2452167" cy="584776"/>
          </a:xfrm>
          <a:prstGeom prst="rect">
            <a:avLst/>
          </a:prstGeom>
          <a:solidFill>
            <a:srgbClr val="008000">
              <a:alpha val="45000"/>
            </a:srgbClr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600" dirty="0">
                <a:solidFill>
                  <a:srgbClr val="000000"/>
                </a:solidFill>
                <a:latin typeface="Arial"/>
                <a:cs typeface="Arial"/>
              </a:rPr>
              <a:t>Consideraciones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4182147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3749" y="871537"/>
            <a:ext cx="2598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400" b="1" dirty="0">
                <a:latin typeface="Arial"/>
                <a:cs typeface="Arial"/>
              </a:rPr>
              <a:t>Grupos de Riesgo Biológico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5694" y="1246742"/>
            <a:ext cx="3687906" cy="1894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s-ES_tradnl" sz="1400" dirty="0">
                <a:latin typeface="Arial"/>
                <a:cs typeface="Arial"/>
              </a:rPr>
              <a:t>Algunas ayudas disponibles para facilitar evaluación de riesgo.</a:t>
            </a:r>
          </a:p>
          <a:p>
            <a:pPr>
              <a:lnSpc>
                <a:spcPct val="120000"/>
              </a:lnSpc>
            </a:pPr>
            <a:endParaRPr lang="es-ES_tradnl" sz="1400" dirty="0"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s-ES_tradnl" sz="1400" dirty="0">
                <a:latin typeface="Arial"/>
                <a:cs typeface="Arial"/>
              </a:rPr>
              <a:t>Clasificación de agentes por grupos de riesgo (RG) de los </a:t>
            </a:r>
            <a:r>
              <a:rPr lang="es-ES_tradnl" sz="1400" dirty="0" err="1">
                <a:latin typeface="Arial"/>
                <a:cs typeface="Arial"/>
              </a:rPr>
              <a:t>National</a:t>
            </a:r>
            <a:r>
              <a:rPr lang="es-ES_tradnl" sz="1400" dirty="0">
                <a:latin typeface="Arial"/>
                <a:cs typeface="Arial"/>
              </a:rPr>
              <a:t> </a:t>
            </a:r>
            <a:r>
              <a:rPr lang="es-ES_tradnl" sz="1400" dirty="0" err="1">
                <a:latin typeface="Arial"/>
                <a:cs typeface="Arial"/>
              </a:rPr>
              <a:t>Institutes</a:t>
            </a:r>
            <a:r>
              <a:rPr lang="es-ES_tradnl" sz="1400" dirty="0">
                <a:latin typeface="Arial"/>
                <a:cs typeface="Arial"/>
              </a:rPr>
              <a:t> of </a:t>
            </a:r>
            <a:r>
              <a:rPr lang="es-ES_tradnl" sz="1400" dirty="0" err="1">
                <a:latin typeface="Arial"/>
                <a:cs typeface="Arial"/>
              </a:rPr>
              <a:t>Health</a:t>
            </a:r>
            <a:r>
              <a:rPr lang="es-ES_tradnl" sz="1400" dirty="0">
                <a:latin typeface="Arial"/>
                <a:cs typeface="Arial"/>
              </a:rPr>
              <a:t> (NIH) y de la Organización Mundial de la Salud (WHO).</a:t>
            </a:r>
            <a:endParaRPr lang="en-US" sz="1400" dirty="0">
              <a:latin typeface="Arial"/>
              <a:cs typeface="Arial"/>
            </a:endParaRPr>
          </a:p>
        </p:txBody>
      </p:sp>
      <p:pic>
        <p:nvPicPr>
          <p:cNvPr id="2" name="Picture 1" descr="Screen Shot 2017-09-12 at 14.55.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464" y="1246742"/>
            <a:ext cx="4681090" cy="460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663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3749" y="871537"/>
            <a:ext cx="2598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400" b="1" dirty="0">
                <a:latin typeface="Arial"/>
                <a:cs typeface="Arial"/>
              </a:rPr>
              <a:t>Grupos de Riesgo Biológico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5694" y="1246742"/>
            <a:ext cx="3687906" cy="2670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s-ES_tradnl" sz="1400" dirty="0">
                <a:latin typeface="Arial"/>
                <a:cs typeface="Arial"/>
              </a:rPr>
              <a:t>Algunas ayudas disponibles para facilitar evaluación de riesgo.</a:t>
            </a:r>
          </a:p>
          <a:p>
            <a:pPr>
              <a:lnSpc>
                <a:spcPct val="120000"/>
              </a:lnSpc>
            </a:pPr>
            <a:endParaRPr lang="es-ES_tradnl" sz="1400" dirty="0"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s-ES_tradnl" sz="1400" dirty="0">
                <a:latin typeface="Arial"/>
                <a:cs typeface="Arial"/>
              </a:rPr>
              <a:t>Clasificación de agentes por grupos de riesgo (RG) de los </a:t>
            </a:r>
            <a:r>
              <a:rPr lang="es-ES_tradnl" sz="1400" dirty="0" err="1">
                <a:latin typeface="Arial"/>
                <a:cs typeface="Arial"/>
              </a:rPr>
              <a:t>National</a:t>
            </a:r>
            <a:r>
              <a:rPr lang="es-ES_tradnl" sz="1400" dirty="0">
                <a:latin typeface="Arial"/>
                <a:cs typeface="Arial"/>
              </a:rPr>
              <a:t> </a:t>
            </a:r>
            <a:r>
              <a:rPr lang="es-ES_tradnl" sz="1400" dirty="0" err="1">
                <a:latin typeface="Arial"/>
                <a:cs typeface="Arial"/>
              </a:rPr>
              <a:t>Institutes</a:t>
            </a:r>
            <a:r>
              <a:rPr lang="es-ES_tradnl" sz="1400" dirty="0">
                <a:latin typeface="Arial"/>
                <a:cs typeface="Arial"/>
              </a:rPr>
              <a:t> of </a:t>
            </a:r>
            <a:r>
              <a:rPr lang="es-ES_tradnl" sz="1400" dirty="0" err="1">
                <a:latin typeface="Arial"/>
                <a:cs typeface="Arial"/>
              </a:rPr>
              <a:t>Health</a:t>
            </a:r>
            <a:r>
              <a:rPr lang="es-ES_tradnl" sz="1400" dirty="0">
                <a:latin typeface="Arial"/>
                <a:cs typeface="Arial"/>
              </a:rPr>
              <a:t> (NIH) y de la Organización Mundial de la Salud (WHO).</a:t>
            </a:r>
          </a:p>
          <a:p>
            <a:pPr>
              <a:lnSpc>
                <a:spcPct val="120000"/>
              </a:lnSpc>
            </a:pPr>
            <a:endParaRPr lang="es-ES_tradnl" sz="1400" dirty="0"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s-ES_tradnl" sz="1400" dirty="0">
                <a:latin typeface="Arial"/>
                <a:cs typeface="Arial"/>
              </a:rPr>
              <a:t>Tablas de referencia de </a:t>
            </a:r>
            <a:r>
              <a:rPr lang="es-ES_tradnl" sz="1400" dirty="0" err="1">
                <a:latin typeface="Arial"/>
                <a:cs typeface="Arial"/>
              </a:rPr>
              <a:t>arbovirus</a:t>
            </a:r>
            <a:r>
              <a:rPr lang="es-ES_tradnl" sz="1400" dirty="0">
                <a:latin typeface="Arial"/>
                <a:cs typeface="Arial"/>
              </a:rPr>
              <a:t> y de fiebres hemorrágicas de la CDC (BMBL).</a:t>
            </a:r>
            <a:endParaRPr lang="en-US" sz="1400" dirty="0">
              <a:latin typeface="Arial"/>
              <a:cs typeface="Arial"/>
            </a:endParaRPr>
          </a:p>
        </p:txBody>
      </p:sp>
      <p:pic>
        <p:nvPicPr>
          <p:cNvPr id="2" name="Picture 1" descr="Screen Shot 2017-09-12 at 14.58.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049" y="871537"/>
            <a:ext cx="3667135" cy="586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970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3749" y="871537"/>
            <a:ext cx="2598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400" b="1" dirty="0">
                <a:latin typeface="Arial"/>
                <a:cs typeface="Arial"/>
              </a:rPr>
              <a:t>Grupos de Riesgo Biológico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5694" y="1246742"/>
            <a:ext cx="3687906" cy="448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s-ES_tradnl" sz="1400" dirty="0">
                <a:latin typeface="Arial"/>
                <a:cs typeface="Arial"/>
              </a:rPr>
              <a:t>Algunas ayudas disponibles para facilitar evaluación de riesgo.</a:t>
            </a:r>
          </a:p>
          <a:p>
            <a:pPr>
              <a:lnSpc>
                <a:spcPct val="120000"/>
              </a:lnSpc>
            </a:pPr>
            <a:endParaRPr lang="es-ES_tradnl" sz="1400" dirty="0"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s-ES_tradnl" sz="1400" dirty="0">
                <a:latin typeface="Arial"/>
                <a:cs typeface="Arial"/>
              </a:rPr>
              <a:t>Clasificación de agentes por grupos de riesgo (RG) de los </a:t>
            </a:r>
            <a:r>
              <a:rPr lang="es-ES_tradnl" sz="1400" dirty="0" err="1">
                <a:latin typeface="Arial"/>
                <a:cs typeface="Arial"/>
              </a:rPr>
              <a:t>National</a:t>
            </a:r>
            <a:r>
              <a:rPr lang="es-ES_tradnl" sz="1400" dirty="0">
                <a:latin typeface="Arial"/>
                <a:cs typeface="Arial"/>
              </a:rPr>
              <a:t> </a:t>
            </a:r>
            <a:r>
              <a:rPr lang="es-ES_tradnl" sz="1400" dirty="0" err="1">
                <a:latin typeface="Arial"/>
                <a:cs typeface="Arial"/>
              </a:rPr>
              <a:t>Institutes</a:t>
            </a:r>
            <a:r>
              <a:rPr lang="es-ES_tradnl" sz="1400" dirty="0">
                <a:latin typeface="Arial"/>
                <a:cs typeface="Arial"/>
              </a:rPr>
              <a:t> of </a:t>
            </a:r>
            <a:r>
              <a:rPr lang="es-ES_tradnl" sz="1400" dirty="0" err="1">
                <a:latin typeface="Arial"/>
                <a:cs typeface="Arial"/>
              </a:rPr>
              <a:t>Health</a:t>
            </a:r>
            <a:r>
              <a:rPr lang="es-ES_tradnl" sz="1400" dirty="0">
                <a:latin typeface="Arial"/>
                <a:cs typeface="Arial"/>
              </a:rPr>
              <a:t> (NIH) y de la Organización Mundial de la Salud (WHO).</a:t>
            </a:r>
          </a:p>
          <a:p>
            <a:pPr>
              <a:lnSpc>
                <a:spcPct val="120000"/>
              </a:lnSpc>
            </a:pPr>
            <a:endParaRPr lang="es-ES_tradnl" sz="1400" dirty="0"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s-ES_tradnl" sz="1400" dirty="0">
                <a:latin typeface="Arial"/>
                <a:cs typeface="Arial"/>
              </a:rPr>
              <a:t>Tablas de referencia de </a:t>
            </a:r>
            <a:r>
              <a:rPr lang="es-ES_tradnl" sz="1400" dirty="0" err="1">
                <a:latin typeface="Arial"/>
                <a:cs typeface="Arial"/>
              </a:rPr>
              <a:t>arbovirus</a:t>
            </a:r>
            <a:r>
              <a:rPr lang="es-ES_tradnl" sz="1400" dirty="0">
                <a:latin typeface="Arial"/>
                <a:cs typeface="Arial"/>
              </a:rPr>
              <a:t> y de fiebres hemorrágicas de la CDC (BMBL).</a:t>
            </a:r>
          </a:p>
          <a:p>
            <a:pPr>
              <a:lnSpc>
                <a:spcPct val="120000"/>
              </a:lnSpc>
            </a:pPr>
            <a:endParaRPr lang="es-ES_tradnl" sz="1400" dirty="0"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s-ES_tradnl" sz="1400" dirty="0">
                <a:latin typeface="Arial"/>
                <a:cs typeface="Arial"/>
              </a:rPr>
              <a:t>Fichas con descripción específica de agentes (</a:t>
            </a:r>
            <a:r>
              <a:rPr lang="es-ES_tradnl" sz="1400" dirty="0" err="1">
                <a:latin typeface="Arial"/>
                <a:cs typeface="Arial"/>
              </a:rPr>
              <a:t>Agent</a:t>
            </a:r>
            <a:r>
              <a:rPr lang="es-ES_tradnl" sz="1400" dirty="0">
                <a:latin typeface="Arial"/>
                <a:cs typeface="Arial"/>
              </a:rPr>
              <a:t> </a:t>
            </a:r>
            <a:r>
              <a:rPr lang="es-ES_tradnl" sz="1400" dirty="0" err="1">
                <a:latin typeface="Arial"/>
                <a:cs typeface="Arial"/>
              </a:rPr>
              <a:t>Summary</a:t>
            </a:r>
            <a:r>
              <a:rPr lang="es-ES_tradnl" sz="1400" dirty="0">
                <a:latin typeface="Arial"/>
                <a:cs typeface="Arial"/>
              </a:rPr>
              <a:t> </a:t>
            </a:r>
            <a:r>
              <a:rPr lang="es-ES_tradnl" sz="1400" dirty="0" err="1">
                <a:latin typeface="Arial"/>
                <a:cs typeface="Arial"/>
              </a:rPr>
              <a:t>Statement</a:t>
            </a:r>
            <a:r>
              <a:rPr lang="es-ES_tradnl" sz="1400" dirty="0">
                <a:latin typeface="Arial"/>
                <a:cs typeface="Arial"/>
              </a:rPr>
              <a:t>) de la CDC (BMBL).</a:t>
            </a:r>
          </a:p>
          <a:p>
            <a:pPr>
              <a:lnSpc>
                <a:spcPct val="120000"/>
              </a:lnSpc>
            </a:pPr>
            <a:endParaRPr lang="es-ES_tradnl" sz="1400" dirty="0"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endParaRPr lang="es-ES_tradnl" sz="1400" dirty="0"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endParaRPr lang="en-US" sz="1400" dirty="0">
              <a:latin typeface="Arial"/>
              <a:cs typeface="Arial"/>
            </a:endParaRPr>
          </a:p>
        </p:txBody>
      </p:sp>
      <p:pic>
        <p:nvPicPr>
          <p:cNvPr id="2" name="Picture 1" descr="Screen Shot 2017-09-12 at 15.04.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138" y="849060"/>
            <a:ext cx="3888511" cy="598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777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7466" y="2347771"/>
            <a:ext cx="4265096" cy="2292935"/>
          </a:xfrm>
          <a:prstGeom prst="rect">
            <a:avLst/>
          </a:prstGeom>
          <a:solidFill>
            <a:srgbClr val="FF6600">
              <a:alpha val="30000"/>
            </a:srgbClr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GB" sz="1200" dirty="0">
                <a:latin typeface="Arial"/>
                <a:cs typeface="Arial"/>
              </a:rPr>
              <a:t>Section VIII-A: Bacterial Agents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GB" sz="1200" dirty="0">
                <a:solidFill>
                  <a:srgbClr val="000000"/>
                </a:solidFill>
                <a:latin typeface="Arial"/>
                <a:cs typeface="Arial"/>
              </a:rPr>
              <a:t>Section VIII-B: Fungal Agents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GB" sz="1200" dirty="0">
                <a:solidFill>
                  <a:srgbClr val="000000"/>
                </a:solidFill>
                <a:latin typeface="Arial"/>
                <a:cs typeface="Arial"/>
              </a:rPr>
              <a:t>Section VIII-C: Parasitic Agents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GB" sz="1200" dirty="0">
                <a:solidFill>
                  <a:srgbClr val="000000"/>
                </a:solidFill>
                <a:latin typeface="Arial"/>
                <a:cs typeface="Arial"/>
              </a:rPr>
              <a:t>Section VIII-D: </a:t>
            </a:r>
            <a:r>
              <a:rPr lang="en-GB" sz="1200" dirty="0" err="1">
                <a:solidFill>
                  <a:srgbClr val="000000"/>
                </a:solidFill>
                <a:latin typeface="Arial"/>
                <a:cs typeface="Arial"/>
              </a:rPr>
              <a:t>Rickettsial</a:t>
            </a:r>
            <a:r>
              <a:rPr lang="en-GB" sz="1200" dirty="0">
                <a:solidFill>
                  <a:srgbClr val="000000"/>
                </a:solidFill>
                <a:latin typeface="Arial"/>
                <a:cs typeface="Arial"/>
              </a:rPr>
              <a:t> Agents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GB" sz="1200" dirty="0">
                <a:solidFill>
                  <a:srgbClr val="000000"/>
                </a:solidFill>
                <a:latin typeface="Arial"/>
                <a:cs typeface="Arial"/>
              </a:rPr>
              <a:t>Section VIII-E: Viral Agents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GB" sz="1200" dirty="0">
                <a:latin typeface="Arial"/>
                <a:cs typeface="Arial"/>
              </a:rPr>
              <a:t>Section VIII-F: </a:t>
            </a:r>
            <a:r>
              <a:rPr lang="en-GB" sz="1200" dirty="0" err="1">
                <a:latin typeface="Arial"/>
                <a:cs typeface="Arial"/>
              </a:rPr>
              <a:t>Arboviruses</a:t>
            </a:r>
            <a:r>
              <a:rPr lang="en-GB" sz="1200" dirty="0">
                <a:latin typeface="Arial"/>
                <a:cs typeface="Arial"/>
              </a:rPr>
              <a:t> and Related Zoonotic Viruses </a:t>
            </a:r>
            <a:endParaRPr lang="en-GB" sz="12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GB" sz="1200" dirty="0">
                <a:latin typeface="Arial"/>
                <a:cs typeface="Arial"/>
              </a:rPr>
              <a:t>Section VIII-G: Toxin Agents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GB" sz="1200" dirty="0">
                <a:latin typeface="Arial"/>
                <a:cs typeface="Arial"/>
              </a:rPr>
              <a:t>Section VIII-H: Prion Diseases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17562" y="794236"/>
            <a:ext cx="4017362" cy="5127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AU" sz="1300" dirty="0">
                <a:latin typeface="Arial"/>
                <a:cs typeface="Arial"/>
              </a:rPr>
              <a:t>Bacillus </a:t>
            </a:r>
            <a:r>
              <a:rPr lang="en-AU" sz="1300" dirty="0" err="1">
                <a:latin typeface="Arial"/>
                <a:cs typeface="Arial"/>
              </a:rPr>
              <a:t>anthracis</a:t>
            </a:r>
            <a:endParaRPr lang="en-AU" sz="1300" dirty="0"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AU" sz="1300" dirty="0" err="1">
                <a:latin typeface="Arial"/>
                <a:cs typeface="Arial"/>
              </a:rPr>
              <a:t>Bordetella</a:t>
            </a:r>
            <a:r>
              <a:rPr lang="en-AU" sz="1300" dirty="0">
                <a:latin typeface="Arial"/>
                <a:cs typeface="Arial"/>
              </a:rPr>
              <a:t> pertussis</a:t>
            </a:r>
          </a:p>
          <a:p>
            <a:pPr>
              <a:lnSpc>
                <a:spcPct val="120000"/>
              </a:lnSpc>
            </a:pPr>
            <a:r>
              <a:rPr lang="en-AU" sz="1300" dirty="0" err="1">
                <a:latin typeface="Arial"/>
                <a:cs typeface="Arial"/>
              </a:rPr>
              <a:t>Brucella</a:t>
            </a:r>
            <a:r>
              <a:rPr lang="en-AU" sz="1300" dirty="0">
                <a:latin typeface="Arial"/>
                <a:cs typeface="Arial"/>
              </a:rPr>
              <a:t> species</a:t>
            </a:r>
          </a:p>
          <a:p>
            <a:pPr>
              <a:lnSpc>
                <a:spcPct val="120000"/>
              </a:lnSpc>
            </a:pPr>
            <a:r>
              <a:rPr lang="en-AU" sz="1300" dirty="0" err="1">
                <a:latin typeface="Arial"/>
                <a:cs typeface="Arial"/>
              </a:rPr>
              <a:t>Burkholderia</a:t>
            </a:r>
            <a:r>
              <a:rPr lang="en-AU" sz="1300" dirty="0">
                <a:latin typeface="Arial"/>
                <a:cs typeface="Arial"/>
              </a:rPr>
              <a:t> mallei &amp; </a:t>
            </a:r>
            <a:r>
              <a:rPr lang="en-AU" sz="1300" dirty="0" err="1">
                <a:latin typeface="Arial"/>
                <a:cs typeface="Arial"/>
              </a:rPr>
              <a:t>pseudomallei</a:t>
            </a:r>
            <a:endParaRPr lang="en-AU" sz="1300" dirty="0"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AU" sz="1300" dirty="0">
                <a:latin typeface="Arial"/>
                <a:cs typeface="Arial"/>
              </a:rPr>
              <a:t>Campylobacter</a:t>
            </a:r>
          </a:p>
          <a:p>
            <a:pPr>
              <a:lnSpc>
                <a:spcPct val="120000"/>
              </a:lnSpc>
            </a:pPr>
            <a:r>
              <a:rPr lang="en-AU" sz="1300" dirty="0">
                <a:latin typeface="Arial"/>
                <a:cs typeface="Arial"/>
              </a:rPr>
              <a:t>Chlamydia </a:t>
            </a:r>
            <a:r>
              <a:rPr lang="en-AU" sz="1300" dirty="0" err="1">
                <a:latin typeface="Arial"/>
                <a:cs typeface="Arial"/>
              </a:rPr>
              <a:t>psittaci</a:t>
            </a:r>
            <a:r>
              <a:rPr lang="en-AU" sz="1300" dirty="0">
                <a:latin typeface="Arial"/>
                <a:cs typeface="Arial"/>
              </a:rPr>
              <a:t>, trachomatis, </a:t>
            </a:r>
            <a:r>
              <a:rPr lang="en-AU" sz="1300" dirty="0" err="1">
                <a:latin typeface="Arial"/>
                <a:cs typeface="Arial"/>
              </a:rPr>
              <a:t>pneumoniae</a:t>
            </a:r>
            <a:endParaRPr lang="en-AU" sz="1300" dirty="0"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AU" sz="1300" dirty="0">
                <a:latin typeface="Arial"/>
                <a:cs typeface="Arial"/>
              </a:rPr>
              <a:t>Neurotoxin producing Clostridia </a:t>
            </a:r>
          </a:p>
          <a:p>
            <a:pPr>
              <a:lnSpc>
                <a:spcPct val="120000"/>
              </a:lnSpc>
            </a:pPr>
            <a:r>
              <a:rPr lang="en-AU" sz="1300" dirty="0" err="1">
                <a:latin typeface="Arial"/>
                <a:cs typeface="Arial"/>
              </a:rPr>
              <a:t>Corynebacterium</a:t>
            </a:r>
            <a:r>
              <a:rPr lang="en-AU" sz="1300" dirty="0">
                <a:latin typeface="Arial"/>
                <a:cs typeface="Arial"/>
              </a:rPr>
              <a:t> </a:t>
            </a:r>
            <a:r>
              <a:rPr lang="en-AU" sz="1300" dirty="0" err="1">
                <a:latin typeface="Arial"/>
                <a:cs typeface="Arial"/>
              </a:rPr>
              <a:t>diphtheriae</a:t>
            </a:r>
            <a:endParaRPr lang="en-AU" sz="1300" dirty="0"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AU" sz="1300" dirty="0" err="1">
                <a:solidFill>
                  <a:srgbClr val="000000"/>
                </a:solidFill>
                <a:latin typeface="Arial"/>
                <a:cs typeface="Arial"/>
              </a:rPr>
              <a:t>Francisella</a:t>
            </a:r>
            <a:r>
              <a:rPr lang="en-AU" sz="13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AU" sz="1300" dirty="0" err="1">
                <a:latin typeface="Arial"/>
                <a:cs typeface="Arial"/>
              </a:rPr>
              <a:t>tularensis</a:t>
            </a:r>
            <a:endParaRPr lang="en-AU" sz="1300" dirty="0"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AU" sz="1300" dirty="0">
                <a:latin typeface="Arial"/>
                <a:cs typeface="Arial"/>
              </a:rPr>
              <a:t>Helicobacter species</a:t>
            </a:r>
          </a:p>
          <a:p>
            <a:pPr>
              <a:lnSpc>
                <a:spcPct val="120000"/>
              </a:lnSpc>
            </a:pPr>
            <a:r>
              <a:rPr lang="en-AU" sz="1300" dirty="0">
                <a:latin typeface="Arial"/>
                <a:cs typeface="Arial"/>
              </a:rPr>
              <a:t>Legionella </a:t>
            </a:r>
            <a:r>
              <a:rPr lang="en-AU" sz="1300" dirty="0" err="1">
                <a:latin typeface="Arial"/>
                <a:cs typeface="Arial"/>
              </a:rPr>
              <a:t>pneumophila</a:t>
            </a:r>
            <a:r>
              <a:rPr lang="en-AU" sz="1300" dirty="0">
                <a:latin typeface="Arial"/>
                <a:cs typeface="Arial"/>
              </a:rPr>
              <a:t> and Legionella-like Agents</a:t>
            </a:r>
          </a:p>
          <a:p>
            <a:pPr>
              <a:lnSpc>
                <a:spcPct val="120000"/>
              </a:lnSpc>
            </a:pPr>
            <a:r>
              <a:rPr lang="en-AU" sz="1300" dirty="0" err="1">
                <a:latin typeface="Arial"/>
                <a:cs typeface="Arial"/>
              </a:rPr>
              <a:t>Leptospira</a:t>
            </a:r>
            <a:endParaRPr lang="en-AU" sz="1300" dirty="0"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AU" sz="1300" dirty="0">
                <a:latin typeface="Arial"/>
                <a:cs typeface="Arial"/>
              </a:rPr>
              <a:t>Listeria </a:t>
            </a:r>
            <a:r>
              <a:rPr lang="en-AU" sz="1300" dirty="0" err="1">
                <a:latin typeface="Arial"/>
                <a:cs typeface="Arial"/>
              </a:rPr>
              <a:t>monocytogenes</a:t>
            </a:r>
            <a:endParaRPr lang="en-AU" sz="1300" dirty="0"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AU" sz="1300" dirty="0">
                <a:latin typeface="Arial"/>
                <a:cs typeface="Arial"/>
              </a:rPr>
              <a:t>Mycobacterium </a:t>
            </a:r>
            <a:r>
              <a:rPr lang="en-AU" sz="1300" dirty="0" err="1">
                <a:latin typeface="Arial"/>
                <a:cs typeface="Arial"/>
              </a:rPr>
              <a:t>leprae</a:t>
            </a:r>
            <a:r>
              <a:rPr lang="en-AU" sz="1300" dirty="0">
                <a:latin typeface="Arial"/>
                <a:cs typeface="Arial"/>
              </a:rPr>
              <a:t>, Tuberculosis and other</a:t>
            </a:r>
          </a:p>
          <a:p>
            <a:pPr>
              <a:lnSpc>
                <a:spcPct val="120000"/>
              </a:lnSpc>
            </a:pPr>
            <a:r>
              <a:rPr lang="en-AU" sz="1300" dirty="0">
                <a:latin typeface="Arial"/>
                <a:cs typeface="Arial"/>
              </a:rPr>
              <a:t>Neisseria </a:t>
            </a:r>
            <a:r>
              <a:rPr lang="en-AU" sz="1300" dirty="0" err="1">
                <a:latin typeface="Arial"/>
                <a:cs typeface="Arial"/>
              </a:rPr>
              <a:t>gonorrhoeae</a:t>
            </a:r>
            <a:r>
              <a:rPr lang="en-AU" sz="1300" dirty="0">
                <a:latin typeface="Arial"/>
                <a:cs typeface="Arial"/>
              </a:rPr>
              <a:t> and </a:t>
            </a:r>
            <a:r>
              <a:rPr lang="en-AU" sz="1300" dirty="0" err="1">
                <a:latin typeface="Arial"/>
                <a:cs typeface="Arial"/>
              </a:rPr>
              <a:t>meningitidis</a:t>
            </a:r>
            <a:endParaRPr lang="en-AU" sz="1300" dirty="0"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AU" sz="1300" dirty="0">
                <a:latin typeface="Arial"/>
                <a:cs typeface="Arial"/>
              </a:rPr>
              <a:t>Salmonella </a:t>
            </a:r>
            <a:r>
              <a:rPr lang="en-AU" sz="1300" dirty="0" err="1">
                <a:latin typeface="Arial"/>
                <a:cs typeface="Arial"/>
              </a:rPr>
              <a:t>typhy</a:t>
            </a:r>
            <a:r>
              <a:rPr lang="en-AU" sz="1300" dirty="0">
                <a:latin typeface="Arial"/>
                <a:cs typeface="Arial"/>
              </a:rPr>
              <a:t> and other than S. </a:t>
            </a:r>
            <a:r>
              <a:rPr lang="en-AU" sz="1300" dirty="0" err="1">
                <a:latin typeface="Arial"/>
                <a:cs typeface="Arial"/>
              </a:rPr>
              <a:t>Typhi</a:t>
            </a:r>
            <a:endParaRPr lang="en-AU" sz="1300" dirty="0"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AU" sz="1300" dirty="0">
                <a:latin typeface="Arial"/>
                <a:cs typeface="Arial"/>
              </a:rPr>
              <a:t>Shiga toxin (</a:t>
            </a:r>
            <a:r>
              <a:rPr lang="en-AU" sz="1300" dirty="0" err="1">
                <a:latin typeface="Arial"/>
                <a:cs typeface="Arial"/>
              </a:rPr>
              <a:t>Verocytotoxin</a:t>
            </a:r>
            <a:r>
              <a:rPr lang="en-AU" sz="1300" dirty="0">
                <a:latin typeface="Arial"/>
                <a:cs typeface="Arial"/>
              </a:rPr>
              <a:t>)-producing E. coli</a:t>
            </a:r>
          </a:p>
          <a:p>
            <a:pPr>
              <a:lnSpc>
                <a:spcPct val="120000"/>
              </a:lnSpc>
            </a:pPr>
            <a:r>
              <a:rPr lang="en-AU" sz="1300" dirty="0" err="1">
                <a:latin typeface="Arial"/>
                <a:cs typeface="Arial"/>
              </a:rPr>
              <a:t>Shigella</a:t>
            </a:r>
            <a:endParaRPr lang="en-AU" sz="1300" dirty="0"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AU" sz="1300" dirty="0" err="1">
                <a:latin typeface="Arial"/>
                <a:cs typeface="Arial"/>
              </a:rPr>
              <a:t>Treponema</a:t>
            </a:r>
            <a:r>
              <a:rPr lang="en-AU" sz="1300" dirty="0">
                <a:latin typeface="Arial"/>
                <a:cs typeface="Arial"/>
              </a:rPr>
              <a:t> </a:t>
            </a:r>
            <a:r>
              <a:rPr lang="en-AU" sz="1300" dirty="0" err="1">
                <a:latin typeface="Arial"/>
                <a:cs typeface="Arial"/>
              </a:rPr>
              <a:t>pallidum</a:t>
            </a:r>
            <a:endParaRPr lang="en-AU" sz="1300" dirty="0"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AU" sz="1300" dirty="0">
                <a:latin typeface="Arial"/>
                <a:cs typeface="Arial"/>
              </a:rPr>
              <a:t>Vibrio enteritis species</a:t>
            </a:r>
          </a:p>
          <a:p>
            <a:pPr>
              <a:lnSpc>
                <a:spcPct val="120000"/>
              </a:lnSpc>
            </a:pPr>
            <a:r>
              <a:rPr lang="en-AU" sz="1300" dirty="0">
                <a:latin typeface="Arial"/>
                <a:cs typeface="Arial"/>
              </a:rPr>
              <a:t>Yersinia </a:t>
            </a:r>
            <a:r>
              <a:rPr lang="en-AU" sz="1300" dirty="0" err="1">
                <a:latin typeface="Arial"/>
                <a:cs typeface="Arial"/>
              </a:rPr>
              <a:t>pestis</a:t>
            </a:r>
            <a:endParaRPr lang="en-AU" sz="1300" dirty="0">
              <a:latin typeface="Arial"/>
              <a:cs typeface="Arial"/>
            </a:endParaRPr>
          </a:p>
        </p:txBody>
      </p:sp>
      <p:sp>
        <p:nvSpPr>
          <p:cNvPr id="8" name="Left Brace 7"/>
          <p:cNvSpPr/>
          <p:nvPr/>
        </p:nvSpPr>
        <p:spPr>
          <a:xfrm>
            <a:off x="4698121" y="871537"/>
            <a:ext cx="319441" cy="4915246"/>
          </a:xfrm>
          <a:prstGeom prst="leftBrace">
            <a:avLst>
              <a:gd name="adj1" fmla="val 35605"/>
              <a:gd name="adj2" fmla="val 34778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722337" y="2586117"/>
            <a:ext cx="197578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7745" y="860494"/>
            <a:ext cx="2480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400" b="1" dirty="0" err="1">
                <a:latin typeface="Arial"/>
                <a:cs typeface="Arial"/>
              </a:rPr>
              <a:t>Agent</a:t>
            </a:r>
            <a:r>
              <a:rPr lang="es-ES_tradnl" sz="1400" b="1" dirty="0">
                <a:latin typeface="Arial"/>
                <a:cs typeface="Arial"/>
              </a:rPr>
              <a:t> </a:t>
            </a:r>
            <a:r>
              <a:rPr lang="es-ES_tradnl" sz="1400" b="1" dirty="0" err="1">
                <a:latin typeface="Arial"/>
                <a:cs typeface="Arial"/>
              </a:rPr>
              <a:t>Summary</a:t>
            </a:r>
            <a:r>
              <a:rPr lang="es-ES_tradnl" sz="1400" b="1" dirty="0">
                <a:latin typeface="Arial"/>
                <a:cs typeface="Arial"/>
              </a:rPr>
              <a:t> </a:t>
            </a:r>
            <a:r>
              <a:rPr lang="es-ES_tradnl" sz="1400" b="1" dirty="0" err="1">
                <a:latin typeface="Arial"/>
                <a:cs typeface="Arial"/>
              </a:rPr>
              <a:t>Statement</a:t>
            </a:r>
            <a:endParaRPr lang="es-ES_tradnl" sz="1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3512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7466" y="2347771"/>
            <a:ext cx="4265096" cy="2292935"/>
          </a:xfrm>
          <a:prstGeom prst="rect">
            <a:avLst/>
          </a:prstGeom>
          <a:solidFill>
            <a:srgbClr val="FF6600">
              <a:alpha val="30000"/>
            </a:srgbClr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GB" sz="1200" dirty="0">
                <a:latin typeface="Arial"/>
                <a:cs typeface="Arial"/>
              </a:rPr>
              <a:t>Section VIII-A: Bacterial Agents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GB" sz="1200" dirty="0">
                <a:solidFill>
                  <a:srgbClr val="000000"/>
                </a:solidFill>
                <a:latin typeface="Arial"/>
                <a:cs typeface="Arial"/>
              </a:rPr>
              <a:t>Section VIII-B: Fungal Agents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GB" sz="1200" dirty="0">
                <a:solidFill>
                  <a:srgbClr val="000000"/>
                </a:solidFill>
                <a:latin typeface="Arial"/>
                <a:cs typeface="Arial"/>
              </a:rPr>
              <a:t>Section VIII-C: Parasitic Agents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GB" sz="1200" dirty="0">
                <a:solidFill>
                  <a:srgbClr val="000000"/>
                </a:solidFill>
                <a:latin typeface="Arial"/>
                <a:cs typeface="Arial"/>
              </a:rPr>
              <a:t>Section VIII-D: </a:t>
            </a:r>
            <a:r>
              <a:rPr lang="en-GB" sz="1200" dirty="0" err="1">
                <a:solidFill>
                  <a:srgbClr val="000000"/>
                </a:solidFill>
                <a:latin typeface="Arial"/>
                <a:cs typeface="Arial"/>
              </a:rPr>
              <a:t>Rickettsial</a:t>
            </a:r>
            <a:r>
              <a:rPr lang="en-GB" sz="1200" dirty="0">
                <a:solidFill>
                  <a:srgbClr val="000000"/>
                </a:solidFill>
                <a:latin typeface="Arial"/>
                <a:cs typeface="Arial"/>
              </a:rPr>
              <a:t> Agents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GB" sz="1200" dirty="0">
                <a:solidFill>
                  <a:srgbClr val="000000"/>
                </a:solidFill>
                <a:latin typeface="Arial"/>
                <a:cs typeface="Arial"/>
              </a:rPr>
              <a:t>Section VIII-E: Viral Agents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GB" sz="1200" dirty="0">
                <a:latin typeface="Arial"/>
                <a:cs typeface="Arial"/>
              </a:rPr>
              <a:t>Section VIII-F: </a:t>
            </a:r>
            <a:r>
              <a:rPr lang="en-GB" sz="1200" dirty="0" err="1">
                <a:latin typeface="Arial"/>
                <a:cs typeface="Arial"/>
              </a:rPr>
              <a:t>Arboviruses</a:t>
            </a:r>
            <a:r>
              <a:rPr lang="en-GB" sz="1200" dirty="0">
                <a:latin typeface="Arial"/>
                <a:cs typeface="Arial"/>
              </a:rPr>
              <a:t> and Related Zoonotic Viruses </a:t>
            </a:r>
            <a:endParaRPr lang="en-GB" sz="12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GB" sz="1200" dirty="0">
                <a:latin typeface="Arial"/>
                <a:cs typeface="Arial"/>
              </a:rPr>
              <a:t>Section VIII-G: Toxin Agents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GB" sz="1200" dirty="0">
                <a:latin typeface="Arial"/>
                <a:cs typeface="Arial"/>
              </a:rPr>
              <a:t>Section VIII-H: Prion Diseases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17562" y="2026849"/>
            <a:ext cx="4017362" cy="1766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AU" sz="1300" dirty="0" err="1">
                <a:latin typeface="Arial"/>
                <a:cs typeface="Arial"/>
              </a:rPr>
              <a:t>Blastomyces</a:t>
            </a:r>
            <a:r>
              <a:rPr lang="en-AU" sz="1300" dirty="0">
                <a:latin typeface="Arial"/>
                <a:cs typeface="Arial"/>
              </a:rPr>
              <a:t> </a:t>
            </a:r>
            <a:r>
              <a:rPr lang="en-AU" sz="1300" dirty="0" err="1">
                <a:latin typeface="Arial"/>
                <a:cs typeface="Arial"/>
              </a:rPr>
              <a:t>dermatitidis</a:t>
            </a:r>
            <a:endParaRPr lang="en-AU" sz="1300" dirty="0"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AU" sz="1300" dirty="0" err="1">
                <a:latin typeface="Arial"/>
                <a:cs typeface="Arial"/>
              </a:rPr>
              <a:t>Coccidioides</a:t>
            </a:r>
            <a:r>
              <a:rPr lang="en-AU" sz="1300" dirty="0">
                <a:latin typeface="Arial"/>
                <a:cs typeface="Arial"/>
              </a:rPr>
              <a:t> </a:t>
            </a:r>
            <a:r>
              <a:rPr lang="en-AU" sz="1300" dirty="0" err="1">
                <a:latin typeface="Arial"/>
                <a:cs typeface="Arial"/>
              </a:rPr>
              <a:t>immitis</a:t>
            </a:r>
            <a:r>
              <a:rPr lang="en-AU" sz="1300" dirty="0">
                <a:latin typeface="Arial"/>
                <a:cs typeface="Arial"/>
              </a:rPr>
              <a:t> and </a:t>
            </a:r>
            <a:r>
              <a:rPr lang="en-AU" sz="1300" dirty="0" err="1">
                <a:latin typeface="Arial"/>
                <a:cs typeface="Arial"/>
              </a:rPr>
              <a:t>posadasii</a:t>
            </a:r>
            <a:endParaRPr lang="en-AU" sz="1300" dirty="0"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AU" sz="1300" dirty="0">
                <a:latin typeface="Arial"/>
                <a:cs typeface="Arial"/>
              </a:rPr>
              <a:t>Cryptococcus </a:t>
            </a:r>
            <a:r>
              <a:rPr lang="en-AU" sz="1300" dirty="0" err="1">
                <a:latin typeface="Arial"/>
                <a:cs typeface="Arial"/>
              </a:rPr>
              <a:t>neoformans</a:t>
            </a:r>
            <a:endParaRPr lang="en-AU" sz="1300" dirty="0"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AU" sz="1300" dirty="0" err="1">
                <a:latin typeface="Arial"/>
                <a:cs typeface="Arial"/>
              </a:rPr>
              <a:t>Histoplasma</a:t>
            </a:r>
            <a:r>
              <a:rPr lang="en-AU" sz="1300" dirty="0">
                <a:latin typeface="Arial"/>
                <a:cs typeface="Arial"/>
              </a:rPr>
              <a:t> </a:t>
            </a:r>
            <a:r>
              <a:rPr lang="en-AU" sz="1300" dirty="0" err="1">
                <a:latin typeface="Arial"/>
                <a:cs typeface="Arial"/>
              </a:rPr>
              <a:t>capsulatum</a:t>
            </a:r>
            <a:endParaRPr lang="en-AU" sz="1300" dirty="0"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AU" sz="1300" dirty="0" err="1">
                <a:latin typeface="Arial"/>
                <a:cs typeface="Arial"/>
              </a:rPr>
              <a:t>Sporothrix</a:t>
            </a:r>
            <a:r>
              <a:rPr lang="en-AU" sz="1300" dirty="0">
                <a:latin typeface="Arial"/>
                <a:cs typeface="Arial"/>
              </a:rPr>
              <a:t> </a:t>
            </a:r>
            <a:r>
              <a:rPr lang="en-AU" sz="1300" dirty="0" err="1">
                <a:latin typeface="Arial"/>
                <a:cs typeface="Arial"/>
              </a:rPr>
              <a:t>schenckii</a:t>
            </a:r>
            <a:endParaRPr lang="en-AU" sz="1300" dirty="0"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AU" sz="1300" dirty="0" err="1">
                <a:latin typeface="Arial"/>
                <a:cs typeface="Arial"/>
              </a:rPr>
              <a:t>Dermatophytes</a:t>
            </a:r>
            <a:r>
              <a:rPr lang="en-AU" sz="1300" dirty="0">
                <a:latin typeface="Arial"/>
                <a:cs typeface="Arial"/>
              </a:rPr>
              <a:t> (</a:t>
            </a:r>
            <a:r>
              <a:rPr lang="en-AU" sz="1300" dirty="0" err="1">
                <a:latin typeface="Arial"/>
                <a:cs typeface="Arial"/>
              </a:rPr>
              <a:t>Epidermophyton</a:t>
            </a:r>
            <a:r>
              <a:rPr lang="en-AU" sz="1300" dirty="0">
                <a:latin typeface="Arial"/>
                <a:cs typeface="Arial"/>
              </a:rPr>
              <a:t> ) </a:t>
            </a:r>
          </a:p>
          <a:p>
            <a:pPr>
              <a:lnSpc>
                <a:spcPct val="120000"/>
              </a:lnSpc>
            </a:pPr>
            <a:r>
              <a:rPr lang="en-AU" sz="1300" dirty="0">
                <a:latin typeface="Arial"/>
                <a:cs typeface="Arial"/>
              </a:rPr>
              <a:t>Miscellaneous </a:t>
            </a:r>
            <a:r>
              <a:rPr lang="en-AU" sz="1300" dirty="0" err="1">
                <a:latin typeface="Arial"/>
                <a:cs typeface="Arial"/>
              </a:rPr>
              <a:t>Molds</a:t>
            </a:r>
            <a:endParaRPr lang="en-AU" sz="1300" dirty="0">
              <a:latin typeface="Arial"/>
              <a:cs typeface="Arial"/>
            </a:endParaRPr>
          </a:p>
        </p:txBody>
      </p:sp>
      <p:sp>
        <p:nvSpPr>
          <p:cNvPr id="8" name="Left Brace 7"/>
          <p:cNvSpPr/>
          <p:nvPr/>
        </p:nvSpPr>
        <p:spPr>
          <a:xfrm>
            <a:off x="4698121" y="2120348"/>
            <a:ext cx="319441" cy="1599272"/>
          </a:xfrm>
          <a:prstGeom prst="leftBrace">
            <a:avLst>
              <a:gd name="adj1" fmla="val 35605"/>
              <a:gd name="adj2" fmla="val 47135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517913" y="2873235"/>
            <a:ext cx="218021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7745" y="860494"/>
            <a:ext cx="2480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400" b="1" dirty="0" err="1">
                <a:latin typeface="Arial"/>
                <a:cs typeface="Arial"/>
              </a:rPr>
              <a:t>Agent</a:t>
            </a:r>
            <a:r>
              <a:rPr lang="es-ES_tradnl" sz="1400" b="1" dirty="0">
                <a:latin typeface="Arial"/>
                <a:cs typeface="Arial"/>
              </a:rPr>
              <a:t> </a:t>
            </a:r>
            <a:r>
              <a:rPr lang="es-ES_tradnl" sz="1400" b="1" dirty="0" err="1">
                <a:latin typeface="Arial"/>
                <a:cs typeface="Arial"/>
              </a:rPr>
              <a:t>Summary</a:t>
            </a:r>
            <a:r>
              <a:rPr lang="es-ES_tradnl" sz="1400" b="1" dirty="0">
                <a:latin typeface="Arial"/>
                <a:cs typeface="Arial"/>
              </a:rPr>
              <a:t> </a:t>
            </a:r>
            <a:r>
              <a:rPr lang="es-ES_tradnl" sz="1400" b="1" dirty="0" err="1">
                <a:latin typeface="Arial"/>
                <a:cs typeface="Arial"/>
              </a:rPr>
              <a:t>Statement</a:t>
            </a:r>
            <a:endParaRPr lang="es-ES_tradnl" sz="1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4307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7466" y="2347771"/>
            <a:ext cx="4265096" cy="2292935"/>
          </a:xfrm>
          <a:prstGeom prst="rect">
            <a:avLst/>
          </a:prstGeom>
          <a:solidFill>
            <a:srgbClr val="FF6600">
              <a:alpha val="30000"/>
            </a:srgbClr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GB" sz="1200" dirty="0">
                <a:latin typeface="Arial"/>
                <a:cs typeface="Arial"/>
              </a:rPr>
              <a:t>Section VIII-A: Bacterial Agents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GB" sz="1200" dirty="0">
                <a:solidFill>
                  <a:srgbClr val="000000"/>
                </a:solidFill>
                <a:latin typeface="Arial"/>
                <a:cs typeface="Arial"/>
              </a:rPr>
              <a:t>Section VIII-B: Fungal Agents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GB" sz="1200" dirty="0">
                <a:solidFill>
                  <a:srgbClr val="000000"/>
                </a:solidFill>
                <a:latin typeface="Arial"/>
                <a:cs typeface="Arial"/>
              </a:rPr>
              <a:t>Section VIII-C: Parasitic Agents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GB" sz="1200" dirty="0">
                <a:solidFill>
                  <a:srgbClr val="000000"/>
                </a:solidFill>
                <a:latin typeface="Arial"/>
                <a:cs typeface="Arial"/>
              </a:rPr>
              <a:t>Section VIII-D: </a:t>
            </a:r>
            <a:r>
              <a:rPr lang="en-GB" sz="1200" dirty="0" err="1">
                <a:solidFill>
                  <a:srgbClr val="000000"/>
                </a:solidFill>
                <a:latin typeface="Arial"/>
                <a:cs typeface="Arial"/>
              </a:rPr>
              <a:t>Rickettsial</a:t>
            </a:r>
            <a:r>
              <a:rPr lang="en-GB" sz="1200" dirty="0">
                <a:solidFill>
                  <a:srgbClr val="000000"/>
                </a:solidFill>
                <a:latin typeface="Arial"/>
                <a:cs typeface="Arial"/>
              </a:rPr>
              <a:t> Agents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GB" sz="1200" dirty="0">
                <a:solidFill>
                  <a:srgbClr val="000000"/>
                </a:solidFill>
                <a:latin typeface="Arial"/>
                <a:cs typeface="Arial"/>
              </a:rPr>
              <a:t>Section VIII-E: Viral Agents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GB" sz="1200" dirty="0">
                <a:latin typeface="Arial"/>
                <a:cs typeface="Arial"/>
              </a:rPr>
              <a:t>Section VIII-F: </a:t>
            </a:r>
            <a:r>
              <a:rPr lang="en-GB" sz="1200" dirty="0" err="1">
                <a:latin typeface="Arial"/>
                <a:cs typeface="Arial"/>
              </a:rPr>
              <a:t>Arboviruses</a:t>
            </a:r>
            <a:r>
              <a:rPr lang="en-GB" sz="1200" dirty="0">
                <a:latin typeface="Arial"/>
                <a:cs typeface="Arial"/>
              </a:rPr>
              <a:t> and Related Zoonotic Viruses </a:t>
            </a:r>
            <a:endParaRPr lang="en-GB" sz="12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GB" sz="1200" dirty="0">
                <a:latin typeface="Arial"/>
                <a:cs typeface="Arial"/>
              </a:rPr>
              <a:t>Section VIII-G: Toxin Agents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GB" sz="1200" dirty="0">
                <a:latin typeface="Arial"/>
                <a:cs typeface="Arial"/>
              </a:rPr>
              <a:t>Section VIII-H: Prion Diseases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17562" y="2648432"/>
            <a:ext cx="3066264" cy="1045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AU" sz="1300" dirty="0">
                <a:latin typeface="Arial"/>
                <a:cs typeface="Arial"/>
              </a:rPr>
              <a:t>Blood and Tissue </a:t>
            </a:r>
            <a:r>
              <a:rPr lang="en-AU" sz="1300" dirty="0" err="1">
                <a:latin typeface="Arial"/>
                <a:cs typeface="Arial"/>
              </a:rPr>
              <a:t>Protozoal</a:t>
            </a:r>
            <a:r>
              <a:rPr lang="en-AU" sz="1300" dirty="0">
                <a:latin typeface="Arial"/>
                <a:cs typeface="Arial"/>
              </a:rPr>
              <a:t> Parasites</a:t>
            </a:r>
          </a:p>
          <a:p>
            <a:pPr>
              <a:lnSpc>
                <a:spcPct val="120000"/>
              </a:lnSpc>
            </a:pPr>
            <a:r>
              <a:rPr lang="en-AU" sz="1300" dirty="0">
                <a:latin typeface="Arial"/>
                <a:cs typeface="Arial"/>
              </a:rPr>
              <a:t>Intestinal </a:t>
            </a:r>
            <a:r>
              <a:rPr lang="en-AU" sz="1300" dirty="0" err="1">
                <a:latin typeface="Arial"/>
                <a:cs typeface="Arial"/>
              </a:rPr>
              <a:t>Protozoal</a:t>
            </a:r>
            <a:r>
              <a:rPr lang="en-AU" sz="1300" dirty="0">
                <a:latin typeface="Arial"/>
                <a:cs typeface="Arial"/>
              </a:rPr>
              <a:t> Parasites</a:t>
            </a:r>
          </a:p>
          <a:p>
            <a:pPr>
              <a:lnSpc>
                <a:spcPct val="120000"/>
              </a:lnSpc>
            </a:pPr>
            <a:r>
              <a:rPr lang="en-AU" sz="1300" dirty="0" err="1">
                <a:latin typeface="Arial"/>
                <a:cs typeface="Arial"/>
              </a:rPr>
              <a:t>Trematode</a:t>
            </a:r>
            <a:r>
              <a:rPr lang="en-AU" sz="1300" dirty="0">
                <a:latin typeface="Arial"/>
                <a:cs typeface="Arial"/>
              </a:rPr>
              <a:t> Parasites</a:t>
            </a:r>
          </a:p>
          <a:p>
            <a:pPr>
              <a:lnSpc>
                <a:spcPct val="120000"/>
              </a:lnSpc>
            </a:pPr>
            <a:r>
              <a:rPr lang="en-AU" sz="1300" dirty="0" err="1">
                <a:latin typeface="Arial"/>
                <a:cs typeface="Arial"/>
              </a:rPr>
              <a:t>Cestode</a:t>
            </a:r>
            <a:r>
              <a:rPr lang="en-AU" sz="1300" dirty="0">
                <a:latin typeface="Arial"/>
                <a:cs typeface="Arial"/>
              </a:rPr>
              <a:t> Parasites</a:t>
            </a:r>
          </a:p>
        </p:txBody>
      </p:sp>
      <p:sp>
        <p:nvSpPr>
          <p:cNvPr id="8" name="Left Brace 7"/>
          <p:cNvSpPr/>
          <p:nvPr/>
        </p:nvSpPr>
        <p:spPr>
          <a:xfrm>
            <a:off x="4698121" y="2716696"/>
            <a:ext cx="319441" cy="922448"/>
          </a:xfrm>
          <a:prstGeom prst="leftBrace">
            <a:avLst>
              <a:gd name="adj1" fmla="val 35605"/>
              <a:gd name="adj2" fmla="val 4346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639391" y="3116181"/>
            <a:ext cx="20587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7745" y="860494"/>
            <a:ext cx="2480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400" b="1" dirty="0" err="1">
                <a:latin typeface="Arial"/>
                <a:cs typeface="Arial"/>
              </a:rPr>
              <a:t>Agent</a:t>
            </a:r>
            <a:r>
              <a:rPr lang="es-ES_tradnl" sz="1400" b="1" dirty="0">
                <a:latin typeface="Arial"/>
                <a:cs typeface="Arial"/>
              </a:rPr>
              <a:t> </a:t>
            </a:r>
            <a:r>
              <a:rPr lang="es-ES_tradnl" sz="1400" b="1" dirty="0" err="1">
                <a:latin typeface="Arial"/>
                <a:cs typeface="Arial"/>
              </a:rPr>
              <a:t>Summary</a:t>
            </a:r>
            <a:r>
              <a:rPr lang="es-ES_tradnl" sz="1400" b="1" dirty="0">
                <a:latin typeface="Arial"/>
                <a:cs typeface="Arial"/>
              </a:rPr>
              <a:t> </a:t>
            </a:r>
            <a:r>
              <a:rPr lang="es-ES_tradnl" sz="1400" b="1" dirty="0" err="1">
                <a:latin typeface="Arial"/>
                <a:cs typeface="Arial"/>
              </a:rPr>
              <a:t>Statement</a:t>
            </a:r>
            <a:endParaRPr lang="es-ES_tradnl" sz="1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990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7466" y="2347771"/>
            <a:ext cx="4265096" cy="2292935"/>
          </a:xfrm>
          <a:prstGeom prst="rect">
            <a:avLst/>
          </a:prstGeom>
          <a:solidFill>
            <a:srgbClr val="FF6600">
              <a:alpha val="30000"/>
            </a:srgbClr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GB" sz="1200" dirty="0">
                <a:latin typeface="Arial"/>
                <a:cs typeface="Arial"/>
              </a:rPr>
              <a:t>Section VIII-A: Bacterial Agents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GB" sz="1200" dirty="0">
                <a:solidFill>
                  <a:srgbClr val="000000"/>
                </a:solidFill>
                <a:latin typeface="Arial"/>
                <a:cs typeface="Arial"/>
              </a:rPr>
              <a:t>Section VIII-B: Fungal Agents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GB" sz="1200" dirty="0">
                <a:solidFill>
                  <a:srgbClr val="000000"/>
                </a:solidFill>
                <a:latin typeface="Arial"/>
                <a:cs typeface="Arial"/>
              </a:rPr>
              <a:t>Section VIII-C: Parasitic Agents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GB" sz="1200" dirty="0">
                <a:solidFill>
                  <a:srgbClr val="000000"/>
                </a:solidFill>
                <a:latin typeface="Arial"/>
                <a:cs typeface="Arial"/>
              </a:rPr>
              <a:t>Section VIII-D: </a:t>
            </a:r>
            <a:r>
              <a:rPr lang="en-GB" sz="1200" dirty="0" err="1">
                <a:solidFill>
                  <a:srgbClr val="000000"/>
                </a:solidFill>
                <a:latin typeface="Arial"/>
                <a:cs typeface="Arial"/>
              </a:rPr>
              <a:t>Rickettsial</a:t>
            </a:r>
            <a:r>
              <a:rPr lang="en-GB" sz="1200" dirty="0">
                <a:solidFill>
                  <a:srgbClr val="000000"/>
                </a:solidFill>
                <a:latin typeface="Arial"/>
                <a:cs typeface="Arial"/>
              </a:rPr>
              <a:t> Agents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GB" sz="1200" dirty="0">
                <a:solidFill>
                  <a:srgbClr val="000000"/>
                </a:solidFill>
                <a:latin typeface="Arial"/>
                <a:cs typeface="Arial"/>
              </a:rPr>
              <a:t>Section VIII-E: Viral Agents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GB" sz="1200" dirty="0">
                <a:latin typeface="Arial"/>
                <a:cs typeface="Arial"/>
              </a:rPr>
              <a:t>Section VIII-F: </a:t>
            </a:r>
            <a:r>
              <a:rPr lang="en-GB" sz="1200" dirty="0" err="1">
                <a:latin typeface="Arial"/>
                <a:cs typeface="Arial"/>
              </a:rPr>
              <a:t>Arboviruses</a:t>
            </a:r>
            <a:r>
              <a:rPr lang="en-GB" sz="1200" dirty="0">
                <a:latin typeface="Arial"/>
                <a:cs typeface="Arial"/>
              </a:rPr>
              <a:t> and Related Zoonotic Viruses </a:t>
            </a:r>
            <a:endParaRPr lang="en-GB" sz="12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GB" sz="1200" dirty="0">
                <a:latin typeface="Arial"/>
                <a:cs typeface="Arial"/>
              </a:rPr>
              <a:t>Section VIII-G: Toxin Agents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GB" sz="1200" dirty="0">
                <a:latin typeface="Arial"/>
                <a:cs typeface="Arial"/>
              </a:rPr>
              <a:t>Section VIII-H: Prion Diseases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17562" y="3249410"/>
            <a:ext cx="30662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latin typeface="Arial"/>
                <a:cs typeface="Arial"/>
              </a:rPr>
              <a:t>Coxiella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burnetii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8" name="Left Brace 7"/>
          <p:cNvSpPr/>
          <p:nvPr/>
        </p:nvSpPr>
        <p:spPr>
          <a:xfrm>
            <a:off x="4698121" y="3158416"/>
            <a:ext cx="319441" cy="553373"/>
          </a:xfrm>
          <a:prstGeom prst="leftBrace">
            <a:avLst>
              <a:gd name="adj1" fmla="val 35605"/>
              <a:gd name="adj2" fmla="val 4346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722337" y="3403299"/>
            <a:ext cx="19757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7745" y="860494"/>
            <a:ext cx="2480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400" b="1" dirty="0" err="1">
                <a:latin typeface="Arial"/>
                <a:cs typeface="Arial"/>
              </a:rPr>
              <a:t>Agent</a:t>
            </a:r>
            <a:r>
              <a:rPr lang="es-ES_tradnl" sz="1400" b="1" dirty="0">
                <a:latin typeface="Arial"/>
                <a:cs typeface="Arial"/>
              </a:rPr>
              <a:t> </a:t>
            </a:r>
            <a:r>
              <a:rPr lang="es-ES_tradnl" sz="1400" b="1" dirty="0" err="1">
                <a:latin typeface="Arial"/>
                <a:cs typeface="Arial"/>
              </a:rPr>
              <a:t>Summary</a:t>
            </a:r>
            <a:r>
              <a:rPr lang="es-ES_tradnl" sz="1400" b="1" dirty="0">
                <a:latin typeface="Arial"/>
                <a:cs typeface="Arial"/>
              </a:rPr>
              <a:t> </a:t>
            </a:r>
            <a:r>
              <a:rPr lang="es-ES_tradnl" sz="1400" b="1" dirty="0" err="1">
                <a:latin typeface="Arial"/>
                <a:cs typeface="Arial"/>
              </a:rPr>
              <a:t>Statement</a:t>
            </a:r>
            <a:endParaRPr lang="es-ES_tradnl" sz="1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5624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7466" y="2347771"/>
            <a:ext cx="4265096" cy="2292935"/>
          </a:xfrm>
          <a:prstGeom prst="rect">
            <a:avLst/>
          </a:prstGeom>
          <a:solidFill>
            <a:srgbClr val="FF6600">
              <a:alpha val="30000"/>
            </a:srgbClr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GB" sz="1200" dirty="0">
                <a:latin typeface="Arial"/>
                <a:cs typeface="Arial"/>
              </a:rPr>
              <a:t>Section VIII-A: Bacterial Agents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GB" sz="1200" dirty="0">
                <a:solidFill>
                  <a:srgbClr val="000000"/>
                </a:solidFill>
                <a:latin typeface="Arial"/>
                <a:cs typeface="Arial"/>
              </a:rPr>
              <a:t>Section VIII-B: Fungal Agents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GB" sz="1200" dirty="0">
                <a:solidFill>
                  <a:srgbClr val="000000"/>
                </a:solidFill>
                <a:latin typeface="Arial"/>
                <a:cs typeface="Arial"/>
              </a:rPr>
              <a:t>Section VIII-C: Parasitic Agents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GB" sz="1200" dirty="0">
                <a:solidFill>
                  <a:srgbClr val="000000"/>
                </a:solidFill>
                <a:latin typeface="Arial"/>
                <a:cs typeface="Arial"/>
              </a:rPr>
              <a:t>Section VIII-D: </a:t>
            </a:r>
            <a:r>
              <a:rPr lang="en-GB" sz="1200" dirty="0" err="1">
                <a:solidFill>
                  <a:srgbClr val="000000"/>
                </a:solidFill>
                <a:latin typeface="Arial"/>
                <a:cs typeface="Arial"/>
              </a:rPr>
              <a:t>Rickettsial</a:t>
            </a:r>
            <a:r>
              <a:rPr lang="en-GB" sz="1200" dirty="0">
                <a:solidFill>
                  <a:srgbClr val="000000"/>
                </a:solidFill>
                <a:latin typeface="Arial"/>
                <a:cs typeface="Arial"/>
              </a:rPr>
              <a:t> Agents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GB" sz="1200" dirty="0">
                <a:solidFill>
                  <a:srgbClr val="000000"/>
                </a:solidFill>
                <a:latin typeface="Arial"/>
                <a:cs typeface="Arial"/>
              </a:rPr>
              <a:t>Section VIII-E: Viral Agents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GB" sz="1200" dirty="0">
                <a:latin typeface="Arial"/>
                <a:cs typeface="Arial"/>
              </a:rPr>
              <a:t>Section VIII-F: </a:t>
            </a:r>
            <a:r>
              <a:rPr lang="en-GB" sz="1200" dirty="0" err="1">
                <a:latin typeface="Arial"/>
                <a:cs typeface="Arial"/>
              </a:rPr>
              <a:t>Arboviruses</a:t>
            </a:r>
            <a:r>
              <a:rPr lang="en-GB" sz="1200" dirty="0">
                <a:latin typeface="Arial"/>
                <a:cs typeface="Arial"/>
              </a:rPr>
              <a:t> and Related Zoonotic Viruses </a:t>
            </a:r>
            <a:endParaRPr lang="en-GB" sz="12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GB" sz="1200" dirty="0">
                <a:latin typeface="Arial"/>
                <a:cs typeface="Arial"/>
              </a:rPr>
              <a:t>Section VIII-G: Toxin Agents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GB" sz="1200" dirty="0">
                <a:latin typeface="Arial"/>
                <a:cs typeface="Arial"/>
              </a:rPr>
              <a:t>Section VIII-H: Prion Diseases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17562" y="2178192"/>
            <a:ext cx="3066264" cy="3187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latin typeface="Arial"/>
                <a:cs typeface="Arial"/>
              </a:rPr>
              <a:t>Hantaviruses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latin typeface="Arial"/>
                <a:cs typeface="Arial"/>
              </a:rPr>
              <a:t>Hepatitis A Virus, Hepatitis E Virus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latin typeface="Arial"/>
                <a:cs typeface="Arial"/>
              </a:rPr>
              <a:t>Hepatitis B Virus, Hepatitis C Virus </a:t>
            </a:r>
          </a:p>
          <a:p>
            <a:pPr>
              <a:lnSpc>
                <a:spcPct val="120000"/>
              </a:lnSpc>
            </a:pPr>
            <a:r>
              <a:rPr lang="en-US" sz="1400" dirty="0" err="1">
                <a:latin typeface="Arial"/>
                <a:cs typeface="Arial"/>
              </a:rPr>
              <a:t>Herpesvirus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simiae</a:t>
            </a:r>
            <a:endParaRPr lang="en-US" sz="1400" dirty="0"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sz="1400" dirty="0">
                <a:latin typeface="Arial"/>
                <a:cs typeface="Arial"/>
              </a:rPr>
              <a:t>Human Herpes Virus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latin typeface="Arial"/>
                <a:cs typeface="Arial"/>
              </a:rPr>
              <a:t>Influenza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latin typeface="Arial"/>
                <a:cs typeface="Arial"/>
              </a:rPr>
              <a:t>Lymphocytic </a:t>
            </a:r>
            <a:r>
              <a:rPr lang="en-US" sz="1400" dirty="0" err="1">
                <a:latin typeface="Arial"/>
                <a:cs typeface="Arial"/>
              </a:rPr>
              <a:t>Choriomeningitis</a:t>
            </a:r>
            <a:r>
              <a:rPr lang="en-US" sz="1400" dirty="0">
                <a:latin typeface="Arial"/>
                <a:cs typeface="Arial"/>
              </a:rPr>
              <a:t> Virus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latin typeface="Arial"/>
                <a:cs typeface="Arial"/>
              </a:rPr>
              <a:t>Poliovirus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latin typeface="Arial"/>
                <a:cs typeface="Arial"/>
              </a:rPr>
              <a:t>Poxviruses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latin typeface="Arial"/>
                <a:cs typeface="Arial"/>
              </a:rPr>
              <a:t>Rabies Virus (and related </a:t>
            </a:r>
            <a:r>
              <a:rPr lang="en-US" sz="1400" dirty="0" err="1">
                <a:latin typeface="Arial"/>
                <a:cs typeface="Arial"/>
              </a:rPr>
              <a:t>lyssaviruses</a:t>
            </a:r>
            <a:r>
              <a:rPr lang="en-US" sz="1400" dirty="0">
                <a:latin typeface="Arial"/>
                <a:cs typeface="Arial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latin typeface="Arial"/>
                <a:cs typeface="Arial"/>
              </a:rPr>
              <a:t>Retroviruses (HIV and SIV)</a:t>
            </a:r>
          </a:p>
        </p:txBody>
      </p:sp>
      <p:sp>
        <p:nvSpPr>
          <p:cNvPr id="8" name="Left Brace 7"/>
          <p:cNvSpPr/>
          <p:nvPr/>
        </p:nvSpPr>
        <p:spPr>
          <a:xfrm>
            <a:off x="4698121" y="2303600"/>
            <a:ext cx="319441" cy="3040046"/>
          </a:xfrm>
          <a:prstGeom prst="leftBrace">
            <a:avLst>
              <a:gd name="adj1" fmla="val 35605"/>
              <a:gd name="adj2" fmla="val 44998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363304" y="3668331"/>
            <a:ext cx="233481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7745" y="860494"/>
            <a:ext cx="2480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400" b="1" dirty="0" err="1">
                <a:latin typeface="Arial"/>
                <a:cs typeface="Arial"/>
              </a:rPr>
              <a:t>Agent</a:t>
            </a:r>
            <a:r>
              <a:rPr lang="es-ES_tradnl" sz="1400" b="1" dirty="0">
                <a:latin typeface="Arial"/>
                <a:cs typeface="Arial"/>
              </a:rPr>
              <a:t> </a:t>
            </a:r>
            <a:r>
              <a:rPr lang="es-ES_tradnl" sz="1400" b="1" dirty="0" err="1">
                <a:latin typeface="Arial"/>
                <a:cs typeface="Arial"/>
              </a:rPr>
              <a:t>Summary</a:t>
            </a:r>
            <a:r>
              <a:rPr lang="es-ES_tradnl" sz="1400" b="1" dirty="0">
                <a:latin typeface="Arial"/>
                <a:cs typeface="Arial"/>
              </a:rPr>
              <a:t> </a:t>
            </a:r>
            <a:r>
              <a:rPr lang="es-ES_tradnl" sz="1400" b="1" dirty="0" err="1">
                <a:latin typeface="Arial"/>
                <a:cs typeface="Arial"/>
              </a:rPr>
              <a:t>Statement</a:t>
            </a:r>
            <a:endParaRPr lang="es-ES_tradnl" sz="1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8064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7466" y="2347771"/>
            <a:ext cx="4265096" cy="2292935"/>
          </a:xfrm>
          <a:prstGeom prst="rect">
            <a:avLst/>
          </a:prstGeom>
          <a:solidFill>
            <a:srgbClr val="FF6600">
              <a:alpha val="30000"/>
            </a:srgbClr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GB" sz="1200" dirty="0">
                <a:latin typeface="Arial"/>
                <a:cs typeface="Arial"/>
              </a:rPr>
              <a:t>Section VIII-A: Bacterial Agents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GB" sz="1200" dirty="0">
                <a:solidFill>
                  <a:srgbClr val="000000"/>
                </a:solidFill>
                <a:latin typeface="Arial"/>
                <a:cs typeface="Arial"/>
              </a:rPr>
              <a:t>Section VIII-B: Fungal Agents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GB" sz="1200" dirty="0">
                <a:solidFill>
                  <a:srgbClr val="000000"/>
                </a:solidFill>
                <a:latin typeface="Arial"/>
                <a:cs typeface="Arial"/>
              </a:rPr>
              <a:t>Section VIII-C: Parasitic Agents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GB" sz="1200" dirty="0">
                <a:solidFill>
                  <a:srgbClr val="000000"/>
                </a:solidFill>
                <a:latin typeface="Arial"/>
                <a:cs typeface="Arial"/>
              </a:rPr>
              <a:t>Section VIII-D: </a:t>
            </a:r>
            <a:r>
              <a:rPr lang="en-GB" sz="1200" dirty="0" err="1">
                <a:solidFill>
                  <a:srgbClr val="000000"/>
                </a:solidFill>
                <a:latin typeface="Arial"/>
                <a:cs typeface="Arial"/>
              </a:rPr>
              <a:t>Rickettsial</a:t>
            </a:r>
            <a:r>
              <a:rPr lang="en-GB" sz="1200" dirty="0">
                <a:solidFill>
                  <a:srgbClr val="000000"/>
                </a:solidFill>
                <a:latin typeface="Arial"/>
                <a:cs typeface="Arial"/>
              </a:rPr>
              <a:t> Agents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GB" sz="1200" dirty="0">
                <a:solidFill>
                  <a:srgbClr val="000000"/>
                </a:solidFill>
                <a:latin typeface="Arial"/>
                <a:cs typeface="Arial"/>
              </a:rPr>
              <a:t>Section VIII-E: Viral Agents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GB" sz="1200" dirty="0">
                <a:latin typeface="Arial"/>
                <a:cs typeface="Arial"/>
              </a:rPr>
              <a:t>Section VIII-F: </a:t>
            </a:r>
            <a:r>
              <a:rPr lang="en-GB" sz="1200" dirty="0" err="1">
                <a:latin typeface="Arial"/>
                <a:cs typeface="Arial"/>
              </a:rPr>
              <a:t>Arboviruses</a:t>
            </a:r>
            <a:r>
              <a:rPr lang="en-GB" sz="1200" dirty="0">
                <a:latin typeface="Arial"/>
                <a:cs typeface="Arial"/>
              </a:rPr>
              <a:t> and Related Zoonotic Viruses </a:t>
            </a:r>
            <a:endParaRPr lang="en-GB" sz="12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GB" sz="1200" dirty="0">
                <a:latin typeface="Arial"/>
                <a:cs typeface="Arial"/>
              </a:rPr>
              <a:t>Section VIII-G: Toxin Agents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GB" sz="1200" dirty="0">
                <a:latin typeface="Arial"/>
                <a:cs typeface="Arial"/>
              </a:rPr>
              <a:t>Section VIII-H: Prion Diseases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17561" y="3422528"/>
            <a:ext cx="3629481" cy="1119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latin typeface="Arial"/>
                <a:cs typeface="Arial"/>
              </a:rPr>
              <a:t>Eastern equine encephalitis (EEE) virus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latin typeface="Arial"/>
                <a:cs typeface="Arial"/>
              </a:rPr>
              <a:t>Venezuelan equine encephalitis (VEE) virus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latin typeface="Arial"/>
                <a:cs typeface="Arial"/>
              </a:rPr>
              <a:t>Western equine encephalitis (WEE) virus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latin typeface="Arial"/>
                <a:cs typeface="Arial"/>
              </a:rPr>
              <a:t>Rift Valley Fever Virus (RVFV)</a:t>
            </a:r>
          </a:p>
        </p:txBody>
      </p:sp>
      <p:sp>
        <p:nvSpPr>
          <p:cNvPr id="8" name="Left Brace 7"/>
          <p:cNvSpPr/>
          <p:nvPr/>
        </p:nvSpPr>
        <p:spPr>
          <a:xfrm>
            <a:off x="4698121" y="3522870"/>
            <a:ext cx="319441" cy="938695"/>
          </a:xfrm>
          <a:prstGeom prst="leftBrace">
            <a:avLst>
              <a:gd name="adj1" fmla="val 35605"/>
              <a:gd name="adj2" fmla="val 43142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306957" y="3933363"/>
            <a:ext cx="3911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7745" y="860494"/>
            <a:ext cx="2480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400" b="1" dirty="0" err="1">
                <a:latin typeface="Arial"/>
                <a:cs typeface="Arial"/>
              </a:rPr>
              <a:t>Agent</a:t>
            </a:r>
            <a:r>
              <a:rPr lang="es-ES_tradnl" sz="1400" b="1" dirty="0">
                <a:latin typeface="Arial"/>
                <a:cs typeface="Arial"/>
              </a:rPr>
              <a:t> </a:t>
            </a:r>
            <a:r>
              <a:rPr lang="es-ES_tradnl" sz="1400" b="1" dirty="0" err="1">
                <a:latin typeface="Arial"/>
                <a:cs typeface="Arial"/>
              </a:rPr>
              <a:t>Summary</a:t>
            </a:r>
            <a:r>
              <a:rPr lang="es-ES_tradnl" sz="1400" b="1" dirty="0">
                <a:latin typeface="Arial"/>
                <a:cs typeface="Arial"/>
              </a:rPr>
              <a:t> </a:t>
            </a:r>
            <a:r>
              <a:rPr lang="es-ES_tradnl" sz="1400" b="1" dirty="0" err="1">
                <a:latin typeface="Arial"/>
                <a:cs typeface="Arial"/>
              </a:rPr>
              <a:t>Statement</a:t>
            </a:r>
            <a:endParaRPr lang="es-ES_tradnl" sz="1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3036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1912" y="1192549"/>
            <a:ext cx="874643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600" b="1" dirty="0">
                <a:latin typeface="Arial"/>
                <a:cs typeface="Arial"/>
              </a:rPr>
              <a:t>Bioseguridad</a:t>
            </a:r>
            <a:endParaRPr lang="es-ES_tradnl" sz="1600" dirty="0">
              <a:latin typeface="Arial"/>
              <a:cs typeface="Arial"/>
            </a:endParaRPr>
          </a:p>
          <a:p>
            <a:pPr algn="just"/>
            <a:r>
              <a:rPr lang="es-ES_tradnl" sz="1600" dirty="0">
                <a:latin typeface="Arial"/>
                <a:cs typeface="Arial"/>
              </a:rPr>
              <a:t>Conjunto de medidas encaminadas a prevenir la exposición accidental a agentes biológicos (microorganismos o toxinas), sus infecciones y su liberación al ambiente </a:t>
            </a:r>
          </a:p>
          <a:p>
            <a:pPr algn="just"/>
            <a:r>
              <a:rPr lang="es-ES_tradnl" sz="1600" dirty="0">
                <a:latin typeface="Arial"/>
                <a:cs typeface="Arial"/>
              </a:rPr>
              <a:t>											     Manual de Bioseguridad de la OMS</a:t>
            </a:r>
          </a:p>
          <a:p>
            <a:pPr algn="just"/>
            <a:endParaRPr lang="es-ES_tradnl" sz="1600" dirty="0">
              <a:latin typeface="Arial"/>
              <a:cs typeface="Arial"/>
            </a:endParaRPr>
          </a:p>
          <a:p>
            <a:pPr algn="just"/>
            <a:endParaRPr lang="es-ES_tradnl" sz="1600" b="1" dirty="0">
              <a:latin typeface="Arial"/>
              <a:cs typeface="Arial"/>
            </a:endParaRPr>
          </a:p>
          <a:p>
            <a:pPr algn="just"/>
            <a:r>
              <a:rPr lang="es-ES_tradnl" sz="1600" b="1" dirty="0">
                <a:latin typeface="Arial"/>
                <a:cs typeface="Arial"/>
              </a:rPr>
              <a:t>Agente biológico</a:t>
            </a:r>
            <a:endParaRPr lang="es-ES_tradnl" sz="1600" dirty="0">
              <a:latin typeface="Arial"/>
              <a:cs typeface="Arial"/>
            </a:endParaRPr>
          </a:p>
          <a:p>
            <a:pPr algn="just"/>
            <a:r>
              <a:rPr lang="es-ES_tradnl" sz="1600" dirty="0">
                <a:latin typeface="Arial"/>
                <a:cs typeface="Arial"/>
              </a:rPr>
              <a:t>Cualquier microorganismo incluyendo a aquellos genéticamente modificados, cultivos celulares y endoparásitos que puedan ocasionar infecciones, alergias, toxicidad o enfermedad en humanos, animales o plantas.</a:t>
            </a:r>
          </a:p>
          <a:p>
            <a:pPr algn="just"/>
            <a:r>
              <a:rPr lang="es-ES_tradnl" sz="1600" dirty="0">
                <a:latin typeface="Arial"/>
                <a:cs typeface="Arial"/>
              </a:rPr>
              <a:t>						     							      EU </a:t>
            </a:r>
            <a:r>
              <a:rPr lang="es-ES_tradnl" sz="1600" dirty="0" err="1">
                <a:latin typeface="Arial"/>
                <a:cs typeface="Arial"/>
              </a:rPr>
              <a:t>Directive</a:t>
            </a:r>
            <a:r>
              <a:rPr lang="es-ES_tradnl" sz="1600" dirty="0">
                <a:latin typeface="Arial"/>
                <a:cs typeface="Arial"/>
              </a:rPr>
              <a:t> 2000/54/EC</a:t>
            </a:r>
          </a:p>
          <a:p>
            <a:pPr algn="just"/>
            <a:endParaRPr lang="es-ES_tradnl" sz="1600" dirty="0">
              <a:latin typeface="Arial"/>
              <a:cs typeface="Arial"/>
            </a:endParaRPr>
          </a:p>
          <a:p>
            <a:pPr algn="just"/>
            <a:endParaRPr lang="es-ES_tradnl" sz="1600" b="1" dirty="0">
              <a:latin typeface="Arial"/>
              <a:cs typeface="Arial"/>
            </a:endParaRPr>
          </a:p>
          <a:p>
            <a:pPr algn="just"/>
            <a:r>
              <a:rPr lang="es-ES_tradnl" sz="1600" b="1" dirty="0">
                <a:latin typeface="Arial"/>
                <a:cs typeface="Arial"/>
              </a:rPr>
              <a:t>Riesgo biológico</a:t>
            </a:r>
            <a:endParaRPr lang="es-ES_tradnl" sz="1600" dirty="0">
              <a:latin typeface="Arial"/>
              <a:cs typeface="Arial"/>
            </a:endParaRPr>
          </a:p>
          <a:p>
            <a:pPr algn="just"/>
            <a:r>
              <a:rPr lang="es-ES_tradnl" sz="1600" dirty="0">
                <a:latin typeface="Arial"/>
                <a:cs typeface="Arial"/>
              </a:rPr>
              <a:t>Es una función de la probabilidad de que ocurra la infección por un agente biológico y la probabilidad de que ocurra la exposición a través de una ruta de infección conocida en el contexto de los procedimientos y prácticas de laboratorio empleados y las consecuencias de la enfermedad asumiendo que ocurriría la infección.</a:t>
            </a:r>
          </a:p>
          <a:p>
            <a:pPr algn="just"/>
            <a:r>
              <a:rPr lang="es-ES_tradnl" sz="1600" dirty="0">
                <a:latin typeface="Arial"/>
                <a:cs typeface="Arial"/>
              </a:rPr>
              <a:t>																  BMBL, CDC</a:t>
            </a:r>
          </a:p>
        </p:txBody>
      </p:sp>
    </p:spTree>
    <p:extLst>
      <p:ext uri="{BB962C8B-B14F-4D97-AF65-F5344CB8AC3E}">
        <p14:creationId xmlns:p14="http://schemas.microsoft.com/office/powerpoint/2010/main" val="3930423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7466" y="2347771"/>
            <a:ext cx="4265096" cy="2292935"/>
          </a:xfrm>
          <a:prstGeom prst="rect">
            <a:avLst/>
          </a:prstGeom>
          <a:solidFill>
            <a:srgbClr val="FF6600">
              <a:alpha val="30000"/>
            </a:srgbClr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GB" sz="1200" dirty="0">
                <a:latin typeface="Arial"/>
                <a:cs typeface="Arial"/>
              </a:rPr>
              <a:t>Section VIII-A: Bacterial Agents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GB" sz="1200" dirty="0">
                <a:solidFill>
                  <a:srgbClr val="000000"/>
                </a:solidFill>
                <a:latin typeface="Arial"/>
                <a:cs typeface="Arial"/>
              </a:rPr>
              <a:t>Section VIII-B: Fungal Agents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GB" sz="1200" dirty="0">
                <a:solidFill>
                  <a:srgbClr val="000000"/>
                </a:solidFill>
                <a:latin typeface="Arial"/>
                <a:cs typeface="Arial"/>
              </a:rPr>
              <a:t>Section VIII-C: Parasitic Agents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GB" sz="1200" dirty="0">
                <a:solidFill>
                  <a:srgbClr val="000000"/>
                </a:solidFill>
                <a:latin typeface="Arial"/>
                <a:cs typeface="Arial"/>
              </a:rPr>
              <a:t>Section VIII-D: </a:t>
            </a:r>
            <a:r>
              <a:rPr lang="en-GB" sz="1200" dirty="0" err="1">
                <a:solidFill>
                  <a:srgbClr val="000000"/>
                </a:solidFill>
                <a:latin typeface="Arial"/>
                <a:cs typeface="Arial"/>
              </a:rPr>
              <a:t>Rickettsial</a:t>
            </a:r>
            <a:r>
              <a:rPr lang="en-GB" sz="1200" dirty="0">
                <a:solidFill>
                  <a:srgbClr val="000000"/>
                </a:solidFill>
                <a:latin typeface="Arial"/>
                <a:cs typeface="Arial"/>
              </a:rPr>
              <a:t> Agents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GB" sz="1200" dirty="0">
                <a:solidFill>
                  <a:srgbClr val="000000"/>
                </a:solidFill>
                <a:latin typeface="Arial"/>
                <a:cs typeface="Arial"/>
              </a:rPr>
              <a:t>Section VIII-E: Viral Agents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GB" sz="1200" dirty="0">
                <a:latin typeface="Arial"/>
                <a:cs typeface="Arial"/>
              </a:rPr>
              <a:t>Section VIII-F: </a:t>
            </a:r>
            <a:r>
              <a:rPr lang="en-GB" sz="1200" dirty="0" err="1">
                <a:latin typeface="Arial"/>
                <a:cs typeface="Arial"/>
              </a:rPr>
              <a:t>Arboviruses</a:t>
            </a:r>
            <a:r>
              <a:rPr lang="en-GB" sz="1200" dirty="0">
                <a:latin typeface="Arial"/>
                <a:cs typeface="Arial"/>
              </a:rPr>
              <a:t> and Related Zoonotic Viruses </a:t>
            </a:r>
            <a:endParaRPr lang="en-GB" sz="12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GB" sz="1200" dirty="0">
                <a:latin typeface="Arial"/>
                <a:cs typeface="Arial"/>
              </a:rPr>
              <a:t>Section VIII-G: Toxin Agents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GB" sz="1200" dirty="0">
                <a:latin typeface="Arial"/>
                <a:cs typeface="Arial"/>
              </a:rPr>
              <a:t>Section VIII-H: Prion Diseases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17561" y="3786947"/>
            <a:ext cx="40160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latin typeface="Arial"/>
                <a:cs typeface="Arial"/>
              </a:rPr>
              <a:t>Botulinum</a:t>
            </a:r>
            <a:r>
              <a:rPr lang="en-US" sz="1400" dirty="0">
                <a:latin typeface="Arial"/>
                <a:cs typeface="Arial"/>
              </a:rPr>
              <a:t> Neurotoxin</a:t>
            </a:r>
          </a:p>
          <a:p>
            <a:r>
              <a:rPr lang="en-US" sz="1400" dirty="0">
                <a:latin typeface="Arial"/>
                <a:cs typeface="Arial"/>
              </a:rPr>
              <a:t>Staphylococcal enterotoxins (SE)</a:t>
            </a:r>
          </a:p>
          <a:p>
            <a:r>
              <a:rPr lang="en-US" sz="1400" dirty="0">
                <a:latin typeface="Arial"/>
                <a:cs typeface="Arial"/>
              </a:rPr>
              <a:t>Ricin Toxin</a:t>
            </a:r>
          </a:p>
          <a:p>
            <a:r>
              <a:rPr lang="en-US" sz="1400" dirty="0">
                <a:latin typeface="Arial"/>
                <a:cs typeface="Arial"/>
              </a:rPr>
              <a:t>Selected Low Molecular Weight (LMW) Toxins</a:t>
            </a:r>
          </a:p>
        </p:txBody>
      </p:sp>
      <p:sp>
        <p:nvSpPr>
          <p:cNvPr id="8" name="Left Brace 7"/>
          <p:cNvSpPr/>
          <p:nvPr/>
        </p:nvSpPr>
        <p:spPr>
          <a:xfrm>
            <a:off x="4698121" y="3865204"/>
            <a:ext cx="319441" cy="830717"/>
          </a:xfrm>
          <a:prstGeom prst="leftBrace">
            <a:avLst>
              <a:gd name="adj1" fmla="val 35605"/>
              <a:gd name="adj2" fmla="val 43142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418522" y="4220481"/>
            <a:ext cx="227960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7745" y="860494"/>
            <a:ext cx="2480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400" b="1" dirty="0" err="1">
                <a:latin typeface="Arial"/>
                <a:cs typeface="Arial"/>
              </a:rPr>
              <a:t>Agent</a:t>
            </a:r>
            <a:r>
              <a:rPr lang="es-ES_tradnl" sz="1400" b="1" dirty="0">
                <a:latin typeface="Arial"/>
                <a:cs typeface="Arial"/>
              </a:rPr>
              <a:t> </a:t>
            </a:r>
            <a:r>
              <a:rPr lang="es-ES_tradnl" sz="1400" b="1" dirty="0" err="1">
                <a:latin typeface="Arial"/>
                <a:cs typeface="Arial"/>
              </a:rPr>
              <a:t>Summary</a:t>
            </a:r>
            <a:r>
              <a:rPr lang="es-ES_tradnl" sz="1400" b="1" dirty="0">
                <a:latin typeface="Arial"/>
                <a:cs typeface="Arial"/>
              </a:rPr>
              <a:t> </a:t>
            </a:r>
            <a:r>
              <a:rPr lang="es-ES_tradnl" sz="1400" b="1" dirty="0" err="1">
                <a:latin typeface="Arial"/>
                <a:cs typeface="Arial"/>
              </a:rPr>
              <a:t>Statement</a:t>
            </a:r>
            <a:endParaRPr lang="es-ES_tradnl" sz="1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601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7466" y="2347771"/>
            <a:ext cx="4265096" cy="2292935"/>
          </a:xfrm>
          <a:prstGeom prst="rect">
            <a:avLst/>
          </a:prstGeom>
          <a:solidFill>
            <a:srgbClr val="FF6600">
              <a:alpha val="30000"/>
            </a:srgbClr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GB" sz="1200" dirty="0">
                <a:latin typeface="Arial"/>
                <a:cs typeface="Arial"/>
              </a:rPr>
              <a:t>Section VIII-A: Bacterial Agents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GB" sz="1200" dirty="0">
                <a:solidFill>
                  <a:srgbClr val="000000"/>
                </a:solidFill>
                <a:latin typeface="Arial"/>
                <a:cs typeface="Arial"/>
              </a:rPr>
              <a:t>Section VIII-B: Fungal Agents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GB" sz="1200" dirty="0">
                <a:solidFill>
                  <a:srgbClr val="000000"/>
                </a:solidFill>
                <a:latin typeface="Arial"/>
                <a:cs typeface="Arial"/>
              </a:rPr>
              <a:t>Section VIII-C: Parasitic Agents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GB" sz="1200" dirty="0">
                <a:solidFill>
                  <a:srgbClr val="000000"/>
                </a:solidFill>
                <a:latin typeface="Arial"/>
                <a:cs typeface="Arial"/>
              </a:rPr>
              <a:t>Section VIII-D: </a:t>
            </a:r>
            <a:r>
              <a:rPr lang="en-GB" sz="1200" dirty="0" err="1">
                <a:solidFill>
                  <a:srgbClr val="000000"/>
                </a:solidFill>
                <a:latin typeface="Arial"/>
                <a:cs typeface="Arial"/>
              </a:rPr>
              <a:t>Rickettsial</a:t>
            </a:r>
            <a:r>
              <a:rPr lang="en-GB" sz="1200" dirty="0">
                <a:solidFill>
                  <a:srgbClr val="000000"/>
                </a:solidFill>
                <a:latin typeface="Arial"/>
                <a:cs typeface="Arial"/>
              </a:rPr>
              <a:t> Agents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GB" sz="1200" dirty="0">
                <a:solidFill>
                  <a:srgbClr val="000000"/>
                </a:solidFill>
                <a:latin typeface="Arial"/>
                <a:cs typeface="Arial"/>
              </a:rPr>
              <a:t>Section VIII-E: Viral Agents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GB" sz="1200" dirty="0">
                <a:latin typeface="Arial"/>
                <a:cs typeface="Arial"/>
              </a:rPr>
              <a:t>Section VIII-F: </a:t>
            </a:r>
            <a:r>
              <a:rPr lang="en-GB" sz="1200" dirty="0" err="1">
                <a:latin typeface="Arial"/>
                <a:cs typeface="Arial"/>
              </a:rPr>
              <a:t>Arboviruses</a:t>
            </a:r>
            <a:r>
              <a:rPr lang="en-GB" sz="1200" dirty="0">
                <a:latin typeface="Arial"/>
                <a:cs typeface="Arial"/>
              </a:rPr>
              <a:t> and Related Zoonotic Viruses </a:t>
            </a:r>
            <a:endParaRPr lang="en-GB" sz="12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GB" sz="1200" dirty="0">
                <a:latin typeface="Arial"/>
                <a:cs typeface="Arial"/>
              </a:rPr>
              <a:t>Section VIII-G: Toxin Agents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GB" sz="1200" dirty="0">
                <a:latin typeface="Arial"/>
                <a:cs typeface="Arial"/>
              </a:rPr>
              <a:t>Section VIII-H: Prion Diseases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17561" y="3665474"/>
            <a:ext cx="40160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latin typeface="Arial"/>
                <a:cs typeface="Arial"/>
              </a:rPr>
              <a:t>Kuru</a:t>
            </a:r>
            <a:endParaRPr lang="en-US" sz="1400" dirty="0">
              <a:latin typeface="Arial"/>
              <a:cs typeface="Arial"/>
            </a:endParaRPr>
          </a:p>
          <a:p>
            <a:r>
              <a:rPr lang="en-US" sz="1400" dirty="0">
                <a:latin typeface="Arial"/>
                <a:cs typeface="Arial"/>
              </a:rPr>
              <a:t>Creutzfeldt-Jakob disease</a:t>
            </a:r>
          </a:p>
          <a:p>
            <a:r>
              <a:rPr lang="en-US" sz="1400" dirty="0">
                <a:latin typeface="Arial"/>
                <a:cs typeface="Arial"/>
              </a:rPr>
              <a:t>Sporadic CJD</a:t>
            </a:r>
          </a:p>
          <a:p>
            <a:r>
              <a:rPr lang="en-US" sz="1400" dirty="0">
                <a:latin typeface="Arial"/>
                <a:cs typeface="Arial"/>
              </a:rPr>
              <a:t>Variant CJD</a:t>
            </a:r>
          </a:p>
          <a:p>
            <a:r>
              <a:rPr lang="en-US" sz="1400" dirty="0">
                <a:latin typeface="Arial"/>
                <a:cs typeface="Arial"/>
              </a:rPr>
              <a:t>Familial CJD</a:t>
            </a:r>
          </a:p>
          <a:p>
            <a:r>
              <a:rPr lang="en-US" sz="1400" dirty="0">
                <a:latin typeface="Arial"/>
                <a:cs typeface="Arial"/>
              </a:rPr>
              <a:t>Iatrogenic CJD</a:t>
            </a:r>
          </a:p>
          <a:p>
            <a:r>
              <a:rPr lang="en-US" sz="1400" dirty="0" err="1">
                <a:latin typeface="Arial"/>
                <a:cs typeface="Arial"/>
              </a:rPr>
              <a:t>Gerstmann-Sträussler-Scheinker</a:t>
            </a:r>
            <a:r>
              <a:rPr lang="en-US" sz="1400" dirty="0">
                <a:latin typeface="Arial"/>
                <a:cs typeface="Arial"/>
              </a:rPr>
              <a:t> syndrome</a:t>
            </a:r>
          </a:p>
          <a:p>
            <a:r>
              <a:rPr lang="en-US" sz="1400" dirty="0">
                <a:latin typeface="Arial"/>
                <a:cs typeface="Arial"/>
              </a:rPr>
              <a:t>Fatal familial insomnia</a:t>
            </a:r>
          </a:p>
        </p:txBody>
      </p:sp>
      <p:sp>
        <p:nvSpPr>
          <p:cNvPr id="8" name="Left Brace 7"/>
          <p:cNvSpPr/>
          <p:nvPr/>
        </p:nvSpPr>
        <p:spPr>
          <a:xfrm>
            <a:off x="4698121" y="3776871"/>
            <a:ext cx="319441" cy="1568172"/>
          </a:xfrm>
          <a:prstGeom prst="leftBrace">
            <a:avLst>
              <a:gd name="adj1" fmla="val 35605"/>
              <a:gd name="adj2" fmla="val 45959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573130" y="4496556"/>
            <a:ext cx="21249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7745" y="860494"/>
            <a:ext cx="2480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400" b="1" dirty="0" err="1">
                <a:latin typeface="Arial"/>
                <a:cs typeface="Arial"/>
              </a:rPr>
              <a:t>Agent</a:t>
            </a:r>
            <a:r>
              <a:rPr lang="es-ES_tradnl" sz="1400" b="1" dirty="0">
                <a:latin typeface="Arial"/>
                <a:cs typeface="Arial"/>
              </a:rPr>
              <a:t> </a:t>
            </a:r>
            <a:r>
              <a:rPr lang="es-ES_tradnl" sz="1400" b="1" dirty="0" err="1">
                <a:latin typeface="Arial"/>
                <a:cs typeface="Arial"/>
              </a:rPr>
              <a:t>Summary</a:t>
            </a:r>
            <a:r>
              <a:rPr lang="es-ES_tradnl" sz="1400" b="1" dirty="0">
                <a:latin typeface="Arial"/>
                <a:cs typeface="Arial"/>
              </a:rPr>
              <a:t> </a:t>
            </a:r>
            <a:r>
              <a:rPr lang="es-ES_tradnl" sz="1400" b="1" dirty="0" err="1">
                <a:latin typeface="Arial"/>
                <a:cs typeface="Arial"/>
              </a:rPr>
              <a:t>Statement</a:t>
            </a:r>
            <a:endParaRPr lang="es-ES_tradnl" sz="1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72200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869687" y="1238803"/>
            <a:ext cx="7217295" cy="5479608"/>
            <a:chOff x="262300" y="1254345"/>
            <a:chExt cx="6929166" cy="526085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2300" y="1254345"/>
              <a:ext cx="3464583" cy="526085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26883" y="1285509"/>
              <a:ext cx="3464583" cy="243935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27745" y="860494"/>
            <a:ext cx="2480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400" b="1" dirty="0" err="1">
                <a:latin typeface="Arial"/>
                <a:cs typeface="Arial"/>
              </a:rPr>
              <a:t>Agent</a:t>
            </a:r>
            <a:r>
              <a:rPr lang="es-ES_tradnl" sz="1400" b="1" dirty="0">
                <a:latin typeface="Arial"/>
                <a:cs typeface="Arial"/>
              </a:rPr>
              <a:t> </a:t>
            </a:r>
            <a:r>
              <a:rPr lang="es-ES_tradnl" sz="1400" b="1" dirty="0" err="1">
                <a:latin typeface="Arial"/>
                <a:cs typeface="Arial"/>
              </a:rPr>
              <a:t>Summary</a:t>
            </a:r>
            <a:r>
              <a:rPr lang="es-ES_tradnl" sz="1400" b="1" dirty="0">
                <a:latin typeface="Arial"/>
                <a:cs typeface="Arial"/>
              </a:rPr>
              <a:t> </a:t>
            </a:r>
            <a:r>
              <a:rPr lang="es-ES_tradnl" sz="1400" b="1" dirty="0" err="1">
                <a:latin typeface="Arial"/>
                <a:cs typeface="Arial"/>
              </a:rPr>
              <a:t>Statement</a:t>
            </a:r>
            <a:endParaRPr lang="es-ES_tradnl" sz="1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0826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7745" y="860494"/>
            <a:ext cx="2480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400" b="1" dirty="0" err="1">
                <a:latin typeface="Arial"/>
                <a:cs typeface="Arial"/>
              </a:rPr>
              <a:t>Agent</a:t>
            </a:r>
            <a:r>
              <a:rPr lang="es-ES_tradnl" sz="1400" b="1" dirty="0">
                <a:latin typeface="Arial"/>
                <a:cs typeface="Arial"/>
              </a:rPr>
              <a:t> </a:t>
            </a:r>
            <a:r>
              <a:rPr lang="es-ES_tradnl" sz="1400" b="1" dirty="0" err="1">
                <a:latin typeface="Arial"/>
                <a:cs typeface="Arial"/>
              </a:rPr>
              <a:t>Summary</a:t>
            </a:r>
            <a:r>
              <a:rPr lang="es-ES_tradnl" sz="1400" b="1" dirty="0">
                <a:latin typeface="Arial"/>
                <a:cs typeface="Arial"/>
              </a:rPr>
              <a:t> </a:t>
            </a:r>
            <a:r>
              <a:rPr lang="es-ES_tradnl" sz="1400" b="1" dirty="0" err="1">
                <a:latin typeface="Arial"/>
                <a:cs typeface="Arial"/>
              </a:rPr>
              <a:t>Statement</a:t>
            </a:r>
            <a:endParaRPr lang="es-ES_tradnl" sz="1400" b="1" dirty="0">
              <a:latin typeface="Arial"/>
              <a:cs typeface="Arial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73399" y="1156253"/>
            <a:ext cx="8102770" cy="5567011"/>
            <a:chOff x="184389" y="1249745"/>
            <a:chExt cx="8102770" cy="556701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4389" y="1249745"/>
              <a:ext cx="4131889" cy="155241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/>
            <a:srcRect b="55949"/>
            <a:stretch/>
          </p:blipFill>
          <p:spPr>
            <a:xfrm>
              <a:off x="228600" y="2685290"/>
              <a:ext cx="3970881" cy="55575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4185" y="3287788"/>
              <a:ext cx="3830638" cy="352896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16278" y="1703627"/>
              <a:ext cx="3970881" cy="45920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8898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icture 1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970" y="1388437"/>
            <a:ext cx="6909641" cy="4901894"/>
          </a:xfrm>
          <a:prstGeom prst="rect">
            <a:avLst/>
          </a:prstGeom>
        </p:spPr>
      </p:pic>
      <p:sp>
        <p:nvSpPr>
          <p:cNvPr id="146" name="TextBox 145"/>
          <p:cNvSpPr txBox="1"/>
          <p:nvPr/>
        </p:nvSpPr>
        <p:spPr>
          <a:xfrm>
            <a:off x="146534" y="866879"/>
            <a:ext cx="3842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400" b="1" dirty="0">
                <a:latin typeface="Arial"/>
                <a:cs typeface="Arial"/>
              </a:rPr>
              <a:t>Teoría de la evaluación de riesgo biológico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B279A6-99E7-4B82-A0A0-A7708E033781}"/>
              </a:ext>
            </a:extLst>
          </p:cNvPr>
          <p:cNvSpPr txBox="1"/>
          <p:nvPr/>
        </p:nvSpPr>
        <p:spPr>
          <a:xfrm>
            <a:off x="331694" y="1331276"/>
            <a:ext cx="2949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Identificar agentes biológicos de riesgo y su grupo de riesgo </a:t>
            </a:r>
          </a:p>
        </p:txBody>
      </p:sp>
    </p:spTree>
    <p:extLst>
      <p:ext uri="{BB962C8B-B14F-4D97-AF65-F5344CB8AC3E}">
        <p14:creationId xmlns:p14="http://schemas.microsoft.com/office/powerpoint/2010/main" val="445479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36151" y="4946417"/>
            <a:ext cx="2452167" cy="830997"/>
          </a:xfrm>
          <a:prstGeom prst="rect">
            <a:avLst/>
          </a:prstGeom>
          <a:solidFill>
            <a:srgbClr val="FF0000">
              <a:alpha val="45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600" dirty="0">
                <a:solidFill>
                  <a:srgbClr val="000000"/>
                </a:solidFill>
                <a:latin typeface="Arial"/>
                <a:cs typeface="Arial"/>
              </a:rPr>
              <a:t>Consecuencias de la enfermedad si ocurriera la infección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36151" y="3182722"/>
            <a:ext cx="2452167" cy="584776"/>
          </a:xfrm>
          <a:prstGeom prst="rect">
            <a:avLst/>
          </a:prstGeom>
          <a:solidFill>
            <a:srgbClr val="FF0000">
              <a:alpha val="45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600" dirty="0">
                <a:latin typeface="Arial"/>
                <a:cs typeface="Arial"/>
              </a:rPr>
              <a:t>Probabilidad de que ocurra la exposición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36151" y="3941459"/>
            <a:ext cx="2452167" cy="830997"/>
          </a:xfrm>
          <a:prstGeom prst="rect">
            <a:avLst/>
          </a:prstGeom>
          <a:solidFill>
            <a:srgbClr val="FF0000">
              <a:alpha val="45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600" dirty="0">
                <a:latin typeface="Arial"/>
                <a:cs typeface="Arial"/>
              </a:rPr>
              <a:t>Probabilidad de que ocurra la infección tras la exposición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6151" y="2177764"/>
            <a:ext cx="2452167" cy="830997"/>
          </a:xfrm>
          <a:prstGeom prst="rect">
            <a:avLst/>
          </a:prstGeom>
          <a:solidFill>
            <a:srgbClr val="FF0000">
              <a:alpha val="45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600" dirty="0">
                <a:solidFill>
                  <a:srgbClr val="000000"/>
                </a:solidFill>
                <a:latin typeface="Arial"/>
                <a:cs typeface="Arial"/>
              </a:rPr>
              <a:t>Probabilidad de que las prácticas de laboratorio conlleven a la exposición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36151" y="1419027"/>
            <a:ext cx="2452167" cy="584776"/>
          </a:xfrm>
          <a:prstGeom prst="rect">
            <a:avLst/>
          </a:prstGeom>
          <a:solidFill>
            <a:srgbClr val="FF0000">
              <a:alpha val="45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600" dirty="0">
                <a:solidFill>
                  <a:srgbClr val="000000"/>
                </a:solidFill>
                <a:latin typeface="Arial"/>
                <a:cs typeface="Arial"/>
              </a:rPr>
              <a:t>Naturaleza del agente biológico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36151" y="5951376"/>
            <a:ext cx="2452167" cy="584776"/>
          </a:xfrm>
          <a:prstGeom prst="rect">
            <a:avLst/>
          </a:prstGeom>
          <a:solidFill>
            <a:srgbClr val="FF0000">
              <a:alpha val="45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600" dirty="0">
                <a:solidFill>
                  <a:srgbClr val="000000"/>
                </a:solidFill>
                <a:latin typeface="Arial"/>
                <a:cs typeface="Arial"/>
              </a:rPr>
              <a:t>Consideraciones epidemiológicas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178878" y="1101557"/>
            <a:ext cx="5575985" cy="2743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s-ES_tradnl" sz="1600" dirty="0">
                <a:latin typeface="Arial"/>
                <a:cs typeface="Arial"/>
              </a:rPr>
              <a:t>Grupo de riesgo 4 (</a:t>
            </a:r>
            <a:r>
              <a:rPr lang="es-ES_tradnl" sz="1600" dirty="0" err="1">
                <a:latin typeface="Arial"/>
                <a:cs typeface="Arial"/>
              </a:rPr>
              <a:t>Ebola</a:t>
            </a:r>
            <a:r>
              <a:rPr lang="es-ES_tradnl" sz="1600" dirty="0">
                <a:latin typeface="Arial"/>
                <a:cs typeface="Arial"/>
              </a:rPr>
              <a:t> y </a:t>
            </a:r>
            <a:r>
              <a:rPr lang="es-ES_tradnl" sz="1600" dirty="0" err="1">
                <a:latin typeface="Arial"/>
                <a:cs typeface="Arial"/>
              </a:rPr>
              <a:t>filovirus</a:t>
            </a:r>
            <a:r>
              <a:rPr lang="es-ES_tradnl" sz="1600" dirty="0">
                <a:latin typeface="Arial"/>
                <a:cs typeface="Arial"/>
              </a:rPr>
              <a:t>)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s-ES_tradnl" sz="1600" dirty="0">
                <a:latin typeface="Arial"/>
                <a:cs typeface="Arial"/>
              </a:rPr>
              <a:t>Grupo de riesgo 4 (</a:t>
            </a:r>
            <a:r>
              <a:rPr lang="es-ES_tradnl" sz="1600" dirty="0" err="1">
                <a:latin typeface="Arial"/>
                <a:cs typeface="Arial"/>
              </a:rPr>
              <a:t>Sarampion</a:t>
            </a:r>
            <a:r>
              <a:rPr lang="es-ES_tradnl" sz="1600" dirty="0">
                <a:latin typeface="Arial"/>
                <a:cs typeface="Arial"/>
              </a:rPr>
              <a:t> y Polio)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s-ES_tradnl" sz="1600" dirty="0">
                <a:latin typeface="Arial"/>
                <a:cs typeface="Arial"/>
              </a:rPr>
              <a:t>Grupo de riesgo 3 (</a:t>
            </a:r>
            <a:r>
              <a:rPr lang="es-ES_tradnl" sz="1600" i="1" dirty="0" err="1">
                <a:latin typeface="Arial"/>
                <a:cs typeface="Arial"/>
              </a:rPr>
              <a:t>Mycobacterium</a:t>
            </a:r>
            <a:r>
              <a:rPr lang="es-ES_tradnl" sz="1600" i="1" dirty="0">
                <a:latin typeface="Arial"/>
                <a:cs typeface="Arial"/>
              </a:rPr>
              <a:t> Tb</a:t>
            </a:r>
            <a:r>
              <a:rPr lang="es-ES_tradnl" sz="1600" dirty="0">
                <a:latin typeface="Arial"/>
                <a:cs typeface="Arial"/>
              </a:rPr>
              <a:t>)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s-ES_tradnl" sz="1600" dirty="0">
                <a:latin typeface="Arial"/>
                <a:cs typeface="Arial"/>
              </a:rPr>
              <a:t>Grupo de riesgo 3 (Bacterias </a:t>
            </a:r>
            <a:r>
              <a:rPr lang="es-ES_tradnl" sz="1600" dirty="0" err="1">
                <a:latin typeface="Arial"/>
                <a:cs typeface="Arial"/>
              </a:rPr>
              <a:t>esporuladas</a:t>
            </a:r>
            <a:r>
              <a:rPr lang="es-ES_tradnl" sz="1600" dirty="0">
                <a:latin typeface="Arial"/>
                <a:cs typeface="Arial"/>
              </a:rPr>
              <a:t>)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s-ES_tradnl" sz="1600" dirty="0">
                <a:latin typeface="Arial"/>
                <a:cs typeface="Arial"/>
              </a:rPr>
              <a:t>Grupo de riesgo 3 (Hantavirus)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s-ES_tradnl" sz="1600" dirty="0">
                <a:latin typeface="Arial"/>
                <a:cs typeface="Arial"/>
              </a:rPr>
              <a:t>Grupo de riesgo 2 (HBV y HIV)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s-ES_tradnl" sz="1600" dirty="0">
                <a:latin typeface="Arial"/>
                <a:cs typeface="Arial"/>
              </a:rPr>
              <a:t>Grupo de riesgo 2 (Influenza)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s-ES_tradnl" sz="1600" dirty="0">
                <a:latin typeface="Arial"/>
                <a:cs typeface="Arial"/>
              </a:rPr>
              <a:t>Grupo de riesgo 2 (MRSA)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s-ES_tradnl" sz="1600" dirty="0">
                <a:latin typeface="Arial"/>
                <a:cs typeface="Arial"/>
              </a:rPr>
              <a:t>Grupo de riesgo 1 (</a:t>
            </a:r>
            <a:r>
              <a:rPr lang="es-ES_tradnl" sz="1600" dirty="0" err="1">
                <a:latin typeface="Arial"/>
                <a:cs typeface="Arial"/>
              </a:rPr>
              <a:t>Distemper</a:t>
            </a:r>
            <a:r>
              <a:rPr lang="es-ES_tradnl" sz="1600" dirty="0">
                <a:latin typeface="Arial"/>
                <a:cs typeface="Arial"/>
              </a:rPr>
              <a:t> canino o moquillo)</a:t>
            </a:r>
          </a:p>
        </p:txBody>
      </p:sp>
      <p:sp>
        <p:nvSpPr>
          <p:cNvPr id="45" name="Left Brace 44"/>
          <p:cNvSpPr/>
          <p:nvPr/>
        </p:nvSpPr>
        <p:spPr>
          <a:xfrm>
            <a:off x="2963333" y="1236133"/>
            <a:ext cx="215545" cy="2497666"/>
          </a:xfrm>
          <a:prstGeom prst="leftBrace">
            <a:avLst>
              <a:gd name="adj1" fmla="val 24462"/>
              <a:gd name="adj2" fmla="val 1873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230175" y="866879"/>
            <a:ext cx="2828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400" b="1" dirty="0">
                <a:latin typeface="Arial"/>
                <a:cs typeface="Arial"/>
              </a:rPr>
              <a:t>Evaluación de riesgo biológico</a:t>
            </a:r>
          </a:p>
          <a:p>
            <a:pPr algn="ctr"/>
            <a:r>
              <a:rPr lang="es-ES_tradnl" sz="1400" b="1" dirty="0">
                <a:latin typeface="Arial"/>
                <a:cs typeface="Arial"/>
              </a:rPr>
              <a:t>individual</a:t>
            </a:r>
          </a:p>
        </p:txBody>
      </p:sp>
    </p:spTree>
    <p:extLst>
      <p:ext uri="{BB962C8B-B14F-4D97-AF65-F5344CB8AC3E}">
        <p14:creationId xmlns:p14="http://schemas.microsoft.com/office/powerpoint/2010/main" val="929244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36151" y="4946417"/>
            <a:ext cx="2452167" cy="830997"/>
          </a:xfrm>
          <a:prstGeom prst="rect">
            <a:avLst/>
          </a:prstGeom>
          <a:solidFill>
            <a:srgbClr val="FF0000">
              <a:alpha val="45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600" dirty="0">
                <a:solidFill>
                  <a:srgbClr val="000000"/>
                </a:solidFill>
                <a:latin typeface="Arial"/>
                <a:cs typeface="Arial"/>
              </a:rPr>
              <a:t>Consecuencias de la enfermedad si ocurriera la infección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36151" y="3182722"/>
            <a:ext cx="2452167" cy="584776"/>
          </a:xfrm>
          <a:prstGeom prst="rect">
            <a:avLst/>
          </a:prstGeom>
          <a:solidFill>
            <a:srgbClr val="FF0000">
              <a:alpha val="45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600" dirty="0">
                <a:latin typeface="Arial"/>
                <a:cs typeface="Arial"/>
              </a:rPr>
              <a:t>Probabilidad de que ocurra la exposición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36151" y="3941459"/>
            <a:ext cx="2452167" cy="830997"/>
          </a:xfrm>
          <a:prstGeom prst="rect">
            <a:avLst/>
          </a:prstGeom>
          <a:solidFill>
            <a:srgbClr val="FF0000">
              <a:alpha val="45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600" dirty="0">
                <a:latin typeface="Arial"/>
                <a:cs typeface="Arial"/>
              </a:rPr>
              <a:t>Probabilidad de que ocurra la infección tras la exposición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6151" y="2177764"/>
            <a:ext cx="2452167" cy="830997"/>
          </a:xfrm>
          <a:prstGeom prst="rect">
            <a:avLst/>
          </a:prstGeom>
          <a:solidFill>
            <a:srgbClr val="FF0000">
              <a:alpha val="45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600" dirty="0">
                <a:solidFill>
                  <a:srgbClr val="000000"/>
                </a:solidFill>
                <a:latin typeface="Arial"/>
                <a:cs typeface="Arial"/>
              </a:rPr>
              <a:t>Probabilidad de que las prácticas de laboratorio conlleven a la exposición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36151" y="1419027"/>
            <a:ext cx="2452167" cy="584776"/>
          </a:xfrm>
          <a:prstGeom prst="rect">
            <a:avLst/>
          </a:prstGeom>
          <a:solidFill>
            <a:srgbClr val="FF0000">
              <a:alpha val="45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600" dirty="0">
                <a:solidFill>
                  <a:srgbClr val="000000"/>
                </a:solidFill>
                <a:latin typeface="Arial"/>
                <a:cs typeface="Arial"/>
              </a:rPr>
              <a:t>Naturaleza del agente biológico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36151" y="5951376"/>
            <a:ext cx="2452167" cy="584776"/>
          </a:xfrm>
          <a:prstGeom prst="rect">
            <a:avLst/>
          </a:prstGeom>
          <a:solidFill>
            <a:srgbClr val="FF0000">
              <a:alpha val="45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600" dirty="0">
                <a:solidFill>
                  <a:srgbClr val="000000"/>
                </a:solidFill>
                <a:latin typeface="Arial"/>
                <a:cs typeface="Arial"/>
              </a:rPr>
              <a:t>Consideraciones epidemiológicas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78878" y="1719647"/>
            <a:ext cx="5575985" cy="1856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s-ES_tradnl" sz="1600" dirty="0">
                <a:latin typeface="Arial"/>
                <a:cs typeface="Arial"/>
              </a:rPr>
              <a:t>Sistema cerrado (</a:t>
            </a:r>
            <a:r>
              <a:rPr lang="es-ES_tradnl" sz="1600" dirty="0" err="1">
                <a:latin typeface="Arial"/>
                <a:cs typeface="Arial"/>
              </a:rPr>
              <a:t>Vacutainer</a:t>
            </a:r>
            <a:r>
              <a:rPr lang="es-ES_tradnl" sz="1600" dirty="0">
                <a:latin typeface="Arial"/>
                <a:cs typeface="Arial"/>
              </a:rPr>
              <a:t>)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s-ES_tradnl" sz="1600" dirty="0">
                <a:latin typeface="Arial"/>
                <a:cs typeface="Arial"/>
              </a:rPr>
              <a:t>Extracción de DNA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s-ES_tradnl" sz="1600" dirty="0">
                <a:latin typeface="Arial"/>
                <a:cs typeface="Arial"/>
              </a:rPr>
              <a:t>Cultivo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s-ES_tradnl" sz="1600" dirty="0">
                <a:latin typeface="Arial"/>
                <a:cs typeface="Arial"/>
              </a:rPr>
              <a:t>Concentración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s-ES_tradnl" sz="1600" dirty="0">
                <a:latin typeface="Arial"/>
                <a:cs typeface="Arial"/>
              </a:rPr>
              <a:t>Centrifugación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s-ES_tradnl" sz="1600" dirty="0">
                <a:latin typeface="Arial"/>
                <a:cs typeface="Arial"/>
              </a:rPr>
              <a:t>Homogeneización</a:t>
            </a:r>
          </a:p>
        </p:txBody>
      </p:sp>
      <p:sp>
        <p:nvSpPr>
          <p:cNvPr id="10" name="Left Brace 9"/>
          <p:cNvSpPr/>
          <p:nvPr/>
        </p:nvSpPr>
        <p:spPr>
          <a:xfrm>
            <a:off x="2963333" y="1866899"/>
            <a:ext cx="232478" cy="1591733"/>
          </a:xfrm>
          <a:prstGeom prst="leftBrace">
            <a:avLst>
              <a:gd name="adj1" fmla="val 24462"/>
              <a:gd name="adj2" fmla="val 4634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30175" y="866879"/>
            <a:ext cx="2828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400" b="1" dirty="0">
                <a:latin typeface="Arial"/>
                <a:cs typeface="Arial"/>
              </a:rPr>
              <a:t>Evaluación de riesgo biológico</a:t>
            </a:r>
          </a:p>
          <a:p>
            <a:pPr algn="ctr"/>
            <a:r>
              <a:rPr lang="es-ES_tradnl" sz="1400" b="1" dirty="0">
                <a:latin typeface="Arial"/>
                <a:cs typeface="Arial"/>
              </a:rPr>
              <a:t>individual</a:t>
            </a:r>
          </a:p>
        </p:txBody>
      </p:sp>
    </p:spTree>
    <p:extLst>
      <p:ext uri="{BB962C8B-B14F-4D97-AF65-F5344CB8AC3E}">
        <p14:creationId xmlns:p14="http://schemas.microsoft.com/office/powerpoint/2010/main" val="193760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36151" y="4946417"/>
            <a:ext cx="2452167" cy="830997"/>
          </a:xfrm>
          <a:prstGeom prst="rect">
            <a:avLst/>
          </a:prstGeom>
          <a:solidFill>
            <a:srgbClr val="FF0000">
              <a:alpha val="45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600" dirty="0">
                <a:solidFill>
                  <a:srgbClr val="000000"/>
                </a:solidFill>
                <a:latin typeface="Arial"/>
                <a:cs typeface="Arial"/>
              </a:rPr>
              <a:t>Consecuencias de la enfermedad si ocurriera la infección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36151" y="3182722"/>
            <a:ext cx="2452167" cy="584776"/>
          </a:xfrm>
          <a:prstGeom prst="rect">
            <a:avLst/>
          </a:prstGeom>
          <a:solidFill>
            <a:srgbClr val="FF0000">
              <a:alpha val="45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600" dirty="0">
                <a:latin typeface="Arial"/>
                <a:cs typeface="Arial"/>
              </a:rPr>
              <a:t>Probabilidad de que ocurra la exposición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36151" y="3941459"/>
            <a:ext cx="2452167" cy="830997"/>
          </a:xfrm>
          <a:prstGeom prst="rect">
            <a:avLst/>
          </a:prstGeom>
          <a:solidFill>
            <a:srgbClr val="FF0000">
              <a:alpha val="45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600" dirty="0">
                <a:latin typeface="Arial"/>
                <a:cs typeface="Arial"/>
              </a:rPr>
              <a:t>Probabilidad de que ocurra la infección tras la exposición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6151" y="2177764"/>
            <a:ext cx="2452167" cy="830997"/>
          </a:xfrm>
          <a:prstGeom prst="rect">
            <a:avLst/>
          </a:prstGeom>
          <a:solidFill>
            <a:srgbClr val="FF0000">
              <a:alpha val="45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600" dirty="0">
                <a:solidFill>
                  <a:srgbClr val="000000"/>
                </a:solidFill>
                <a:latin typeface="Arial"/>
                <a:cs typeface="Arial"/>
              </a:rPr>
              <a:t>Probabilidad de que las prácticas de laboratorio conlleven a la exposición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36151" y="1419027"/>
            <a:ext cx="2452167" cy="584776"/>
          </a:xfrm>
          <a:prstGeom prst="rect">
            <a:avLst/>
          </a:prstGeom>
          <a:solidFill>
            <a:srgbClr val="FF0000">
              <a:alpha val="45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600" dirty="0">
                <a:solidFill>
                  <a:srgbClr val="000000"/>
                </a:solidFill>
                <a:latin typeface="Arial"/>
                <a:cs typeface="Arial"/>
              </a:rPr>
              <a:t>Naturaleza del agente biológico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36151" y="5951376"/>
            <a:ext cx="2452167" cy="584776"/>
          </a:xfrm>
          <a:prstGeom prst="rect">
            <a:avLst/>
          </a:prstGeom>
          <a:solidFill>
            <a:srgbClr val="FF0000">
              <a:alpha val="45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600" dirty="0">
                <a:solidFill>
                  <a:srgbClr val="000000"/>
                </a:solidFill>
                <a:latin typeface="Arial"/>
                <a:cs typeface="Arial"/>
              </a:rPr>
              <a:t>Consideraciones epidemiológicas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78878" y="2776020"/>
            <a:ext cx="5575985" cy="1561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s-ES_tradnl" sz="1600" dirty="0">
                <a:latin typeface="Arial"/>
                <a:cs typeface="Arial"/>
              </a:rPr>
              <a:t>Transmitido por aerosoles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s-ES_tradnl" sz="1600" dirty="0">
                <a:latin typeface="Arial"/>
                <a:cs typeface="Arial"/>
              </a:rPr>
              <a:t>Transmitido por contacto directo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s-ES_tradnl" sz="1600" dirty="0">
                <a:latin typeface="Arial"/>
                <a:cs typeface="Arial"/>
              </a:rPr>
              <a:t>Transmitido parenteralmente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s-ES_tradnl" sz="1600" dirty="0">
                <a:latin typeface="Arial"/>
                <a:cs typeface="Arial"/>
              </a:rPr>
              <a:t>Transmitido ingesta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s-ES_tradnl" sz="1600" dirty="0">
                <a:latin typeface="Arial"/>
                <a:cs typeface="Arial"/>
              </a:rPr>
              <a:t>Transmisión </a:t>
            </a:r>
            <a:r>
              <a:rPr lang="es-ES_tradnl" sz="1600" dirty="0" err="1">
                <a:latin typeface="Arial"/>
                <a:cs typeface="Arial"/>
              </a:rPr>
              <a:t>mucocutánea</a:t>
            </a:r>
            <a:endParaRPr lang="es-ES_tradnl" sz="1600" dirty="0">
              <a:latin typeface="Arial"/>
              <a:cs typeface="Arial"/>
            </a:endParaRPr>
          </a:p>
        </p:txBody>
      </p:sp>
      <p:sp>
        <p:nvSpPr>
          <p:cNvPr id="10" name="Left Brace 9"/>
          <p:cNvSpPr/>
          <p:nvPr/>
        </p:nvSpPr>
        <p:spPr>
          <a:xfrm>
            <a:off x="2963333" y="2908299"/>
            <a:ext cx="215545" cy="1325033"/>
          </a:xfrm>
          <a:prstGeom prst="leftBrace">
            <a:avLst>
              <a:gd name="adj1" fmla="val 24462"/>
              <a:gd name="adj2" fmla="val 42182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0175" y="866879"/>
            <a:ext cx="2828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400" b="1" dirty="0">
                <a:latin typeface="Arial"/>
                <a:cs typeface="Arial"/>
              </a:rPr>
              <a:t>Evaluación de riesgo biológico</a:t>
            </a:r>
          </a:p>
          <a:p>
            <a:pPr algn="ctr"/>
            <a:r>
              <a:rPr lang="es-ES_tradnl" sz="1400" b="1" dirty="0">
                <a:latin typeface="Arial"/>
                <a:cs typeface="Arial"/>
              </a:rPr>
              <a:t>individual</a:t>
            </a:r>
          </a:p>
        </p:txBody>
      </p:sp>
    </p:spTree>
    <p:extLst>
      <p:ext uri="{BB962C8B-B14F-4D97-AF65-F5344CB8AC3E}">
        <p14:creationId xmlns:p14="http://schemas.microsoft.com/office/powerpoint/2010/main" val="3874913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36151" y="4946417"/>
            <a:ext cx="2452167" cy="830997"/>
          </a:xfrm>
          <a:prstGeom prst="rect">
            <a:avLst/>
          </a:prstGeom>
          <a:solidFill>
            <a:srgbClr val="FF0000">
              <a:alpha val="45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600" dirty="0">
                <a:solidFill>
                  <a:srgbClr val="000000"/>
                </a:solidFill>
                <a:latin typeface="Arial"/>
                <a:cs typeface="Arial"/>
              </a:rPr>
              <a:t>Consecuencias de la enfermedad si ocurriera la infección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36151" y="3182722"/>
            <a:ext cx="2452167" cy="584776"/>
          </a:xfrm>
          <a:prstGeom prst="rect">
            <a:avLst/>
          </a:prstGeom>
          <a:solidFill>
            <a:srgbClr val="FF0000">
              <a:alpha val="45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600" dirty="0">
                <a:latin typeface="Arial"/>
                <a:cs typeface="Arial"/>
              </a:rPr>
              <a:t>Probabilidad de que ocurra la exposición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36151" y="3941459"/>
            <a:ext cx="2452167" cy="830997"/>
          </a:xfrm>
          <a:prstGeom prst="rect">
            <a:avLst/>
          </a:prstGeom>
          <a:solidFill>
            <a:srgbClr val="FF0000">
              <a:alpha val="45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600" dirty="0">
                <a:latin typeface="Arial"/>
                <a:cs typeface="Arial"/>
              </a:rPr>
              <a:t>Probabilidad de que ocurra la infección tras la exposición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6151" y="2177764"/>
            <a:ext cx="2452167" cy="830997"/>
          </a:xfrm>
          <a:prstGeom prst="rect">
            <a:avLst/>
          </a:prstGeom>
          <a:solidFill>
            <a:srgbClr val="FF0000">
              <a:alpha val="45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600" dirty="0">
                <a:solidFill>
                  <a:srgbClr val="000000"/>
                </a:solidFill>
                <a:latin typeface="Arial"/>
                <a:cs typeface="Arial"/>
              </a:rPr>
              <a:t>Probabilidad de que las prácticas de laboratorio conlleven a la exposición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36151" y="1419027"/>
            <a:ext cx="2452167" cy="584776"/>
          </a:xfrm>
          <a:prstGeom prst="rect">
            <a:avLst/>
          </a:prstGeom>
          <a:solidFill>
            <a:srgbClr val="FF0000">
              <a:alpha val="45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600" dirty="0">
                <a:solidFill>
                  <a:srgbClr val="000000"/>
                </a:solidFill>
                <a:latin typeface="Arial"/>
                <a:cs typeface="Arial"/>
              </a:rPr>
              <a:t>Naturaleza del agente biológico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36151" y="5951376"/>
            <a:ext cx="2452167" cy="584776"/>
          </a:xfrm>
          <a:prstGeom prst="rect">
            <a:avLst/>
          </a:prstGeom>
          <a:solidFill>
            <a:srgbClr val="FF0000">
              <a:alpha val="45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600" dirty="0">
                <a:solidFill>
                  <a:srgbClr val="000000"/>
                </a:solidFill>
                <a:latin typeface="Arial"/>
                <a:cs typeface="Arial"/>
              </a:rPr>
              <a:t>Consideraciones epidemiológicas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78878" y="2170862"/>
            <a:ext cx="557598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_tradnl" sz="1600" dirty="0">
                <a:latin typeface="Arial"/>
                <a:cs typeface="Arial"/>
              </a:rPr>
              <a:t>Riesgo promedio de transmisión de HIV tras exposición percutánea a sangre infectada por HIV es de 3 en 1000 (0.3%). </a:t>
            </a:r>
          </a:p>
          <a:p>
            <a:pPr marL="285750" indent="-285750">
              <a:buFont typeface="Arial"/>
              <a:buChar char="•"/>
            </a:pPr>
            <a:endParaRPr lang="es-ES_tradnl" sz="16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s-ES_tradnl" sz="1600" dirty="0">
                <a:latin typeface="Arial"/>
                <a:cs typeface="Arial"/>
              </a:rPr>
              <a:t>Riesgo promedio de transmisión de HIV tras exposición </a:t>
            </a:r>
            <a:r>
              <a:rPr lang="es-ES_tradnl" sz="1600" dirty="0" err="1">
                <a:latin typeface="Arial"/>
                <a:cs typeface="Arial"/>
              </a:rPr>
              <a:t>mucocutánea</a:t>
            </a:r>
            <a:r>
              <a:rPr lang="es-ES_tradnl" sz="1600" dirty="0">
                <a:latin typeface="Arial"/>
                <a:cs typeface="Arial"/>
              </a:rPr>
              <a:t> a sangre infectada por HIV es de 1 en 1000 (0.1%). </a:t>
            </a:r>
          </a:p>
          <a:p>
            <a:pPr marL="285750" indent="-285750">
              <a:buFont typeface="Arial"/>
              <a:buChar char="•"/>
            </a:pPr>
            <a:endParaRPr lang="es-ES_tradnl" sz="16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s-ES_tradnl" sz="1600" dirty="0">
                <a:latin typeface="Arial"/>
                <a:cs typeface="Arial"/>
              </a:rPr>
              <a:t>Riesgo promedio de transmisión de HIV tras exposición de piel íntegra a sangre infectada por HIV es de 0%.</a:t>
            </a:r>
          </a:p>
          <a:p>
            <a:pPr marL="285750" indent="-285750">
              <a:buFont typeface="Arial"/>
              <a:buChar char="•"/>
            </a:pPr>
            <a:endParaRPr lang="es-ES_tradnl" sz="16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s-ES_tradnl" sz="1600" dirty="0">
                <a:latin typeface="Arial"/>
                <a:cs typeface="Arial"/>
              </a:rPr>
              <a:t>Riesgo promedio de transmisión de HBV tras exposición percutánea a sangre infectada por HBV es de 6 a 30%.</a:t>
            </a:r>
          </a:p>
        </p:txBody>
      </p:sp>
      <p:sp>
        <p:nvSpPr>
          <p:cNvPr id="12" name="Left Brace 11"/>
          <p:cNvSpPr/>
          <p:nvPr/>
        </p:nvSpPr>
        <p:spPr>
          <a:xfrm>
            <a:off x="2963333" y="2273301"/>
            <a:ext cx="215545" cy="3094566"/>
          </a:xfrm>
          <a:prstGeom prst="leftBrace">
            <a:avLst>
              <a:gd name="adj1" fmla="val 24462"/>
              <a:gd name="adj2" fmla="val 6818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0175" y="866879"/>
            <a:ext cx="2828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400" b="1" dirty="0">
                <a:latin typeface="Arial"/>
                <a:cs typeface="Arial"/>
              </a:rPr>
              <a:t>Evaluación de riesgo biológico</a:t>
            </a:r>
          </a:p>
          <a:p>
            <a:pPr algn="ctr"/>
            <a:r>
              <a:rPr lang="es-ES_tradnl" sz="1400" b="1" dirty="0">
                <a:latin typeface="Arial"/>
                <a:cs typeface="Arial"/>
              </a:rPr>
              <a:t>individual</a:t>
            </a:r>
          </a:p>
        </p:txBody>
      </p:sp>
    </p:spTree>
    <p:extLst>
      <p:ext uri="{BB962C8B-B14F-4D97-AF65-F5344CB8AC3E}">
        <p14:creationId xmlns:p14="http://schemas.microsoft.com/office/powerpoint/2010/main" val="3337896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36151" y="4946417"/>
            <a:ext cx="2452167" cy="830997"/>
          </a:xfrm>
          <a:prstGeom prst="rect">
            <a:avLst/>
          </a:prstGeom>
          <a:solidFill>
            <a:srgbClr val="FF0000">
              <a:alpha val="45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600" dirty="0">
                <a:solidFill>
                  <a:srgbClr val="000000"/>
                </a:solidFill>
                <a:latin typeface="Arial"/>
                <a:cs typeface="Arial"/>
              </a:rPr>
              <a:t>Consecuencias de la enfermedad si ocurriera la infección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36151" y="3182722"/>
            <a:ext cx="2452167" cy="584776"/>
          </a:xfrm>
          <a:prstGeom prst="rect">
            <a:avLst/>
          </a:prstGeom>
          <a:solidFill>
            <a:srgbClr val="FF0000">
              <a:alpha val="45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600" dirty="0">
                <a:latin typeface="Arial"/>
                <a:cs typeface="Arial"/>
              </a:rPr>
              <a:t>Probabilidad de que ocurra la exposición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36151" y="3941459"/>
            <a:ext cx="2452167" cy="830997"/>
          </a:xfrm>
          <a:prstGeom prst="rect">
            <a:avLst/>
          </a:prstGeom>
          <a:solidFill>
            <a:srgbClr val="FF0000">
              <a:alpha val="45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600" dirty="0">
                <a:latin typeface="Arial"/>
                <a:cs typeface="Arial"/>
              </a:rPr>
              <a:t>Probabilidad de que ocurra la infección tras la exposición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6151" y="2177764"/>
            <a:ext cx="2452167" cy="830997"/>
          </a:xfrm>
          <a:prstGeom prst="rect">
            <a:avLst/>
          </a:prstGeom>
          <a:solidFill>
            <a:srgbClr val="FF0000">
              <a:alpha val="45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600" dirty="0">
                <a:solidFill>
                  <a:srgbClr val="000000"/>
                </a:solidFill>
                <a:latin typeface="Arial"/>
                <a:cs typeface="Arial"/>
              </a:rPr>
              <a:t>Probabilidad de que las prácticas de laboratorio conlleven a la exposición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36151" y="1419027"/>
            <a:ext cx="2452167" cy="584776"/>
          </a:xfrm>
          <a:prstGeom prst="rect">
            <a:avLst/>
          </a:prstGeom>
          <a:solidFill>
            <a:srgbClr val="FF0000">
              <a:alpha val="45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600" dirty="0">
                <a:solidFill>
                  <a:srgbClr val="000000"/>
                </a:solidFill>
                <a:latin typeface="Arial"/>
                <a:cs typeface="Arial"/>
              </a:rPr>
              <a:t>Naturaleza del agente biológico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36151" y="5951376"/>
            <a:ext cx="2452167" cy="584776"/>
          </a:xfrm>
          <a:prstGeom prst="rect">
            <a:avLst/>
          </a:prstGeom>
          <a:solidFill>
            <a:srgbClr val="FF0000">
              <a:alpha val="45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600" dirty="0">
                <a:solidFill>
                  <a:srgbClr val="000000"/>
                </a:solidFill>
                <a:latin typeface="Arial"/>
                <a:cs typeface="Arial"/>
              </a:rPr>
              <a:t>Consideraciones epidemiológicas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78878" y="1461738"/>
            <a:ext cx="5767042" cy="5107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s-ES_tradnl" sz="1600" dirty="0">
                <a:latin typeface="Arial"/>
                <a:cs typeface="Arial"/>
              </a:rPr>
              <a:t>Ninguna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s-ES_tradnl" sz="1600" dirty="0">
                <a:latin typeface="Arial"/>
                <a:cs typeface="Arial"/>
              </a:rPr>
              <a:t>Malestar general transitorio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s-ES_tradnl" sz="1600" dirty="0">
                <a:latin typeface="Arial"/>
                <a:cs typeface="Arial"/>
              </a:rPr>
              <a:t>Enfermedad que requiera antibióticos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s-ES_tradnl" sz="1600" dirty="0">
                <a:latin typeface="Arial"/>
                <a:cs typeface="Arial"/>
              </a:rPr>
              <a:t>Enfermedad que requiera hospitalización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s-ES_tradnl" sz="1600" dirty="0">
                <a:latin typeface="Arial"/>
                <a:cs typeface="Arial"/>
              </a:rPr>
              <a:t>Enfermedad que requiera UCI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s-ES_tradnl" sz="1600" dirty="0">
                <a:latin typeface="Arial"/>
                <a:cs typeface="Arial"/>
              </a:rPr>
              <a:t>Secuelas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s-ES_tradnl" sz="1600" dirty="0">
                <a:latin typeface="Arial"/>
                <a:cs typeface="Arial"/>
              </a:rPr>
              <a:t>Malignidad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s-ES_tradnl" sz="1600" dirty="0">
                <a:latin typeface="Arial"/>
                <a:cs typeface="Arial"/>
              </a:rPr>
              <a:t>Muerte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s-ES_tradnl" sz="1600" dirty="0">
                <a:latin typeface="Arial"/>
                <a:cs typeface="Arial"/>
              </a:rPr>
              <a:t>El agente o sus productos son carcinógenos/</a:t>
            </a:r>
            <a:r>
              <a:rPr lang="es-ES_tradnl" sz="1600" dirty="0" err="1">
                <a:latin typeface="Arial"/>
                <a:cs typeface="Arial"/>
              </a:rPr>
              <a:t>mutágenos</a:t>
            </a:r>
            <a:r>
              <a:rPr lang="es-ES_tradnl" sz="1600" dirty="0">
                <a:latin typeface="Arial"/>
                <a:cs typeface="Arial"/>
              </a:rPr>
              <a:t>?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s-ES_tradnl" sz="1600" dirty="0">
                <a:latin typeface="Arial"/>
                <a:cs typeface="Arial"/>
              </a:rPr>
              <a:t>Produce toxinas?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s-ES_tradnl" sz="1600" dirty="0">
                <a:latin typeface="Arial"/>
                <a:cs typeface="Arial"/>
              </a:rPr>
              <a:t>Produce inmunosupresión?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s-ES_tradnl" sz="1600" dirty="0">
                <a:latin typeface="Arial"/>
                <a:cs typeface="Arial"/>
              </a:rPr>
              <a:t>El agente está serológicamente relacionado con otro agente que si tenga estos efectos?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s-ES_tradnl" sz="1600" dirty="0">
                <a:latin typeface="Arial"/>
                <a:cs typeface="Arial"/>
              </a:rPr>
              <a:t>El agente tiende a mutar tras la infección?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s-ES_tradnl" sz="1600" dirty="0">
                <a:latin typeface="Arial"/>
                <a:cs typeface="Arial"/>
              </a:rPr>
              <a:t>El agente predispone a la infección por otros agentes?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s-ES_tradnl" sz="1600" dirty="0">
                <a:latin typeface="Arial"/>
                <a:cs typeface="Arial"/>
              </a:rPr>
              <a:t>Cual es la duración promedio de la enfermedad?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s-ES_tradnl" sz="1600" dirty="0">
                <a:latin typeface="Arial"/>
                <a:cs typeface="Arial"/>
              </a:rPr>
              <a:t>Cual es la severidad de la enfermedad?</a:t>
            </a:r>
          </a:p>
        </p:txBody>
      </p:sp>
      <p:sp>
        <p:nvSpPr>
          <p:cNvPr id="11" name="Left Brace 10"/>
          <p:cNvSpPr/>
          <p:nvPr/>
        </p:nvSpPr>
        <p:spPr>
          <a:xfrm>
            <a:off x="2963333" y="1604433"/>
            <a:ext cx="215545" cy="4830234"/>
          </a:xfrm>
          <a:prstGeom prst="leftBrace">
            <a:avLst>
              <a:gd name="adj1" fmla="val 24462"/>
              <a:gd name="adj2" fmla="val 78066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30175" y="866879"/>
            <a:ext cx="2828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400" b="1" dirty="0">
                <a:latin typeface="Arial"/>
                <a:cs typeface="Arial"/>
              </a:rPr>
              <a:t>Evaluación de riesgo biológico</a:t>
            </a:r>
          </a:p>
          <a:p>
            <a:pPr algn="ctr"/>
            <a:r>
              <a:rPr lang="es-ES_tradnl" sz="1400" b="1" dirty="0">
                <a:latin typeface="Arial"/>
                <a:cs typeface="Arial"/>
              </a:rPr>
              <a:t>individual</a:t>
            </a:r>
          </a:p>
        </p:txBody>
      </p:sp>
    </p:spTree>
    <p:extLst>
      <p:ext uri="{BB962C8B-B14F-4D97-AF65-F5344CB8AC3E}">
        <p14:creationId xmlns:p14="http://schemas.microsoft.com/office/powerpoint/2010/main" val="502372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36151" y="4946417"/>
            <a:ext cx="2452167" cy="830997"/>
          </a:xfrm>
          <a:prstGeom prst="rect">
            <a:avLst/>
          </a:prstGeom>
          <a:solidFill>
            <a:srgbClr val="FF0000">
              <a:alpha val="45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600" dirty="0">
                <a:solidFill>
                  <a:srgbClr val="000000"/>
                </a:solidFill>
                <a:latin typeface="Arial"/>
                <a:cs typeface="Arial"/>
              </a:rPr>
              <a:t>Consecuencias de la enfermedad si ocurriera la infección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36151" y="3182722"/>
            <a:ext cx="2452167" cy="584776"/>
          </a:xfrm>
          <a:prstGeom prst="rect">
            <a:avLst/>
          </a:prstGeom>
          <a:solidFill>
            <a:srgbClr val="FF0000">
              <a:alpha val="45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600" dirty="0">
                <a:latin typeface="Arial"/>
                <a:cs typeface="Arial"/>
              </a:rPr>
              <a:t>Probabilidad de que ocurra la exposición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36151" y="3941459"/>
            <a:ext cx="2452167" cy="830997"/>
          </a:xfrm>
          <a:prstGeom prst="rect">
            <a:avLst/>
          </a:prstGeom>
          <a:solidFill>
            <a:srgbClr val="FF0000">
              <a:alpha val="45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600" dirty="0">
                <a:latin typeface="Arial"/>
                <a:cs typeface="Arial"/>
              </a:rPr>
              <a:t>Probabilidad de que ocurra la infección tras la exposición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6151" y="2177764"/>
            <a:ext cx="2452167" cy="830997"/>
          </a:xfrm>
          <a:prstGeom prst="rect">
            <a:avLst/>
          </a:prstGeom>
          <a:solidFill>
            <a:srgbClr val="FF0000">
              <a:alpha val="45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600" dirty="0">
                <a:solidFill>
                  <a:srgbClr val="000000"/>
                </a:solidFill>
                <a:latin typeface="Arial"/>
                <a:cs typeface="Arial"/>
              </a:rPr>
              <a:t>Probabilidad de que las prácticas de laboratorio conlleven a la exposición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36151" y="1419027"/>
            <a:ext cx="2452167" cy="584776"/>
          </a:xfrm>
          <a:prstGeom prst="rect">
            <a:avLst/>
          </a:prstGeom>
          <a:solidFill>
            <a:srgbClr val="FF0000">
              <a:alpha val="45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600" dirty="0">
                <a:solidFill>
                  <a:srgbClr val="000000"/>
                </a:solidFill>
                <a:latin typeface="Arial"/>
                <a:cs typeface="Arial"/>
              </a:rPr>
              <a:t>Naturaleza del agente biológico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36151" y="5951376"/>
            <a:ext cx="2452167" cy="584776"/>
          </a:xfrm>
          <a:prstGeom prst="rect">
            <a:avLst/>
          </a:prstGeom>
          <a:solidFill>
            <a:srgbClr val="FF0000">
              <a:alpha val="45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600" dirty="0">
                <a:solidFill>
                  <a:srgbClr val="000000"/>
                </a:solidFill>
                <a:latin typeface="Arial"/>
                <a:cs typeface="Arial"/>
              </a:rPr>
              <a:t>Consideraciones epidemiológicas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78878" y="3320977"/>
            <a:ext cx="557598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_tradnl" sz="1600" dirty="0">
                <a:latin typeface="Arial"/>
                <a:cs typeface="Arial"/>
              </a:rPr>
              <a:t>Existen pruebas diagnósticas disponibles para identificar rápidamente al agente?</a:t>
            </a:r>
          </a:p>
          <a:p>
            <a:pPr marL="285750" indent="-285750">
              <a:buFont typeface="Arial"/>
              <a:buChar char="•"/>
            </a:pPr>
            <a:endParaRPr lang="es-ES_tradnl" sz="16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s-ES_tradnl" sz="1600" dirty="0">
                <a:latin typeface="Arial"/>
                <a:cs typeface="Arial"/>
              </a:rPr>
              <a:t>Existe un tratamiento adecuado para la infecciones producidas por el agente?</a:t>
            </a:r>
          </a:p>
          <a:p>
            <a:pPr marL="285750" indent="-285750">
              <a:buFont typeface="Arial"/>
              <a:buChar char="•"/>
            </a:pPr>
            <a:endParaRPr lang="es-ES_tradnl" sz="16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s-ES_tradnl" sz="1600" dirty="0">
                <a:latin typeface="Arial"/>
                <a:cs typeface="Arial"/>
              </a:rPr>
              <a:t>Existe un protocolo regional o nacional para el reporte/manejo de incidentes o brotes con este agente?</a:t>
            </a:r>
            <a:br>
              <a:rPr lang="es-ES_tradnl" sz="1600" dirty="0">
                <a:latin typeface="Arial"/>
                <a:cs typeface="Arial"/>
              </a:rPr>
            </a:br>
            <a:endParaRPr lang="es-ES_tradnl" sz="16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s-ES_tradnl" sz="1600" dirty="0">
                <a:latin typeface="Arial"/>
                <a:cs typeface="Arial"/>
              </a:rPr>
              <a:t>Existen vacunas contra este agente biológico?</a:t>
            </a:r>
            <a:br>
              <a:rPr lang="es-ES_tradnl" sz="1600" dirty="0">
                <a:latin typeface="Arial"/>
                <a:cs typeface="Arial"/>
              </a:rPr>
            </a:br>
            <a:endParaRPr lang="es-ES_tradnl" sz="16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s-ES_tradnl" sz="1600" dirty="0">
                <a:latin typeface="Arial"/>
                <a:cs typeface="Arial"/>
              </a:rPr>
              <a:t>Se trata de un agente biológico exótico, poco común, genéticamente modificado o importado a la región/país?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1" name="Left Brace 10"/>
          <p:cNvSpPr/>
          <p:nvPr/>
        </p:nvSpPr>
        <p:spPr>
          <a:xfrm>
            <a:off x="2963333" y="3365500"/>
            <a:ext cx="215545" cy="3170652"/>
          </a:xfrm>
          <a:prstGeom prst="leftBrace">
            <a:avLst>
              <a:gd name="adj1" fmla="val 24462"/>
              <a:gd name="adj2" fmla="val 91976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30175" y="866879"/>
            <a:ext cx="2828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400" b="1" dirty="0">
                <a:latin typeface="Arial"/>
                <a:cs typeface="Arial"/>
              </a:rPr>
              <a:t>Evaluación de riesgo biológico</a:t>
            </a:r>
          </a:p>
          <a:p>
            <a:pPr algn="ctr"/>
            <a:r>
              <a:rPr lang="es-ES_tradnl" sz="1400" b="1" dirty="0">
                <a:latin typeface="Arial"/>
                <a:cs typeface="Arial"/>
              </a:rPr>
              <a:t>individual</a:t>
            </a:r>
          </a:p>
        </p:txBody>
      </p:sp>
    </p:spTree>
    <p:extLst>
      <p:ext uri="{BB962C8B-B14F-4D97-AF65-F5344CB8AC3E}">
        <p14:creationId xmlns:p14="http://schemas.microsoft.com/office/powerpoint/2010/main" val="42716161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2768</TotalTime>
  <Words>1727</Words>
  <Application>Microsoft Office PowerPoint</Application>
  <PresentationFormat>On-screen Show (4:3)</PresentationFormat>
  <Paragraphs>302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Djehuti</dc:creator>
  <cp:lastModifiedBy>CHRISTIAN ALBERTO GARCIA SEPULVEDA</cp:lastModifiedBy>
  <cp:revision>419</cp:revision>
  <cp:lastPrinted>2022-02-23T18:41:41Z</cp:lastPrinted>
  <dcterms:created xsi:type="dcterms:W3CDTF">2012-05-17T16:58:20Z</dcterms:created>
  <dcterms:modified xsi:type="dcterms:W3CDTF">2022-02-23T18:55:33Z</dcterms:modified>
</cp:coreProperties>
</file>