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7"/>
  </p:handoutMasterIdLst>
  <p:sldIdLst>
    <p:sldId id="257" r:id="rId2"/>
    <p:sldId id="261" r:id="rId3"/>
    <p:sldId id="262" r:id="rId4"/>
    <p:sldId id="264" r:id="rId5"/>
    <p:sldId id="265" r:id="rId6"/>
    <p:sldId id="273" r:id="rId7"/>
    <p:sldId id="316" r:id="rId8"/>
    <p:sldId id="285" r:id="rId9"/>
    <p:sldId id="286" r:id="rId10"/>
    <p:sldId id="338" r:id="rId11"/>
    <p:sldId id="319" r:id="rId12"/>
    <p:sldId id="339" r:id="rId13"/>
    <p:sldId id="324" r:id="rId14"/>
    <p:sldId id="318" r:id="rId15"/>
    <p:sldId id="326" r:id="rId16"/>
    <p:sldId id="320" r:id="rId17"/>
    <p:sldId id="321" r:id="rId18"/>
    <p:sldId id="337" r:id="rId19"/>
    <p:sldId id="340" r:id="rId20"/>
    <p:sldId id="323" r:id="rId21"/>
    <p:sldId id="341" r:id="rId22"/>
    <p:sldId id="342" r:id="rId23"/>
    <p:sldId id="345" r:id="rId24"/>
    <p:sldId id="343" r:id="rId25"/>
    <p:sldId id="296" r:id="rId26"/>
    <p:sldId id="344" r:id="rId27"/>
    <p:sldId id="297" r:id="rId28"/>
    <p:sldId id="331" r:id="rId29"/>
    <p:sldId id="332" r:id="rId30"/>
    <p:sldId id="333" r:id="rId31"/>
    <p:sldId id="334" r:id="rId32"/>
    <p:sldId id="336" r:id="rId33"/>
    <p:sldId id="335" r:id="rId34"/>
    <p:sldId id="274" r:id="rId35"/>
    <p:sldId id="346" r:id="rId36"/>
  </p:sldIdLst>
  <p:sldSz cx="9144000" cy="6858000" type="letter"/>
  <p:notesSz cx="9144000" cy="6858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9" autoAdjust="0"/>
    <p:restoredTop sz="99387" autoAdjust="0"/>
  </p:normalViewPr>
  <p:slideViewPr>
    <p:cSldViewPr snapToGrid="0" snapToObjects="1">
      <p:cViewPr varScale="1">
        <p:scale>
          <a:sx n="104" d="100"/>
          <a:sy n="104" d="100"/>
        </p:scale>
        <p:origin x="-1496" y="-104"/>
      </p:cViewPr>
      <p:guideLst>
        <p:guide orient="horz" pos="26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8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838FE-71C3-FE4C-ADAD-E83F3096C044}" type="datetimeFigureOut">
              <a:rPr lang="en-US" smtClean="0"/>
              <a:t>23/01/18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41140-4FF0-9F4E-9DCB-983372A5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41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4252043" cy="40964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19213" y="1914154"/>
            <a:ext cx="7772400" cy="685800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es-ES_tradnl" dirty="0" smtClean="0"/>
              <a:t>Curso de bioseguridaD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719213" y="2599938"/>
            <a:ext cx="7772400" cy="4540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smtClean="0"/>
              <a:t>Para laboratorios de investigación biomédica v 3.0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dirty="0" smtClean="0"/>
              <a:t>Versión 3.0</a:t>
            </a:r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719213" y="2599938"/>
            <a:ext cx="7772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 userDrawn="1"/>
        </p:nvSpPr>
        <p:spPr>
          <a:xfrm>
            <a:off x="2834924" y="5084590"/>
            <a:ext cx="4675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 smtClean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1" name="Picture 10" descr="Logo UASLP transparent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232" y="5092195"/>
            <a:ext cx="648347" cy="688767"/>
          </a:xfrm>
          <a:prstGeom prst="rect">
            <a:avLst/>
          </a:prstGeom>
        </p:spPr>
      </p:pic>
      <p:pic>
        <p:nvPicPr>
          <p:cNvPr id="12" name="Picture 11" descr="Logo-Med UASLP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9322" y="5054169"/>
            <a:ext cx="764434" cy="77833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485898" y="3461409"/>
            <a:ext cx="600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Reglamento General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 de nuevo ingreso, Conducta y disciplina,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Acceso al laboratorio y visitas,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Vestimenta, limpieza y orden</a:t>
            </a:r>
            <a:r>
              <a:rPr lang="en-US" sz="1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Bitácoras de laboratorio, Impacto ambiental.</a:t>
            </a:r>
            <a:endParaRPr lang="en-US"/>
          </a:p>
        </p:txBody>
      </p:sp>
      <p:pic>
        <p:nvPicPr>
          <p:cNvPr id="14" name="Picture 13" descr="Logo01.gi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301" y="5084590"/>
            <a:ext cx="739315" cy="7479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1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3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7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9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6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1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10" name="Imagen 8"/>
            <p:cNvPicPr>
              <a:picLocks noChangeAspect="1"/>
            </p:cNvPicPr>
            <p:nvPr/>
          </p:nvPicPr>
          <p:blipFill>
            <a:blip r:embed="rId2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2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Bioseguridad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DA13F-7155-AE4F-BB7A-7A5F884F6D30}" type="datetimeFigureOut">
              <a:rPr lang="es-ES_tradnl" smtClean="0"/>
              <a:pPr/>
              <a:t>23/01/18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285AA-88BA-E94F-A695-DFC9F6E3B745}" type="slidenum">
              <a:rPr lang="es-ES_tradnl" smtClean="0"/>
              <a:pPr/>
              <a:t>‹#›</a:t>
            </a:fld>
            <a:endParaRPr lang="es-ES_tradnl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36244" y="28555"/>
            <a:ext cx="8872344" cy="708065"/>
            <a:chOff x="136244" y="28555"/>
            <a:chExt cx="8872344" cy="708065"/>
          </a:xfrm>
        </p:grpSpPr>
        <p:pic>
          <p:nvPicPr>
            <p:cNvPr id="8" name="Imagen 8"/>
            <p:cNvPicPr>
              <a:picLocks noChangeAspect="1"/>
            </p:cNvPicPr>
            <p:nvPr/>
          </p:nvPicPr>
          <p:blipFill>
            <a:blip r:embed="rId13">
              <a:alphaModFix amt="99000"/>
            </a:blip>
            <a:stretch>
              <a:fillRect/>
            </a:stretch>
          </p:blipFill>
          <p:spPr>
            <a:xfrm>
              <a:off x="136244" y="72656"/>
              <a:ext cx="642566" cy="6190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59143" y="28555"/>
              <a:ext cx="6325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latin typeface="Arial"/>
                  <a:cs typeface="Arial"/>
                </a:rPr>
                <a:t>Curso de Bioseguridad para Laboratorios de Investigación Biomédica</a:t>
              </a:r>
            </a:p>
            <a:p>
              <a:r>
                <a:rPr lang="es-ES_tradnl" sz="200" dirty="0" smtClean="0">
                  <a:latin typeface="Arial"/>
                  <a:cs typeface="Arial"/>
                </a:rPr>
                <a:t/>
              </a:r>
              <a:br>
                <a:rPr lang="es-ES_tradnl" sz="200" dirty="0" smtClean="0">
                  <a:latin typeface="Arial"/>
                  <a:cs typeface="Arial"/>
                </a:rPr>
              </a:br>
              <a:endParaRPr lang="es-ES_tradnl" sz="200" dirty="0" smtClean="0">
                <a:latin typeface="Arial"/>
                <a:cs typeface="Arial"/>
              </a:endParaRP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Laboratorio de Genómica Viral &amp; Humana</a:t>
              </a:r>
            </a:p>
            <a:p>
              <a:r>
                <a:rPr lang="es-ES_tradnl" sz="1100" dirty="0" smtClean="0">
                  <a:latin typeface="Arial"/>
                  <a:ea typeface="Osaka"/>
                  <a:cs typeface="Arial"/>
                </a:rPr>
                <a:t>Facultad de Medicina UASLP</a:t>
              </a:r>
            </a:p>
          </p:txBody>
        </p:sp>
        <p:cxnSp>
          <p:nvCxnSpPr>
            <p:cNvPr id="10" name="Conector recto 7"/>
            <p:cNvCxnSpPr/>
            <p:nvPr/>
          </p:nvCxnSpPr>
          <p:spPr>
            <a:xfrm>
              <a:off x="959144" y="735032"/>
              <a:ext cx="8049444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hyperlink" Target="file://localhost/Users/newet/Google%20Drive/MolBio/Biosafety/CursoPCBB/Docs/Bioterror.pdf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thique.epfl.ch/" TargetMode="External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gi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126022" y="184830"/>
            <a:ext cx="5785503" cy="5573741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672165" y="983090"/>
            <a:ext cx="5889091" cy="686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4000" b="1" cap="all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Curso de bioseguridaD</a:t>
            </a:r>
            <a:endParaRPr kumimoji="0" lang="es-ES_tradnl" sz="33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88048"/>
            <a:ext cx="2133600" cy="365125"/>
          </a:xfrm>
        </p:spPr>
        <p:txBody>
          <a:bodyPr/>
          <a:lstStyle/>
          <a:p>
            <a:fld id="{EF2285AA-88BA-E94F-A695-DFC9F6E3B745}" type="slidenum">
              <a:rPr lang="es-ES_tradnl" smtClean="0"/>
              <a:pPr/>
              <a:t>1</a:t>
            </a:fld>
            <a:endParaRPr lang="es-ES_tradnl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2775642" y="1602394"/>
            <a:ext cx="5889091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21831" y="1669831"/>
            <a:ext cx="588909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Para laboratorios de investigación biomédica</a:t>
            </a:r>
          </a:p>
          <a:p>
            <a:pPr lvl="0">
              <a:spcBef>
                <a:spcPct val="20000"/>
              </a:spcBef>
              <a:defRPr/>
            </a:pPr>
            <a:r>
              <a:rPr lang="es-ES_tradnl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v2018</a:t>
            </a:r>
            <a:endParaRPr lang="es-ES_tradnl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CuadroTexto 9"/>
          <p:cNvSpPr txBox="1"/>
          <p:nvPr/>
        </p:nvSpPr>
        <p:spPr>
          <a:xfrm>
            <a:off x="1875722" y="6003532"/>
            <a:ext cx="46751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latin typeface="Arial"/>
                <a:ea typeface="Osaka"/>
                <a:cs typeface="Arial"/>
              </a:rPr>
              <a:t>Laboratorio de Genómica Viral &amp; Humana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Facultad de Medicina</a:t>
            </a:r>
          </a:p>
          <a:p>
            <a:r>
              <a:rPr lang="es-ES_tradnl" sz="1200" dirty="0" smtClean="0">
                <a:latin typeface="Arial"/>
                <a:ea typeface="Osaka"/>
                <a:cs typeface="Arial"/>
              </a:rPr>
              <a:t>Universidad</a:t>
            </a:r>
            <a:r>
              <a:rPr lang="es-ES_tradnl" sz="1200" baseline="0" dirty="0" smtClean="0">
                <a:latin typeface="Arial"/>
                <a:ea typeface="Osaka"/>
                <a:cs typeface="Arial"/>
              </a:rPr>
              <a:t> Autónoma de San Luis Potosí</a:t>
            </a:r>
            <a:endParaRPr lang="es-ES_tradnl" sz="1200" dirty="0">
              <a:latin typeface="Arial"/>
              <a:ea typeface="Osaka"/>
              <a:cs typeface="Arial"/>
            </a:endParaRPr>
          </a:p>
        </p:txBody>
      </p:sp>
      <p:pic>
        <p:nvPicPr>
          <p:cNvPr id="16" name="Picture 15" descr="Logo Fac Med Agui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0" y="6076715"/>
            <a:ext cx="486323" cy="539986"/>
          </a:xfrm>
          <a:prstGeom prst="rect">
            <a:avLst/>
          </a:prstGeom>
        </p:spPr>
      </p:pic>
      <p:pic>
        <p:nvPicPr>
          <p:cNvPr id="17" name="Picture 16" descr="LGVH Logo B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91" y="6096602"/>
            <a:ext cx="471325" cy="520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89751" y="2850444"/>
            <a:ext cx="4505656" cy="121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S</a:t>
            </a:r>
            <a:r>
              <a:rPr lang="es-ES_tradnl" sz="1800" b="1" kern="1200" dirty="0" smtClean="0">
                <a:solidFill>
                  <a:schemeClr val="tx1"/>
                </a:solidFill>
                <a:latin typeface="Arial"/>
                <a:cs typeface="Arial"/>
              </a:rPr>
              <a:t>esión </a:t>
            </a:r>
            <a:r>
              <a:rPr lang="es-ES_tradnl" b="1" dirty="0">
                <a:latin typeface="Arial"/>
                <a:cs typeface="Arial"/>
              </a:rPr>
              <a:t>8</a:t>
            </a:r>
          </a:p>
          <a:p>
            <a:r>
              <a:rPr lang="es-ES_tradnl" sz="1800" b="1" kern="1200" dirty="0" err="1" smtClean="0">
                <a:solidFill>
                  <a:schemeClr val="tx1"/>
                </a:solidFill>
                <a:latin typeface="Arial"/>
                <a:cs typeface="Arial"/>
              </a:rPr>
              <a:t>Biocustodia</a:t>
            </a:r>
            <a:endParaRPr lang="es-ES_tradnl" sz="900" b="1" kern="1200" baseline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endParaRPr lang="es-ES_tradnl" sz="900" b="1" kern="1200" baseline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s-ES_tradnl" sz="1400" kern="1200" dirty="0" smtClean="0">
                <a:solidFill>
                  <a:schemeClr val="tx1"/>
                </a:solidFill>
                <a:latin typeface="Arial"/>
                <a:cs typeface="Arial"/>
              </a:rPr>
              <a:t>Christian A. García-Sepúlveda MD PhD</a:t>
            </a:r>
          </a:p>
          <a:p>
            <a:r>
              <a:rPr lang="es-ES_tradnl" sz="1400" kern="1200" dirty="0" smtClean="0">
                <a:solidFill>
                  <a:schemeClr val="tx1"/>
                </a:solidFill>
                <a:latin typeface="Arial"/>
                <a:cs typeface="Arial"/>
              </a:rPr>
              <a:t>Sandra E. Guerra-Palomares QFB PhD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208" y="1012425"/>
            <a:ext cx="8790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Armas biológicas y </a:t>
            </a:r>
            <a:r>
              <a:rPr lang="es-ES_tradnl" sz="1600" b="1" dirty="0">
                <a:latin typeface="Arial"/>
                <a:cs typeface="Arial"/>
              </a:rPr>
              <a:t>b</a:t>
            </a:r>
            <a:r>
              <a:rPr lang="es-ES_tradnl" sz="1600" b="1" dirty="0" smtClean="0">
                <a:latin typeface="Arial"/>
                <a:cs typeface="Arial"/>
              </a:rPr>
              <a:t>ioterrorismo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¿La diferencia entre uso de armas biológicas por un estado y el bioterrorismo? Propaganda.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202" y="2582085"/>
            <a:ext cx="4154921" cy="2129397"/>
          </a:xfrm>
          <a:prstGeom prst="rect">
            <a:avLst/>
          </a:prstGeom>
        </p:spPr>
      </p:pic>
      <p:pic>
        <p:nvPicPr>
          <p:cNvPr id="5" name="Picture 4" descr="Screen Shot 2017-10-03 at 15.07.2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3"/>
          <a:stretch/>
        </p:blipFill>
        <p:spPr>
          <a:xfrm>
            <a:off x="4849430" y="5445108"/>
            <a:ext cx="3368609" cy="101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36" y="2368548"/>
            <a:ext cx="3801546" cy="408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666" y="1461513"/>
            <a:ext cx="6585835" cy="46253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5638" y="6116589"/>
            <a:ext cx="7736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0000"/>
                </a:solidFill>
              </a:rPr>
              <a:t>Lectura crítica; los programas de </a:t>
            </a:r>
            <a:r>
              <a:rPr lang="es-ES_tradnl" sz="1600" dirty="0" err="1" smtClean="0">
                <a:solidFill>
                  <a:srgbClr val="FF0000"/>
                </a:solidFill>
              </a:rPr>
              <a:t>bioarmamento</a:t>
            </a:r>
            <a:r>
              <a:rPr lang="es-ES_tradnl" sz="1600" dirty="0" smtClean="0">
                <a:solidFill>
                  <a:srgbClr val="FF0000"/>
                </a:solidFill>
              </a:rPr>
              <a:t> más prolíficos no aparecen en esta tabla!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67" y="6031159"/>
            <a:ext cx="469697" cy="469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208" y="1012425"/>
            <a:ext cx="441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Armas biológicas y</a:t>
            </a:r>
            <a:r>
              <a:rPr lang="es-ES_tradnl" sz="1600" b="1" dirty="0">
                <a:latin typeface="Arial"/>
                <a:cs typeface="Arial"/>
              </a:rPr>
              <a:t> </a:t>
            </a:r>
            <a:r>
              <a:rPr lang="es-ES_tradnl" sz="1600" b="1" dirty="0" smtClean="0">
                <a:latin typeface="Arial"/>
                <a:cs typeface="Arial"/>
              </a:rPr>
              <a:t>bioterrorismo</a:t>
            </a:r>
            <a:endParaRPr lang="es-ES_tradnl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37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04606" y="5783853"/>
            <a:ext cx="5821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0000"/>
                </a:solidFill>
              </a:rPr>
              <a:t>Recuerdan el origen de los GSB? Para qué creen que los diseñaron? </a:t>
            </a:r>
            <a:endParaRPr lang="es-ES_tradnl" sz="16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35" y="5698423"/>
            <a:ext cx="469697" cy="469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208" y="1012425"/>
            <a:ext cx="441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Armas biológicas y</a:t>
            </a:r>
            <a:r>
              <a:rPr lang="es-ES_tradnl" sz="1600" b="1" dirty="0">
                <a:latin typeface="Arial"/>
                <a:cs typeface="Arial"/>
              </a:rPr>
              <a:t> </a:t>
            </a:r>
            <a:r>
              <a:rPr lang="es-ES_tradnl" sz="1600" b="1" dirty="0" smtClean="0">
                <a:latin typeface="Arial"/>
                <a:cs typeface="Arial"/>
              </a:rPr>
              <a:t>bioterrorismo</a:t>
            </a:r>
            <a:endParaRPr lang="es-ES_tradnl" sz="1600" dirty="0" smtClean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18" y="1552148"/>
            <a:ext cx="5435443" cy="41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4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2209" y="1004381"/>
            <a:ext cx="87460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Programas de armamento biológico desarrollados durante 2GM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512"/>
          <a:stretch/>
        </p:blipFill>
        <p:spPr>
          <a:xfrm>
            <a:off x="711200" y="2205699"/>
            <a:ext cx="7708900" cy="27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6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2209" y="1004381"/>
            <a:ext cx="8746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Países con programas de armamento biológico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Los países más preocupados por el bioterrorismo son los que poseen o tuvieron programas para el desarrollo de armas biológicas.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15" y="2259891"/>
            <a:ext cx="64135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6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2209" y="1004381"/>
            <a:ext cx="58097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Capacidad estratégica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Bajas causadas por un ataque biológico hipotético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Aspersión aérea de 50 kg del agente (</a:t>
            </a:r>
            <a:r>
              <a:rPr lang="es-ES_tradnl" sz="1600" dirty="0" err="1" smtClean="0">
                <a:latin typeface="Arial"/>
                <a:cs typeface="Arial"/>
              </a:rPr>
              <a:t>aerosolizado</a:t>
            </a:r>
            <a:r>
              <a:rPr lang="es-ES_tradnl" sz="1600" dirty="0" smtClean="0">
                <a:latin typeface="Arial"/>
                <a:cs typeface="Arial"/>
              </a:rPr>
              <a:t>) a lo largo de una línea de 2 kg viento-arriba a un poblado de 500,000 individuos.</a:t>
            </a:r>
          </a:p>
        </p:txBody>
      </p:sp>
      <p:pic>
        <p:nvPicPr>
          <p:cNvPr id="4" name="Picture 3" descr="Screen shot 2014-08-05 at 9.59.20 AM.png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0" b="16351"/>
          <a:stretch/>
        </p:blipFill>
        <p:spPr>
          <a:xfrm>
            <a:off x="1698908" y="3263991"/>
            <a:ext cx="5537429" cy="26512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4613" y="6179965"/>
            <a:ext cx="7830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WHO Group of Consultants. Health Aspects of Chemical and Biological </a:t>
            </a:r>
            <a:r>
              <a:rPr lang="en-US" sz="1200" dirty="0" smtClean="0">
                <a:latin typeface="Arial"/>
                <a:cs typeface="Arial"/>
              </a:rPr>
              <a:t>Weapons</a:t>
            </a:r>
            <a:r>
              <a:rPr lang="en-US" sz="1200" dirty="0">
                <a:latin typeface="Arial"/>
                <a:cs typeface="Arial"/>
              </a:rPr>
              <a:t>. Geneva, </a:t>
            </a:r>
            <a:r>
              <a:rPr lang="en-US" sz="1200" dirty="0" smtClean="0">
                <a:latin typeface="Arial"/>
                <a:cs typeface="Arial"/>
              </a:rPr>
              <a:t>Switzerland, </a:t>
            </a:r>
            <a:r>
              <a:rPr lang="en-US" sz="1200" dirty="0">
                <a:latin typeface="Arial"/>
                <a:cs typeface="Arial"/>
              </a:rPr>
              <a:t>1970.</a:t>
            </a:r>
          </a:p>
        </p:txBody>
      </p:sp>
      <p:pic>
        <p:nvPicPr>
          <p:cNvPr id="5" name="Picture 4" descr="Screen Shot 2017-10-03 at 16.54.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19" y="1203108"/>
            <a:ext cx="3022684" cy="172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1262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Dual-Use </a:t>
            </a:r>
            <a:r>
              <a:rPr lang="es-ES_tradnl" sz="1600" b="1" dirty="0" err="1" smtClean="0">
                <a:latin typeface="Arial"/>
                <a:cs typeface="Arial"/>
              </a:rPr>
              <a:t>Research</a:t>
            </a:r>
            <a:r>
              <a:rPr lang="es-ES_tradnl" sz="1600" b="1" dirty="0" smtClean="0">
                <a:latin typeface="Arial"/>
                <a:cs typeface="Arial"/>
              </a:rPr>
              <a:t> of </a:t>
            </a:r>
            <a:r>
              <a:rPr lang="es-ES_tradnl" sz="1600" b="1" dirty="0" err="1" smtClean="0">
                <a:latin typeface="Arial"/>
                <a:cs typeface="Arial"/>
              </a:rPr>
              <a:t>Concern</a:t>
            </a:r>
            <a:r>
              <a:rPr lang="es-ES_tradnl" sz="1600" b="1" dirty="0" smtClean="0">
                <a:latin typeface="Arial"/>
                <a:cs typeface="Arial"/>
              </a:rPr>
              <a:t> (DURC) - Proyectos preocupantes por utilidad dual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y en día es fácil desviar tecnología biomédica para desarrollar armas biológicas, nucleares (sucias, aunque no fisibles), tóxicas y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termobáricas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, sencillas pero de gran impacto.</a:t>
            </a: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La biología sintética e ingeniería genética permite que incluso proyectos científicos inocentes tipo </a:t>
            </a:r>
            <a:r>
              <a:rPr lang="es-ES_tradnl" sz="1600" dirty="0" smtClean="0">
                <a:latin typeface="Arial"/>
                <a:cs typeface="Arial"/>
              </a:rPr>
              <a:t>“prueba de conceptos” tengan aplicaciones bélicas (</a:t>
            </a:r>
            <a:r>
              <a:rPr lang="es-ES_tradnl" sz="1600" i="1" dirty="0" smtClean="0">
                <a:latin typeface="Arial"/>
                <a:cs typeface="Arial"/>
              </a:rPr>
              <a:t>dual-use </a:t>
            </a:r>
            <a:r>
              <a:rPr lang="es-ES_tradnl" sz="1600" i="1" dirty="0" err="1" smtClean="0">
                <a:latin typeface="Arial"/>
                <a:cs typeface="Arial"/>
              </a:rPr>
              <a:t>research</a:t>
            </a:r>
            <a:r>
              <a:rPr lang="es-ES_tradnl" sz="1600" i="1" dirty="0" smtClean="0">
                <a:latin typeface="Arial"/>
                <a:cs typeface="Arial"/>
              </a:rPr>
              <a:t> of </a:t>
            </a:r>
            <a:r>
              <a:rPr lang="es-ES_tradnl" sz="1600" i="1" dirty="0" err="1" smtClean="0">
                <a:latin typeface="Arial"/>
                <a:cs typeface="Arial"/>
              </a:rPr>
              <a:t>concern</a:t>
            </a:r>
            <a:r>
              <a:rPr lang="es-ES_tradnl" sz="1600" dirty="0" smtClean="0">
                <a:latin typeface="Arial"/>
                <a:cs typeface="Arial"/>
              </a:rPr>
              <a:t>).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marL="620713" indent="-263525" algn="just">
              <a:buFont typeface="Arial"/>
              <a:buChar char="•"/>
            </a:pPr>
            <a:r>
              <a:rPr lang="en-GB" sz="1600" dirty="0" smtClean="0">
                <a:latin typeface="Arial"/>
                <a:cs typeface="Arial"/>
              </a:rPr>
              <a:t>Production of infectious poliovirus from synthetic viral genomes. </a:t>
            </a:r>
          </a:p>
          <a:p>
            <a:pPr marL="357188" algn="just"/>
            <a:r>
              <a:rPr lang="en-GB" sz="1600" dirty="0" smtClean="0">
                <a:latin typeface="Arial"/>
                <a:cs typeface="Arial"/>
              </a:rPr>
              <a:t>     Cello J, et al. Methods </a:t>
            </a:r>
            <a:r>
              <a:rPr lang="en-GB" sz="1600" dirty="0" err="1" smtClean="0">
                <a:latin typeface="Arial"/>
                <a:cs typeface="Arial"/>
              </a:rPr>
              <a:t>Mol</a:t>
            </a:r>
            <a:r>
              <a:rPr lang="en-GB" sz="1600" dirty="0" smtClean="0">
                <a:latin typeface="Arial"/>
                <a:cs typeface="Arial"/>
              </a:rPr>
              <a:t> Biol. 2012; 852:181-93. PMID: 22328434</a:t>
            </a:r>
          </a:p>
          <a:p>
            <a:pPr marL="620713" indent="-263525" algn="just">
              <a:buFont typeface="Arial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620713" indent="-263525" algn="just">
              <a:buFont typeface="Arial"/>
              <a:buChar char="•"/>
            </a:pPr>
            <a:r>
              <a:rPr lang="en-GB" sz="1600" dirty="0" smtClean="0">
                <a:latin typeface="Arial"/>
                <a:cs typeface="Arial"/>
              </a:rPr>
              <a:t>Airborne transmission of influenza A/H5N1 virus between ferrets. </a:t>
            </a:r>
          </a:p>
          <a:p>
            <a:pPr marL="357188" algn="just"/>
            <a:r>
              <a:rPr lang="en-GB" sz="1600" dirty="0" smtClean="0">
                <a:latin typeface="Arial"/>
                <a:cs typeface="Arial"/>
              </a:rPr>
              <a:t>     </a:t>
            </a:r>
            <a:r>
              <a:rPr lang="en-GB" sz="1600" dirty="0" err="1" smtClean="0">
                <a:latin typeface="Arial"/>
                <a:cs typeface="Arial"/>
              </a:rPr>
              <a:t>Herfst</a:t>
            </a:r>
            <a:r>
              <a:rPr lang="en-GB" sz="1600" dirty="0" smtClean="0">
                <a:latin typeface="Arial"/>
                <a:cs typeface="Arial"/>
              </a:rPr>
              <a:t> S, et al. Science. 2012 Jun 22;336(6088):1534-41. PMID: 22723413</a:t>
            </a:r>
          </a:p>
          <a:p>
            <a:pPr marL="620713" indent="-263525" algn="just">
              <a:buFont typeface="Arial"/>
              <a:buChar char="•"/>
            </a:pPr>
            <a:endParaRPr lang="en-GB" sz="1600" dirty="0">
              <a:latin typeface="Arial"/>
              <a:cs typeface="Arial"/>
            </a:endParaRPr>
          </a:p>
          <a:p>
            <a:pPr marL="620713" indent="-263525" algn="just">
              <a:buFont typeface="Arial"/>
              <a:buChar char="•"/>
            </a:pPr>
            <a:r>
              <a:rPr lang="en-GB" sz="1600" dirty="0" smtClean="0">
                <a:latin typeface="Arial"/>
                <a:cs typeface="Arial"/>
              </a:rPr>
              <a:t>Transgenic </a:t>
            </a:r>
            <a:r>
              <a:rPr lang="en-GB" sz="1600" dirty="0">
                <a:latin typeface="Arial"/>
                <a:cs typeface="Arial"/>
              </a:rPr>
              <a:t>expression of mouse IL-4 in recombinant </a:t>
            </a:r>
            <a:r>
              <a:rPr lang="en-GB" sz="1600" dirty="0" err="1">
                <a:latin typeface="Arial"/>
                <a:cs typeface="Arial"/>
              </a:rPr>
              <a:t>Vaccinia</a:t>
            </a:r>
            <a:r>
              <a:rPr lang="en-GB" sz="1600" dirty="0">
                <a:latin typeface="Arial"/>
                <a:cs typeface="Arial"/>
              </a:rPr>
              <a:t> </a:t>
            </a:r>
            <a:r>
              <a:rPr lang="en-GB" sz="1600" dirty="0" smtClean="0">
                <a:latin typeface="Arial"/>
                <a:cs typeface="Arial"/>
              </a:rPr>
              <a:t>virus. </a:t>
            </a:r>
          </a:p>
          <a:p>
            <a:pPr marL="357188" algn="just"/>
            <a:r>
              <a:rPr lang="es-ES_tradnl" sz="1600" dirty="0" smtClean="0">
                <a:latin typeface="Arial"/>
                <a:cs typeface="Arial"/>
              </a:rPr>
              <a:t>     </a:t>
            </a:r>
            <a:r>
              <a:rPr lang="es-ES_tradnl" sz="1600" dirty="0" err="1" smtClean="0">
                <a:latin typeface="Arial"/>
                <a:cs typeface="Arial"/>
              </a:rPr>
              <a:t>Bembridge</a:t>
            </a:r>
            <a:r>
              <a:rPr lang="es-ES_tradnl" sz="1600" dirty="0" smtClean="0">
                <a:latin typeface="Arial"/>
                <a:cs typeface="Arial"/>
              </a:rPr>
              <a:t> </a:t>
            </a:r>
            <a:r>
              <a:rPr lang="es-ES_tradnl" sz="1600" dirty="0">
                <a:latin typeface="Arial"/>
                <a:cs typeface="Arial"/>
              </a:rPr>
              <a:t>GP, </a:t>
            </a:r>
            <a:r>
              <a:rPr lang="es-ES_tradnl" sz="1600" dirty="0" smtClean="0">
                <a:latin typeface="Arial"/>
                <a:cs typeface="Arial"/>
              </a:rPr>
              <a:t>et al. J </a:t>
            </a:r>
            <a:r>
              <a:rPr lang="es-ES_tradnl" sz="1600" dirty="0" err="1">
                <a:latin typeface="Arial"/>
                <a:cs typeface="Arial"/>
              </a:rPr>
              <a:t>Immunol</a:t>
            </a:r>
            <a:r>
              <a:rPr lang="es-ES_tradnl" sz="1600" dirty="0">
                <a:latin typeface="Arial"/>
                <a:cs typeface="Arial"/>
              </a:rPr>
              <a:t> 1998;161:2473–80.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La mayoría, si no todas, las tecnologías desarrolladas para aplicaciones pacíficas han tenido aplicaciones o contra-aplicaciones militares.</a:t>
            </a:r>
          </a:p>
        </p:txBody>
      </p:sp>
    </p:spTree>
    <p:extLst>
      <p:ext uri="{BB962C8B-B14F-4D97-AF65-F5344CB8AC3E}">
        <p14:creationId xmlns:p14="http://schemas.microsoft.com/office/powerpoint/2010/main" val="5125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12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Integridad científica y proyectos de investigación de doble-uso (DURC)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En 1990 se propuso la adopción de un </a:t>
            </a:r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Código Ético </a:t>
            </a:r>
            <a:r>
              <a:rPr lang="es-ES_tradnl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Arquimediano</a:t>
            </a:r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para científicos e ingenieros semejante al Hipocrático Médico con el mismo objetivo: “</a:t>
            </a:r>
            <a:r>
              <a:rPr lang="es-ES_tradnl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primum</a:t>
            </a:r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 non </a:t>
            </a:r>
            <a:r>
              <a:rPr lang="es-ES_tradnl" sz="1600" i="1" dirty="0" err="1" smtClean="0">
                <a:solidFill>
                  <a:srgbClr val="000000"/>
                </a:solidFill>
                <a:latin typeface="Arial"/>
                <a:cs typeface="Arial"/>
              </a:rPr>
              <a:t>nocere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”.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6" y="2565155"/>
            <a:ext cx="8724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1262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Integridad científica y proyectos de investigación de doble-uso (DURC)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>
                <a:latin typeface="Arial"/>
                <a:cs typeface="Arial"/>
              </a:rPr>
              <a:t>La </a:t>
            </a:r>
            <a:r>
              <a:rPr lang="es-ES_tradnl" sz="1600" i="1" dirty="0" err="1">
                <a:latin typeface="Arial"/>
                <a:cs typeface="Arial"/>
              </a:rPr>
              <a:t>Biologic</a:t>
            </a:r>
            <a:r>
              <a:rPr lang="es-ES_tradnl" sz="1600" i="1" dirty="0">
                <a:latin typeface="Arial"/>
                <a:cs typeface="Arial"/>
              </a:rPr>
              <a:t> and </a:t>
            </a:r>
            <a:r>
              <a:rPr lang="es-ES_tradnl" sz="1600" i="1" dirty="0" err="1">
                <a:latin typeface="Arial"/>
                <a:cs typeface="Arial"/>
              </a:rPr>
              <a:t>Toxin</a:t>
            </a:r>
            <a:r>
              <a:rPr lang="es-ES_tradnl" sz="1600" i="1" dirty="0">
                <a:latin typeface="Arial"/>
                <a:cs typeface="Arial"/>
              </a:rPr>
              <a:t> </a:t>
            </a:r>
            <a:r>
              <a:rPr lang="es-ES_tradnl" sz="1600" i="1" dirty="0" err="1">
                <a:latin typeface="Arial"/>
                <a:cs typeface="Arial"/>
              </a:rPr>
              <a:t>Weapons</a:t>
            </a:r>
            <a:r>
              <a:rPr lang="es-ES_tradnl" sz="1600" i="1" dirty="0">
                <a:latin typeface="Arial"/>
                <a:cs typeface="Arial"/>
              </a:rPr>
              <a:t> </a:t>
            </a:r>
            <a:r>
              <a:rPr lang="es-ES_tradnl" sz="1600" i="1" dirty="0" err="1">
                <a:latin typeface="Arial"/>
                <a:cs typeface="Arial"/>
              </a:rPr>
              <a:t>Convention</a:t>
            </a:r>
            <a:r>
              <a:rPr lang="es-ES_tradnl" sz="1600" i="1" dirty="0">
                <a:latin typeface="Arial"/>
                <a:cs typeface="Arial"/>
              </a:rPr>
              <a:t> </a:t>
            </a:r>
            <a:r>
              <a:rPr lang="es-ES_tradnl" sz="1600" dirty="0">
                <a:latin typeface="Arial"/>
                <a:cs typeface="Arial"/>
              </a:rPr>
              <a:t>(BTWC) de1972 fue el primer tratado de </a:t>
            </a:r>
            <a:r>
              <a:rPr lang="es-ES_tradnl" sz="1600" dirty="0" err="1">
                <a:latin typeface="Arial"/>
                <a:cs typeface="Arial"/>
              </a:rPr>
              <a:t>desarmamento</a:t>
            </a:r>
            <a:r>
              <a:rPr lang="es-ES_tradnl" sz="1600" dirty="0">
                <a:latin typeface="Arial"/>
                <a:cs typeface="Arial"/>
              </a:rPr>
              <a:t> multilateral </a:t>
            </a:r>
            <a:r>
              <a:rPr lang="es-ES_tradnl" sz="1600" dirty="0" smtClean="0">
                <a:latin typeface="Arial"/>
                <a:cs typeface="Arial"/>
              </a:rPr>
              <a:t>internacional.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Durante el 2006 la BTWC postuló: </a:t>
            </a:r>
          </a:p>
          <a:p>
            <a:pPr algn="just"/>
            <a:endParaRPr lang="es-ES_tradnl" sz="16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“La prohibición de todo trabajo científico con microbios o toxinas de origen </a:t>
            </a:r>
          </a:p>
          <a:p>
            <a:pPr algn="ctr"/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natural o artificial sin justificación ni aplicaciones pacíficas”.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76" y="3573046"/>
            <a:ext cx="69850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6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12628" cy="465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Integridad científica y proyectos de investigación de doble-uso (DURC)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La sexta convención de la BTWC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emite lista de </a:t>
            </a:r>
            <a:r>
              <a:rPr lang="es-ES_tradnl" sz="2800" b="1" dirty="0">
                <a:solidFill>
                  <a:srgbClr val="000000"/>
                </a:solidFill>
                <a:latin typeface="Arial"/>
                <a:cs typeface="Arial"/>
              </a:rPr>
              <a:t>9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experimentos </a:t>
            </a:r>
            <a:r>
              <a:rPr lang="es-ES_tradnl" sz="2000" b="1" dirty="0" smtClean="0">
                <a:solidFill>
                  <a:srgbClr val="000000"/>
                </a:solidFill>
                <a:latin typeface="Arial"/>
                <a:cs typeface="Arial"/>
              </a:rPr>
              <a:t>PREOCUPANTES</a:t>
            </a:r>
            <a:r>
              <a:rPr lang="es-ES_tradnl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destinados a desarrollar en patógenos una mayor capacidad infecciosa, diferencias en la ruta de infección o transmisión natural, evadir al sistema inmune o contrarrestar acercamientos preventivos, curativos o de detección.</a:t>
            </a: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Como evadir la protección brindada por vacunas.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Conferir resistencia a antibióticos/antivirales.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Aumentar su virulencia o desarrollar virulencia en uno no patogénico.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Incrementar la transmisibilidad de agentes patógenos.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Alterar el espectro de hospederos susceptibles al agente.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Evadir las estrategias de detección o diagnóstico.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Armamentizar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agentes biológicos.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Aumentar la susceptibilidad de una población a un agente biológico.</a:t>
            </a:r>
          </a:p>
          <a:p>
            <a:pPr marL="977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Regenerar o reconstituir a patógenos extintos o erradicados.</a:t>
            </a:r>
          </a:p>
        </p:txBody>
      </p:sp>
    </p:spTree>
    <p:extLst>
      <p:ext uri="{BB962C8B-B14F-4D97-AF65-F5344CB8AC3E}">
        <p14:creationId xmlns:p14="http://schemas.microsoft.com/office/powerpoint/2010/main" val="9598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48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latin typeface="Arial"/>
                <a:cs typeface="Arial"/>
              </a:rPr>
              <a:t>Desastres naturales</a:t>
            </a:r>
            <a:endParaRPr lang="es-ES_tradnl" sz="1600" b="1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>
                <a:latin typeface="Arial"/>
                <a:cs typeface="Arial"/>
              </a:rPr>
              <a:t>Entre los desastres naturales más importantes que debieran considerar los laboratorios mexicanos se incluyen a los sismos y erupciones volcánicas, las tormentas severas, huracanes, inundaciones y deslaves al igual que las ondas de calor.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65424" y="2560902"/>
            <a:ext cx="8401537" cy="1797539"/>
            <a:chOff x="519395" y="2338102"/>
            <a:chExt cx="8401537" cy="17975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395" y="2338102"/>
              <a:ext cx="2696309" cy="17975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2227" y="2338102"/>
              <a:ext cx="2854652" cy="17975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2936" y="2338102"/>
              <a:ext cx="2697996" cy="179753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514864" y="4625846"/>
            <a:ext cx="5828732" cy="1805925"/>
            <a:chOff x="3142467" y="4415692"/>
            <a:chExt cx="5828732" cy="18059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2467" y="4415692"/>
              <a:ext cx="3080469" cy="18059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4576" y="4415692"/>
              <a:ext cx="2676623" cy="1799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798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12628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Integridad científica y proyectos de investigación de doble-uso (DURC)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riesgo de DURC reside tanto en el agente desarrollado (el cual puede ser contenido empleando bioseguridad y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biocustodia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) como  en el conocimiento generado.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La autocensura de información científica sería antiético, científicamente. 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Opciones:</a:t>
            </a: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Redacción que evite atraer atención DURC (caso de IL-4 en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vaccinia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).</a:t>
            </a: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Publicación de información en medios especializados de baja circulación.</a:t>
            </a: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Detener publicación hasta que se desarrollen contra-medidas para el hallazgo.</a:t>
            </a: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Liberar información solamente a grupo selecto de científicos/autoridades.</a:t>
            </a: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Pausar o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bandonar el proyecto científico</a:t>
            </a: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Buscar financiamiento “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fast-track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” de contramedidas.</a:t>
            </a:r>
            <a:endParaRPr lang="es-ES_tradnl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Varios países han emitido pausas voluntarias a investigaciones DURC: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Clonación humana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Experimentos de ganancia de función (GOF) en agentes patógenos</a:t>
            </a:r>
          </a:p>
          <a:p>
            <a:pPr marL="798513" indent="-342900" algn="just">
              <a:buFont typeface="+mj-lt"/>
              <a:buAutoNum type="arabicPeriod"/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Experimentos sobre la transmisibilidad de MERS, SARS e Influenza.</a:t>
            </a:r>
          </a:p>
        </p:txBody>
      </p:sp>
    </p:spTree>
    <p:extLst>
      <p:ext uri="{BB962C8B-B14F-4D97-AF65-F5344CB8AC3E}">
        <p14:creationId xmlns:p14="http://schemas.microsoft.com/office/powerpoint/2010/main" val="337464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12628" cy="550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Principios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Tiene como objetivo evitar la pérdida, el robo o mal uso de material biológico y de información derivada.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Basada en limitar el acceso de personas (incluyendo a investigadores) a laboratorios, a material biológico y a la información derivada de ellos.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Los programas de BIOSEGURIDAD y los de BIOCUSTODIA comparten componentes, ambos:</a:t>
            </a: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Se basan en evaluaciones de riesgo.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Emplean medidas administrativas documentales (protocolos y bitácoras).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Requieren de la experiencia y entrenamiento de personal humano capacitado.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Dependen del sentido ético, moral y de la responsabilidad de personal.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Exigen rendimiento de cuentas sobre el paradero de material biológico al personal.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	Implementa medidas de control de acceso.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Documentan transferencia de material biológico.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Desarrollan planes de contingencia.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 Mantienen un inventario de agentes biológicos estratégicos.</a:t>
            </a:r>
          </a:p>
          <a:p>
            <a:pPr marL="452438" indent="-3175" algn="just">
              <a:lnSpc>
                <a:spcPct val="120000"/>
              </a:lnSpc>
              <a:buFont typeface="Arial"/>
              <a:buChar char="•"/>
              <a:tabLst>
                <a:tab pos="719138" algn="l"/>
              </a:tabLst>
            </a:pP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 Evalúan las calificaciones técnicas y morales de su personal de manera periódica.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47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81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Personal humano capacitado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personal debe demostrar la capacidad técnica para realizar su trabajo de manera segura o reportar desviaciones del mismo.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personal debe demostrar un elevado grado de responsabilidad profesional y disciplina para</a:t>
            </a: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apegarse a protocolos.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Screen Shot 2017-10-18 at 14.29.0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61" y="2961157"/>
            <a:ext cx="6154800" cy="3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0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81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Personal humano capacitado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Deslindar responsabilidades específicas al personal (Que </a:t>
            </a:r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sí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y que </a:t>
            </a:r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no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puede hacer).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Evaluar la integridad moral de los individuos que tienen acceso a material biológico.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Establecer programa para identificar ideaciones psicóticas, de autolesión o destructivas.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49" y="3117127"/>
            <a:ext cx="4545833" cy="31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81245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Retos actuales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¿Como mantener un balance entre la necesidad de proteger al material biológico de uso mal-intencionado </a:t>
            </a:r>
            <a:r>
              <a:rPr lang="es-ES_tradnl" sz="1600" i="1" dirty="0" smtClean="0">
                <a:solidFill>
                  <a:srgbClr val="000000"/>
                </a:solidFill>
                <a:latin typeface="Arial"/>
                <a:cs typeface="Arial"/>
              </a:rPr>
              <a:t>versus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la necesidad de fomentar la generación de conocimiento y trabajo científico a través del intercambio de material biológico?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¿Como hacer cumplir un programa de bioseguridad y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biocustodia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 en ausencia de legislación escrita que requiera el apego a lineamientos?</a:t>
            </a: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BUENAS PRACTICAS DE LABORATORIO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15" y="3296714"/>
            <a:ext cx="3186652" cy="27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208" y="993775"/>
            <a:ext cx="856459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Guía para la evaluación de riesgos y redacción de planes de bioseguridad locales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Establecer que agentes biológicos o material biológico debe ser custodiado.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Asegurar que las medidas adoptadas para su custodia y el costo que implican sea proporcional al riegos de mal uso percibido.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El financiamiento de dichas medidas puede ser bastante elevado.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No buscar protegernos de TODOS los riesgos percibidos.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Enlistar riesgos prioritarios.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Considerar recursos institucionales al establecer programa de mitigación de riesgos.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Los jefes de área, supervisores de laboratorio o investigadores principales DEBEN adoptar la responsabilidad de CUSTODIOS de material biológico, moral y legalmente.</a:t>
            </a:r>
          </a:p>
          <a:p>
            <a:pPr algn="just"/>
            <a:endParaRPr lang="es-ES_tradnl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27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208" y="993775"/>
            <a:ext cx="856459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Guía para la evaluación de riesgos y redacción de planes de bioseguridad locales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Existen diferentes modelos para realizar esta evaluación.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Componentes comunes a los modelos: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	-Evaluación de agentes biológicos disponibles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	-Evaluación de riesgo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	-Evaluación de vulnerabilidades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	-Evaluación de las medidas de mitigación necesarias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En este proceso ejemplar se mencionan 5 pasos sencillos para evaluar riesgos biológicos que requieran ser sujetos a </a:t>
            </a:r>
            <a:r>
              <a:rPr lang="es-ES_tradnl" sz="1600" dirty="0" err="1" smtClean="0">
                <a:latin typeface="Arial"/>
                <a:cs typeface="Arial"/>
              </a:rPr>
              <a:t>biocustodia</a:t>
            </a:r>
            <a:r>
              <a:rPr lang="es-ES_tradnl" sz="1600" dirty="0" smtClean="0">
                <a:latin typeface="Arial"/>
                <a:cs typeface="Arial"/>
              </a:rPr>
              <a:t>: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	-Identificación y </a:t>
            </a:r>
            <a:r>
              <a:rPr lang="es-ES_tradnl" sz="1600" dirty="0" err="1" smtClean="0">
                <a:latin typeface="Arial"/>
                <a:cs typeface="Arial"/>
              </a:rPr>
              <a:t>prioritización</a:t>
            </a:r>
            <a:r>
              <a:rPr lang="es-ES_tradnl" sz="1600" dirty="0" smtClean="0">
                <a:latin typeface="Arial"/>
                <a:cs typeface="Arial"/>
              </a:rPr>
              <a:t> de agentes biológicos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	-Identificación y </a:t>
            </a:r>
            <a:r>
              <a:rPr lang="es-ES_tradnl" sz="1600" dirty="0" err="1" smtClean="0">
                <a:latin typeface="Arial"/>
                <a:cs typeface="Arial"/>
              </a:rPr>
              <a:t>prioritización</a:t>
            </a:r>
            <a:r>
              <a:rPr lang="es-ES_tradnl" sz="1600" dirty="0" smtClean="0">
                <a:latin typeface="Arial"/>
                <a:cs typeface="Arial"/>
              </a:rPr>
              <a:t> de adversarios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	-Análisis del riesgo de escenarios específicos</a:t>
            </a:r>
          </a:p>
          <a:p>
            <a:pPr algn="just"/>
            <a:r>
              <a:rPr lang="es-ES_tradnl" sz="1600" dirty="0">
                <a:latin typeface="Arial"/>
                <a:cs typeface="Arial"/>
              </a:rPr>
              <a:t>	</a:t>
            </a:r>
            <a:r>
              <a:rPr lang="es-ES_tradnl" sz="1600" dirty="0" smtClean="0">
                <a:latin typeface="Arial"/>
                <a:cs typeface="Arial"/>
              </a:rPr>
              <a:t>-Diseño de programa de contingencia</a:t>
            </a:r>
          </a:p>
          <a:p>
            <a:pPr algn="just"/>
            <a:r>
              <a:rPr lang="es-ES_tradnl" sz="1600" dirty="0">
                <a:latin typeface="Arial"/>
                <a:cs typeface="Arial"/>
              </a:rPr>
              <a:t>	</a:t>
            </a:r>
            <a:r>
              <a:rPr lang="es-ES_tradnl" sz="1600" dirty="0" smtClean="0">
                <a:latin typeface="Arial"/>
                <a:cs typeface="Arial"/>
              </a:rPr>
              <a:t>-Re-evaluar la postura institucional hacia el riesgo y protección</a:t>
            </a:r>
          </a:p>
          <a:p>
            <a:pPr algn="just"/>
            <a:r>
              <a:rPr lang="es-ES_tradnl" sz="1600" dirty="0">
                <a:latin typeface="Arial"/>
                <a:cs typeface="Arial"/>
              </a:rPr>
              <a:t>	</a:t>
            </a:r>
            <a:endParaRPr lang="es-ES_tradnl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0299" y="1430469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Identifique y priorice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material biológico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custodiable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301" y="4736665"/>
            <a:ext cx="2984626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Implemente medidas de protección y seguridad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00" y="3083567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Analice escenarios de riesgo específicos y vulnerabilidades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00" y="3910116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Desarrolle un plan de administración de riesgos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99" y="2257018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Identifique riesgos para el material biológico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9" y="6389761"/>
            <a:ext cx="2984627" cy="33855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Evaluaciones periódicas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299" y="5563214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Desarrolle protocolos de contingencia.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208" y="993775"/>
            <a:ext cx="317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Evaluación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b="1" dirty="0" smtClean="0"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03881" y="2047853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703881" y="286313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703881" y="3695046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703881" y="4520112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703881" y="5351727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703881" y="617338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6966" y="993775"/>
            <a:ext cx="5110807" cy="5262980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Enliste los </a:t>
            </a:r>
            <a:r>
              <a:rPr lang="es-ES_tradnl" sz="1600" dirty="0" err="1" smtClean="0">
                <a:latin typeface="Arial"/>
                <a:cs typeface="Arial"/>
              </a:rPr>
              <a:t>bioespecímenes</a:t>
            </a:r>
            <a:r>
              <a:rPr lang="es-ES_tradnl" sz="1600" dirty="0" smtClean="0">
                <a:latin typeface="Arial"/>
                <a:cs typeface="Arial"/>
              </a:rPr>
              <a:t> almacenado en el laboratorio.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Determine el RG cada espécimen, si se conoce.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Estime el RG de los agentes biológicos potencialmente presentes en especímenes si no se sabe de la presencia de agentes específicos.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Estime la cantidad (volumen o peso) de cada espécimen.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Estime el potencial que tiene cada espécimen de uso malintencionado (viabilidad, infectividad, transmisibilidad, virulencia, </a:t>
            </a:r>
            <a:r>
              <a:rPr lang="es-ES_tradnl" sz="1600" dirty="0" err="1" smtClean="0">
                <a:latin typeface="Arial"/>
                <a:cs typeface="Arial"/>
              </a:rPr>
              <a:t>patogenicidad</a:t>
            </a:r>
            <a:r>
              <a:rPr lang="es-ES_tradnl" sz="1600" dirty="0" smtClean="0">
                <a:latin typeface="Arial"/>
                <a:cs typeface="Arial"/>
              </a:rPr>
              <a:t>, etc.).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Evalúe las consecuencias del uso malintencionado (morbilidad, mortalidad tanto individual como comunitaria y ambiental).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Enliste </a:t>
            </a:r>
            <a:r>
              <a:rPr lang="es-ES_tradnl" sz="1600" dirty="0" err="1" smtClean="0">
                <a:latin typeface="Arial"/>
                <a:cs typeface="Arial"/>
              </a:rPr>
              <a:t>bioespecímenes</a:t>
            </a:r>
            <a:r>
              <a:rPr lang="es-ES_tradnl" sz="1600" dirty="0" smtClean="0">
                <a:latin typeface="Arial"/>
                <a:cs typeface="Arial"/>
              </a:rPr>
              <a:t> según prioridad.</a:t>
            </a:r>
            <a:endParaRPr lang="es-ES_tradnl" sz="1600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>
            <a:stCxn id="16" idx="3"/>
          </p:cNvCxnSpPr>
          <p:nvPr/>
        </p:nvCxnSpPr>
        <p:spPr>
          <a:xfrm flipV="1">
            <a:off x="3294926" y="1716288"/>
            <a:ext cx="572040" cy="656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36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0299" y="1430469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Identifique y priorice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material biológico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custodiable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301" y="4736665"/>
            <a:ext cx="2984626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Implemente medidas de protección y seguridad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00" y="3083567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Analice escenarios de riesgo específicos y vulnerabilidades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00" y="3910116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Desarrolle un plan de administración de riesgos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99" y="2257018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Identifique riesgos para el material biológico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9" y="6389761"/>
            <a:ext cx="2984627" cy="33855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Evaluaciones periódicas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299" y="5563214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Desarrolle protocolos de contingencia.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208" y="993775"/>
            <a:ext cx="317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Evaluación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b="1" dirty="0" smtClean="0"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03881" y="2047853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703881" y="286313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703881" y="3695046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703881" y="4520112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703881" y="5351727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703881" y="617338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6966" y="1851925"/>
            <a:ext cx="5110807" cy="4278094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Identifique a individuos “internos” que puedan representar un riesgo para cada </a:t>
            </a:r>
            <a:r>
              <a:rPr lang="es-ES_tradnl" sz="1600" dirty="0" err="1" smtClean="0">
                <a:latin typeface="Arial"/>
                <a:cs typeface="Arial"/>
              </a:rPr>
              <a:t>bioespécimen</a:t>
            </a:r>
            <a:r>
              <a:rPr lang="es-ES_tradnl" sz="1600" dirty="0">
                <a:latin typeface="Arial"/>
                <a:cs typeface="Arial"/>
              </a:rPr>
              <a:t> </a:t>
            </a:r>
            <a:r>
              <a:rPr lang="es-ES_tradnl" sz="1600" dirty="0" smtClean="0">
                <a:latin typeface="Arial"/>
                <a:cs typeface="Arial"/>
              </a:rPr>
              <a:t>de los priorizados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>
                <a:latin typeface="Arial"/>
                <a:cs typeface="Arial"/>
              </a:rPr>
              <a:t>Identifique a individuos </a:t>
            </a:r>
            <a:r>
              <a:rPr lang="es-ES_tradnl" sz="1600" dirty="0" smtClean="0">
                <a:latin typeface="Arial"/>
                <a:cs typeface="Arial"/>
              </a:rPr>
              <a:t>“externos” </a:t>
            </a:r>
            <a:r>
              <a:rPr lang="es-ES_tradnl" sz="1600" dirty="0">
                <a:latin typeface="Arial"/>
                <a:cs typeface="Arial"/>
              </a:rPr>
              <a:t>que puedan representar un riesgo para cada </a:t>
            </a:r>
            <a:r>
              <a:rPr lang="es-ES_tradnl" sz="1600" dirty="0" err="1">
                <a:latin typeface="Arial"/>
                <a:cs typeface="Arial"/>
              </a:rPr>
              <a:t>bioespécimen</a:t>
            </a:r>
            <a:r>
              <a:rPr lang="es-ES_tradnl" sz="1600" dirty="0">
                <a:latin typeface="Arial"/>
                <a:cs typeface="Arial"/>
              </a:rPr>
              <a:t> </a:t>
            </a:r>
            <a:r>
              <a:rPr lang="es-ES_tradnl" sz="1600" dirty="0" smtClean="0">
                <a:latin typeface="Arial"/>
                <a:cs typeface="Arial"/>
              </a:rPr>
              <a:t>de los priorizados.</a:t>
            </a: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endParaRPr lang="es-ES_tradnl" sz="1600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Evalúe los motivos que llevarían a los individuos internos a sustraer los </a:t>
            </a:r>
            <a:r>
              <a:rPr lang="es-ES_tradnl" sz="1600" dirty="0" err="1" smtClean="0">
                <a:latin typeface="Arial"/>
                <a:cs typeface="Arial"/>
              </a:rPr>
              <a:t>bioespecímenes</a:t>
            </a:r>
            <a:r>
              <a:rPr lang="es-ES_tradnl" sz="16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>
                <a:latin typeface="Arial"/>
                <a:cs typeface="Arial"/>
              </a:rPr>
              <a:t>Evalúe los motivos que llevarían a los individuos </a:t>
            </a:r>
            <a:r>
              <a:rPr lang="es-ES_tradnl" sz="1600" dirty="0" smtClean="0">
                <a:latin typeface="Arial"/>
                <a:cs typeface="Arial"/>
              </a:rPr>
              <a:t>externos a </a:t>
            </a:r>
            <a:r>
              <a:rPr lang="es-ES_tradnl" sz="1600" dirty="0">
                <a:latin typeface="Arial"/>
                <a:cs typeface="Arial"/>
              </a:rPr>
              <a:t>sustraer los </a:t>
            </a:r>
            <a:r>
              <a:rPr lang="es-ES_tradnl" sz="1600" dirty="0" err="1">
                <a:latin typeface="Arial"/>
                <a:cs typeface="Arial"/>
              </a:rPr>
              <a:t>bioespecímenes</a:t>
            </a:r>
            <a:r>
              <a:rPr lang="es-ES_tradnl" sz="1600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Evalúe los medios y oportunidades de que podrían valerse ambos individuos para hacerse del </a:t>
            </a:r>
            <a:r>
              <a:rPr lang="es-ES_tradnl" sz="1600" dirty="0" err="1" smtClean="0">
                <a:latin typeface="Arial"/>
                <a:cs typeface="Arial"/>
              </a:rPr>
              <a:t>bioespécimen</a:t>
            </a:r>
            <a:r>
              <a:rPr lang="es-ES_tradnl" sz="1600" dirty="0" smtClean="0">
                <a:latin typeface="Arial"/>
                <a:cs typeface="Arial"/>
              </a:rPr>
              <a:t> de riesgo.</a:t>
            </a:r>
            <a:endParaRPr lang="es-ES_tradnl" sz="1600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>
            <a:stCxn id="21" idx="3"/>
          </p:cNvCxnSpPr>
          <p:nvPr/>
        </p:nvCxnSpPr>
        <p:spPr>
          <a:xfrm>
            <a:off x="3294926" y="2549406"/>
            <a:ext cx="57204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0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0299" y="1430469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Identifique y priorice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material biológico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custodiable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301" y="4736665"/>
            <a:ext cx="2984626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Implemente medidas de protección y seguridad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00" y="3083567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Analice escenarios de riesgo específicos y vulnerabilidades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00" y="3910116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Desarrolle un plan de administración de riesgos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99" y="2257018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Identifique riesgos para el material biológico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9" y="6389761"/>
            <a:ext cx="2984627" cy="33855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Evaluaciones periódicas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299" y="5563214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Desarrolle protocolos de contingencia.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208" y="993775"/>
            <a:ext cx="317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Evaluación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b="1" dirty="0" smtClean="0"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03881" y="2047853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703881" y="286313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703881" y="3695046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703881" y="4520112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703881" y="5351727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703881" y="617338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6966" y="1792063"/>
            <a:ext cx="5110807" cy="3539430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Desarrolle una lista de escenarios de riesgo específicos (espécimen, intruso y evento):</a:t>
            </a:r>
          </a:p>
          <a:p>
            <a:pPr lvl="1"/>
            <a:endParaRPr lang="es-ES_tradnl" sz="1600" dirty="0" smtClean="0">
              <a:latin typeface="Arial"/>
              <a:cs typeface="Arial"/>
            </a:endParaRPr>
          </a:p>
          <a:p>
            <a:pPr lvl="1"/>
            <a:r>
              <a:rPr lang="es-ES_tradnl" sz="1600" dirty="0" smtClean="0">
                <a:latin typeface="Arial"/>
                <a:cs typeface="Arial"/>
              </a:rPr>
              <a:t>¿Cómo logra acceso al laboratorio?</a:t>
            </a:r>
          </a:p>
          <a:p>
            <a:pPr lvl="1"/>
            <a:r>
              <a:rPr lang="es-ES_tradnl" sz="1600" dirty="0" smtClean="0">
                <a:latin typeface="Arial"/>
                <a:cs typeface="Arial"/>
              </a:rPr>
              <a:t>¿Qué busca al acceder al laboratorio?</a:t>
            </a:r>
          </a:p>
          <a:p>
            <a:pPr lvl="1"/>
            <a:r>
              <a:rPr lang="es-ES_tradnl" sz="1600" dirty="0" smtClean="0">
                <a:latin typeface="Arial"/>
                <a:cs typeface="Arial"/>
              </a:rPr>
              <a:t>¿Qué medidas de seguridad existen lo evitaran?</a:t>
            </a:r>
          </a:p>
          <a:p>
            <a:pPr lvl="1"/>
            <a:r>
              <a:rPr lang="es-ES_tradnl" sz="1600" dirty="0" smtClean="0">
                <a:latin typeface="Arial"/>
                <a:cs typeface="Arial"/>
              </a:rPr>
              <a:t>¿De que manera sustraería el material?</a:t>
            </a:r>
          </a:p>
          <a:p>
            <a:pPr lvl="1"/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Evalúe la probabilidad de que ocurra dicho evento.</a:t>
            </a: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	Algunos retos son más probables que otros.</a:t>
            </a:r>
          </a:p>
          <a:p>
            <a:r>
              <a:rPr lang="es-ES_tradnl" sz="1600" dirty="0" smtClean="0">
                <a:latin typeface="Arial"/>
                <a:cs typeface="Arial"/>
              </a:rPr>
              <a:t>	No todos los agentes son atractivos para intrusos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s-ES_tradnl" sz="1600" dirty="0" smtClean="0">
                <a:latin typeface="Arial"/>
                <a:cs typeface="Arial"/>
              </a:rPr>
              <a:t>Enliste los escenarios por prioridad.</a:t>
            </a:r>
            <a:endParaRPr lang="es-ES_tradnl" sz="1600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>
            <a:stCxn id="19" idx="3"/>
          </p:cNvCxnSpPr>
          <p:nvPr/>
        </p:nvCxnSpPr>
        <p:spPr>
          <a:xfrm>
            <a:off x="3294928" y="3375955"/>
            <a:ext cx="572038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48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latin typeface="Arial"/>
                <a:cs typeface="Arial"/>
              </a:rPr>
              <a:t>Desastres industriales</a:t>
            </a:r>
            <a:endParaRPr lang="es-ES_tradnl" sz="1600" b="1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>
                <a:latin typeface="Arial"/>
                <a:cs typeface="Arial"/>
              </a:rPr>
              <a:t>De manera paralela, la cercanía de los laboratorios a cualquier instalación industrial en la que se manejen sustancias químicas, tóxicas, combustibles o materiales peligrosos conlleva el riesgo de sufrir los efectos de incidentes tecnológicos severos.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728450"/>
            <a:ext cx="83185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2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0299" y="1430469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Identifique y priorice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material biológico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custodiable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301" y="4736665"/>
            <a:ext cx="2984626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Implemente medidas de protección y seguridad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00" y="3083567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Analice escenarios de riesgo específicos y vulnerabilidades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00" y="3910116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Desarrolle un plan de administración de riesgos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99" y="2257018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Identifique riesgos para el material biológico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9" y="6389761"/>
            <a:ext cx="2984627" cy="33855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Evaluaciones periódicas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299" y="5563214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Desarrolle protocolos de contingencia.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208" y="993775"/>
            <a:ext cx="317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Evaluación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b="1" dirty="0" smtClean="0"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03881" y="2047853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703881" y="286313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703881" y="3695046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703881" y="4520112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703881" y="5351727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703881" y="617338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6966" y="1837831"/>
            <a:ext cx="5110807" cy="4278094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Adopte compromiso de desarrollar plan de administración de riesgo, de velar por el, implementar sus recomendaciones y re-evaluarlo periódicamente.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Desarrolle una declaración de bioseguridad documentando los agentes de riesgo, los escenarios contemplados, las vulnerabilidades y las medidas de </a:t>
            </a:r>
            <a:r>
              <a:rPr lang="es-ES_tradnl" sz="1600" dirty="0" err="1" smtClean="0">
                <a:latin typeface="Arial"/>
                <a:cs typeface="Arial"/>
              </a:rPr>
              <a:t>biocustodia</a:t>
            </a:r>
            <a:r>
              <a:rPr lang="es-ES_tradnl" sz="1600" dirty="0" smtClean="0">
                <a:latin typeface="Arial"/>
                <a:cs typeface="Arial"/>
              </a:rPr>
              <a:t> implementadas.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Redacte plan escrito de respuesta institucional a tales escenarios de bioseguridad, protocolos escritos y planes de contingencia.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Gestione recursos para implementar medidas de protección necesarias para salvaguardar escenarios de riesgo.</a:t>
            </a:r>
          </a:p>
        </p:txBody>
      </p:sp>
      <p:cxnSp>
        <p:nvCxnSpPr>
          <p:cNvPr id="6" name="Straight Arrow Connector 5"/>
          <p:cNvCxnSpPr>
            <a:stCxn id="20" idx="3"/>
          </p:cNvCxnSpPr>
          <p:nvPr/>
        </p:nvCxnSpPr>
        <p:spPr>
          <a:xfrm>
            <a:off x="3294928" y="4202504"/>
            <a:ext cx="572038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58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0299" y="1430469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Identifique y priorice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material biológico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custodiable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301" y="4736665"/>
            <a:ext cx="2984626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Implemente medidas de protección y seguridad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00" y="3083567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Analice escenarios de riesgo específicos y vulnerabilidades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00" y="3910116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Desarrolle un plan de administración de riesgos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99" y="2257018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Identifique riesgos para el material biológico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9" y="6389761"/>
            <a:ext cx="2984627" cy="33855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Evaluaciones periódicas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299" y="5563214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Desarrolle protocolos de contingencia.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208" y="993775"/>
            <a:ext cx="317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Evaluación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b="1" dirty="0" smtClean="0"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03881" y="2047853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703881" y="286313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703881" y="3695046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703881" y="4520112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703881" y="5351727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703881" y="617338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18" idx="3"/>
          </p:cNvCxnSpPr>
          <p:nvPr/>
        </p:nvCxnSpPr>
        <p:spPr>
          <a:xfrm>
            <a:off x="3294927" y="5029053"/>
            <a:ext cx="572039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66966" y="1803505"/>
            <a:ext cx="5110807" cy="4278094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Instale barreras físicas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Puertas robustas y ventanas irrompibles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Barras de seguridad en ventanales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Cerraduras de alta seguridad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Candados en congeladores/tanques LN</a:t>
            </a:r>
            <a:r>
              <a:rPr lang="es-ES_tradnl" sz="1600" baseline="-25000" dirty="0" smtClean="0">
                <a:latin typeface="Arial"/>
                <a:cs typeface="Arial"/>
              </a:rPr>
              <a:t>2</a:t>
            </a:r>
            <a:endParaRPr lang="es-ES_tradnl" sz="1600" baseline="-250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endParaRPr lang="es-ES_tradnl" sz="1600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Implemente medidas de control de acceso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Acceso biométrico o personalizado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Acceso custodiado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Alarmas de acceso o bloqueo remoto de acceso fuera de” horas de oficina”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Instale vigilancia electrónica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Instale sensores de movimiento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Instale sensores térmicos o volumétricos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Instale CCTV y videograbación continua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Instale alarma y domótica</a:t>
            </a:r>
          </a:p>
        </p:txBody>
      </p:sp>
    </p:spTree>
    <p:extLst>
      <p:ext uri="{BB962C8B-B14F-4D97-AF65-F5344CB8AC3E}">
        <p14:creationId xmlns:p14="http://schemas.microsoft.com/office/powerpoint/2010/main" val="215796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0299" y="1430469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Identifique y priorice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material biológico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custodiable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301" y="4736665"/>
            <a:ext cx="2984626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Implemente medidas de protección y seguridad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00" y="3083567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Analice escenarios de riesgo específicos y vulnerabilidades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00" y="3910116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Desarrolle un plan de administración de riesgos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99" y="2257018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Identifique riesgos para el material biológico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9" y="6389761"/>
            <a:ext cx="2984627" cy="33855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Evaluaciones periódicas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299" y="5563214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Desarrolle protocolos de contingencia.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208" y="993775"/>
            <a:ext cx="317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Evaluación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b="1" dirty="0" smtClean="0"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03881" y="2047853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703881" y="286313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703881" y="3695046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703881" y="4520112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703881" y="5351727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703881" y="617338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6966" y="3474029"/>
            <a:ext cx="5110807" cy="3046988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Respuesta interna (laboratorio)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Respuesta de la entidad (Facultad de Medicina)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Respuesta institucional (UASLP)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538163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¿A quien llamar en caso de emergencia?</a:t>
            </a:r>
          </a:p>
          <a:p>
            <a:pPr marL="538163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¿Quién debe ser enterado del evento?</a:t>
            </a:r>
          </a:p>
          <a:p>
            <a:pPr marL="538163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¿A qué autoridad civil debe contactarse?</a:t>
            </a:r>
          </a:p>
          <a:p>
            <a:pPr marL="538163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¿Es necesario involucrar al sistema judicial?</a:t>
            </a:r>
          </a:p>
          <a:p>
            <a:pPr marL="538163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¿Se requiere apoyo de una institución superior?</a:t>
            </a:r>
          </a:p>
          <a:p>
            <a:pPr marL="538163" indent="-285750">
              <a:buFont typeface="Arial"/>
              <a:buChar char="•"/>
            </a:pPr>
            <a:r>
              <a:rPr lang="es-ES_tradnl" sz="1600" dirty="0" smtClean="0">
                <a:latin typeface="Arial"/>
                <a:cs typeface="Arial"/>
              </a:rPr>
              <a:t>¿Hace falta ayuda de institución extranjera?</a:t>
            </a:r>
          </a:p>
        </p:txBody>
      </p:sp>
      <p:cxnSp>
        <p:nvCxnSpPr>
          <p:cNvPr id="6" name="Straight Arrow Connector 5"/>
          <p:cNvCxnSpPr>
            <a:stCxn id="23" idx="3"/>
          </p:cNvCxnSpPr>
          <p:nvPr/>
        </p:nvCxnSpPr>
        <p:spPr>
          <a:xfrm>
            <a:off x="3294926" y="5855602"/>
            <a:ext cx="572040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1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10299" y="1430469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Identifique y priorice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el </a:t>
            </a:r>
            <a:r>
              <a:rPr lang="es-ES_tradnl" sz="1600" dirty="0">
                <a:solidFill>
                  <a:srgbClr val="000000"/>
                </a:solidFill>
                <a:latin typeface="Arial"/>
                <a:cs typeface="Arial"/>
              </a:rPr>
              <a:t>material biológico </a:t>
            </a:r>
            <a:r>
              <a:rPr lang="es-ES_tradnl" sz="1600" dirty="0" err="1" smtClean="0">
                <a:solidFill>
                  <a:srgbClr val="000000"/>
                </a:solidFill>
                <a:latin typeface="Arial"/>
                <a:cs typeface="Arial"/>
              </a:rPr>
              <a:t>custodiable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301" y="4736665"/>
            <a:ext cx="2984626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Implemente medidas de protección y seguridad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00" y="3083567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Analice escenarios de riesgo específicos y vulnerabilidades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00" y="3910116"/>
            <a:ext cx="2984628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"/>
                <a:cs typeface="Arial"/>
              </a:rPr>
              <a:t>Desarrolle un plan de administración de riesgos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299" y="2257018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Identifique riesgos para el material biológico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9" y="6389761"/>
            <a:ext cx="2984627" cy="33855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Evaluaciones periódicas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0299" y="5563214"/>
            <a:ext cx="2984627" cy="584776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Desarrolle protocolos de contingencia.</a:t>
            </a:r>
            <a:endParaRPr lang="es-ES_tradnl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208" y="993775"/>
            <a:ext cx="317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Evaluación de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b="1" dirty="0" smtClean="0">
              <a:latin typeface="Arial"/>
              <a:cs typeface="Arial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703881" y="2047853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703881" y="286313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1703881" y="3695046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703881" y="4520112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1703881" y="5351727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703881" y="6173388"/>
            <a:ext cx="197465" cy="1903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66966" y="3702869"/>
            <a:ext cx="5110807" cy="3046988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Anualmente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Documentar evaluaciones y desempeño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Documentar cambios a protocolos o riesgos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Documentar medidas instauradas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Documentar escenarios de riesgo</a:t>
            </a:r>
          </a:p>
          <a:p>
            <a:pPr marL="342900" indent="-342900">
              <a:buFont typeface="+mj-lt"/>
              <a:buAutoNum type="arabicPeriod"/>
            </a:pPr>
            <a:endParaRPr lang="es-ES_tradnl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1600" dirty="0" smtClean="0">
                <a:latin typeface="Arial"/>
                <a:cs typeface="Arial"/>
              </a:rPr>
              <a:t>Documentar quien revisó plan de contingencia o de administración de riesgos.</a:t>
            </a:r>
          </a:p>
        </p:txBody>
      </p:sp>
      <p:cxnSp>
        <p:nvCxnSpPr>
          <p:cNvPr id="6" name="Straight Arrow Connector 5"/>
          <p:cNvCxnSpPr>
            <a:stCxn id="22" idx="3"/>
          </p:cNvCxnSpPr>
          <p:nvPr/>
        </p:nvCxnSpPr>
        <p:spPr>
          <a:xfrm>
            <a:off x="3294926" y="6559038"/>
            <a:ext cx="572042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96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825" y="1012691"/>
            <a:ext cx="6077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latin typeface="Arial"/>
                <a:cs typeface="Arial"/>
              </a:rPr>
              <a:t>Material estratégico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Todo robo de material de importancia estratégica como agentes biológicos, sustancias tóxicas, explosivos o material radiactivo deberá ser reportado a la autoridad correspondiente: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755" y="869408"/>
            <a:ext cx="1827047" cy="56565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08908" y="2535467"/>
            <a:ext cx="45096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latin typeface="Arial"/>
                <a:cs typeface="Arial"/>
              </a:rPr>
              <a:t>Material radiactivo</a:t>
            </a:r>
          </a:p>
          <a:p>
            <a:r>
              <a:rPr lang="es-ES_tradnl" sz="1600" dirty="0">
                <a:latin typeface="Arial"/>
                <a:cs typeface="Arial"/>
              </a:rPr>
              <a:t>Instituto Nacional de Investigaciones Nucleares. </a:t>
            </a:r>
          </a:p>
          <a:p>
            <a:r>
              <a:rPr lang="es-ES_tradnl" sz="1600" dirty="0">
                <a:latin typeface="Arial"/>
                <a:cs typeface="Arial"/>
              </a:rPr>
              <a:t>(55) 5329-7200</a:t>
            </a:r>
            <a:br>
              <a:rPr lang="es-ES_tradnl" sz="1600" dirty="0">
                <a:latin typeface="Arial"/>
                <a:cs typeface="Arial"/>
              </a:rPr>
            </a:br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Material biológico </a:t>
            </a:r>
          </a:p>
          <a:p>
            <a:r>
              <a:rPr lang="es-ES_tradnl" sz="1600" dirty="0">
                <a:latin typeface="Arial"/>
                <a:cs typeface="Arial"/>
              </a:rPr>
              <a:t>Centro Nacional de Vigilancia Epidemiológica y Control de Enfermedades. </a:t>
            </a:r>
          </a:p>
          <a:p>
            <a:r>
              <a:rPr lang="es-ES_tradnl" sz="1600" dirty="0">
                <a:latin typeface="Arial"/>
                <a:cs typeface="Arial"/>
              </a:rPr>
              <a:t>01-800-0044-800.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Material explosivo </a:t>
            </a:r>
          </a:p>
          <a:p>
            <a:r>
              <a:rPr lang="es-ES_tradnl" sz="1600" dirty="0">
                <a:latin typeface="Arial"/>
                <a:cs typeface="Arial"/>
              </a:rPr>
              <a:t>Secretaría de la Defensa Nacional </a:t>
            </a:r>
          </a:p>
          <a:p>
            <a:r>
              <a:rPr lang="es-ES_tradnl" sz="1600" dirty="0">
                <a:latin typeface="Arial"/>
                <a:cs typeface="Arial"/>
              </a:rPr>
              <a:t>01-800-8324-771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Sustancias psicoactivas y material forense </a:t>
            </a:r>
          </a:p>
          <a:p>
            <a:r>
              <a:rPr lang="es-ES_tradnl" sz="1600" dirty="0">
                <a:latin typeface="Arial"/>
                <a:cs typeface="Arial"/>
              </a:rPr>
              <a:t>Procuraduría General de la República</a:t>
            </a:r>
          </a:p>
          <a:p>
            <a:r>
              <a:rPr lang="es-ES_tradnl" sz="1600" dirty="0">
                <a:latin typeface="Arial"/>
                <a:cs typeface="Arial"/>
              </a:rPr>
              <a:t>01-800-0085-400.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628" y="2598268"/>
            <a:ext cx="713280" cy="624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576" y="3555651"/>
            <a:ext cx="743332" cy="704717"/>
          </a:xfrm>
          <a:prstGeom prst="rect">
            <a:avLst/>
          </a:prstGeom>
        </p:spPr>
      </p:pic>
      <p:pic>
        <p:nvPicPr>
          <p:cNvPr id="7" name="Picture 6" descr="SafetyExplosiv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88" y="4527073"/>
            <a:ext cx="756720" cy="733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570" y="5624527"/>
            <a:ext cx="1060338" cy="63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6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7691"/>
          <a:stretch/>
        </p:blipFill>
        <p:spPr>
          <a:xfrm>
            <a:off x="1326288" y="1715179"/>
            <a:ext cx="6706255" cy="37017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1298" y="1041590"/>
            <a:ext cx="18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Coffee break!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26288" y="5437862"/>
            <a:ext cx="677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know it’s only our job… but don’t you feel like the very beginning of the worst ever zombie movie?”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9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48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Incidentes sociales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Por último, todo laboratorio se encuentra expuesto a intrusiones, robo, vandalismo, sabotaje, disturbios civiles, enfrentamientos, etc. </a:t>
            </a:r>
            <a:endParaRPr lang="es-ES_tradnl" sz="16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25" y="2185057"/>
            <a:ext cx="7864066" cy="38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825" y="1019204"/>
            <a:ext cx="5131555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latin typeface="Arial"/>
                <a:cs typeface="Arial"/>
              </a:rPr>
              <a:t>Disturbios civiles</a:t>
            </a:r>
            <a:endParaRPr lang="es-ES_tradnl" sz="1600" b="1" dirty="0" smtClean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El riesgo de intrusiones o vandalismo a laboratorios nacionales debiera ser considerado durante el diseño del mismo.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Debieran </a:t>
            </a:r>
            <a:r>
              <a:rPr lang="es-ES_tradnl" sz="1600" dirty="0">
                <a:latin typeface="Arial"/>
                <a:cs typeface="Arial"/>
              </a:rPr>
              <a:t>instalarse cámaras de vigilancia o sistemas de vigilancia remota para áreas que no pueden ser vigilados físicamente.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Laboratorios que trabajen con materiales de importancia estratégica (</a:t>
            </a:r>
            <a:r>
              <a:rPr lang="es-ES_tradnl" sz="1600" dirty="0" err="1">
                <a:latin typeface="Arial"/>
                <a:cs typeface="Arial"/>
              </a:rPr>
              <a:t>biorrepositorios</a:t>
            </a:r>
            <a:r>
              <a:rPr lang="es-ES_tradnl" sz="1600" dirty="0">
                <a:latin typeface="Arial"/>
                <a:cs typeface="Arial"/>
              </a:rPr>
              <a:t>, </a:t>
            </a:r>
            <a:r>
              <a:rPr lang="es-ES_tradnl" sz="1600" dirty="0" err="1">
                <a:latin typeface="Arial"/>
                <a:cs typeface="Arial"/>
              </a:rPr>
              <a:t>bioterios</a:t>
            </a:r>
            <a:r>
              <a:rPr lang="es-ES_tradnl" sz="1600" dirty="0">
                <a:latin typeface="Arial"/>
                <a:cs typeface="Arial"/>
              </a:rPr>
              <a:t>, </a:t>
            </a:r>
            <a:r>
              <a:rPr lang="es-ES_tradnl" sz="1600" dirty="0" err="1">
                <a:latin typeface="Arial"/>
                <a:cs typeface="Arial"/>
              </a:rPr>
              <a:t>forenses,metalúrgicos</a:t>
            </a:r>
            <a:r>
              <a:rPr lang="es-ES_tradnl" sz="1600" dirty="0">
                <a:latin typeface="Arial"/>
                <a:cs typeface="Arial"/>
              </a:rPr>
              <a:t>, etc.) </a:t>
            </a:r>
            <a:r>
              <a:rPr lang="es-ES_tradnl" sz="1600" dirty="0" smtClean="0">
                <a:latin typeface="Arial"/>
                <a:cs typeface="Arial"/>
              </a:rPr>
              <a:t>debieran </a:t>
            </a:r>
            <a:r>
              <a:rPr lang="es-ES_tradnl" sz="1600" dirty="0">
                <a:latin typeface="Arial"/>
                <a:cs typeface="Arial"/>
              </a:rPr>
              <a:t>estar equipados con barreras de protección física y sistemas de alarma de intrusión.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La puerta principal del laboratorio </a:t>
            </a:r>
            <a:r>
              <a:rPr lang="es-ES_tradnl" sz="1600" dirty="0" smtClean="0">
                <a:latin typeface="Arial"/>
                <a:cs typeface="Arial"/>
              </a:rPr>
              <a:t>deberí</a:t>
            </a:r>
            <a:r>
              <a:rPr lang="es-ES_tradnl" sz="1600" dirty="0">
                <a:latin typeface="Arial"/>
                <a:cs typeface="Arial"/>
              </a:rPr>
              <a:t>a</a:t>
            </a:r>
            <a:r>
              <a:rPr lang="es-ES_tradnl" sz="1600" dirty="0" smtClean="0">
                <a:latin typeface="Arial"/>
                <a:cs typeface="Arial"/>
              </a:rPr>
              <a:t> </a:t>
            </a:r>
            <a:r>
              <a:rPr lang="es-ES_tradnl" sz="1600" dirty="0">
                <a:latin typeface="Arial"/>
                <a:cs typeface="Arial"/>
              </a:rPr>
              <a:t>permanecer custodiada por personal o permanecer cerrada bajo llave.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Toda intrusión, robo, vandalismo o persona </a:t>
            </a:r>
            <a:r>
              <a:rPr lang="es-ES_tradnl" sz="1600" dirty="0" smtClean="0">
                <a:latin typeface="Arial"/>
                <a:cs typeface="Arial"/>
              </a:rPr>
              <a:t>sospechosa debe </a:t>
            </a:r>
            <a:r>
              <a:rPr lang="es-ES_tradnl" sz="1600" dirty="0">
                <a:latin typeface="Arial"/>
                <a:cs typeface="Arial"/>
              </a:rPr>
              <a:t>ser reportada a las autoridades correspondientes.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36825" y="948882"/>
            <a:ext cx="2894654" cy="5787894"/>
            <a:chOff x="6821939" y="948883"/>
            <a:chExt cx="2009540" cy="40167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25729"/>
            <a:stretch/>
          </p:blipFill>
          <p:spPr>
            <a:xfrm>
              <a:off x="6821939" y="948883"/>
              <a:ext cx="1987046" cy="121999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1394" y="2247356"/>
              <a:ext cx="1950084" cy="14625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1939" y="3759862"/>
              <a:ext cx="2009540" cy="1205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24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4958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err="1" smtClean="0">
                <a:latin typeface="Arial"/>
                <a:cs typeface="Arial"/>
              </a:rPr>
              <a:t>Bioaseguramiento</a:t>
            </a:r>
            <a:r>
              <a:rPr lang="es-ES_tradnl" sz="1600" b="1" dirty="0" smtClean="0">
                <a:latin typeface="Arial"/>
                <a:cs typeface="Arial"/>
              </a:rPr>
              <a:t> o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Definición agropecuaria: </a:t>
            </a:r>
            <a:r>
              <a:rPr lang="es-ES_tradnl" sz="1600" dirty="0" smtClean="0">
                <a:solidFill>
                  <a:srgbClr val="000000"/>
                </a:solidFill>
                <a:latin typeface="Arial"/>
                <a:cs typeface="Arial"/>
              </a:rPr>
              <a:t>conjunto de medidas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_tradnl" sz="1600" dirty="0" smtClean="0">
                <a:latin typeface="Arial"/>
                <a:cs typeface="Arial"/>
              </a:rPr>
              <a:t>para reducir el riesgo de esparcir enfermedades infecciosas, plagas, especies invasoras y OGM.</a:t>
            </a: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En los 90’s se amplía para incluir la administración del riesgo de robo de </a:t>
            </a:r>
            <a:r>
              <a:rPr lang="es-ES_tradnl" sz="1600" dirty="0" smtClean="0">
                <a:solidFill>
                  <a:srgbClr val="FF0000"/>
                </a:solidFill>
                <a:latin typeface="Arial"/>
                <a:cs typeface="Arial"/>
              </a:rPr>
              <a:t>material estratégico </a:t>
            </a:r>
            <a:r>
              <a:rPr lang="es-ES_tradnl" sz="1600" dirty="0" smtClean="0">
                <a:latin typeface="Arial"/>
                <a:cs typeface="Arial"/>
              </a:rPr>
              <a:t>de laboratorios de investigación.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913" y="3809376"/>
            <a:ext cx="8790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>
                <a:latin typeface="Arial"/>
                <a:cs typeface="Arial"/>
              </a:rPr>
              <a:t>La </a:t>
            </a:r>
            <a:r>
              <a:rPr lang="es-ES_tradnl" sz="1600" i="1" dirty="0" err="1" smtClean="0">
                <a:latin typeface="Arial"/>
                <a:cs typeface="Arial"/>
              </a:rPr>
              <a:t>National</a:t>
            </a:r>
            <a:r>
              <a:rPr lang="es-ES_tradnl" sz="1600" i="1" dirty="0" smtClean="0">
                <a:latin typeface="Arial"/>
                <a:cs typeface="Arial"/>
              </a:rPr>
              <a:t> </a:t>
            </a:r>
            <a:r>
              <a:rPr lang="es-ES_tradnl" sz="1600" i="1" dirty="0" err="1" smtClean="0">
                <a:latin typeface="Arial"/>
                <a:cs typeface="Arial"/>
              </a:rPr>
              <a:t>Academy</a:t>
            </a:r>
            <a:r>
              <a:rPr lang="es-ES_tradnl" sz="1600" i="1" dirty="0" smtClean="0">
                <a:latin typeface="Arial"/>
                <a:cs typeface="Arial"/>
              </a:rPr>
              <a:t> of </a:t>
            </a:r>
            <a:r>
              <a:rPr lang="es-ES_tradnl" sz="1600" i="1" dirty="0" err="1" smtClean="0">
                <a:latin typeface="Arial"/>
                <a:cs typeface="Arial"/>
              </a:rPr>
              <a:t>Sciences</a:t>
            </a:r>
            <a:r>
              <a:rPr lang="es-ES_tradnl" sz="1600" i="1" dirty="0" smtClean="0">
                <a:latin typeface="Arial"/>
                <a:cs typeface="Arial"/>
              </a:rPr>
              <a:t> </a:t>
            </a:r>
            <a:r>
              <a:rPr lang="es-ES_tradnl" sz="1600" dirty="0">
                <a:latin typeface="Arial"/>
                <a:cs typeface="Arial"/>
              </a:rPr>
              <a:t>(</a:t>
            </a:r>
            <a:r>
              <a:rPr lang="es-ES_tradnl" sz="1600" dirty="0" smtClean="0">
                <a:latin typeface="Arial"/>
                <a:cs typeface="Arial"/>
              </a:rPr>
              <a:t>EUA) actualmente </a:t>
            </a:r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la define como:</a:t>
            </a:r>
            <a:endParaRPr lang="es-ES_tradnl" sz="1600" i="1" dirty="0" smtClean="0">
              <a:latin typeface="Arial"/>
              <a:cs typeface="Arial"/>
            </a:endParaRPr>
          </a:p>
          <a:p>
            <a:pPr algn="just"/>
            <a:endParaRPr lang="es-ES_tradnl" sz="1600" i="1" dirty="0">
              <a:latin typeface="Arial"/>
              <a:cs typeface="Arial"/>
            </a:endParaRPr>
          </a:p>
          <a:p>
            <a:pPr algn="just"/>
            <a:r>
              <a:rPr lang="es-ES_tradnl" sz="1600" i="1" dirty="0" smtClean="0">
                <a:latin typeface="Arial"/>
                <a:cs typeface="Arial"/>
              </a:rPr>
              <a:t>“...las medidas de seguridad contra el uso intencional, malévolo, inapropiado o inadvertido de biotecnología o agentes biológicos potencialmente peligrosos para el ser humano, ganado, plantas o ecosistemas incluyendo el desarrollo, producción a gran escala, almacenamiento o empleo de armas biológicas </a:t>
            </a:r>
            <a:r>
              <a:rPr lang="es-ES_tradnl" sz="1600" i="1" u="sng" dirty="0" smtClean="0">
                <a:latin typeface="Arial"/>
                <a:cs typeface="Arial"/>
              </a:rPr>
              <a:t>y brotes de enfermedades infecciosas epidémicas nuevas o aquellos causados por organismos emergentes</a:t>
            </a:r>
            <a:r>
              <a:rPr lang="es-ES_tradnl" sz="1600" i="1" dirty="0" smtClean="0">
                <a:latin typeface="Arial"/>
                <a:cs typeface="Arial"/>
              </a:rPr>
              <a:t>.”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062" y="1630088"/>
            <a:ext cx="3747467" cy="221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2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8128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 smtClean="0">
                <a:latin typeface="Arial"/>
                <a:cs typeface="Arial"/>
              </a:rPr>
              <a:t>Definición del “</a:t>
            </a:r>
            <a:r>
              <a:rPr lang="es-ES_tradnl" sz="1600" b="1" i="1" dirty="0" smtClean="0">
                <a:latin typeface="Arial"/>
                <a:cs typeface="Arial"/>
              </a:rPr>
              <a:t>Manual de Bioseguridad para Laboratorios” </a:t>
            </a:r>
            <a:r>
              <a:rPr lang="es-ES_tradnl" sz="1600" b="1" dirty="0" smtClean="0">
                <a:latin typeface="Arial"/>
                <a:cs typeface="Arial"/>
              </a:rPr>
              <a:t>de la OMS</a:t>
            </a:r>
            <a:endParaRPr lang="es-ES_tradnl" sz="1600" dirty="0" smtClean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b="1" dirty="0" smtClean="0">
                <a:latin typeface="Arial"/>
                <a:cs typeface="Arial"/>
              </a:rPr>
              <a:t>BIOSEGURIDAD</a:t>
            </a: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Conjunto de principios de contención, tecnologías y disciplinas implementadas para evitar la exposición no-intencionada o accidental a patógenos o sus toxinas</a:t>
            </a:r>
            <a:endParaRPr lang="es-ES_tradnl" sz="1600" dirty="0">
              <a:latin typeface="Arial"/>
              <a:cs typeface="Arial"/>
            </a:endParaRPr>
          </a:p>
          <a:p>
            <a:pPr algn="just"/>
            <a:endParaRPr lang="es-ES_tradnl" sz="1600" dirty="0">
              <a:latin typeface="Arial"/>
              <a:cs typeface="Arial"/>
            </a:endParaRPr>
          </a:p>
          <a:p>
            <a:pPr algn="just"/>
            <a:endParaRPr lang="es-ES_tradnl" sz="1600" dirty="0" smtClean="0">
              <a:latin typeface="Arial"/>
              <a:cs typeface="Arial"/>
            </a:endParaRPr>
          </a:p>
          <a:p>
            <a:pPr algn="just"/>
            <a:r>
              <a:rPr lang="es-ES_tradnl" sz="1600" b="1" dirty="0" smtClean="0">
                <a:latin typeface="Arial"/>
                <a:cs typeface="Arial"/>
              </a:rPr>
              <a:t>BIOCUSTODIA (también llamada </a:t>
            </a:r>
            <a:r>
              <a:rPr lang="es-ES_tradnl" sz="1600" b="1" dirty="0" err="1" smtClean="0">
                <a:latin typeface="Arial"/>
                <a:cs typeface="Arial"/>
              </a:rPr>
              <a:t>bioaseguramiento</a:t>
            </a:r>
            <a:r>
              <a:rPr lang="es-ES_tradnl" sz="1600" b="1" dirty="0">
                <a:latin typeface="Arial"/>
                <a:cs typeface="Arial"/>
              </a:rPr>
              <a:t> </a:t>
            </a:r>
            <a:r>
              <a:rPr lang="es-ES_tradnl" sz="1600" b="1" dirty="0" smtClean="0">
                <a:latin typeface="Arial"/>
                <a:cs typeface="Arial"/>
              </a:rPr>
              <a:t>o </a:t>
            </a:r>
            <a:r>
              <a:rPr lang="es-ES_tradnl" sz="1600" b="1" dirty="0" err="1" smtClean="0">
                <a:latin typeface="Arial"/>
                <a:cs typeface="Arial"/>
              </a:rPr>
              <a:t>bioprotección</a:t>
            </a:r>
            <a:r>
              <a:rPr lang="es-ES_tradnl" sz="1600" b="1" dirty="0">
                <a:latin typeface="Arial"/>
                <a:cs typeface="Arial"/>
              </a:rPr>
              <a:t>)</a:t>
            </a:r>
            <a:endParaRPr lang="es-ES_tradnl" sz="1600" b="1" dirty="0" smtClean="0">
              <a:latin typeface="Arial"/>
              <a:cs typeface="Arial"/>
            </a:endParaRPr>
          </a:p>
          <a:p>
            <a:pPr algn="just"/>
            <a:r>
              <a:rPr lang="es-ES_tradnl" sz="1600" dirty="0" smtClean="0">
                <a:latin typeface="Arial"/>
                <a:cs typeface="Arial"/>
              </a:rPr>
              <a:t>Medidas de seguridad institucionales y personales encaminadas a prevenir la pérdida, el robo, mal uso, desvío de uso o liberación intencionada de patógenos o sus toxinas.</a:t>
            </a:r>
          </a:p>
        </p:txBody>
      </p:sp>
      <p:sp>
        <p:nvSpPr>
          <p:cNvPr id="2" name="Rectangle 1"/>
          <p:cNvSpPr/>
          <p:nvPr/>
        </p:nvSpPr>
        <p:spPr>
          <a:xfrm>
            <a:off x="772158" y="4329806"/>
            <a:ext cx="2909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latin typeface="Arial"/>
                <a:cs typeface="Arial"/>
              </a:rPr>
              <a:t>Esta definición es consistente entre la OMS, los </a:t>
            </a:r>
            <a:r>
              <a:rPr lang="es-ES_tradnl" sz="1600" dirty="0" err="1" smtClean="0">
                <a:latin typeface="Arial"/>
                <a:cs typeface="Arial"/>
              </a:rPr>
              <a:t>CDCs</a:t>
            </a:r>
            <a:r>
              <a:rPr lang="es-ES_tradnl" sz="1600" dirty="0" smtClean="0">
                <a:latin typeface="Arial"/>
                <a:cs typeface="Arial"/>
              </a:rPr>
              <a:t> y la American </a:t>
            </a:r>
            <a:r>
              <a:rPr lang="es-ES_tradnl" sz="1600" dirty="0" err="1" smtClean="0">
                <a:latin typeface="Arial"/>
                <a:cs typeface="Arial"/>
              </a:rPr>
              <a:t>Biological</a:t>
            </a:r>
            <a:r>
              <a:rPr lang="es-ES_tradnl" sz="1600" dirty="0" smtClean="0">
                <a:latin typeface="Arial"/>
                <a:cs typeface="Arial"/>
              </a:rPr>
              <a:t> Safety </a:t>
            </a:r>
            <a:r>
              <a:rPr lang="es-ES_tradnl" sz="1600" dirty="0" err="1" smtClean="0">
                <a:latin typeface="Arial"/>
                <a:cs typeface="Arial"/>
              </a:rPr>
              <a:t>Association</a:t>
            </a:r>
            <a:r>
              <a:rPr lang="es-ES_tradnl" sz="1600" dirty="0" smtClean="0">
                <a:latin typeface="Arial"/>
                <a:cs typeface="Arial"/>
              </a:rPr>
              <a:t> (ABSA).</a:t>
            </a:r>
            <a:endParaRPr lang="es-ES_tradnl" sz="1600" dirty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103986" y="3650014"/>
            <a:ext cx="0" cy="544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023" y="4057741"/>
            <a:ext cx="45212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6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08" y="1018501"/>
            <a:ext cx="87482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latin typeface="Arial"/>
                <a:cs typeface="Arial"/>
              </a:rPr>
              <a:t>Material </a:t>
            </a:r>
            <a:r>
              <a:rPr lang="es-ES_tradnl" sz="1600" b="1" dirty="0" smtClean="0">
                <a:latin typeface="Arial"/>
                <a:cs typeface="Arial"/>
              </a:rPr>
              <a:t>estratégico y </a:t>
            </a:r>
            <a:r>
              <a:rPr lang="es-ES_tradnl" sz="1600" b="1" dirty="0" err="1" smtClean="0">
                <a:latin typeface="Arial"/>
                <a:cs typeface="Arial"/>
              </a:rPr>
              <a:t>biocustodia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pPr algn="just"/>
            <a:r>
              <a:rPr lang="es-ES_tradnl" sz="1600" dirty="0">
                <a:latin typeface="Arial"/>
                <a:cs typeface="Arial"/>
              </a:rPr>
              <a:t>Desafortunadamente, varios accidentes recientes han otorgado propaganda innecesaria a los temas de bioseguridad y </a:t>
            </a:r>
            <a:r>
              <a:rPr lang="es-ES_tradnl" sz="1600" dirty="0" err="1">
                <a:latin typeface="Arial"/>
                <a:cs typeface="Arial"/>
              </a:rPr>
              <a:t>biocustodia</a:t>
            </a:r>
            <a:r>
              <a:rPr lang="es-ES_tradnl" sz="1600" dirty="0" smtClean="0">
                <a:latin typeface="Arial"/>
                <a:cs typeface="Arial"/>
              </a:rPr>
              <a:t>.</a:t>
            </a:r>
            <a:endParaRPr lang="es-ES_tradnl" sz="1600" dirty="0">
              <a:latin typeface="Arial"/>
              <a:cs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875997"/>
              </p:ext>
            </p:extLst>
          </p:nvPr>
        </p:nvGraphicFramePr>
        <p:xfrm>
          <a:off x="490089" y="2544409"/>
          <a:ext cx="8155350" cy="315364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70781"/>
                <a:gridCol w="1236654"/>
                <a:gridCol w="855657"/>
                <a:gridCol w="1893975"/>
                <a:gridCol w="3498283"/>
              </a:tblGrid>
              <a:tr h="236523">
                <a:tc>
                  <a:txBody>
                    <a:bodyPr/>
                    <a:lstStyle/>
                    <a:p>
                      <a:r>
                        <a:rPr lang="es-ES_tradnl" sz="1400" noProof="0" smtClean="0">
                          <a:latin typeface="Arial"/>
                          <a:cs typeface="Arial"/>
                        </a:rPr>
                        <a:t>Año</a:t>
                      </a:r>
                      <a:endParaRPr lang="es-ES_tradnl" sz="1400" noProof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smtClean="0">
                          <a:latin typeface="Arial"/>
                          <a:cs typeface="Arial"/>
                        </a:rPr>
                        <a:t>Agente</a:t>
                      </a:r>
                      <a:endParaRPr lang="es-ES_tradnl" sz="1400" noProof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smtClean="0">
                          <a:latin typeface="Arial"/>
                          <a:cs typeface="Arial"/>
                        </a:rPr>
                        <a:t>Lugar</a:t>
                      </a:r>
                      <a:endParaRPr lang="es-ES_tradnl" sz="1400" noProof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smtClean="0">
                          <a:latin typeface="Arial"/>
                          <a:cs typeface="Arial"/>
                        </a:rPr>
                        <a:t>Promotor</a:t>
                      </a:r>
                      <a:endParaRPr lang="es-ES_tradnl" sz="1400" noProof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Notas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36523"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2014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i="1" noProof="0" dirty="0" smtClean="0">
                          <a:latin typeface="Arial"/>
                          <a:cs typeface="Arial"/>
                        </a:rPr>
                        <a:t>B.</a:t>
                      </a:r>
                      <a:r>
                        <a:rPr lang="es-ES_tradnl" sz="1400" i="1" baseline="0" noProof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1400" i="1" baseline="0" noProof="0" dirty="0" err="1" smtClean="0">
                          <a:latin typeface="Arial"/>
                          <a:cs typeface="Arial"/>
                        </a:rPr>
                        <a:t>anthracis</a:t>
                      </a:r>
                      <a:endParaRPr lang="es-ES_tradnl" sz="1400" i="1" baseline="0" noProof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EUA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Científicos CDC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Mala práctica desinfectante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36523"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2003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i="1" baseline="0" noProof="0" dirty="0" smtClean="0">
                          <a:latin typeface="Arial"/>
                          <a:cs typeface="Arial"/>
                        </a:rPr>
                        <a:t>Y. </a:t>
                      </a:r>
                      <a:r>
                        <a:rPr lang="es-ES_tradnl" sz="1400" i="1" baseline="0" noProof="0" dirty="0" err="1" smtClean="0">
                          <a:latin typeface="Arial"/>
                          <a:cs typeface="Arial"/>
                        </a:rPr>
                        <a:t>pestis</a:t>
                      </a:r>
                      <a:endParaRPr lang="es-ES_tradnl" sz="1400" i="1" baseline="0" noProof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EUA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Profesor científico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“Perdió” 30 viales, nunca recuperados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9967"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2001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i="1" noProof="0" dirty="0" smtClean="0">
                          <a:latin typeface="Arial"/>
                          <a:cs typeface="Arial"/>
                        </a:rPr>
                        <a:t>B.</a:t>
                      </a:r>
                      <a:r>
                        <a:rPr lang="es-ES_tradnl" sz="1400" i="1" baseline="0" noProof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1400" i="1" baseline="0" noProof="0" dirty="0" err="1" smtClean="0">
                          <a:latin typeface="Arial"/>
                          <a:cs typeface="Arial"/>
                        </a:rPr>
                        <a:t>anthracis</a:t>
                      </a:r>
                      <a:endParaRPr lang="es-ES_tradnl" sz="1400" i="1" baseline="0" noProof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EUA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Científico DOD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"</a:t>
                      </a:r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Amerithrax</a:t>
                      </a:r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”, Cartas a senadores, 5 muertos, 22 infectados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36523"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1995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i="1" baseline="0" noProof="0" dirty="0" smtClean="0">
                          <a:latin typeface="Arial"/>
                          <a:cs typeface="Arial"/>
                        </a:rPr>
                        <a:t>Y. </a:t>
                      </a:r>
                      <a:r>
                        <a:rPr lang="es-ES_tradnl" sz="1400" i="1" baseline="0" noProof="0" dirty="0" err="1" smtClean="0">
                          <a:latin typeface="Arial"/>
                          <a:cs typeface="Arial"/>
                        </a:rPr>
                        <a:t>pestis</a:t>
                      </a:r>
                      <a:endParaRPr lang="es-ES_tradnl" sz="1400" i="1" baseline="0" noProof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EUA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Supermacista</a:t>
                      </a:r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 blanco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Adquirere</a:t>
                      </a:r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 cepas de ATCC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9967"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1990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i="1" noProof="0" dirty="0" smtClean="0">
                          <a:latin typeface="Arial"/>
                          <a:cs typeface="Arial"/>
                        </a:rPr>
                        <a:t>B.</a:t>
                      </a:r>
                      <a:r>
                        <a:rPr lang="es-ES_tradnl" sz="1400" i="1" baseline="0" noProof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1400" i="1" baseline="0" noProof="0" dirty="0" err="1" smtClean="0">
                          <a:latin typeface="Arial"/>
                          <a:cs typeface="Arial"/>
                        </a:rPr>
                        <a:t>anthracis</a:t>
                      </a:r>
                      <a:endParaRPr lang="es-ES_tradnl" sz="1400" i="1" baseline="0" noProof="0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s-ES_tradnl" sz="1400" i="1" baseline="0" noProof="0" dirty="0" smtClean="0">
                          <a:latin typeface="Arial"/>
                          <a:cs typeface="Arial"/>
                        </a:rPr>
                        <a:t>C. </a:t>
                      </a:r>
                      <a:r>
                        <a:rPr lang="es-ES_tradnl" sz="1400" i="1" baseline="0" noProof="0" dirty="0" err="1" smtClean="0">
                          <a:latin typeface="Arial"/>
                          <a:cs typeface="Arial"/>
                        </a:rPr>
                        <a:t>botulinum</a:t>
                      </a:r>
                      <a:endParaRPr lang="es-ES_tradnl" sz="1400" i="1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Japon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Aum</a:t>
                      </a:r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Shinri</a:t>
                      </a:r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Kyo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Culto apocalíptico, 20 muertos, 4000</a:t>
                      </a:r>
                      <a:r>
                        <a:rPr lang="es-ES_tradnl" sz="1400" baseline="0" noProof="0" dirty="0" smtClean="0">
                          <a:latin typeface="Arial"/>
                          <a:cs typeface="Arial"/>
                        </a:rPr>
                        <a:t> lesionados.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9967"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1984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i="1" noProof="0" dirty="0" smtClean="0">
                          <a:latin typeface="Arial"/>
                          <a:cs typeface="Arial"/>
                        </a:rPr>
                        <a:t>Salmonella</a:t>
                      </a:r>
                      <a:endParaRPr lang="es-ES_tradnl" sz="1400" i="1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baseline="0" noProof="0" dirty="0" smtClean="0">
                          <a:latin typeface="Arial"/>
                          <a:cs typeface="Arial"/>
                        </a:rPr>
                        <a:t>EUA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Culto </a:t>
                      </a:r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Rajneeshee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Intento por influir sobre elecciones locales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9967"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1964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i="1" noProof="0" dirty="0" smtClean="0">
                          <a:latin typeface="Arial"/>
                          <a:cs typeface="Arial"/>
                        </a:rPr>
                        <a:t>Salmonella</a:t>
                      </a:r>
                    </a:p>
                    <a:p>
                      <a:r>
                        <a:rPr lang="es-ES_tradnl" sz="1400" i="1" noProof="0" dirty="0" err="1" smtClean="0">
                          <a:latin typeface="Arial"/>
                          <a:cs typeface="Arial"/>
                        </a:rPr>
                        <a:t>Shigella</a:t>
                      </a:r>
                      <a:endParaRPr lang="es-ES_tradnl" sz="1400" i="1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Japón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Dr. </a:t>
                      </a:r>
                      <a:r>
                        <a:rPr lang="es-ES_tradnl" sz="1400" noProof="0" dirty="0" err="1" smtClean="0">
                          <a:latin typeface="Arial"/>
                          <a:cs typeface="Arial"/>
                        </a:rPr>
                        <a:t>Mitsuru</a:t>
                      </a:r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 Suzuki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400" noProof="0" dirty="0" smtClean="0">
                          <a:latin typeface="Arial"/>
                          <a:cs typeface="Arial"/>
                        </a:rPr>
                        <a:t>Médico,</a:t>
                      </a:r>
                      <a:r>
                        <a:rPr lang="es-ES_tradnl" sz="1400" baseline="0" noProof="0" dirty="0" smtClean="0">
                          <a:latin typeface="Arial"/>
                          <a:cs typeface="Arial"/>
                        </a:rPr>
                        <a:t> venganza contra sistema de evaluación académica</a:t>
                      </a:r>
                      <a:endParaRPr lang="es-ES_tradnl" sz="14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47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208" y="1012425"/>
            <a:ext cx="8790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Armas biológicas y </a:t>
            </a:r>
            <a:r>
              <a:rPr lang="es-ES_tradnl" sz="1600" b="1" dirty="0">
                <a:latin typeface="Arial"/>
                <a:cs typeface="Arial"/>
              </a:rPr>
              <a:t>b</a:t>
            </a:r>
            <a:r>
              <a:rPr lang="es-ES_tradnl" sz="1600" b="1" dirty="0" smtClean="0">
                <a:latin typeface="Arial"/>
                <a:cs typeface="Arial"/>
              </a:rPr>
              <a:t>ioterrorismo</a:t>
            </a:r>
            <a:endParaRPr lang="es-ES_tradnl" sz="1600" dirty="0" smtClean="0">
              <a:latin typeface="Arial"/>
              <a:cs typeface="Arial"/>
            </a:endParaRPr>
          </a:p>
          <a:p>
            <a:endParaRPr lang="es-ES_tradnl" sz="1600" dirty="0" smtClean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Desarrolladas por varios países durante primera mitad del siglo XX.</a:t>
            </a: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 smtClean="0">
                <a:latin typeface="Arial"/>
                <a:cs typeface="Arial"/>
              </a:rPr>
              <a:t>Prohibidas bajo la Convención de Ginebra de 1925.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r>
              <a:rPr lang="es-ES_tradnl" sz="1600" dirty="0">
                <a:latin typeface="Arial"/>
                <a:cs typeface="Arial"/>
              </a:rPr>
              <a:t>Después de la 2GM algunos países continuaron </a:t>
            </a:r>
            <a:r>
              <a:rPr lang="es-ES_tradnl" sz="1600" dirty="0" smtClean="0">
                <a:latin typeface="Arial"/>
                <a:cs typeface="Arial"/>
              </a:rPr>
              <a:t>desarrollando armas biológicas.</a:t>
            </a:r>
            <a:endParaRPr lang="es-ES_tradnl" sz="1600" dirty="0">
              <a:latin typeface="Arial"/>
              <a:cs typeface="Arial"/>
            </a:endParaRPr>
          </a:p>
          <a:p>
            <a:endParaRPr lang="es-ES_tradnl" sz="1600" dirty="0">
              <a:latin typeface="Arial"/>
              <a:cs typeface="Arial"/>
            </a:endParaRPr>
          </a:p>
          <a:p>
            <a:pPr marL="285750" indent="160338">
              <a:buFont typeface="Arial"/>
              <a:buChar char="•"/>
            </a:pPr>
            <a:r>
              <a:rPr lang="es-ES_tradnl" sz="1600" dirty="0">
                <a:latin typeface="Arial"/>
                <a:cs typeface="Arial"/>
              </a:rPr>
              <a:t>EUA, URSS, UK, </a:t>
            </a:r>
            <a:r>
              <a:rPr lang="es-ES_tradnl" sz="1600" dirty="0" err="1">
                <a:latin typeface="Arial"/>
                <a:cs typeface="Arial"/>
              </a:rPr>
              <a:t>Canada</a:t>
            </a:r>
            <a:r>
              <a:rPr lang="es-ES_tradnl" sz="1600" dirty="0">
                <a:latin typeface="Arial"/>
                <a:cs typeface="Arial"/>
              </a:rPr>
              <a:t> y Francia</a:t>
            </a:r>
          </a:p>
          <a:p>
            <a:endParaRPr lang="es-ES_tradnl" sz="16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7" y="3476301"/>
            <a:ext cx="3951068" cy="2440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274" y="3476301"/>
            <a:ext cx="3599811" cy="2439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9816" y="5903893"/>
            <a:ext cx="4104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 smtClean="0">
                <a:latin typeface="Arial"/>
                <a:cs typeface="Arial"/>
              </a:rPr>
              <a:t>En 1942, durante la 2GM el Reino Unido </a:t>
            </a:r>
          </a:p>
          <a:p>
            <a:pPr algn="ctr"/>
            <a:r>
              <a:rPr lang="es-ES_tradnl" sz="1400" dirty="0" smtClean="0">
                <a:latin typeface="Arial"/>
                <a:cs typeface="Arial"/>
              </a:rPr>
              <a:t>llevó a cabo experimentos de Ántrax</a:t>
            </a:r>
          </a:p>
          <a:p>
            <a:pPr algn="ctr"/>
            <a:r>
              <a:rPr lang="es-ES_tradnl" sz="1400" dirty="0" err="1" smtClean="0">
                <a:latin typeface="Arial"/>
                <a:cs typeface="Arial"/>
              </a:rPr>
              <a:t>armamentizado</a:t>
            </a:r>
            <a:r>
              <a:rPr lang="es-ES_tradnl" sz="1400" dirty="0" smtClean="0">
                <a:latin typeface="Arial"/>
                <a:cs typeface="Arial"/>
              </a:rPr>
              <a:t> en la isla </a:t>
            </a:r>
            <a:r>
              <a:rPr lang="es-ES_tradnl" sz="1400" dirty="0" err="1" smtClean="0">
                <a:latin typeface="Arial"/>
                <a:cs typeface="Arial"/>
              </a:rPr>
              <a:t>Escosesa</a:t>
            </a:r>
            <a:r>
              <a:rPr lang="es-ES_tradnl" sz="1400" dirty="0" smtClean="0">
                <a:latin typeface="Arial"/>
                <a:cs typeface="Arial"/>
              </a:rPr>
              <a:t> de </a:t>
            </a:r>
            <a:r>
              <a:rPr lang="es-ES_tradnl" sz="1400" dirty="0" err="1" smtClean="0">
                <a:latin typeface="Arial"/>
                <a:cs typeface="Arial"/>
              </a:rPr>
              <a:t>Gruinard</a:t>
            </a:r>
            <a:r>
              <a:rPr lang="es-ES_tradnl" sz="1400" dirty="0" smtClean="0">
                <a:latin typeface="Arial"/>
                <a:cs typeface="Arial"/>
              </a:rPr>
              <a:t>.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7095" y="5903893"/>
            <a:ext cx="4295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 smtClean="0">
                <a:latin typeface="Arial"/>
                <a:cs typeface="Arial"/>
              </a:rPr>
              <a:t>Unidad 731 Japonesa probó varias armas biológicas en Chinos, Mongoles, Rusos y aliados durante la 2GM. EUA brindo inmunidad diplomática.</a:t>
            </a:r>
            <a:endParaRPr lang="es-ES_tradnl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32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2632</Words>
  <Application>Microsoft Macintosh PowerPoint</Application>
  <PresentationFormat>Letter Paper (8.5x11 in)</PresentationFormat>
  <Paragraphs>427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Djehuti</dc:creator>
  <cp:lastModifiedBy>CA Garcia-Sepulveda</cp:lastModifiedBy>
  <cp:revision>522</cp:revision>
  <cp:lastPrinted>2018-01-23T21:35:10Z</cp:lastPrinted>
  <dcterms:created xsi:type="dcterms:W3CDTF">2012-05-17T16:58:20Z</dcterms:created>
  <dcterms:modified xsi:type="dcterms:W3CDTF">2018-01-23T21:36:28Z</dcterms:modified>
</cp:coreProperties>
</file>