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66" r:id="rId2"/>
    <p:sldId id="268" r:id="rId3"/>
    <p:sldId id="269" r:id="rId4"/>
    <p:sldId id="270" r:id="rId5"/>
    <p:sldId id="271" r:id="rId6"/>
    <p:sldId id="274" r:id="rId7"/>
    <p:sldId id="275" r:id="rId8"/>
    <p:sldId id="276" r:id="rId9"/>
    <p:sldId id="272" r:id="rId10"/>
    <p:sldId id="273" r:id="rId11"/>
  </p:sldIdLst>
  <p:sldSz cx="7772400" cy="1004411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3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DAE9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8CA74E-1F5F-4F19-B8E1-35F6D9C0C2CF}" v="14" dt="2026-03-19T19:43:27.0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068" autoAdjust="0"/>
    <p:restoredTop sz="96628" autoAdjust="0"/>
  </p:normalViewPr>
  <p:slideViewPr>
    <p:cSldViewPr snapToGrid="0" snapToObjects="1">
      <p:cViewPr varScale="1">
        <p:scale>
          <a:sx n="59" d="100"/>
          <a:sy n="59" d="100"/>
        </p:scale>
        <p:origin x="2808" y="58"/>
      </p:cViewPr>
      <p:guideLst>
        <p:guide orient="horz" pos="313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AN ALBERTO GARCIA SEPULVEDA" userId="0da82484-374f-4889-8938-74e73fa0412a" providerId="ADAL" clId="{4EB75D79-816C-46D7-B07F-745AF8B3074B}"/>
    <pc:docChg chg="undo custSel modSld">
      <pc:chgData name="CHRISTIAN ALBERTO GARCIA SEPULVEDA" userId="0da82484-374f-4889-8938-74e73fa0412a" providerId="ADAL" clId="{4EB75D79-816C-46D7-B07F-745AF8B3074B}" dt="2026-03-19T19:43:27.080" v="18"/>
      <pc:docMkLst>
        <pc:docMk/>
      </pc:docMkLst>
      <pc:sldChg chg="modSp mod">
        <pc:chgData name="CHRISTIAN ALBERTO GARCIA SEPULVEDA" userId="0da82484-374f-4889-8938-74e73fa0412a" providerId="ADAL" clId="{4EB75D79-816C-46D7-B07F-745AF8B3074B}" dt="2026-03-19T19:39:16.376" v="2"/>
        <pc:sldMkLst>
          <pc:docMk/>
          <pc:sldMk cId="89280379" sldId="268"/>
        </pc:sldMkLst>
        <pc:graphicFrameChg chg="mod modGraphic">
          <ac:chgData name="CHRISTIAN ALBERTO GARCIA SEPULVEDA" userId="0da82484-374f-4889-8938-74e73fa0412a" providerId="ADAL" clId="{4EB75D79-816C-46D7-B07F-745AF8B3074B}" dt="2026-03-19T19:38:59.440" v="1" actId="122"/>
          <ac:graphicFrameMkLst>
            <pc:docMk/>
            <pc:sldMk cId="89280379" sldId="268"/>
            <ac:graphicFrameMk id="4" creationId="{D19DF9EE-055A-A2F5-B57F-99609BAD656C}"/>
          </ac:graphicFrameMkLst>
        </pc:graphicFrameChg>
        <pc:graphicFrameChg chg="mod">
          <ac:chgData name="CHRISTIAN ALBERTO GARCIA SEPULVEDA" userId="0da82484-374f-4889-8938-74e73fa0412a" providerId="ADAL" clId="{4EB75D79-816C-46D7-B07F-745AF8B3074B}" dt="2026-03-19T19:39:16.376" v="2"/>
          <ac:graphicFrameMkLst>
            <pc:docMk/>
            <pc:sldMk cId="89280379" sldId="268"/>
            <ac:graphicFrameMk id="32" creationId="{3BF5964F-7D2D-DFE9-1A25-E917FE468FEB}"/>
          </ac:graphicFrameMkLst>
        </pc:graphicFrameChg>
      </pc:sldChg>
      <pc:sldChg chg="modSp mod">
        <pc:chgData name="CHRISTIAN ALBERTO GARCIA SEPULVEDA" userId="0da82484-374f-4889-8938-74e73fa0412a" providerId="ADAL" clId="{4EB75D79-816C-46D7-B07F-745AF8B3074B}" dt="2026-03-19T19:39:58.844" v="6"/>
        <pc:sldMkLst>
          <pc:docMk/>
          <pc:sldMk cId="3208237472" sldId="269"/>
        </pc:sldMkLst>
        <pc:graphicFrameChg chg="mod modGraphic">
          <ac:chgData name="CHRISTIAN ALBERTO GARCIA SEPULVEDA" userId="0da82484-374f-4889-8938-74e73fa0412a" providerId="ADAL" clId="{4EB75D79-816C-46D7-B07F-745AF8B3074B}" dt="2026-03-19T19:39:47.712" v="5"/>
          <ac:graphicFrameMkLst>
            <pc:docMk/>
            <pc:sldMk cId="3208237472" sldId="269"/>
            <ac:graphicFrameMk id="4" creationId="{ED6C0EC6-5519-3A78-48D0-26C8E0706DAD}"/>
          </ac:graphicFrameMkLst>
        </pc:graphicFrameChg>
        <pc:graphicFrameChg chg="mod">
          <ac:chgData name="CHRISTIAN ALBERTO GARCIA SEPULVEDA" userId="0da82484-374f-4889-8938-74e73fa0412a" providerId="ADAL" clId="{4EB75D79-816C-46D7-B07F-745AF8B3074B}" dt="2026-03-19T19:39:58.844" v="6"/>
          <ac:graphicFrameMkLst>
            <pc:docMk/>
            <pc:sldMk cId="3208237472" sldId="269"/>
            <ac:graphicFrameMk id="32" creationId="{BE0FEFF1-49A1-3F9B-FD74-25A388EB7C96}"/>
          </ac:graphicFrameMkLst>
        </pc:graphicFrameChg>
      </pc:sldChg>
      <pc:sldChg chg="modSp">
        <pc:chgData name="CHRISTIAN ALBERTO GARCIA SEPULVEDA" userId="0da82484-374f-4889-8938-74e73fa0412a" providerId="ADAL" clId="{4EB75D79-816C-46D7-B07F-745AF8B3074B}" dt="2026-03-19T19:40:53.698" v="8"/>
        <pc:sldMkLst>
          <pc:docMk/>
          <pc:sldMk cId="1840808268" sldId="270"/>
        </pc:sldMkLst>
        <pc:graphicFrameChg chg="mod">
          <ac:chgData name="CHRISTIAN ALBERTO GARCIA SEPULVEDA" userId="0da82484-374f-4889-8938-74e73fa0412a" providerId="ADAL" clId="{4EB75D79-816C-46D7-B07F-745AF8B3074B}" dt="2026-03-19T19:40:46.083" v="7"/>
          <ac:graphicFrameMkLst>
            <pc:docMk/>
            <pc:sldMk cId="1840808268" sldId="270"/>
            <ac:graphicFrameMk id="4" creationId="{E026F8C7-AD69-6FC7-BAF5-2852EAE864E6}"/>
          </ac:graphicFrameMkLst>
        </pc:graphicFrameChg>
        <pc:graphicFrameChg chg="mod">
          <ac:chgData name="CHRISTIAN ALBERTO GARCIA SEPULVEDA" userId="0da82484-374f-4889-8938-74e73fa0412a" providerId="ADAL" clId="{4EB75D79-816C-46D7-B07F-745AF8B3074B}" dt="2026-03-19T19:40:53.698" v="8"/>
          <ac:graphicFrameMkLst>
            <pc:docMk/>
            <pc:sldMk cId="1840808268" sldId="270"/>
            <ac:graphicFrameMk id="32" creationId="{18B302D7-00E8-467D-E196-31775808D02F}"/>
          </ac:graphicFrameMkLst>
        </pc:graphicFrameChg>
      </pc:sldChg>
      <pc:sldChg chg="modSp mod">
        <pc:chgData name="CHRISTIAN ALBERTO GARCIA SEPULVEDA" userId="0da82484-374f-4889-8938-74e73fa0412a" providerId="ADAL" clId="{4EB75D79-816C-46D7-B07F-745AF8B3074B}" dt="2026-03-19T19:41:44.614" v="12"/>
        <pc:sldMkLst>
          <pc:docMk/>
          <pc:sldMk cId="1720728684" sldId="271"/>
        </pc:sldMkLst>
        <pc:graphicFrameChg chg="mod modGraphic">
          <ac:chgData name="CHRISTIAN ALBERTO GARCIA SEPULVEDA" userId="0da82484-374f-4889-8938-74e73fa0412a" providerId="ADAL" clId="{4EB75D79-816C-46D7-B07F-745AF8B3074B}" dt="2026-03-19T19:41:35.234" v="11"/>
          <ac:graphicFrameMkLst>
            <pc:docMk/>
            <pc:sldMk cId="1720728684" sldId="271"/>
            <ac:graphicFrameMk id="4" creationId="{067BEBE8-9AFD-E95B-ABD8-171AF3B3D985}"/>
          </ac:graphicFrameMkLst>
        </pc:graphicFrameChg>
        <pc:graphicFrameChg chg="mod">
          <ac:chgData name="CHRISTIAN ALBERTO GARCIA SEPULVEDA" userId="0da82484-374f-4889-8938-74e73fa0412a" providerId="ADAL" clId="{4EB75D79-816C-46D7-B07F-745AF8B3074B}" dt="2026-03-19T19:41:44.614" v="12"/>
          <ac:graphicFrameMkLst>
            <pc:docMk/>
            <pc:sldMk cId="1720728684" sldId="271"/>
            <ac:graphicFrameMk id="32" creationId="{DB7DC052-93C3-77E3-B4A8-576345C5F004}"/>
          </ac:graphicFrameMkLst>
        </pc:graphicFrameChg>
      </pc:sldChg>
      <pc:sldChg chg="modSp">
        <pc:chgData name="CHRISTIAN ALBERTO GARCIA SEPULVEDA" userId="0da82484-374f-4889-8938-74e73fa0412a" providerId="ADAL" clId="{4EB75D79-816C-46D7-B07F-745AF8B3074B}" dt="2026-03-19T19:42:19.951" v="14"/>
        <pc:sldMkLst>
          <pc:docMk/>
          <pc:sldMk cId="1833005671" sldId="274"/>
        </pc:sldMkLst>
        <pc:graphicFrameChg chg="mod">
          <ac:chgData name="CHRISTIAN ALBERTO GARCIA SEPULVEDA" userId="0da82484-374f-4889-8938-74e73fa0412a" providerId="ADAL" clId="{4EB75D79-816C-46D7-B07F-745AF8B3074B}" dt="2026-03-19T19:42:12.035" v="13"/>
          <ac:graphicFrameMkLst>
            <pc:docMk/>
            <pc:sldMk cId="1833005671" sldId="274"/>
            <ac:graphicFrameMk id="4" creationId="{33F82D34-A9AC-CD72-8B5F-7716104921FD}"/>
          </ac:graphicFrameMkLst>
        </pc:graphicFrameChg>
        <pc:graphicFrameChg chg="mod">
          <ac:chgData name="CHRISTIAN ALBERTO GARCIA SEPULVEDA" userId="0da82484-374f-4889-8938-74e73fa0412a" providerId="ADAL" clId="{4EB75D79-816C-46D7-B07F-745AF8B3074B}" dt="2026-03-19T19:42:19.951" v="14"/>
          <ac:graphicFrameMkLst>
            <pc:docMk/>
            <pc:sldMk cId="1833005671" sldId="274"/>
            <ac:graphicFrameMk id="32" creationId="{FCFFF89C-2F0A-A283-C60A-4E6E1C7EA199}"/>
          </ac:graphicFrameMkLst>
        </pc:graphicFrameChg>
      </pc:sldChg>
      <pc:sldChg chg="modSp">
        <pc:chgData name="CHRISTIAN ALBERTO GARCIA SEPULVEDA" userId="0da82484-374f-4889-8938-74e73fa0412a" providerId="ADAL" clId="{4EB75D79-816C-46D7-B07F-745AF8B3074B}" dt="2026-03-19T19:42:53.378" v="16"/>
        <pc:sldMkLst>
          <pc:docMk/>
          <pc:sldMk cId="3020389979" sldId="275"/>
        </pc:sldMkLst>
        <pc:graphicFrameChg chg="mod">
          <ac:chgData name="CHRISTIAN ALBERTO GARCIA SEPULVEDA" userId="0da82484-374f-4889-8938-74e73fa0412a" providerId="ADAL" clId="{4EB75D79-816C-46D7-B07F-745AF8B3074B}" dt="2026-03-19T19:42:45.545" v="15"/>
          <ac:graphicFrameMkLst>
            <pc:docMk/>
            <pc:sldMk cId="3020389979" sldId="275"/>
            <ac:graphicFrameMk id="4" creationId="{5A08ADEA-BA71-1C14-9D5F-E62C7F3E5A5B}"/>
          </ac:graphicFrameMkLst>
        </pc:graphicFrameChg>
        <pc:graphicFrameChg chg="mod">
          <ac:chgData name="CHRISTIAN ALBERTO GARCIA SEPULVEDA" userId="0da82484-374f-4889-8938-74e73fa0412a" providerId="ADAL" clId="{4EB75D79-816C-46D7-B07F-745AF8B3074B}" dt="2026-03-19T19:42:53.378" v="16"/>
          <ac:graphicFrameMkLst>
            <pc:docMk/>
            <pc:sldMk cId="3020389979" sldId="275"/>
            <ac:graphicFrameMk id="32" creationId="{A88AADBE-A85E-0599-E9B5-1801C3D0DE66}"/>
          </ac:graphicFrameMkLst>
        </pc:graphicFrameChg>
      </pc:sldChg>
      <pc:sldChg chg="modSp">
        <pc:chgData name="CHRISTIAN ALBERTO GARCIA SEPULVEDA" userId="0da82484-374f-4889-8938-74e73fa0412a" providerId="ADAL" clId="{4EB75D79-816C-46D7-B07F-745AF8B3074B}" dt="2026-03-19T19:43:27.080" v="18"/>
        <pc:sldMkLst>
          <pc:docMk/>
          <pc:sldMk cId="144393578" sldId="276"/>
        </pc:sldMkLst>
        <pc:graphicFrameChg chg="mod">
          <ac:chgData name="CHRISTIAN ALBERTO GARCIA SEPULVEDA" userId="0da82484-374f-4889-8938-74e73fa0412a" providerId="ADAL" clId="{4EB75D79-816C-46D7-B07F-745AF8B3074B}" dt="2026-03-19T19:43:18.409" v="17"/>
          <ac:graphicFrameMkLst>
            <pc:docMk/>
            <pc:sldMk cId="144393578" sldId="276"/>
            <ac:graphicFrameMk id="4" creationId="{FDBB2D55-4BDC-294C-3687-A05215264D90}"/>
          </ac:graphicFrameMkLst>
        </pc:graphicFrameChg>
        <pc:graphicFrameChg chg="mod">
          <ac:chgData name="CHRISTIAN ALBERTO GARCIA SEPULVEDA" userId="0da82484-374f-4889-8938-74e73fa0412a" providerId="ADAL" clId="{4EB75D79-816C-46D7-B07F-745AF8B3074B}" dt="2026-03-19T19:43:27.080" v="18"/>
          <ac:graphicFrameMkLst>
            <pc:docMk/>
            <pc:sldMk cId="144393578" sldId="276"/>
            <ac:graphicFrameMk id="32" creationId="{B0BE46A2-7787-3109-8612-10E71D7FB853}"/>
          </ac:graphicFrameMkLst>
        </pc:graphicFrameChg>
      </pc:sldChg>
    </pc:docChg>
  </pc:docChgLst>
  <pc:docChgLst>
    <pc:chgData name="AXEL MANUEL MONREAL HERNANDEZ" userId="3cf052b0-e742-4b87-93cc-91fdca1fbad2" providerId="ADAL" clId="{FF1D3B12-7431-5F3D-8B16-CEA366241F9E}"/>
    <pc:docChg chg="undo custSel addSld delSld modSld sldOrd">
      <pc:chgData name="AXEL MANUEL MONREAL HERNANDEZ" userId="3cf052b0-e742-4b87-93cc-91fdca1fbad2" providerId="ADAL" clId="{FF1D3B12-7431-5F3D-8B16-CEA366241F9E}" dt="2026-03-09T23:10:49.405" v="810" actId="2696"/>
      <pc:docMkLst>
        <pc:docMk/>
      </pc:docMkLst>
      <pc:sldChg chg="addSp delSp modSp add mod ord">
        <pc:chgData name="AXEL MANUEL MONREAL HERNANDEZ" userId="3cf052b0-e742-4b87-93cc-91fdca1fbad2" providerId="ADAL" clId="{FF1D3B12-7431-5F3D-8B16-CEA366241F9E}" dt="2026-03-09T23:08:58.970" v="808"/>
        <pc:sldMkLst>
          <pc:docMk/>
          <pc:sldMk cId="2637924517" sldId="266"/>
        </pc:sldMkLst>
        <pc:graphicFrameChg chg="add mod">
          <ac:chgData name="AXEL MANUEL MONREAL HERNANDEZ" userId="3cf052b0-e742-4b87-93cc-91fdca1fbad2" providerId="ADAL" clId="{FF1D3B12-7431-5F3D-8B16-CEA366241F9E}" dt="2026-03-09T23:05:45.561" v="671"/>
          <ac:graphicFrameMkLst>
            <pc:docMk/>
            <pc:sldMk cId="2637924517" sldId="266"/>
            <ac:graphicFrameMk id="4" creationId="{120D25F5-1DD6-B117-7E2C-835EC6713F6D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E39417-5565-4382-B996-654DBE48222A}" type="datetimeFigureOut">
              <a:rPr lang="es-MX" smtClean="0"/>
              <a:t>19/03/2026</a:t>
            </a:fld>
            <a:endParaRPr lang="es-MX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1162050"/>
            <a:ext cx="24288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21D9EF-D881-4C0D-B929-158F1866356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06764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0188"/>
            <a:ext cx="6606540" cy="2152974"/>
          </a:xfrm>
        </p:spPr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1664"/>
            <a:ext cx="5440680" cy="256682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E440-C4C3-9248-BBF8-D494D041111C}" type="datetimeFigureOut"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A6F8-821C-484F-BBD0-6DD080C6324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467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E440-C4C3-9248-BBF8-D494D041111C}" type="datetimeFigureOut"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A6F8-821C-484F-BBD0-6DD080C6324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322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226243" y="537082"/>
            <a:ext cx="1311593" cy="11425179"/>
          </a:xfrm>
        </p:spPr>
        <p:txBody>
          <a:bodyPr vert="eaVert"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1466" y="537082"/>
            <a:ext cx="3805238" cy="11425179"/>
          </a:xfrm>
        </p:spPr>
        <p:txBody>
          <a:bodyPr vert="eaVert"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E440-C4C3-9248-BBF8-D494D041111C}" type="datetimeFigureOut"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A6F8-821C-484F-BBD0-6DD080C6324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375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E440-C4C3-9248-BBF8-D494D041111C}" type="datetimeFigureOut"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A6F8-821C-484F-BBD0-6DD080C6324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50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54273"/>
            <a:ext cx="6606540" cy="199487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57126"/>
            <a:ext cx="6606540" cy="21971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E440-C4C3-9248-BBF8-D494D041111C}" type="datetimeFigureOut"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A6F8-821C-484F-BBD0-6DD080C6324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648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1467" y="3124837"/>
            <a:ext cx="2558415" cy="883742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79422" y="3124837"/>
            <a:ext cx="2558415" cy="883742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E440-C4C3-9248-BBF8-D494D041111C}" type="datetimeFigureOut"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A6F8-821C-484F-BBD0-6DD080C6324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564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230"/>
            <a:ext cx="6995160" cy="1674019"/>
          </a:xfr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48301"/>
            <a:ext cx="3434160" cy="93698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5285"/>
            <a:ext cx="3434160" cy="578699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48301"/>
            <a:ext cx="3435508" cy="93698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5285"/>
            <a:ext cx="3435508" cy="578699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E440-C4C3-9248-BBF8-D494D041111C}" type="datetimeFigureOut">
              <a:t>3/19/2026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A6F8-821C-484F-BBD0-6DD080C6324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688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E440-C4C3-9248-BBF8-D494D041111C}" type="datetimeFigureOut">
              <a:t>3/19/2026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A6F8-821C-484F-BBD0-6DD080C6324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108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E440-C4C3-9248-BBF8-D494D041111C}" type="datetimeFigureOut">
              <a:t>3/19/2026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A6F8-821C-484F-BBD0-6DD080C6324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745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399905"/>
            <a:ext cx="2557066" cy="170191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399906"/>
            <a:ext cx="4344988" cy="857237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1826"/>
            <a:ext cx="2557066" cy="687045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E440-C4C3-9248-BBF8-D494D041111C}" type="datetimeFigureOut"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A6F8-821C-484F-BBD0-6DD080C6324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612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30881"/>
            <a:ext cx="4663440" cy="83003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7460"/>
            <a:ext cx="4663440" cy="602646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60916"/>
            <a:ext cx="4663440" cy="11787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E440-C4C3-9248-BBF8-D494D041111C}" type="datetimeFigureOut"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A6F8-821C-484F-BBD0-6DD080C6324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87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230"/>
            <a:ext cx="6995160" cy="16740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3629"/>
            <a:ext cx="6995160" cy="66286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09407"/>
            <a:ext cx="1813560" cy="534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E1E440-C4C3-9248-BBF8-D494D041111C}" type="datetimeFigureOut"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09407"/>
            <a:ext cx="2461260" cy="534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09407"/>
            <a:ext cx="1813560" cy="534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5A6F8-821C-484F-BBD0-6DD080C6324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677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A4DDD3-84EA-9764-BA40-ED42D713F8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120D25F5-1DD6-B117-7E2C-835EC6713F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8770557"/>
              </p:ext>
            </p:extLst>
          </p:nvPr>
        </p:nvGraphicFramePr>
        <p:xfrm>
          <a:off x="124200" y="733406"/>
          <a:ext cx="3474000" cy="6934942"/>
        </p:xfrm>
        <a:graphic>
          <a:graphicData uri="http://schemas.openxmlformats.org/drawingml/2006/table">
            <a:tbl>
              <a:tblPr firstRow="1" firstCol="1" bandRow="1"/>
              <a:tblGrid>
                <a:gridCol w="396000">
                  <a:extLst>
                    <a:ext uri="{9D8B030D-6E8A-4147-A177-3AD203B41FA5}">
                      <a16:colId xmlns:a16="http://schemas.microsoft.com/office/drawing/2014/main" val="3027419150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2004367817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677854333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3967321264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3061993571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229407696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69419342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34047528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549935502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104794254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546538266"/>
                    </a:ext>
                  </a:extLst>
                </a:gridCol>
              </a:tblGrid>
              <a:tr h="153494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1100" b="0" noProof="0" dirty="0" err="1">
                          <a:latin typeface="Arial"/>
                          <a:cs typeface="Arial"/>
                        </a:rPr>
                        <a:t>Num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1100" b="0" noProof="0" dirty="0">
                          <a:latin typeface="Arial"/>
                          <a:cs typeface="Arial"/>
                        </a:rPr>
                        <a:t>Fecha</a:t>
                      </a: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kern="100" noProof="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Bovino (Res)</a:t>
                      </a: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Caprino (Cabra)</a:t>
                      </a:r>
                      <a:endParaRPr lang="es-MX" sz="1100" b="0" noProof="0" dirty="0">
                        <a:solidFill>
                          <a:schemeClr val="bg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Ovino (Oveja)</a:t>
                      </a:r>
                      <a:endParaRPr lang="es-MX" sz="1100" b="0" noProof="0" dirty="0">
                        <a:solidFill>
                          <a:schemeClr val="bg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Equino (Caballo)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Canino (Perro)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Felino (Gato)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Roedor (Rata)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Murciélago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kern="100" noProof="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Ave (Gallina)</a:t>
                      </a: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644517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858693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447615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782834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154411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524855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259517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239103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472717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034613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27885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390222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477869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823338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85553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533386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046159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344783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446530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872913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964742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22212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448231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51898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392636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3528519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4DBDC2E8-DBEA-912F-836C-A88FC1F7559D}"/>
              </a:ext>
            </a:extLst>
          </p:cNvPr>
          <p:cNvSpPr txBox="1"/>
          <p:nvPr/>
        </p:nvSpPr>
        <p:spPr>
          <a:xfrm>
            <a:off x="971242" y="137503"/>
            <a:ext cx="299152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noProof="0" dirty="0">
                <a:latin typeface="Arial"/>
                <a:cs typeface="Arial"/>
              </a:rPr>
              <a:t>Formato de referencia de garrapatas y artrópodos</a:t>
            </a:r>
          </a:p>
          <a:p>
            <a:r>
              <a:rPr lang="es-MX" sz="1000" noProof="0" dirty="0">
                <a:latin typeface="Arial"/>
                <a:cs typeface="Arial"/>
              </a:rPr>
              <a:t>Laboratorio de Genómica Viral y Humana BSL-3, </a:t>
            </a:r>
          </a:p>
          <a:p>
            <a:r>
              <a:rPr lang="es-MX" sz="1000" noProof="0" dirty="0">
                <a:latin typeface="Arial"/>
                <a:cs typeface="Arial"/>
              </a:rPr>
              <a:t>Facultad de Medicina, UASLP (Mar 18, 2026 v2)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C82A0F61-1D13-3DDB-F324-ED130A20D663}"/>
              </a:ext>
            </a:extLst>
          </p:cNvPr>
          <p:cNvGrpSpPr/>
          <p:nvPr/>
        </p:nvGrpSpPr>
        <p:grpSpPr>
          <a:xfrm>
            <a:off x="148412" y="179408"/>
            <a:ext cx="822828" cy="466042"/>
            <a:chOff x="6172" y="64385"/>
            <a:chExt cx="1117012" cy="632665"/>
          </a:xfrm>
        </p:grpSpPr>
        <p:pic>
          <p:nvPicPr>
            <p:cNvPr id="10" name="Picture 9" descr="Logo Fac Med Aguila.png">
              <a:extLst>
                <a:ext uri="{FF2B5EF4-FFF2-40B4-BE49-F238E27FC236}">
                  <a16:creationId xmlns:a16="http://schemas.microsoft.com/office/drawing/2014/main" id="{548EBAD0-7B41-9DD5-29EC-9B0800C372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1632" y="64385"/>
              <a:ext cx="541552" cy="603283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AED6730B-A56D-2A4B-B41B-29B79C75038E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72" y="64645"/>
              <a:ext cx="590096" cy="632405"/>
            </a:xfrm>
            <a:prstGeom prst="rect">
              <a:avLst/>
            </a:prstGeom>
          </p:spPr>
        </p:pic>
      </p:grpSp>
      <p:graphicFrame>
        <p:nvGraphicFramePr>
          <p:cNvPr id="32" name="Tabla 3">
            <a:extLst>
              <a:ext uri="{FF2B5EF4-FFF2-40B4-BE49-F238E27FC236}">
                <a16:creationId xmlns:a16="http://schemas.microsoft.com/office/drawing/2014/main" id="{751AD594-6F67-8F7B-8C40-3B275762CD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8693523"/>
              </p:ext>
            </p:extLst>
          </p:nvPr>
        </p:nvGraphicFramePr>
        <p:xfrm>
          <a:off x="4091424" y="733406"/>
          <a:ext cx="3474000" cy="6934942"/>
        </p:xfrm>
        <a:graphic>
          <a:graphicData uri="http://schemas.openxmlformats.org/drawingml/2006/table">
            <a:tbl>
              <a:tblPr firstRow="1" firstCol="1" bandRow="1"/>
              <a:tblGrid>
                <a:gridCol w="396000">
                  <a:extLst>
                    <a:ext uri="{9D8B030D-6E8A-4147-A177-3AD203B41FA5}">
                      <a16:colId xmlns:a16="http://schemas.microsoft.com/office/drawing/2014/main" val="3027419150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2004367817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677854333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3967321264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3061993571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229407696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69419342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34047528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549935502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104794254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546538266"/>
                    </a:ext>
                  </a:extLst>
                </a:gridCol>
              </a:tblGrid>
              <a:tr h="153494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1100" b="0" noProof="0" dirty="0" err="1">
                          <a:latin typeface="Arial"/>
                          <a:cs typeface="Arial"/>
                        </a:rPr>
                        <a:t>Num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1100" b="0" noProof="0" dirty="0">
                          <a:latin typeface="Arial"/>
                          <a:cs typeface="Arial"/>
                        </a:rPr>
                        <a:t>Fecha</a:t>
                      </a: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kern="100" noProof="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Bovino (Res)</a:t>
                      </a: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Caprino (Cabra)</a:t>
                      </a:r>
                      <a:endParaRPr lang="es-MX" sz="1100" b="0" noProof="0" dirty="0">
                        <a:solidFill>
                          <a:schemeClr val="bg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Ovino (Oveja)</a:t>
                      </a:r>
                      <a:endParaRPr lang="es-MX" sz="1100" b="0" noProof="0" dirty="0">
                        <a:solidFill>
                          <a:schemeClr val="bg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Equino (Caballo)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Canino (Perro)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Felino (Gato)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Roedor (Rata)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Murciélago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kern="100" noProof="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Ave (Gallina)</a:t>
                      </a: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644517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858693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447615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782834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154411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524855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259517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239103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472717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034613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27885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390222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477869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823338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85553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533386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046159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344783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446530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872913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964742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22212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448231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51898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392636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3528519"/>
                  </a:ext>
                </a:extLst>
              </a:tr>
            </a:tbl>
          </a:graphicData>
        </a:graphic>
      </p:graphicFrame>
      <p:sp>
        <p:nvSpPr>
          <p:cNvPr id="30" name="TextBox 29">
            <a:extLst>
              <a:ext uri="{FF2B5EF4-FFF2-40B4-BE49-F238E27FC236}">
                <a16:creationId xmlns:a16="http://schemas.microsoft.com/office/drawing/2014/main" id="{3D5E1821-0D7E-8708-D601-D578DB14E79E}"/>
              </a:ext>
            </a:extLst>
          </p:cNvPr>
          <p:cNvSpPr txBox="1"/>
          <p:nvPr/>
        </p:nvSpPr>
        <p:spPr>
          <a:xfrm>
            <a:off x="6737385" y="179408"/>
            <a:ext cx="811441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s-MX" sz="4000" dirty="0">
                <a:latin typeface="Arial" panose="020B0604020202020204" pitchFamily="34" charset="0"/>
                <a:cs typeface="Arial" panose="020B0604020202020204" pitchFamily="34" charset="0"/>
              </a:rPr>
              <a:t>A1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3E734A3-7AEA-FA37-4FC8-83538C740BC6}"/>
              </a:ext>
            </a:extLst>
          </p:cNvPr>
          <p:cNvSpPr/>
          <p:nvPr/>
        </p:nvSpPr>
        <p:spPr>
          <a:xfrm>
            <a:off x="131814" y="7777947"/>
            <a:ext cx="7433610" cy="2086565"/>
          </a:xfrm>
          <a:prstGeom prst="rect">
            <a:avLst/>
          </a:prstGeom>
          <a:solidFill>
            <a:srgbClr val="DAE9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Notas:</a:t>
            </a: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7924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21704C-6C1C-95E8-3B93-A5092081CF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Box 37">
            <a:extLst>
              <a:ext uri="{FF2B5EF4-FFF2-40B4-BE49-F238E27FC236}">
                <a16:creationId xmlns:a16="http://schemas.microsoft.com/office/drawing/2014/main" id="{BAC07901-7A83-B050-9CE7-653F257E96DC}"/>
              </a:ext>
            </a:extLst>
          </p:cNvPr>
          <p:cNvSpPr txBox="1"/>
          <p:nvPr/>
        </p:nvSpPr>
        <p:spPr>
          <a:xfrm>
            <a:off x="927228" y="422546"/>
            <a:ext cx="2864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noProof="0" dirty="0">
                <a:latin typeface="Arial"/>
                <a:cs typeface="Arial"/>
              </a:rPr>
              <a:t>Colección de garrapatas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A9F47906-0F59-23BA-8C08-FFA6812052AA}"/>
              </a:ext>
            </a:extLst>
          </p:cNvPr>
          <p:cNvGrpSpPr/>
          <p:nvPr/>
        </p:nvGrpSpPr>
        <p:grpSpPr>
          <a:xfrm>
            <a:off x="180397" y="521539"/>
            <a:ext cx="772163" cy="437346"/>
            <a:chOff x="6172" y="64385"/>
            <a:chExt cx="1117012" cy="632665"/>
          </a:xfrm>
        </p:grpSpPr>
        <p:pic>
          <p:nvPicPr>
            <p:cNvPr id="40" name="Picture 39" descr="Logo Fac Med Aguila.png">
              <a:extLst>
                <a:ext uri="{FF2B5EF4-FFF2-40B4-BE49-F238E27FC236}">
                  <a16:creationId xmlns:a16="http://schemas.microsoft.com/office/drawing/2014/main" id="{3ABBD952-4859-F4D0-95CC-02AD4AB1919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1632" y="64385"/>
              <a:ext cx="541552" cy="603283"/>
            </a:xfrm>
            <a:prstGeom prst="rect">
              <a:avLst/>
            </a:prstGeom>
          </p:spPr>
        </p:pic>
        <p:pic>
          <p:nvPicPr>
            <p:cNvPr id="41" name="Picture 40">
              <a:extLst>
                <a:ext uri="{FF2B5EF4-FFF2-40B4-BE49-F238E27FC236}">
                  <a16:creationId xmlns:a16="http://schemas.microsoft.com/office/drawing/2014/main" id="{EDC3C839-B55E-A0F4-CAD7-B0EEEB1D8908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72" y="64645"/>
              <a:ext cx="590096" cy="632405"/>
            </a:xfrm>
            <a:prstGeom prst="rect">
              <a:avLst/>
            </a:prstGeom>
          </p:spPr>
        </p:pic>
      </p:grpSp>
      <p:graphicFrame>
        <p:nvGraphicFramePr>
          <p:cNvPr id="42" name="Tabla 3">
            <a:extLst>
              <a:ext uri="{FF2B5EF4-FFF2-40B4-BE49-F238E27FC236}">
                <a16:creationId xmlns:a16="http://schemas.microsoft.com/office/drawing/2014/main" id="{65F82A19-F872-CA3E-1B0B-E8E584C70A28}"/>
              </a:ext>
            </a:extLst>
          </p:cNvPr>
          <p:cNvGraphicFramePr>
            <a:graphicFrameLocks noGrp="1"/>
          </p:cNvGraphicFramePr>
          <p:nvPr/>
        </p:nvGraphicFramePr>
        <p:xfrm>
          <a:off x="73555" y="1629712"/>
          <a:ext cx="3755136" cy="1368000"/>
        </p:xfrm>
        <a:graphic>
          <a:graphicData uri="http://schemas.openxmlformats.org/drawingml/2006/table">
            <a:tbl>
              <a:tblPr firstRow="1" firstCol="1" bandRow="1"/>
              <a:tblGrid>
                <a:gridCol w="806620">
                  <a:extLst>
                    <a:ext uri="{9D8B030D-6E8A-4147-A177-3AD203B41FA5}">
                      <a16:colId xmlns:a16="http://schemas.microsoft.com/office/drawing/2014/main" val="3027419150"/>
                    </a:ext>
                  </a:extLst>
                </a:gridCol>
                <a:gridCol w="1989892">
                  <a:extLst>
                    <a:ext uri="{9D8B030D-6E8A-4147-A177-3AD203B41FA5}">
                      <a16:colId xmlns:a16="http://schemas.microsoft.com/office/drawing/2014/main" val="2004367817"/>
                    </a:ext>
                  </a:extLst>
                </a:gridCol>
                <a:gridCol w="958624">
                  <a:extLst>
                    <a:ext uri="{9D8B030D-6E8A-4147-A177-3AD203B41FA5}">
                      <a16:colId xmlns:a16="http://schemas.microsoft.com/office/drawing/2014/main" val="1706068093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MX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Establo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s-MX" sz="10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346759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MX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Localidad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9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s-MX" sz="10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858693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MX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Municipio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9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s-MX" sz="10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447615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MX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Estado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9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s-MX" sz="10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7828348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endParaRPr lang="es-MX" sz="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MX" sz="4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MX" sz="4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823062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marR="0" lvl="0" indent="0" algn="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Fecha inicio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900" kern="100" noProof="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 (Cuerpo en alfa"/>
                        </a:rPr>
                        <a:t> </a:t>
                      </a: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900" b="0" kern="100" noProof="0" dirty="0">
                          <a:effectLst/>
                          <a:latin typeface="Arial"/>
                          <a:ea typeface="Aptos" panose="020B0004020202020204" pitchFamily="34" charset="0"/>
                          <a:cs typeface="Arial"/>
                        </a:rPr>
                        <a:t>Ejemplo de fecha       </a:t>
                      </a:r>
                    </a:p>
                    <a:p>
                      <a:pPr>
                        <a:buNone/>
                      </a:pPr>
                      <a:r>
                        <a:rPr lang="es-MX" sz="900" b="0" kern="100" noProof="0" dirty="0">
                          <a:effectLst/>
                          <a:latin typeface="Arial"/>
                          <a:ea typeface="Aptos" panose="020B0004020202020204" pitchFamily="34" charset="0"/>
                          <a:cs typeface="Arial"/>
                        </a:rPr>
                        <a:t>    23/Dic/2026</a:t>
                      </a: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99025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MX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Fecha término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buNone/>
                      </a:pP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1192653"/>
                  </a:ext>
                </a:extLst>
              </a:tr>
            </a:tbl>
          </a:graphicData>
        </a:graphic>
      </p:graphicFrame>
      <p:sp>
        <p:nvSpPr>
          <p:cNvPr id="43" name="TextBox 42">
            <a:extLst>
              <a:ext uri="{FF2B5EF4-FFF2-40B4-BE49-F238E27FC236}">
                <a16:creationId xmlns:a16="http://schemas.microsoft.com/office/drawing/2014/main" id="{4CEB44C0-0D00-334E-F7B2-3EA50A7879D4}"/>
              </a:ext>
            </a:extLst>
          </p:cNvPr>
          <p:cNvSpPr txBox="1"/>
          <p:nvPr/>
        </p:nvSpPr>
        <p:spPr>
          <a:xfrm>
            <a:off x="255583" y="3135388"/>
            <a:ext cx="3489409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800" b="1" i="1" dirty="0">
                <a:latin typeface="Arial"/>
                <a:cs typeface="Arial"/>
              </a:rPr>
              <a:t>Instrucciones</a:t>
            </a:r>
            <a:endParaRPr lang="es-MX" sz="100" b="1" i="1" dirty="0">
              <a:latin typeface="Arial"/>
              <a:cs typeface="Arial"/>
            </a:endParaRPr>
          </a:p>
          <a:p>
            <a:endParaRPr lang="es-MX" sz="100" b="1" i="1" dirty="0">
              <a:latin typeface="Arial"/>
              <a:cs typeface="Arial"/>
            </a:endParaRPr>
          </a:p>
          <a:p>
            <a:r>
              <a:rPr lang="es-MX" sz="800" i="1" dirty="0">
                <a:latin typeface="Arial"/>
                <a:cs typeface="Arial"/>
              </a:rPr>
              <a:t>1- Coloque una sola garrapata por tubo.</a:t>
            </a:r>
          </a:p>
          <a:p>
            <a:r>
              <a:rPr lang="es-MX" sz="800" i="1" dirty="0">
                <a:latin typeface="Arial"/>
                <a:cs typeface="Arial"/>
              </a:rPr>
              <a:t>2- En la hoja anexa anote fecha en que se encontró la garrapata.</a:t>
            </a:r>
          </a:p>
          <a:p>
            <a:r>
              <a:rPr lang="es-MX" sz="800" i="1" dirty="0">
                <a:latin typeface="Arial"/>
                <a:cs typeface="Arial"/>
              </a:rPr>
              <a:t>3- Llene la casilla </a:t>
            </a:r>
            <a:r>
              <a:rPr lang="es-MX" sz="800" dirty="0">
                <a:latin typeface="Arial"/>
                <a:cs typeface="Arial"/>
                <a:sym typeface="Wingdings" panose="05000000000000000000" pitchFamily="2" charset="2"/>
              </a:rPr>
              <a:t> </a:t>
            </a:r>
            <a:r>
              <a:rPr lang="es-MX" sz="800" i="1" dirty="0">
                <a:latin typeface="Arial"/>
                <a:cs typeface="Arial"/>
              </a:rPr>
              <a:t>para indicar en que animal se obtuvo la garrapata.</a:t>
            </a:r>
            <a:endParaRPr lang="es-MX" sz="800" i="1" dirty="0">
              <a:solidFill>
                <a:schemeClr val="bg1">
                  <a:lumMod val="75000"/>
                </a:schemeClr>
              </a:solidFill>
              <a:latin typeface="Ayuthaya"/>
              <a:cs typeface="Ayuthaya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69AABD6D-35BF-54A4-777D-111F341F47FA}"/>
              </a:ext>
            </a:extLst>
          </p:cNvPr>
          <p:cNvSpPr txBox="1"/>
          <p:nvPr/>
        </p:nvSpPr>
        <p:spPr>
          <a:xfrm>
            <a:off x="927228" y="699830"/>
            <a:ext cx="2339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noProof="0" dirty="0">
                <a:latin typeface="Arial"/>
                <a:cs typeface="Arial"/>
              </a:rPr>
              <a:t>Laboratorio de Genómica Viral y Humana </a:t>
            </a:r>
          </a:p>
          <a:p>
            <a:r>
              <a:rPr lang="es-MX" sz="900" noProof="0" dirty="0">
                <a:latin typeface="Arial"/>
                <a:cs typeface="Arial"/>
              </a:rPr>
              <a:t>Facultad de Medicina, UASLP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150B1D8-63EF-6945-E1E2-109142ED86AA}"/>
              </a:ext>
            </a:extLst>
          </p:cNvPr>
          <p:cNvSpPr/>
          <p:nvPr/>
        </p:nvSpPr>
        <p:spPr>
          <a:xfrm>
            <a:off x="69057" y="158917"/>
            <a:ext cx="3817143" cy="3779099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95AAA33A-A809-7283-C8C2-2D4D97CF2B1D}"/>
              </a:ext>
            </a:extLst>
          </p:cNvPr>
          <p:cNvSpPr/>
          <p:nvPr/>
        </p:nvSpPr>
        <p:spPr>
          <a:xfrm>
            <a:off x="3074432" y="932688"/>
            <a:ext cx="670560" cy="6237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E1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421F529E-259D-F04E-1408-A1F55A59F6A3}"/>
              </a:ext>
            </a:extLst>
          </p:cNvPr>
          <p:cNvSpPr txBox="1"/>
          <p:nvPr/>
        </p:nvSpPr>
        <p:spPr>
          <a:xfrm>
            <a:off x="4772999" y="422546"/>
            <a:ext cx="2864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noProof="0" dirty="0">
                <a:latin typeface="Arial"/>
                <a:cs typeface="Arial"/>
              </a:rPr>
              <a:t>Colección de garrapatas</a:t>
            </a: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EAB05C1C-72E9-D094-74EF-833070A881F0}"/>
              </a:ext>
            </a:extLst>
          </p:cNvPr>
          <p:cNvGrpSpPr/>
          <p:nvPr/>
        </p:nvGrpSpPr>
        <p:grpSpPr>
          <a:xfrm>
            <a:off x="4026168" y="521539"/>
            <a:ext cx="772163" cy="437346"/>
            <a:chOff x="6172" y="64385"/>
            <a:chExt cx="1117012" cy="632665"/>
          </a:xfrm>
        </p:grpSpPr>
        <p:pic>
          <p:nvPicPr>
            <p:cNvPr id="50" name="Picture 49" descr="Logo Fac Med Aguila.png">
              <a:extLst>
                <a:ext uri="{FF2B5EF4-FFF2-40B4-BE49-F238E27FC236}">
                  <a16:creationId xmlns:a16="http://schemas.microsoft.com/office/drawing/2014/main" id="{CF5C46DF-1DBA-F9EE-FD92-D684591A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1632" y="64385"/>
              <a:ext cx="541552" cy="603283"/>
            </a:xfrm>
            <a:prstGeom prst="rect">
              <a:avLst/>
            </a:prstGeom>
          </p:spPr>
        </p:pic>
        <p:pic>
          <p:nvPicPr>
            <p:cNvPr id="51" name="Picture 50">
              <a:extLst>
                <a:ext uri="{FF2B5EF4-FFF2-40B4-BE49-F238E27FC236}">
                  <a16:creationId xmlns:a16="http://schemas.microsoft.com/office/drawing/2014/main" id="{5EA3FB7A-654F-0BEA-33A2-F79CE1D578F5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72" y="64645"/>
              <a:ext cx="590096" cy="632405"/>
            </a:xfrm>
            <a:prstGeom prst="rect">
              <a:avLst/>
            </a:prstGeom>
          </p:spPr>
        </p:pic>
      </p:grpSp>
      <p:graphicFrame>
        <p:nvGraphicFramePr>
          <p:cNvPr id="52" name="Tabla 3">
            <a:extLst>
              <a:ext uri="{FF2B5EF4-FFF2-40B4-BE49-F238E27FC236}">
                <a16:creationId xmlns:a16="http://schemas.microsoft.com/office/drawing/2014/main" id="{59C3876D-7F89-D94F-01CA-430A1AF036BF}"/>
              </a:ext>
            </a:extLst>
          </p:cNvPr>
          <p:cNvGraphicFramePr>
            <a:graphicFrameLocks noGrp="1"/>
          </p:cNvGraphicFramePr>
          <p:nvPr/>
        </p:nvGraphicFramePr>
        <p:xfrm>
          <a:off x="3919326" y="1629712"/>
          <a:ext cx="3755136" cy="1368000"/>
        </p:xfrm>
        <a:graphic>
          <a:graphicData uri="http://schemas.openxmlformats.org/drawingml/2006/table">
            <a:tbl>
              <a:tblPr firstRow="1" firstCol="1" bandRow="1"/>
              <a:tblGrid>
                <a:gridCol w="806620">
                  <a:extLst>
                    <a:ext uri="{9D8B030D-6E8A-4147-A177-3AD203B41FA5}">
                      <a16:colId xmlns:a16="http://schemas.microsoft.com/office/drawing/2014/main" val="3027419150"/>
                    </a:ext>
                  </a:extLst>
                </a:gridCol>
                <a:gridCol w="1989892">
                  <a:extLst>
                    <a:ext uri="{9D8B030D-6E8A-4147-A177-3AD203B41FA5}">
                      <a16:colId xmlns:a16="http://schemas.microsoft.com/office/drawing/2014/main" val="2004367817"/>
                    </a:ext>
                  </a:extLst>
                </a:gridCol>
                <a:gridCol w="958624">
                  <a:extLst>
                    <a:ext uri="{9D8B030D-6E8A-4147-A177-3AD203B41FA5}">
                      <a16:colId xmlns:a16="http://schemas.microsoft.com/office/drawing/2014/main" val="1706068093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MX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Establo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s-MX" sz="10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346759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MX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Localidad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9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s-MX" sz="10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858693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MX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Municipio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9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s-MX" sz="10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447615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MX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Estado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9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s-MX" sz="10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7828348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endParaRPr lang="es-MX" sz="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MX" sz="4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MX" sz="4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823062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marR="0" lvl="0" indent="0" algn="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Fecha inicio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900" kern="100" noProof="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 (Cuerpo en alfa"/>
                        </a:rPr>
                        <a:t> </a:t>
                      </a: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900" b="0" kern="100" noProof="0" dirty="0">
                          <a:effectLst/>
                          <a:latin typeface="Arial"/>
                          <a:ea typeface="Aptos" panose="020B0004020202020204" pitchFamily="34" charset="0"/>
                          <a:cs typeface="Arial"/>
                        </a:rPr>
                        <a:t>Ejemplo de fecha       </a:t>
                      </a:r>
                    </a:p>
                    <a:p>
                      <a:pPr>
                        <a:buNone/>
                      </a:pPr>
                      <a:r>
                        <a:rPr lang="es-MX" sz="900" b="0" kern="100" noProof="0" dirty="0">
                          <a:effectLst/>
                          <a:latin typeface="Arial"/>
                          <a:ea typeface="Aptos" panose="020B0004020202020204" pitchFamily="34" charset="0"/>
                          <a:cs typeface="Arial"/>
                        </a:rPr>
                        <a:t>    23/Dic/2026</a:t>
                      </a: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99025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MX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Fecha término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buNone/>
                      </a:pP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1192653"/>
                  </a:ext>
                </a:extLst>
              </a:tr>
            </a:tbl>
          </a:graphicData>
        </a:graphic>
      </p:graphicFrame>
      <p:sp>
        <p:nvSpPr>
          <p:cNvPr id="53" name="TextBox 52">
            <a:extLst>
              <a:ext uri="{FF2B5EF4-FFF2-40B4-BE49-F238E27FC236}">
                <a16:creationId xmlns:a16="http://schemas.microsoft.com/office/drawing/2014/main" id="{634CDB7C-A083-F6FB-6D0B-3A313417DC0D}"/>
              </a:ext>
            </a:extLst>
          </p:cNvPr>
          <p:cNvSpPr txBox="1"/>
          <p:nvPr/>
        </p:nvSpPr>
        <p:spPr>
          <a:xfrm>
            <a:off x="4101354" y="3135388"/>
            <a:ext cx="3489409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800" b="1" i="1" dirty="0">
                <a:latin typeface="Arial"/>
                <a:cs typeface="Arial"/>
              </a:rPr>
              <a:t>Instrucciones</a:t>
            </a:r>
            <a:endParaRPr lang="es-MX" sz="100" b="1" i="1" dirty="0">
              <a:latin typeface="Arial"/>
              <a:cs typeface="Arial"/>
            </a:endParaRPr>
          </a:p>
          <a:p>
            <a:endParaRPr lang="es-MX" sz="100" b="1" i="1" dirty="0">
              <a:latin typeface="Arial"/>
              <a:cs typeface="Arial"/>
            </a:endParaRPr>
          </a:p>
          <a:p>
            <a:r>
              <a:rPr lang="es-MX" sz="800" i="1" dirty="0">
                <a:latin typeface="Arial"/>
                <a:cs typeface="Arial"/>
              </a:rPr>
              <a:t>1- Coloque una sola garrapata por tubo.</a:t>
            </a:r>
          </a:p>
          <a:p>
            <a:r>
              <a:rPr lang="es-MX" sz="800" i="1" dirty="0">
                <a:latin typeface="Arial"/>
                <a:cs typeface="Arial"/>
              </a:rPr>
              <a:t>2- En la hoja anexa anote fecha en que se encontró la garrapata.</a:t>
            </a:r>
          </a:p>
          <a:p>
            <a:r>
              <a:rPr lang="es-MX" sz="800" i="1" dirty="0">
                <a:latin typeface="Arial"/>
                <a:cs typeface="Arial"/>
              </a:rPr>
              <a:t>3- Llene la casilla </a:t>
            </a:r>
            <a:r>
              <a:rPr lang="es-MX" sz="800" dirty="0">
                <a:latin typeface="Arial"/>
                <a:cs typeface="Arial"/>
                <a:sym typeface="Wingdings" panose="05000000000000000000" pitchFamily="2" charset="2"/>
              </a:rPr>
              <a:t> </a:t>
            </a:r>
            <a:r>
              <a:rPr lang="es-MX" sz="800" i="1" dirty="0">
                <a:latin typeface="Arial"/>
                <a:cs typeface="Arial"/>
              </a:rPr>
              <a:t>para indicar en que animal se obtuvo la garrapata.</a:t>
            </a:r>
            <a:endParaRPr lang="es-MX" sz="800" i="1" dirty="0">
              <a:solidFill>
                <a:schemeClr val="bg1">
                  <a:lumMod val="75000"/>
                </a:schemeClr>
              </a:solidFill>
              <a:latin typeface="Ayuthaya"/>
              <a:cs typeface="Ayuthaya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F97B6323-75DD-B820-7C56-E0FE071FE054}"/>
              </a:ext>
            </a:extLst>
          </p:cNvPr>
          <p:cNvSpPr txBox="1"/>
          <p:nvPr/>
        </p:nvSpPr>
        <p:spPr>
          <a:xfrm>
            <a:off x="4772999" y="699830"/>
            <a:ext cx="2339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noProof="0" dirty="0">
                <a:latin typeface="Arial"/>
                <a:cs typeface="Arial"/>
              </a:rPr>
              <a:t>Laboratorio de Genómica Viral y Humana </a:t>
            </a:r>
          </a:p>
          <a:p>
            <a:r>
              <a:rPr lang="es-MX" sz="900" noProof="0" dirty="0">
                <a:latin typeface="Arial"/>
                <a:cs typeface="Arial"/>
              </a:rPr>
              <a:t>Facultad de Medicina, UASLP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A7AA8E2F-1796-B3D9-070F-7F7EA5122DE1}"/>
              </a:ext>
            </a:extLst>
          </p:cNvPr>
          <p:cNvSpPr/>
          <p:nvPr/>
        </p:nvSpPr>
        <p:spPr>
          <a:xfrm>
            <a:off x="3914828" y="158917"/>
            <a:ext cx="3817143" cy="3779099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9E8AD611-B501-110B-B33A-7F0A5524FD3B}"/>
              </a:ext>
            </a:extLst>
          </p:cNvPr>
          <p:cNvSpPr/>
          <p:nvPr/>
        </p:nvSpPr>
        <p:spPr>
          <a:xfrm>
            <a:off x="6920203" y="932688"/>
            <a:ext cx="670560" cy="6237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F1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32A6245-8E5D-C561-CCD4-D794D9E12051}"/>
              </a:ext>
            </a:extLst>
          </p:cNvPr>
          <p:cNvSpPr txBox="1"/>
          <p:nvPr/>
        </p:nvSpPr>
        <p:spPr>
          <a:xfrm>
            <a:off x="931726" y="4221965"/>
            <a:ext cx="2864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noProof="0" dirty="0">
                <a:latin typeface="Arial"/>
                <a:cs typeface="Arial"/>
              </a:rPr>
              <a:t>Colección de garrapatas</a:t>
            </a: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C312B6FF-1D92-BF2A-8A93-34F4B99C9A7C}"/>
              </a:ext>
            </a:extLst>
          </p:cNvPr>
          <p:cNvGrpSpPr/>
          <p:nvPr/>
        </p:nvGrpSpPr>
        <p:grpSpPr>
          <a:xfrm>
            <a:off x="184895" y="4320958"/>
            <a:ext cx="772163" cy="437346"/>
            <a:chOff x="6172" y="64385"/>
            <a:chExt cx="1117012" cy="632665"/>
          </a:xfrm>
        </p:grpSpPr>
        <p:pic>
          <p:nvPicPr>
            <p:cNvPr id="59" name="Picture 58" descr="Logo Fac Med Aguila.png">
              <a:extLst>
                <a:ext uri="{FF2B5EF4-FFF2-40B4-BE49-F238E27FC236}">
                  <a16:creationId xmlns:a16="http://schemas.microsoft.com/office/drawing/2014/main" id="{4F5CE7D0-840A-D2EF-6FB5-CF6C7E1FB01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1632" y="64385"/>
              <a:ext cx="541552" cy="603283"/>
            </a:xfrm>
            <a:prstGeom prst="rect">
              <a:avLst/>
            </a:prstGeom>
          </p:spPr>
        </p:pic>
        <p:pic>
          <p:nvPicPr>
            <p:cNvPr id="60" name="Picture 59">
              <a:extLst>
                <a:ext uri="{FF2B5EF4-FFF2-40B4-BE49-F238E27FC236}">
                  <a16:creationId xmlns:a16="http://schemas.microsoft.com/office/drawing/2014/main" id="{DACBDEB3-5B39-B3E3-8C0A-FD91297E1FE5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72" y="64645"/>
              <a:ext cx="590096" cy="632405"/>
            </a:xfrm>
            <a:prstGeom prst="rect">
              <a:avLst/>
            </a:prstGeom>
          </p:spPr>
        </p:pic>
      </p:grpSp>
      <p:graphicFrame>
        <p:nvGraphicFramePr>
          <p:cNvPr id="61" name="Tabla 3">
            <a:extLst>
              <a:ext uri="{FF2B5EF4-FFF2-40B4-BE49-F238E27FC236}">
                <a16:creationId xmlns:a16="http://schemas.microsoft.com/office/drawing/2014/main" id="{F6378244-10A7-932C-2F9B-A8956CE047C5}"/>
              </a:ext>
            </a:extLst>
          </p:cNvPr>
          <p:cNvGraphicFramePr>
            <a:graphicFrameLocks noGrp="1"/>
          </p:cNvGraphicFramePr>
          <p:nvPr/>
        </p:nvGraphicFramePr>
        <p:xfrm>
          <a:off x="78053" y="5429131"/>
          <a:ext cx="3755136" cy="1368000"/>
        </p:xfrm>
        <a:graphic>
          <a:graphicData uri="http://schemas.openxmlformats.org/drawingml/2006/table">
            <a:tbl>
              <a:tblPr firstRow="1" firstCol="1" bandRow="1"/>
              <a:tblGrid>
                <a:gridCol w="806620">
                  <a:extLst>
                    <a:ext uri="{9D8B030D-6E8A-4147-A177-3AD203B41FA5}">
                      <a16:colId xmlns:a16="http://schemas.microsoft.com/office/drawing/2014/main" val="3027419150"/>
                    </a:ext>
                  </a:extLst>
                </a:gridCol>
                <a:gridCol w="1989892">
                  <a:extLst>
                    <a:ext uri="{9D8B030D-6E8A-4147-A177-3AD203B41FA5}">
                      <a16:colId xmlns:a16="http://schemas.microsoft.com/office/drawing/2014/main" val="2004367817"/>
                    </a:ext>
                  </a:extLst>
                </a:gridCol>
                <a:gridCol w="958624">
                  <a:extLst>
                    <a:ext uri="{9D8B030D-6E8A-4147-A177-3AD203B41FA5}">
                      <a16:colId xmlns:a16="http://schemas.microsoft.com/office/drawing/2014/main" val="1706068093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MX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Establo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s-MX" sz="10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346759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MX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Localidad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9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s-MX" sz="10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858693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MX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Municipio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9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s-MX" sz="10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447615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MX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Estado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9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s-MX" sz="10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7828348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endParaRPr lang="es-MX" sz="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MX" sz="4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MX" sz="4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823062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marR="0" lvl="0" indent="0" algn="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Fecha inicio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900" kern="100" noProof="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 (Cuerpo en alfa"/>
                        </a:rPr>
                        <a:t> </a:t>
                      </a: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900" b="0" kern="100" noProof="0" dirty="0">
                          <a:effectLst/>
                          <a:latin typeface="Arial"/>
                          <a:ea typeface="Aptos" panose="020B0004020202020204" pitchFamily="34" charset="0"/>
                          <a:cs typeface="Arial"/>
                        </a:rPr>
                        <a:t>Ejemplo de fecha       </a:t>
                      </a:r>
                    </a:p>
                    <a:p>
                      <a:pPr>
                        <a:buNone/>
                      </a:pPr>
                      <a:r>
                        <a:rPr lang="es-MX" sz="900" b="0" kern="100" noProof="0" dirty="0">
                          <a:effectLst/>
                          <a:latin typeface="Arial"/>
                          <a:ea typeface="Aptos" panose="020B0004020202020204" pitchFamily="34" charset="0"/>
                          <a:cs typeface="Arial"/>
                        </a:rPr>
                        <a:t>    23/Dic/2026</a:t>
                      </a: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99025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MX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Fecha término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buNone/>
                      </a:pP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1192653"/>
                  </a:ext>
                </a:extLst>
              </a:tr>
            </a:tbl>
          </a:graphicData>
        </a:graphic>
      </p:graphicFrame>
      <p:sp>
        <p:nvSpPr>
          <p:cNvPr id="62" name="TextBox 61">
            <a:extLst>
              <a:ext uri="{FF2B5EF4-FFF2-40B4-BE49-F238E27FC236}">
                <a16:creationId xmlns:a16="http://schemas.microsoft.com/office/drawing/2014/main" id="{A842E8B8-A81B-759B-FA0E-3026264304D1}"/>
              </a:ext>
            </a:extLst>
          </p:cNvPr>
          <p:cNvSpPr txBox="1"/>
          <p:nvPr/>
        </p:nvSpPr>
        <p:spPr>
          <a:xfrm>
            <a:off x="260081" y="6934807"/>
            <a:ext cx="3489409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800" b="1" i="1" dirty="0">
                <a:latin typeface="Arial"/>
                <a:cs typeface="Arial"/>
              </a:rPr>
              <a:t>Instrucciones</a:t>
            </a:r>
            <a:endParaRPr lang="es-MX" sz="100" b="1" i="1" dirty="0">
              <a:latin typeface="Arial"/>
              <a:cs typeface="Arial"/>
            </a:endParaRPr>
          </a:p>
          <a:p>
            <a:endParaRPr lang="es-MX" sz="100" b="1" i="1" dirty="0">
              <a:latin typeface="Arial"/>
              <a:cs typeface="Arial"/>
            </a:endParaRPr>
          </a:p>
          <a:p>
            <a:r>
              <a:rPr lang="es-MX" sz="800" i="1" dirty="0">
                <a:latin typeface="Arial"/>
                <a:cs typeface="Arial"/>
              </a:rPr>
              <a:t>1- Coloque una sola garrapata por tubo.</a:t>
            </a:r>
          </a:p>
          <a:p>
            <a:r>
              <a:rPr lang="es-MX" sz="800" i="1" dirty="0">
                <a:latin typeface="Arial"/>
                <a:cs typeface="Arial"/>
              </a:rPr>
              <a:t>2- En la hoja anexa anote fecha en que se encontró la garrapata.</a:t>
            </a:r>
          </a:p>
          <a:p>
            <a:r>
              <a:rPr lang="es-MX" sz="800" i="1" dirty="0">
                <a:latin typeface="Arial"/>
                <a:cs typeface="Arial"/>
              </a:rPr>
              <a:t>3- Llene la casilla </a:t>
            </a:r>
            <a:r>
              <a:rPr lang="es-MX" sz="800" dirty="0">
                <a:latin typeface="Arial"/>
                <a:cs typeface="Arial"/>
                <a:sym typeface="Wingdings" panose="05000000000000000000" pitchFamily="2" charset="2"/>
              </a:rPr>
              <a:t> </a:t>
            </a:r>
            <a:r>
              <a:rPr lang="es-MX" sz="800" i="1" dirty="0">
                <a:latin typeface="Arial"/>
                <a:cs typeface="Arial"/>
              </a:rPr>
              <a:t>para indicar en que animal se obtuvo la garrapata.</a:t>
            </a:r>
            <a:endParaRPr lang="es-MX" sz="800" i="1" dirty="0">
              <a:solidFill>
                <a:schemeClr val="bg1">
                  <a:lumMod val="75000"/>
                </a:schemeClr>
              </a:solidFill>
              <a:latin typeface="Ayuthaya"/>
              <a:cs typeface="Ayuthaya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45C2F1F-C885-889A-D2FA-9552EE65C7EA}"/>
              </a:ext>
            </a:extLst>
          </p:cNvPr>
          <p:cNvSpPr txBox="1"/>
          <p:nvPr/>
        </p:nvSpPr>
        <p:spPr>
          <a:xfrm>
            <a:off x="931726" y="4499249"/>
            <a:ext cx="2339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noProof="0" dirty="0">
                <a:latin typeface="Arial"/>
                <a:cs typeface="Arial"/>
              </a:rPr>
              <a:t>Laboratorio de Genómica Viral y Humana </a:t>
            </a:r>
          </a:p>
          <a:p>
            <a:r>
              <a:rPr lang="es-MX" sz="900" noProof="0" dirty="0">
                <a:latin typeface="Arial"/>
                <a:cs typeface="Arial"/>
              </a:rPr>
              <a:t>Facultad de Medicina, UASLP</a:t>
            </a:r>
          </a:p>
        </p:txBody>
      </p:sp>
      <p:sp>
        <p:nvSpPr>
          <p:cNvPr id="256" name="Rectangle 255">
            <a:extLst>
              <a:ext uri="{FF2B5EF4-FFF2-40B4-BE49-F238E27FC236}">
                <a16:creationId xmlns:a16="http://schemas.microsoft.com/office/drawing/2014/main" id="{F82C01BD-6C8E-C98D-E2C6-7DE8F795A4FB}"/>
              </a:ext>
            </a:extLst>
          </p:cNvPr>
          <p:cNvSpPr/>
          <p:nvPr/>
        </p:nvSpPr>
        <p:spPr>
          <a:xfrm>
            <a:off x="73555" y="3958336"/>
            <a:ext cx="3817143" cy="3779099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57" name="Rectangle 256">
            <a:extLst>
              <a:ext uri="{FF2B5EF4-FFF2-40B4-BE49-F238E27FC236}">
                <a16:creationId xmlns:a16="http://schemas.microsoft.com/office/drawing/2014/main" id="{8F458873-27BF-964A-77D8-B064E93C4AB8}"/>
              </a:ext>
            </a:extLst>
          </p:cNvPr>
          <p:cNvSpPr/>
          <p:nvPr/>
        </p:nvSpPr>
        <p:spPr>
          <a:xfrm>
            <a:off x="3078930" y="4732107"/>
            <a:ext cx="670560" cy="6237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G1</a:t>
            </a:r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1EEABC58-1AE1-6C16-9687-DD866231509D}"/>
              </a:ext>
            </a:extLst>
          </p:cNvPr>
          <p:cNvSpPr txBox="1"/>
          <p:nvPr/>
        </p:nvSpPr>
        <p:spPr>
          <a:xfrm>
            <a:off x="4777497" y="4221965"/>
            <a:ext cx="2864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noProof="0" dirty="0">
                <a:latin typeface="Arial"/>
                <a:cs typeface="Arial"/>
              </a:rPr>
              <a:t>Colección de garrapatas</a:t>
            </a:r>
          </a:p>
        </p:txBody>
      </p:sp>
      <p:grpSp>
        <p:nvGrpSpPr>
          <p:cNvPr id="259" name="Group 258">
            <a:extLst>
              <a:ext uri="{FF2B5EF4-FFF2-40B4-BE49-F238E27FC236}">
                <a16:creationId xmlns:a16="http://schemas.microsoft.com/office/drawing/2014/main" id="{E3C93FE0-3A0B-AE15-65FF-49E5A154EC3B}"/>
              </a:ext>
            </a:extLst>
          </p:cNvPr>
          <p:cNvGrpSpPr/>
          <p:nvPr/>
        </p:nvGrpSpPr>
        <p:grpSpPr>
          <a:xfrm>
            <a:off x="4030666" y="4320958"/>
            <a:ext cx="772163" cy="437346"/>
            <a:chOff x="6172" y="64385"/>
            <a:chExt cx="1117012" cy="632665"/>
          </a:xfrm>
        </p:grpSpPr>
        <p:pic>
          <p:nvPicPr>
            <p:cNvPr id="260" name="Picture 259" descr="Logo Fac Med Aguila.png">
              <a:extLst>
                <a:ext uri="{FF2B5EF4-FFF2-40B4-BE49-F238E27FC236}">
                  <a16:creationId xmlns:a16="http://schemas.microsoft.com/office/drawing/2014/main" id="{119EC004-6B6B-49F2-1D5D-0D0C0B94BD1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1632" y="64385"/>
              <a:ext cx="541552" cy="603283"/>
            </a:xfrm>
            <a:prstGeom prst="rect">
              <a:avLst/>
            </a:prstGeom>
          </p:spPr>
        </p:pic>
        <p:pic>
          <p:nvPicPr>
            <p:cNvPr id="261" name="Picture 260">
              <a:extLst>
                <a:ext uri="{FF2B5EF4-FFF2-40B4-BE49-F238E27FC236}">
                  <a16:creationId xmlns:a16="http://schemas.microsoft.com/office/drawing/2014/main" id="{29410591-D1E5-132D-525C-0FFBB11DA2F0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72" y="64645"/>
              <a:ext cx="590096" cy="632405"/>
            </a:xfrm>
            <a:prstGeom prst="rect">
              <a:avLst/>
            </a:prstGeom>
          </p:spPr>
        </p:pic>
      </p:grpSp>
      <p:graphicFrame>
        <p:nvGraphicFramePr>
          <p:cNvPr id="262" name="Tabla 3">
            <a:extLst>
              <a:ext uri="{FF2B5EF4-FFF2-40B4-BE49-F238E27FC236}">
                <a16:creationId xmlns:a16="http://schemas.microsoft.com/office/drawing/2014/main" id="{63719E65-10F0-FE41-449E-9434B03DC639}"/>
              </a:ext>
            </a:extLst>
          </p:cNvPr>
          <p:cNvGraphicFramePr>
            <a:graphicFrameLocks noGrp="1"/>
          </p:cNvGraphicFramePr>
          <p:nvPr/>
        </p:nvGraphicFramePr>
        <p:xfrm>
          <a:off x="3923824" y="5429131"/>
          <a:ext cx="3755136" cy="1368000"/>
        </p:xfrm>
        <a:graphic>
          <a:graphicData uri="http://schemas.openxmlformats.org/drawingml/2006/table">
            <a:tbl>
              <a:tblPr firstRow="1" firstCol="1" bandRow="1"/>
              <a:tblGrid>
                <a:gridCol w="806620">
                  <a:extLst>
                    <a:ext uri="{9D8B030D-6E8A-4147-A177-3AD203B41FA5}">
                      <a16:colId xmlns:a16="http://schemas.microsoft.com/office/drawing/2014/main" val="3027419150"/>
                    </a:ext>
                  </a:extLst>
                </a:gridCol>
                <a:gridCol w="1989892">
                  <a:extLst>
                    <a:ext uri="{9D8B030D-6E8A-4147-A177-3AD203B41FA5}">
                      <a16:colId xmlns:a16="http://schemas.microsoft.com/office/drawing/2014/main" val="2004367817"/>
                    </a:ext>
                  </a:extLst>
                </a:gridCol>
                <a:gridCol w="958624">
                  <a:extLst>
                    <a:ext uri="{9D8B030D-6E8A-4147-A177-3AD203B41FA5}">
                      <a16:colId xmlns:a16="http://schemas.microsoft.com/office/drawing/2014/main" val="1706068093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MX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Establo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s-MX" sz="10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346759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MX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Localidad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9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s-MX" sz="10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858693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MX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Municipio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9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s-MX" sz="10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447615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MX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Estado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9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s-MX" sz="10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7828348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endParaRPr lang="es-MX" sz="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MX" sz="4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MX" sz="4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823062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marR="0" lvl="0" indent="0" algn="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Fecha inicio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900" kern="100" noProof="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 (Cuerpo en alfa"/>
                        </a:rPr>
                        <a:t> </a:t>
                      </a: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900" b="0" kern="100" noProof="0" dirty="0">
                          <a:effectLst/>
                          <a:latin typeface="Arial"/>
                          <a:ea typeface="Aptos" panose="020B0004020202020204" pitchFamily="34" charset="0"/>
                          <a:cs typeface="Arial"/>
                        </a:rPr>
                        <a:t>Ejemplo de fecha       </a:t>
                      </a:r>
                    </a:p>
                    <a:p>
                      <a:pPr>
                        <a:buNone/>
                      </a:pPr>
                      <a:r>
                        <a:rPr lang="es-MX" sz="900" b="0" kern="100" noProof="0" dirty="0">
                          <a:effectLst/>
                          <a:latin typeface="Arial"/>
                          <a:ea typeface="Aptos" panose="020B0004020202020204" pitchFamily="34" charset="0"/>
                          <a:cs typeface="Arial"/>
                        </a:rPr>
                        <a:t>    23/Dic/2026</a:t>
                      </a: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99025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MX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Fecha término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buNone/>
                      </a:pP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1192653"/>
                  </a:ext>
                </a:extLst>
              </a:tr>
            </a:tbl>
          </a:graphicData>
        </a:graphic>
      </p:graphicFrame>
      <p:sp>
        <p:nvSpPr>
          <p:cNvPr id="263" name="TextBox 262">
            <a:extLst>
              <a:ext uri="{FF2B5EF4-FFF2-40B4-BE49-F238E27FC236}">
                <a16:creationId xmlns:a16="http://schemas.microsoft.com/office/drawing/2014/main" id="{52916295-B680-3041-3C4E-DF1027992009}"/>
              </a:ext>
            </a:extLst>
          </p:cNvPr>
          <p:cNvSpPr txBox="1"/>
          <p:nvPr/>
        </p:nvSpPr>
        <p:spPr>
          <a:xfrm>
            <a:off x="4105852" y="6934807"/>
            <a:ext cx="3489409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800" b="1" i="1" dirty="0">
                <a:latin typeface="Arial"/>
                <a:cs typeface="Arial"/>
              </a:rPr>
              <a:t>Instrucciones</a:t>
            </a:r>
            <a:endParaRPr lang="es-MX" sz="100" b="1" i="1" dirty="0">
              <a:latin typeface="Arial"/>
              <a:cs typeface="Arial"/>
            </a:endParaRPr>
          </a:p>
          <a:p>
            <a:endParaRPr lang="es-MX" sz="100" b="1" i="1" dirty="0">
              <a:latin typeface="Arial"/>
              <a:cs typeface="Arial"/>
            </a:endParaRPr>
          </a:p>
          <a:p>
            <a:r>
              <a:rPr lang="es-MX" sz="800" i="1" dirty="0">
                <a:latin typeface="Arial"/>
                <a:cs typeface="Arial"/>
              </a:rPr>
              <a:t>1- Coloque una sola garrapata por tubo.</a:t>
            </a:r>
          </a:p>
          <a:p>
            <a:r>
              <a:rPr lang="es-MX" sz="800" i="1" dirty="0">
                <a:latin typeface="Arial"/>
                <a:cs typeface="Arial"/>
              </a:rPr>
              <a:t>2- En la hoja anexa anote fecha en que se encontró la garrapata.</a:t>
            </a:r>
          </a:p>
          <a:p>
            <a:r>
              <a:rPr lang="es-MX" sz="800" i="1" dirty="0">
                <a:latin typeface="Arial"/>
                <a:cs typeface="Arial"/>
              </a:rPr>
              <a:t>3- Llene la casilla </a:t>
            </a:r>
            <a:r>
              <a:rPr lang="es-MX" sz="800" dirty="0">
                <a:latin typeface="Arial"/>
                <a:cs typeface="Arial"/>
                <a:sym typeface="Wingdings" panose="05000000000000000000" pitchFamily="2" charset="2"/>
              </a:rPr>
              <a:t> </a:t>
            </a:r>
            <a:r>
              <a:rPr lang="es-MX" sz="800" i="1" dirty="0">
                <a:latin typeface="Arial"/>
                <a:cs typeface="Arial"/>
              </a:rPr>
              <a:t>para indicar en que animal se obtuvo la garrapata.</a:t>
            </a:r>
            <a:endParaRPr lang="es-MX" sz="800" i="1" dirty="0">
              <a:solidFill>
                <a:schemeClr val="bg1">
                  <a:lumMod val="75000"/>
                </a:schemeClr>
              </a:solidFill>
              <a:latin typeface="Ayuthaya"/>
              <a:cs typeface="Ayuthaya"/>
            </a:endParaRPr>
          </a:p>
        </p:txBody>
      </p:sp>
      <p:sp>
        <p:nvSpPr>
          <p:cNvPr id="264" name="TextBox 263">
            <a:extLst>
              <a:ext uri="{FF2B5EF4-FFF2-40B4-BE49-F238E27FC236}">
                <a16:creationId xmlns:a16="http://schemas.microsoft.com/office/drawing/2014/main" id="{02B67D03-254A-9422-46B5-5BB5DFA82C81}"/>
              </a:ext>
            </a:extLst>
          </p:cNvPr>
          <p:cNvSpPr txBox="1"/>
          <p:nvPr/>
        </p:nvSpPr>
        <p:spPr>
          <a:xfrm>
            <a:off x="4777497" y="4499249"/>
            <a:ext cx="2339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noProof="0" dirty="0">
                <a:latin typeface="Arial"/>
                <a:cs typeface="Arial"/>
              </a:rPr>
              <a:t>Laboratorio de Genómica Viral y Humana </a:t>
            </a:r>
          </a:p>
          <a:p>
            <a:r>
              <a:rPr lang="es-MX" sz="900" noProof="0" dirty="0">
                <a:latin typeface="Arial"/>
                <a:cs typeface="Arial"/>
              </a:rPr>
              <a:t>Facultad de Medicina, UASLP</a:t>
            </a:r>
          </a:p>
        </p:txBody>
      </p:sp>
      <p:sp>
        <p:nvSpPr>
          <p:cNvPr id="265" name="Rectangle 264">
            <a:extLst>
              <a:ext uri="{FF2B5EF4-FFF2-40B4-BE49-F238E27FC236}">
                <a16:creationId xmlns:a16="http://schemas.microsoft.com/office/drawing/2014/main" id="{1E91B26F-9A7D-1C99-8FED-B984A9570057}"/>
              </a:ext>
            </a:extLst>
          </p:cNvPr>
          <p:cNvSpPr/>
          <p:nvPr/>
        </p:nvSpPr>
        <p:spPr>
          <a:xfrm>
            <a:off x="3919326" y="3958336"/>
            <a:ext cx="3817143" cy="3779099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66" name="Rectangle 265">
            <a:extLst>
              <a:ext uri="{FF2B5EF4-FFF2-40B4-BE49-F238E27FC236}">
                <a16:creationId xmlns:a16="http://schemas.microsoft.com/office/drawing/2014/main" id="{B878F367-E5FE-C8D9-DDC3-FD34B058140B}"/>
              </a:ext>
            </a:extLst>
          </p:cNvPr>
          <p:cNvSpPr/>
          <p:nvPr/>
        </p:nvSpPr>
        <p:spPr>
          <a:xfrm>
            <a:off x="6924701" y="4732107"/>
            <a:ext cx="670560" cy="6237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H1</a:t>
            </a:r>
          </a:p>
        </p:txBody>
      </p:sp>
    </p:spTree>
    <p:extLst>
      <p:ext uri="{BB962C8B-B14F-4D97-AF65-F5344CB8AC3E}">
        <p14:creationId xmlns:p14="http://schemas.microsoft.com/office/powerpoint/2010/main" val="2193665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4280D7-D070-528B-3D8F-5457ADA22F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D19DF9EE-055A-A2F5-B57F-99609BAD65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5261556"/>
              </p:ext>
            </p:extLst>
          </p:nvPr>
        </p:nvGraphicFramePr>
        <p:xfrm>
          <a:off x="124200" y="733406"/>
          <a:ext cx="3474000" cy="6934942"/>
        </p:xfrm>
        <a:graphic>
          <a:graphicData uri="http://schemas.openxmlformats.org/drawingml/2006/table">
            <a:tbl>
              <a:tblPr firstRow="1" firstCol="1" bandRow="1"/>
              <a:tblGrid>
                <a:gridCol w="396000">
                  <a:extLst>
                    <a:ext uri="{9D8B030D-6E8A-4147-A177-3AD203B41FA5}">
                      <a16:colId xmlns:a16="http://schemas.microsoft.com/office/drawing/2014/main" val="3027419150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2004367817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677854333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3967321264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3061993571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229407696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69419342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34047528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549935502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104794254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546538266"/>
                    </a:ext>
                  </a:extLst>
                </a:gridCol>
              </a:tblGrid>
              <a:tr h="153494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1100" b="0" noProof="0" dirty="0" err="1">
                          <a:latin typeface="Arial"/>
                          <a:cs typeface="Arial"/>
                        </a:rPr>
                        <a:t>Num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1100" b="0" noProof="0" dirty="0">
                          <a:latin typeface="Arial"/>
                          <a:cs typeface="Arial"/>
                        </a:rPr>
                        <a:t>Fecha</a:t>
                      </a: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kern="100" noProof="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Bovino (Res)</a:t>
                      </a: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Caprino (Cabra)</a:t>
                      </a:r>
                      <a:endParaRPr lang="es-MX" sz="1100" b="0" noProof="0" dirty="0">
                        <a:solidFill>
                          <a:schemeClr val="bg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Ovino (Oveja)</a:t>
                      </a:r>
                      <a:endParaRPr lang="es-MX" sz="1100" b="0" noProof="0" dirty="0">
                        <a:solidFill>
                          <a:schemeClr val="bg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Equino (Caballo)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Canino (Perro)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Felino (Gato)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Roedor (Rata)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Murciélago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kern="100" noProof="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Ave (Gallina)</a:t>
                      </a: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644517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858693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447615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782834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154411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524855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259517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239103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472717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034613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27885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390222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477869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823338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85553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533386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046159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344783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446530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872913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964742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22212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448231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51898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392636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3528519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5399E892-918C-B269-7D38-B4D5D71EB6A0}"/>
              </a:ext>
            </a:extLst>
          </p:cNvPr>
          <p:cNvSpPr txBox="1"/>
          <p:nvPr/>
        </p:nvSpPr>
        <p:spPr>
          <a:xfrm>
            <a:off x="971242" y="137503"/>
            <a:ext cx="299152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noProof="0" dirty="0">
                <a:latin typeface="Arial"/>
                <a:cs typeface="Arial"/>
              </a:rPr>
              <a:t>Formato de referencia de garrapatas y artrópodos</a:t>
            </a:r>
          </a:p>
          <a:p>
            <a:r>
              <a:rPr lang="es-MX" sz="1000" noProof="0" dirty="0">
                <a:latin typeface="Arial"/>
                <a:cs typeface="Arial"/>
              </a:rPr>
              <a:t>Laboratorio de Genómica Viral y Humana BSL-3, </a:t>
            </a:r>
          </a:p>
          <a:p>
            <a:r>
              <a:rPr lang="es-MX" sz="1000" noProof="0" dirty="0">
                <a:latin typeface="Arial"/>
                <a:cs typeface="Arial"/>
              </a:rPr>
              <a:t>Facultad de Medicina, UASLP (Mar 18, 2026 v2)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C1F9E29F-C433-1C53-A795-54CB07348CDD}"/>
              </a:ext>
            </a:extLst>
          </p:cNvPr>
          <p:cNvGrpSpPr/>
          <p:nvPr/>
        </p:nvGrpSpPr>
        <p:grpSpPr>
          <a:xfrm>
            <a:off x="148412" y="179408"/>
            <a:ext cx="822828" cy="466042"/>
            <a:chOff x="6172" y="64385"/>
            <a:chExt cx="1117012" cy="632665"/>
          </a:xfrm>
        </p:grpSpPr>
        <p:pic>
          <p:nvPicPr>
            <p:cNvPr id="10" name="Picture 9" descr="Logo Fac Med Aguila.png">
              <a:extLst>
                <a:ext uri="{FF2B5EF4-FFF2-40B4-BE49-F238E27FC236}">
                  <a16:creationId xmlns:a16="http://schemas.microsoft.com/office/drawing/2014/main" id="{FBF9BA4C-15EC-5A4F-5E4B-9AAA9B6F882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1632" y="64385"/>
              <a:ext cx="541552" cy="603283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7A6E38EC-B2FF-B395-42F4-9F669ACAFC75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72" y="64645"/>
              <a:ext cx="590096" cy="632405"/>
            </a:xfrm>
            <a:prstGeom prst="rect">
              <a:avLst/>
            </a:prstGeom>
          </p:spPr>
        </p:pic>
      </p:grpSp>
      <p:graphicFrame>
        <p:nvGraphicFramePr>
          <p:cNvPr id="32" name="Tabla 3">
            <a:extLst>
              <a:ext uri="{FF2B5EF4-FFF2-40B4-BE49-F238E27FC236}">
                <a16:creationId xmlns:a16="http://schemas.microsoft.com/office/drawing/2014/main" id="{3BF5964F-7D2D-DFE9-1A25-E917FE468F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1805739"/>
              </p:ext>
            </p:extLst>
          </p:nvPr>
        </p:nvGraphicFramePr>
        <p:xfrm>
          <a:off x="4091424" y="733406"/>
          <a:ext cx="3474000" cy="6934942"/>
        </p:xfrm>
        <a:graphic>
          <a:graphicData uri="http://schemas.openxmlformats.org/drawingml/2006/table">
            <a:tbl>
              <a:tblPr firstRow="1" firstCol="1" bandRow="1"/>
              <a:tblGrid>
                <a:gridCol w="396000">
                  <a:extLst>
                    <a:ext uri="{9D8B030D-6E8A-4147-A177-3AD203B41FA5}">
                      <a16:colId xmlns:a16="http://schemas.microsoft.com/office/drawing/2014/main" val="3027419150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2004367817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677854333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3967321264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3061993571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229407696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69419342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34047528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549935502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104794254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546538266"/>
                    </a:ext>
                  </a:extLst>
                </a:gridCol>
              </a:tblGrid>
              <a:tr h="153494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1100" b="0" noProof="0" dirty="0" err="1">
                          <a:latin typeface="Arial"/>
                          <a:cs typeface="Arial"/>
                        </a:rPr>
                        <a:t>Num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1100" b="0" noProof="0" dirty="0">
                          <a:latin typeface="Arial"/>
                          <a:cs typeface="Arial"/>
                        </a:rPr>
                        <a:t>Fecha</a:t>
                      </a: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kern="100" noProof="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Bovino (Res)</a:t>
                      </a: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Caprino (Cabra)</a:t>
                      </a:r>
                      <a:endParaRPr lang="es-MX" sz="1100" b="0" noProof="0" dirty="0">
                        <a:solidFill>
                          <a:schemeClr val="bg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Ovino (Oveja)</a:t>
                      </a:r>
                      <a:endParaRPr lang="es-MX" sz="1100" b="0" noProof="0" dirty="0">
                        <a:solidFill>
                          <a:schemeClr val="bg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Equino (Caballo)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Canino (Perro)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Felino (Gato)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Roedor (Rata)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Murciélago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kern="100" noProof="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Ave (Gallina)</a:t>
                      </a: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644517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858693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447615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782834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154411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524855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259517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239103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472717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034613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27885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390222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477869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823338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85553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533386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046159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344783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446530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872913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964742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22212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448231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51898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392636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3528519"/>
                  </a:ext>
                </a:extLst>
              </a:tr>
            </a:tbl>
          </a:graphicData>
        </a:graphic>
      </p:graphicFrame>
      <p:sp>
        <p:nvSpPr>
          <p:cNvPr id="30" name="TextBox 29">
            <a:extLst>
              <a:ext uri="{FF2B5EF4-FFF2-40B4-BE49-F238E27FC236}">
                <a16:creationId xmlns:a16="http://schemas.microsoft.com/office/drawing/2014/main" id="{60FE352E-3788-539A-0F8C-8C1BED0D7B43}"/>
              </a:ext>
            </a:extLst>
          </p:cNvPr>
          <p:cNvSpPr txBox="1"/>
          <p:nvPr/>
        </p:nvSpPr>
        <p:spPr>
          <a:xfrm>
            <a:off x="6737385" y="179408"/>
            <a:ext cx="811441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s-MX" sz="4000" dirty="0">
                <a:latin typeface="Arial" panose="020B0604020202020204" pitchFamily="34" charset="0"/>
                <a:cs typeface="Arial" panose="020B0604020202020204" pitchFamily="34" charset="0"/>
              </a:rPr>
              <a:t>B1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A40437A-1700-068B-A00C-F00AAD091A38}"/>
              </a:ext>
            </a:extLst>
          </p:cNvPr>
          <p:cNvSpPr/>
          <p:nvPr/>
        </p:nvSpPr>
        <p:spPr>
          <a:xfrm>
            <a:off x="131814" y="7777947"/>
            <a:ext cx="7433610" cy="2086565"/>
          </a:xfrm>
          <a:prstGeom prst="rect">
            <a:avLst/>
          </a:prstGeom>
          <a:solidFill>
            <a:srgbClr val="DAE9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Notas:</a:t>
            </a: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280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50AA4A-32D1-B0A5-0B6A-616424DEE1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ED6C0EC6-5519-3A78-48D0-26C8E0706D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2391552"/>
              </p:ext>
            </p:extLst>
          </p:nvPr>
        </p:nvGraphicFramePr>
        <p:xfrm>
          <a:off x="124200" y="733406"/>
          <a:ext cx="3474000" cy="6934942"/>
        </p:xfrm>
        <a:graphic>
          <a:graphicData uri="http://schemas.openxmlformats.org/drawingml/2006/table">
            <a:tbl>
              <a:tblPr firstRow="1" firstCol="1" bandRow="1"/>
              <a:tblGrid>
                <a:gridCol w="396000">
                  <a:extLst>
                    <a:ext uri="{9D8B030D-6E8A-4147-A177-3AD203B41FA5}">
                      <a16:colId xmlns:a16="http://schemas.microsoft.com/office/drawing/2014/main" val="3027419150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2004367817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677854333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3967321264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3061993571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229407696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69419342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34047528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549935502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104794254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546538266"/>
                    </a:ext>
                  </a:extLst>
                </a:gridCol>
              </a:tblGrid>
              <a:tr h="153494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1100" b="0" noProof="0" dirty="0" err="1">
                          <a:latin typeface="Arial"/>
                          <a:cs typeface="Arial"/>
                        </a:rPr>
                        <a:t>Num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1100" b="0" noProof="0" dirty="0">
                          <a:latin typeface="Arial"/>
                          <a:cs typeface="Arial"/>
                        </a:rPr>
                        <a:t>Fecha</a:t>
                      </a: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kern="100" noProof="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Bovino (Res)</a:t>
                      </a: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Caprino (Cabra)</a:t>
                      </a:r>
                      <a:endParaRPr lang="es-MX" sz="1100" b="0" noProof="0" dirty="0">
                        <a:solidFill>
                          <a:schemeClr val="bg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Ovino (Oveja)</a:t>
                      </a:r>
                      <a:endParaRPr lang="es-MX" sz="1100" b="0" noProof="0" dirty="0">
                        <a:solidFill>
                          <a:schemeClr val="bg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Equino (Caballo)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Canino (Perro)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Felino (Gato)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Roedor (Rata)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Murciélago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kern="100" noProof="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Ave (Gallina)</a:t>
                      </a: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644517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858693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447615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782834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154411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524855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259517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239103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472717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034613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27885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390222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477869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823338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85553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533386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046159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344783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446530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872913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964742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22212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448231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51898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392636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3528519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DB830EB5-03D6-0DDA-88B8-F79F1C395D49}"/>
              </a:ext>
            </a:extLst>
          </p:cNvPr>
          <p:cNvSpPr txBox="1"/>
          <p:nvPr/>
        </p:nvSpPr>
        <p:spPr>
          <a:xfrm>
            <a:off x="971242" y="137503"/>
            <a:ext cx="299152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noProof="0" dirty="0">
                <a:latin typeface="Arial"/>
                <a:cs typeface="Arial"/>
              </a:rPr>
              <a:t>Formato de referencia de garrapatas y artrópodos</a:t>
            </a:r>
          </a:p>
          <a:p>
            <a:r>
              <a:rPr lang="es-MX" sz="1000" noProof="0" dirty="0">
                <a:latin typeface="Arial"/>
                <a:cs typeface="Arial"/>
              </a:rPr>
              <a:t>Laboratorio de Genómica Viral y Humana BSL-3, </a:t>
            </a:r>
          </a:p>
          <a:p>
            <a:r>
              <a:rPr lang="es-MX" sz="1000" noProof="0" dirty="0">
                <a:latin typeface="Arial"/>
                <a:cs typeface="Arial"/>
              </a:rPr>
              <a:t>Facultad de Medicina, UASLP (Mar 18, 2026 v2)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049AD1C-EEAB-00FA-EC15-C3629131FCB9}"/>
              </a:ext>
            </a:extLst>
          </p:cNvPr>
          <p:cNvGrpSpPr/>
          <p:nvPr/>
        </p:nvGrpSpPr>
        <p:grpSpPr>
          <a:xfrm>
            <a:off x="148412" y="179408"/>
            <a:ext cx="822828" cy="466042"/>
            <a:chOff x="6172" y="64385"/>
            <a:chExt cx="1117012" cy="632665"/>
          </a:xfrm>
        </p:grpSpPr>
        <p:pic>
          <p:nvPicPr>
            <p:cNvPr id="10" name="Picture 9" descr="Logo Fac Med Aguila.png">
              <a:extLst>
                <a:ext uri="{FF2B5EF4-FFF2-40B4-BE49-F238E27FC236}">
                  <a16:creationId xmlns:a16="http://schemas.microsoft.com/office/drawing/2014/main" id="{603802B5-9F8B-08AB-D20B-21E7E367EAF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1632" y="64385"/>
              <a:ext cx="541552" cy="603283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F3A517B5-939A-91FD-B744-50E4AA7E321C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72" y="64645"/>
              <a:ext cx="590096" cy="632405"/>
            </a:xfrm>
            <a:prstGeom prst="rect">
              <a:avLst/>
            </a:prstGeom>
          </p:spPr>
        </p:pic>
      </p:grpSp>
      <p:graphicFrame>
        <p:nvGraphicFramePr>
          <p:cNvPr id="32" name="Tabla 3">
            <a:extLst>
              <a:ext uri="{FF2B5EF4-FFF2-40B4-BE49-F238E27FC236}">
                <a16:creationId xmlns:a16="http://schemas.microsoft.com/office/drawing/2014/main" id="{BE0FEFF1-49A1-3F9B-FD74-25A388EB7C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9268698"/>
              </p:ext>
            </p:extLst>
          </p:nvPr>
        </p:nvGraphicFramePr>
        <p:xfrm>
          <a:off x="4091424" y="733406"/>
          <a:ext cx="3474000" cy="6934942"/>
        </p:xfrm>
        <a:graphic>
          <a:graphicData uri="http://schemas.openxmlformats.org/drawingml/2006/table">
            <a:tbl>
              <a:tblPr firstRow="1" firstCol="1" bandRow="1"/>
              <a:tblGrid>
                <a:gridCol w="396000">
                  <a:extLst>
                    <a:ext uri="{9D8B030D-6E8A-4147-A177-3AD203B41FA5}">
                      <a16:colId xmlns:a16="http://schemas.microsoft.com/office/drawing/2014/main" val="3027419150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2004367817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677854333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3967321264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3061993571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229407696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69419342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34047528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549935502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104794254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546538266"/>
                    </a:ext>
                  </a:extLst>
                </a:gridCol>
              </a:tblGrid>
              <a:tr h="153494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1100" b="0" noProof="0" dirty="0" err="1">
                          <a:latin typeface="Arial"/>
                          <a:cs typeface="Arial"/>
                        </a:rPr>
                        <a:t>Num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1100" b="0" noProof="0" dirty="0">
                          <a:latin typeface="Arial"/>
                          <a:cs typeface="Arial"/>
                        </a:rPr>
                        <a:t>Fecha</a:t>
                      </a: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kern="100" noProof="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Bovino (Res)</a:t>
                      </a: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Caprino (Cabra)</a:t>
                      </a:r>
                      <a:endParaRPr lang="es-MX" sz="1100" b="0" noProof="0" dirty="0">
                        <a:solidFill>
                          <a:schemeClr val="bg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Ovino (Oveja)</a:t>
                      </a:r>
                      <a:endParaRPr lang="es-MX" sz="1100" b="0" noProof="0" dirty="0">
                        <a:solidFill>
                          <a:schemeClr val="bg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Equino (Caballo)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Canino (Perro)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Felino (Gato)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Roedor (Rata)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Murciélago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kern="100" noProof="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Ave (Gallina)</a:t>
                      </a: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644517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858693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447615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782834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154411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524855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259517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239103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472717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034613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27885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390222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477869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823338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85553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533386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046159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344783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446530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872913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964742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22212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448231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51898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392636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3528519"/>
                  </a:ext>
                </a:extLst>
              </a:tr>
            </a:tbl>
          </a:graphicData>
        </a:graphic>
      </p:graphicFrame>
      <p:sp>
        <p:nvSpPr>
          <p:cNvPr id="30" name="TextBox 29">
            <a:extLst>
              <a:ext uri="{FF2B5EF4-FFF2-40B4-BE49-F238E27FC236}">
                <a16:creationId xmlns:a16="http://schemas.microsoft.com/office/drawing/2014/main" id="{68B6C835-781B-CCFC-D438-E51300799855}"/>
              </a:ext>
            </a:extLst>
          </p:cNvPr>
          <p:cNvSpPr txBox="1"/>
          <p:nvPr/>
        </p:nvSpPr>
        <p:spPr>
          <a:xfrm>
            <a:off x="6737385" y="179408"/>
            <a:ext cx="840295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s-MX" sz="4000" dirty="0">
                <a:latin typeface="Arial" panose="020B0604020202020204" pitchFamily="34" charset="0"/>
                <a:cs typeface="Arial" panose="020B0604020202020204" pitchFamily="34" charset="0"/>
              </a:rPr>
              <a:t>C1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E869B47-8BC3-9CAA-6DA1-4BF7199B0582}"/>
              </a:ext>
            </a:extLst>
          </p:cNvPr>
          <p:cNvSpPr/>
          <p:nvPr/>
        </p:nvSpPr>
        <p:spPr>
          <a:xfrm>
            <a:off x="131814" y="7777947"/>
            <a:ext cx="7433610" cy="2086565"/>
          </a:xfrm>
          <a:prstGeom prst="rect">
            <a:avLst/>
          </a:prstGeom>
          <a:solidFill>
            <a:srgbClr val="DAE9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Notas:</a:t>
            </a: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8237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463D24-AEC6-5D14-4103-AD846815FE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E026F8C7-AD69-6FC7-BAF5-2852EAE864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3012263"/>
              </p:ext>
            </p:extLst>
          </p:nvPr>
        </p:nvGraphicFramePr>
        <p:xfrm>
          <a:off x="124200" y="733406"/>
          <a:ext cx="3474000" cy="6934942"/>
        </p:xfrm>
        <a:graphic>
          <a:graphicData uri="http://schemas.openxmlformats.org/drawingml/2006/table">
            <a:tbl>
              <a:tblPr firstRow="1" firstCol="1" bandRow="1"/>
              <a:tblGrid>
                <a:gridCol w="396000">
                  <a:extLst>
                    <a:ext uri="{9D8B030D-6E8A-4147-A177-3AD203B41FA5}">
                      <a16:colId xmlns:a16="http://schemas.microsoft.com/office/drawing/2014/main" val="3027419150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2004367817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677854333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3967321264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3061993571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229407696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69419342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34047528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549935502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104794254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546538266"/>
                    </a:ext>
                  </a:extLst>
                </a:gridCol>
              </a:tblGrid>
              <a:tr h="153494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1100" b="0" noProof="0" dirty="0" err="1">
                          <a:latin typeface="Arial"/>
                          <a:cs typeface="Arial"/>
                        </a:rPr>
                        <a:t>Num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1100" b="0" noProof="0" dirty="0">
                          <a:latin typeface="Arial"/>
                          <a:cs typeface="Arial"/>
                        </a:rPr>
                        <a:t>Fecha</a:t>
                      </a: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kern="100" noProof="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Bovino (Res)</a:t>
                      </a: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Caprino (Cabra)</a:t>
                      </a:r>
                      <a:endParaRPr lang="es-MX" sz="1100" b="0" noProof="0" dirty="0">
                        <a:solidFill>
                          <a:schemeClr val="bg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Ovino (Oveja)</a:t>
                      </a:r>
                      <a:endParaRPr lang="es-MX" sz="1100" b="0" noProof="0" dirty="0">
                        <a:solidFill>
                          <a:schemeClr val="bg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Equino (Caballo)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Canino (Perro)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Felino (Gato)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Roedor (Rata)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Murciélago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kern="100" noProof="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Ave (Gallina)</a:t>
                      </a: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644517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858693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447615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782834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154411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524855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259517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239103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472717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034613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27885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390222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477869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823338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85553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533386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046159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344783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446530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872913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964742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22212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448231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51898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392636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3528519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C1590387-4348-F858-2778-8F4B43EC4654}"/>
              </a:ext>
            </a:extLst>
          </p:cNvPr>
          <p:cNvSpPr txBox="1"/>
          <p:nvPr/>
        </p:nvSpPr>
        <p:spPr>
          <a:xfrm>
            <a:off x="971242" y="137503"/>
            <a:ext cx="299152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noProof="0" dirty="0">
                <a:latin typeface="Arial"/>
                <a:cs typeface="Arial"/>
              </a:rPr>
              <a:t>Formato de referencia de garrapatas y artrópodos</a:t>
            </a:r>
          </a:p>
          <a:p>
            <a:r>
              <a:rPr lang="es-MX" sz="1000" noProof="0" dirty="0">
                <a:latin typeface="Arial"/>
                <a:cs typeface="Arial"/>
              </a:rPr>
              <a:t>Laboratorio de Genómica Viral y Humana BSL-3, </a:t>
            </a:r>
          </a:p>
          <a:p>
            <a:r>
              <a:rPr lang="es-MX" sz="1000" noProof="0" dirty="0">
                <a:latin typeface="Arial"/>
                <a:cs typeface="Arial"/>
              </a:rPr>
              <a:t>Facultad de Medicina, UASLP (Mar 18, 2026 v2)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C2FAF204-13C1-4399-F10D-6E7C7142F41D}"/>
              </a:ext>
            </a:extLst>
          </p:cNvPr>
          <p:cNvGrpSpPr/>
          <p:nvPr/>
        </p:nvGrpSpPr>
        <p:grpSpPr>
          <a:xfrm>
            <a:off x="148412" y="179408"/>
            <a:ext cx="822828" cy="466042"/>
            <a:chOff x="6172" y="64385"/>
            <a:chExt cx="1117012" cy="632665"/>
          </a:xfrm>
        </p:grpSpPr>
        <p:pic>
          <p:nvPicPr>
            <p:cNvPr id="10" name="Picture 9" descr="Logo Fac Med Aguila.png">
              <a:extLst>
                <a:ext uri="{FF2B5EF4-FFF2-40B4-BE49-F238E27FC236}">
                  <a16:creationId xmlns:a16="http://schemas.microsoft.com/office/drawing/2014/main" id="{3806DBDF-6DAF-F712-0C54-D3FF2BEE2C7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1632" y="64385"/>
              <a:ext cx="541552" cy="603283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729B20F3-B29E-DEA8-8B4D-D4B4E277B69D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72" y="64645"/>
              <a:ext cx="590096" cy="632405"/>
            </a:xfrm>
            <a:prstGeom prst="rect">
              <a:avLst/>
            </a:prstGeom>
          </p:spPr>
        </p:pic>
      </p:grpSp>
      <p:graphicFrame>
        <p:nvGraphicFramePr>
          <p:cNvPr id="32" name="Tabla 3">
            <a:extLst>
              <a:ext uri="{FF2B5EF4-FFF2-40B4-BE49-F238E27FC236}">
                <a16:creationId xmlns:a16="http://schemas.microsoft.com/office/drawing/2014/main" id="{18B302D7-00E8-467D-E196-31775808D0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7954371"/>
              </p:ext>
            </p:extLst>
          </p:nvPr>
        </p:nvGraphicFramePr>
        <p:xfrm>
          <a:off x="4091424" y="733406"/>
          <a:ext cx="3474000" cy="6934942"/>
        </p:xfrm>
        <a:graphic>
          <a:graphicData uri="http://schemas.openxmlformats.org/drawingml/2006/table">
            <a:tbl>
              <a:tblPr firstRow="1" firstCol="1" bandRow="1"/>
              <a:tblGrid>
                <a:gridCol w="396000">
                  <a:extLst>
                    <a:ext uri="{9D8B030D-6E8A-4147-A177-3AD203B41FA5}">
                      <a16:colId xmlns:a16="http://schemas.microsoft.com/office/drawing/2014/main" val="3027419150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2004367817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677854333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3967321264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3061993571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229407696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69419342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34047528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549935502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104794254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546538266"/>
                    </a:ext>
                  </a:extLst>
                </a:gridCol>
              </a:tblGrid>
              <a:tr h="153494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1100" b="0" noProof="0" dirty="0" err="1">
                          <a:latin typeface="Arial"/>
                          <a:cs typeface="Arial"/>
                        </a:rPr>
                        <a:t>Num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1100" b="0" noProof="0" dirty="0">
                          <a:latin typeface="Arial"/>
                          <a:cs typeface="Arial"/>
                        </a:rPr>
                        <a:t>Fecha</a:t>
                      </a: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kern="100" noProof="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Bovino (Res)</a:t>
                      </a: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Caprino (Cabra)</a:t>
                      </a:r>
                      <a:endParaRPr lang="es-MX" sz="1100" b="0" noProof="0" dirty="0">
                        <a:solidFill>
                          <a:schemeClr val="bg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Ovino (Oveja)</a:t>
                      </a:r>
                      <a:endParaRPr lang="es-MX" sz="1100" b="0" noProof="0" dirty="0">
                        <a:solidFill>
                          <a:schemeClr val="bg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Equino (Caballo)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Canino (Perro)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Felino (Gato)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Roedor (Rata)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Murciélago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kern="100" noProof="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Ave (Gallina)</a:t>
                      </a: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644517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858693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447615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782834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154411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524855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259517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239103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472717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034613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27885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390222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477869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823338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85553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533386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046159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344783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446530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872913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964742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22212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448231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51898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392636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3528519"/>
                  </a:ext>
                </a:extLst>
              </a:tr>
            </a:tbl>
          </a:graphicData>
        </a:graphic>
      </p:graphicFrame>
      <p:sp>
        <p:nvSpPr>
          <p:cNvPr id="30" name="TextBox 29">
            <a:extLst>
              <a:ext uri="{FF2B5EF4-FFF2-40B4-BE49-F238E27FC236}">
                <a16:creationId xmlns:a16="http://schemas.microsoft.com/office/drawing/2014/main" id="{67CB9D46-B37F-3416-428B-E937260B1098}"/>
              </a:ext>
            </a:extLst>
          </p:cNvPr>
          <p:cNvSpPr txBox="1"/>
          <p:nvPr/>
        </p:nvSpPr>
        <p:spPr>
          <a:xfrm>
            <a:off x="6737385" y="179408"/>
            <a:ext cx="840295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s-MX" sz="4000" dirty="0">
                <a:latin typeface="Arial" panose="020B0604020202020204" pitchFamily="34" charset="0"/>
                <a:cs typeface="Arial" panose="020B0604020202020204" pitchFamily="34" charset="0"/>
              </a:rPr>
              <a:t>D1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BB0A140-BF4B-A82F-4082-36CAB96F94A9}"/>
              </a:ext>
            </a:extLst>
          </p:cNvPr>
          <p:cNvSpPr/>
          <p:nvPr/>
        </p:nvSpPr>
        <p:spPr>
          <a:xfrm>
            <a:off x="131814" y="7777947"/>
            <a:ext cx="7433610" cy="2086565"/>
          </a:xfrm>
          <a:prstGeom prst="rect">
            <a:avLst/>
          </a:prstGeom>
          <a:solidFill>
            <a:srgbClr val="DAE9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Notas:</a:t>
            </a: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0808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7F753D-9E2F-C0CE-F58A-CF1A920C96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067BEBE8-9AFD-E95B-ABD8-171AF3B3D9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4650673"/>
              </p:ext>
            </p:extLst>
          </p:nvPr>
        </p:nvGraphicFramePr>
        <p:xfrm>
          <a:off x="124200" y="733406"/>
          <a:ext cx="3474000" cy="6934942"/>
        </p:xfrm>
        <a:graphic>
          <a:graphicData uri="http://schemas.openxmlformats.org/drawingml/2006/table">
            <a:tbl>
              <a:tblPr firstRow="1" firstCol="1" bandRow="1"/>
              <a:tblGrid>
                <a:gridCol w="396000">
                  <a:extLst>
                    <a:ext uri="{9D8B030D-6E8A-4147-A177-3AD203B41FA5}">
                      <a16:colId xmlns:a16="http://schemas.microsoft.com/office/drawing/2014/main" val="3027419150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2004367817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677854333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3967321264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3061993571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229407696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69419342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34047528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549935502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104794254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546538266"/>
                    </a:ext>
                  </a:extLst>
                </a:gridCol>
              </a:tblGrid>
              <a:tr h="153494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1100" b="0" noProof="0" dirty="0" err="1">
                          <a:latin typeface="Arial"/>
                          <a:cs typeface="Arial"/>
                        </a:rPr>
                        <a:t>Num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1100" b="0" noProof="0" dirty="0">
                          <a:latin typeface="Arial"/>
                          <a:cs typeface="Arial"/>
                        </a:rPr>
                        <a:t>Fecha</a:t>
                      </a: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kern="100" noProof="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Bovino (Res)</a:t>
                      </a: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Caprino (Cabra)</a:t>
                      </a:r>
                      <a:endParaRPr lang="es-MX" sz="1100" b="0" noProof="0" dirty="0">
                        <a:solidFill>
                          <a:schemeClr val="bg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Ovino (Oveja)</a:t>
                      </a:r>
                      <a:endParaRPr lang="es-MX" sz="1100" b="0" noProof="0" dirty="0">
                        <a:solidFill>
                          <a:schemeClr val="bg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Equino (Caballo)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Canino (Perro)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Felino (Gato)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Roedor (Rata)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Murciélago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kern="100" noProof="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Ave (Gallina)</a:t>
                      </a: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644517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858693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447615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782834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154411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524855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259517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239103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472717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034613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27885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390222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477869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823338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85553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533386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046159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344783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446530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872913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964742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22212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448231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51898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392636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3528519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4A32EA7-6925-E52C-64E3-DC50A440688F}"/>
              </a:ext>
            </a:extLst>
          </p:cNvPr>
          <p:cNvSpPr txBox="1"/>
          <p:nvPr/>
        </p:nvSpPr>
        <p:spPr>
          <a:xfrm>
            <a:off x="971242" y="137503"/>
            <a:ext cx="299152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noProof="0" dirty="0">
                <a:latin typeface="Arial"/>
                <a:cs typeface="Arial"/>
              </a:rPr>
              <a:t>Formato de referencia de garrapatas y artrópodos</a:t>
            </a:r>
          </a:p>
          <a:p>
            <a:r>
              <a:rPr lang="es-MX" sz="1000" noProof="0" dirty="0">
                <a:latin typeface="Arial"/>
                <a:cs typeface="Arial"/>
              </a:rPr>
              <a:t>Laboratorio de Genómica Viral y Humana BSL-3, </a:t>
            </a:r>
          </a:p>
          <a:p>
            <a:r>
              <a:rPr lang="es-MX" sz="1000" noProof="0" dirty="0">
                <a:latin typeface="Arial"/>
                <a:cs typeface="Arial"/>
              </a:rPr>
              <a:t>Facultad de Medicina, UASLP (Mar 18, 2026 v2)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188C964-20DE-2125-D34F-04FDB3327441}"/>
              </a:ext>
            </a:extLst>
          </p:cNvPr>
          <p:cNvGrpSpPr/>
          <p:nvPr/>
        </p:nvGrpSpPr>
        <p:grpSpPr>
          <a:xfrm>
            <a:off x="148412" y="179408"/>
            <a:ext cx="822828" cy="466042"/>
            <a:chOff x="6172" y="64385"/>
            <a:chExt cx="1117012" cy="632665"/>
          </a:xfrm>
        </p:grpSpPr>
        <p:pic>
          <p:nvPicPr>
            <p:cNvPr id="10" name="Picture 9" descr="Logo Fac Med Aguila.png">
              <a:extLst>
                <a:ext uri="{FF2B5EF4-FFF2-40B4-BE49-F238E27FC236}">
                  <a16:creationId xmlns:a16="http://schemas.microsoft.com/office/drawing/2014/main" id="{26F2D536-17BF-C1EF-782A-57324156C18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1632" y="64385"/>
              <a:ext cx="541552" cy="603283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C8FC3412-46A9-18B2-EEB5-2436F668A3A1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72" y="64645"/>
              <a:ext cx="590096" cy="632405"/>
            </a:xfrm>
            <a:prstGeom prst="rect">
              <a:avLst/>
            </a:prstGeom>
          </p:spPr>
        </p:pic>
      </p:grpSp>
      <p:graphicFrame>
        <p:nvGraphicFramePr>
          <p:cNvPr id="32" name="Tabla 3">
            <a:extLst>
              <a:ext uri="{FF2B5EF4-FFF2-40B4-BE49-F238E27FC236}">
                <a16:creationId xmlns:a16="http://schemas.microsoft.com/office/drawing/2014/main" id="{DB7DC052-93C3-77E3-B4A8-576345C5F0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6275572"/>
              </p:ext>
            </p:extLst>
          </p:nvPr>
        </p:nvGraphicFramePr>
        <p:xfrm>
          <a:off x="4091424" y="733406"/>
          <a:ext cx="3474000" cy="6934942"/>
        </p:xfrm>
        <a:graphic>
          <a:graphicData uri="http://schemas.openxmlformats.org/drawingml/2006/table">
            <a:tbl>
              <a:tblPr firstRow="1" firstCol="1" bandRow="1"/>
              <a:tblGrid>
                <a:gridCol w="396000">
                  <a:extLst>
                    <a:ext uri="{9D8B030D-6E8A-4147-A177-3AD203B41FA5}">
                      <a16:colId xmlns:a16="http://schemas.microsoft.com/office/drawing/2014/main" val="3027419150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2004367817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677854333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3967321264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3061993571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229407696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69419342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34047528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549935502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104794254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546538266"/>
                    </a:ext>
                  </a:extLst>
                </a:gridCol>
              </a:tblGrid>
              <a:tr h="153494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1100" b="0" noProof="0" dirty="0" err="1">
                          <a:latin typeface="Arial"/>
                          <a:cs typeface="Arial"/>
                        </a:rPr>
                        <a:t>Num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1100" b="0" noProof="0" dirty="0">
                          <a:latin typeface="Arial"/>
                          <a:cs typeface="Arial"/>
                        </a:rPr>
                        <a:t>Fecha</a:t>
                      </a: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kern="100" noProof="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Bovino (Res)</a:t>
                      </a: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Caprino (Cabra)</a:t>
                      </a:r>
                      <a:endParaRPr lang="es-MX" sz="1100" b="0" noProof="0" dirty="0">
                        <a:solidFill>
                          <a:schemeClr val="bg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Ovino (Oveja)</a:t>
                      </a:r>
                      <a:endParaRPr lang="es-MX" sz="1100" b="0" noProof="0" dirty="0">
                        <a:solidFill>
                          <a:schemeClr val="bg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Equino (Caballo)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Canino (Perro)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Felino (Gato)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Roedor (Rata)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Murciélago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kern="100" noProof="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Ave (Gallina)</a:t>
                      </a: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644517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858693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447615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782834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154411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524855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259517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239103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472717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034613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27885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390222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477869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823338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85553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533386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046159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344783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446530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872913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964742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22212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448231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51898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392636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3528519"/>
                  </a:ext>
                </a:extLst>
              </a:tr>
            </a:tbl>
          </a:graphicData>
        </a:graphic>
      </p:graphicFrame>
      <p:sp>
        <p:nvSpPr>
          <p:cNvPr id="30" name="TextBox 29">
            <a:extLst>
              <a:ext uri="{FF2B5EF4-FFF2-40B4-BE49-F238E27FC236}">
                <a16:creationId xmlns:a16="http://schemas.microsoft.com/office/drawing/2014/main" id="{504B26C5-2CB0-587E-9F55-CF9A7863942B}"/>
              </a:ext>
            </a:extLst>
          </p:cNvPr>
          <p:cNvSpPr txBox="1"/>
          <p:nvPr/>
        </p:nvSpPr>
        <p:spPr>
          <a:xfrm>
            <a:off x="6737385" y="179408"/>
            <a:ext cx="840295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s-MX" sz="4000" dirty="0">
                <a:latin typeface="Arial" panose="020B0604020202020204" pitchFamily="34" charset="0"/>
                <a:cs typeface="Arial" panose="020B0604020202020204" pitchFamily="34" charset="0"/>
              </a:rPr>
              <a:t>E1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752EA54A-393E-5FFC-ECC2-E9101D4FB6E3}"/>
              </a:ext>
            </a:extLst>
          </p:cNvPr>
          <p:cNvSpPr/>
          <p:nvPr/>
        </p:nvSpPr>
        <p:spPr>
          <a:xfrm>
            <a:off x="131814" y="7777947"/>
            <a:ext cx="7433610" cy="2086565"/>
          </a:xfrm>
          <a:prstGeom prst="rect">
            <a:avLst/>
          </a:prstGeom>
          <a:solidFill>
            <a:srgbClr val="DAE9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Notas:</a:t>
            </a: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0728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DFCEC6-5C1C-84DA-E669-D84C6F4BB7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33F82D34-A9AC-CD72-8B5F-7716104921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7338272"/>
              </p:ext>
            </p:extLst>
          </p:nvPr>
        </p:nvGraphicFramePr>
        <p:xfrm>
          <a:off x="124200" y="733406"/>
          <a:ext cx="3474000" cy="6934942"/>
        </p:xfrm>
        <a:graphic>
          <a:graphicData uri="http://schemas.openxmlformats.org/drawingml/2006/table">
            <a:tbl>
              <a:tblPr firstRow="1" firstCol="1" bandRow="1"/>
              <a:tblGrid>
                <a:gridCol w="396000">
                  <a:extLst>
                    <a:ext uri="{9D8B030D-6E8A-4147-A177-3AD203B41FA5}">
                      <a16:colId xmlns:a16="http://schemas.microsoft.com/office/drawing/2014/main" val="3027419150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2004367817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677854333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3967321264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3061993571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229407696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69419342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34047528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549935502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104794254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546538266"/>
                    </a:ext>
                  </a:extLst>
                </a:gridCol>
              </a:tblGrid>
              <a:tr h="153494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1100" b="0" noProof="0" dirty="0" err="1">
                          <a:latin typeface="Arial"/>
                          <a:cs typeface="Arial"/>
                        </a:rPr>
                        <a:t>Num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1100" b="0" noProof="0" dirty="0">
                          <a:latin typeface="Arial"/>
                          <a:cs typeface="Arial"/>
                        </a:rPr>
                        <a:t>Fecha</a:t>
                      </a: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kern="100" noProof="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Bovino (Res)</a:t>
                      </a: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Caprino (Cabra)</a:t>
                      </a:r>
                      <a:endParaRPr lang="es-MX" sz="1100" b="0" noProof="0" dirty="0">
                        <a:solidFill>
                          <a:schemeClr val="bg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Ovino (Oveja)</a:t>
                      </a:r>
                      <a:endParaRPr lang="es-MX" sz="1100" b="0" noProof="0" dirty="0">
                        <a:solidFill>
                          <a:schemeClr val="bg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Equino (Caballo)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Canino (Perro)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Felino (Gato)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Roedor (Rata)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Murciélago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kern="100" noProof="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Ave (Gallina)</a:t>
                      </a: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644517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858693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447615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782834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154411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524855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259517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239103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472717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034613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27885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390222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477869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823338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85553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533386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046159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344783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446530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872913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964742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22212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448231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51898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392636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3528519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E0BA03DF-9486-E858-075D-F8719058FD9B}"/>
              </a:ext>
            </a:extLst>
          </p:cNvPr>
          <p:cNvSpPr txBox="1"/>
          <p:nvPr/>
        </p:nvSpPr>
        <p:spPr>
          <a:xfrm>
            <a:off x="971242" y="137503"/>
            <a:ext cx="299152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noProof="0" dirty="0">
                <a:latin typeface="Arial"/>
                <a:cs typeface="Arial"/>
              </a:rPr>
              <a:t>Formato de referencia de garrapatas y artrópodos</a:t>
            </a:r>
          </a:p>
          <a:p>
            <a:r>
              <a:rPr lang="es-MX" sz="1000" noProof="0" dirty="0">
                <a:latin typeface="Arial"/>
                <a:cs typeface="Arial"/>
              </a:rPr>
              <a:t>Laboratorio de Genómica Viral y Humana BSL-3, </a:t>
            </a:r>
          </a:p>
          <a:p>
            <a:r>
              <a:rPr lang="es-MX" sz="1000" noProof="0" dirty="0">
                <a:latin typeface="Arial"/>
                <a:cs typeface="Arial"/>
              </a:rPr>
              <a:t>Facultad de Medicina, UASLP (Mar 18, 2026 v2)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79B4DBB-9457-1805-EA96-A63F51697DA6}"/>
              </a:ext>
            </a:extLst>
          </p:cNvPr>
          <p:cNvGrpSpPr/>
          <p:nvPr/>
        </p:nvGrpSpPr>
        <p:grpSpPr>
          <a:xfrm>
            <a:off x="148412" y="179408"/>
            <a:ext cx="822828" cy="466042"/>
            <a:chOff x="6172" y="64385"/>
            <a:chExt cx="1117012" cy="632665"/>
          </a:xfrm>
        </p:grpSpPr>
        <p:pic>
          <p:nvPicPr>
            <p:cNvPr id="10" name="Picture 9" descr="Logo Fac Med Aguila.png">
              <a:extLst>
                <a:ext uri="{FF2B5EF4-FFF2-40B4-BE49-F238E27FC236}">
                  <a16:creationId xmlns:a16="http://schemas.microsoft.com/office/drawing/2014/main" id="{19685278-1A8B-FAEB-1969-5A44DAE25EE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1632" y="64385"/>
              <a:ext cx="541552" cy="603283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DA455B47-EE9E-F5D5-6CC9-207EC9A83083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72" y="64645"/>
              <a:ext cx="590096" cy="632405"/>
            </a:xfrm>
            <a:prstGeom prst="rect">
              <a:avLst/>
            </a:prstGeom>
          </p:spPr>
        </p:pic>
      </p:grpSp>
      <p:graphicFrame>
        <p:nvGraphicFramePr>
          <p:cNvPr id="32" name="Tabla 3">
            <a:extLst>
              <a:ext uri="{FF2B5EF4-FFF2-40B4-BE49-F238E27FC236}">
                <a16:creationId xmlns:a16="http://schemas.microsoft.com/office/drawing/2014/main" id="{FCFFF89C-2F0A-A283-C60A-4E6E1C7EA1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5181144"/>
              </p:ext>
            </p:extLst>
          </p:nvPr>
        </p:nvGraphicFramePr>
        <p:xfrm>
          <a:off x="4091424" y="733406"/>
          <a:ext cx="3474000" cy="6934942"/>
        </p:xfrm>
        <a:graphic>
          <a:graphicData uri="http://schemas.openxmlformats.org/drawingml/2006/table">
            <a:tbl>
              <a:tblPr firstRow="1" firstCol="1" bandRow="1"/>
              <a:tblGrid>
                <a:gridCol w="396000">
                  <a:extLst>
                    <a:ext uri="{9D8B030D-6E8A-4147-A177-3AD203B41FA5}">
                      <a16:colId xmlns:a16="http://schemas.microsoft.com/office/drawing/2014/main" val="3027419150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2004367817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677854333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3967321264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3061993571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229407696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69419342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34047528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549935502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104794254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546538266"/>
                    </a:ext>
                  </a:extLst>
                </a:gridCol>
              </a:tblGrid>
              <a:tr h="153494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1100" b="0" noProof="0" dirty="0" err="1">
                          <a:latin typeface="Arial"/>
                          <a:cs typeface="Arial"/>
                        </a:rPr>
                        <a:t>Num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1100" b="0" noProof="0" dirty="0">
                          <a:latin typeface="Arial"/>
                          <a:cs typeface="Arial"/>
                        </a:rPr>
                        <a:t>Fecha</a:t>
                      </a: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kern="100" noProof="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Bovino (Res)</a:t>
                      </a: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Caprino (Cabra)</a:t>
                      </a:r>
                      <a:endParaRPr lang="es-MX" sz="1100" b="0" noProof="0" dirty="0">
                        <a:solidFill>
                          <a:schemeClr val="bg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Ovino (Oveja)</a:t>
                      </a:r>
                      <a:endParaRPr lang="es-MX" sz="1100" b="0" noProof="0" dirty="0">
                        <a:solidFill>
                          <a:schemeClr val="bg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Equino (Caballo)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Canino (Perro)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Felino (Gato)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Roedor (Rata)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Murciélago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kern="100" noProof="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Ave (Gallina)</a:t>
                      </a: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644517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858693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447615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782834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154411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524855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259517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239103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472717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034613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27885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390222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477869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823338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85553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533386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046159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344783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446530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872913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964742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22212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448231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51898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392636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3528519"/>
                  </a:ext>
                </a:extLst>
              </a:tr>
            </a:tbl>
          </a:graphicData>
        </a:graphic>
      </p:graphicFrame>
      <p:sp>
        <p:nvSpPr>
          <p:cNvPr id="30" name="TextBox 29">
            <a:extLst>
              <a:ext uri="{FF2B5EF4-FFF2-40B4-BE49-F238E27FC236}">
                <a16:creationId xmlns:a16="http://schemas.microsoft.com/office/drawing/2014/main" id="{0D20864B-E79A-E96A-E538-4B438F148C79}"/>
              </a:ext>
            </a:extLst>
          </p:cNvPr>
          <p:cNvSpPr txBox="1"/>
          <p:nvPr/>
        </p:nvSpPr>
        <p:spPr>
          <a:xfrm>
            <a:off x="6737385" y="179408"/>
            <a:ext cx="782587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s-MX" sz="4000" dirty="0">
                <a:latin typeface="Arial" panose="020B0604020202020204" pitchFamily="34" charset="0"/>
                <a:cs typeface="Arial" panose="020B0604020202020204" pitchFamily="34" charset="0"/>
              </a:rPr>
              <a:t>F1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5B1E92A-B982-D3DA-961B-E00F4A1B37C9}"/>
              </a:ext>
            </a:extLst>
          </p:cNvPr>
          <p:cNvSpPr/>
          <p:nvPr/>
        </p:nvSpPr>
        <p:spPr>
          <a:xfrm>
            <a:off x="131814" y="7777947"/>
            <a:ext cx="7433610" cy="2086565"/>
          </a:xfrm>
          <a:prstGeom prst="rect">
            <a:avLst/>
          </a:prstGeom>
          <a:solidFill>
            <a:srgbClr val="DAE9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Notas:</a:t>
            </a: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3005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607135-4D79-BC50-47DC-15DCFCD5E9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5A08ADEA-BA71-1C14-9D5F-E62C7F3E5A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5625545"/>
              </p:ext>
            </p:extLst>
          </p:nvPr>
        </p:nvGraphicFramePr>
        <p:xfrm>
          <a:off x="124200" y="733406"/>
          <a:ext cx="3474000" cy="6934942"/>
        </p:xfrm>
        <a:graphic>
          <a:graphicData uri="http://schemas.openxmlformats.org/drawingml/2006/table">
            <a:tbl>
              <a:tblPr firstRow="1" firstCol="1" bandRow="1"/>
              <a:tblGrid>
                <a:gridCol w="396000">
                  <a:extLst>
                    <a:ext uri="{9D8B030D-6E8A-4147-A177-3AD203B41FA5}">
                      <a16:colId xmlns:a16="http://schemas.microsoft.com/office/drawing/2014/main" val="3027419150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2004367817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677854333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3967321264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3061993571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229407696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69419342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34047528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549935502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104794254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546538266"/>
                    </a:ext>
                  </a:extLst>
                </a:gridCol>
              </a:tblGrid>
              <a:tr h="153494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1100" b="0" noProof="0" dirty="0" err="1">
                          <a:latin typeface="Arial"/>
                          <a:cs typeface="Arial"/>
                        </a:rPr>
                        <a:t>Num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1100" b="0" noProof="0" dirty="0">
                          <a:latin typeface="Arial"/>
                          <a:cs typeface="Arial"/>
                        </a:rPr>
                        <a:t>Fecha</a:t>
                      </a: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kern="100" noProof="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Bovino (Res)</a:t>
                      </a: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Caprino (Cabra)</a:t>
                      </a:r>
                      <a:endParaRPr lang="es-MX" sz="1100" b="0" noProof="0" dirty="0">
                        <a:solidFill>
                          <a:schemeClr val="bg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Ovino (Oveja)</a:t>
                      </a:r>
                      <a:endParaRPr lang="es-MX" sz="1100" b="0" noProof="0" dirty="0">
                        <a:solidFill>
                          <a:schemeClr val="bg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Equino (Caballo)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Canino (Perro)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Felino (Gato)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Roedor (Rata)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Murciélago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kern="100" noProof="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Ave (Gallina)</a:t>
                      </a: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644517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858693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447615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782834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154411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524855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259517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239103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472717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034613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27885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390222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477869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823338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85553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533386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046159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344783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446530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872913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964742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22212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448231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51898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392636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3528519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ADA12597-9822-5575-FE6E-E729BECA8510}"/>
              </a:ext>
            </a:extLst>
          </p:cNvPr>
          <p:cNvSpPr txBox="1"/>
          <p:nvPr/>
        </p:nvSpPr>
        <p:spPr>
          <a:xfrm>
            <a:off x="971242" y="137503"/>
            <a:ext cx="299152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noProof="0" dirty="0">
                <a:latin typeface="Arial"/>
                <a:cs typeface="Arial"/>
              </a:rPr>
              <a:t>Formato de referencia de garrapatas y artrópodos</a:t>
            </a:r>
          </a:p>
          <a:p>
            <a:r>
              <a:rPr lang="es-MX" sz="1000" noProof="0" dirty="0">
                <a:latin typeface="Arial"/>
                <a:cs typeface="Arial"/>
              </a:rPr>
              <a:t>Laboratorio de Genómica Viral y Humana BSL-3, </a:t>
            </a:r>
          </a:p>
          <a:p>
            <a:r>
              <a:rPr lang="es-MX" sz="1000" noProof="0" dirty="0">
                <a:latin typeface="Arial"/>
                <a:cs typeface="Arial"/>
              </a:rPr>
              <a:t>Facultad de Medicina, UASLP (Mar 18, 2026 v2)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81DBB26-8C10-7149-8396-1A15B1D6D581}"/>
              </a:ext>
            </a:extLst>
          </p:cNvPr>
          <p:cNvGrpSpPr/>
          <p:nvPr/>
        </p:nvGrpSpPr>
        <p:grpSpPr>
          <a:xfrm>
            <a:off x="148412" y="179408"/>
            <a:ext cx="822828" cy="466042"/>
            <a:chOff x="6172" y="64385"/>
            <a:chExt cx="1117012" cy="632665"/>
          </a:xfrm>
        </p:grpSpPr>
        <p:pic>
          <p:nvPicPr>
            <p:cNvPr id="10" name="Picture 9" descr="Logo Fac Med Aguila.png">
              <a:extLst>
                <a:ext uri="{FF2B5EF4-FFF2-40B4-BE49-F238E27FC236}">
                  <a16:creationId xmlns:a16="http://schemas.microsoft.com/office/drawing/2014/main" id="{CB8CBF3E-5A03-E790-0859-56246915F86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1632" y="64385"/>
              <a:ext cx="541552" cy="603283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93EDA01F-9DBF-45F4-75A6-DB82E48205D6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72" y="64645"/>
              <a:ext cx="590096" cy="632405"/>
            </a:xfrm>
            <a:prstGeom prst="rect">
              <a:avLst/>
            </a:prstGeom>
          </p:spPr>
        </p:pic>
      </p:grpSp>
      <p:graphicFrame>
        <p:nvGraphicFramePr>
          <p:cNvPr id="32" name="Tabla 3">
            <a:extLst>
              <a:ext uri="{FF2B5EF4-FFF2-40B4-BE49-F238E27FC236}">
                <a16:creationId xmlns:a16="http://schemas.microsoft.com/office/drawing/2014/main" id="{A88AADBE-A85E-0599-E9B5-1801C3D0DE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018139"/>
              </p:ext>
            </p:extLst>
          </p:nvPr>
        </p:nvGraphicFramePr>
        <p:xfrm>
          <a:off x="4091424" y="733406"/>
          <a:ext cx="3474000" cy="6934942"/>
        </p:xfrm>
        <a:graphic>
          <a:graphicData uri="http://schemas.openxmlformats.org/drawingml/2006/table">
            <a:tbl>
              <a:tblPr firstRow="1" firstCol="1" bandRow="1"/>
              <a:tblGrid>
                <a:gridCol w="396000">
                  <a:extLst>
                    <a:ext uri="{9D8B030D-6E8A-4147-A177-3AD203B41FA5}">
                      <a16:colId xmlns:a16="http://schemas.microsoft.com/office/drawing/2014/main" val="3027419150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2004367817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677854333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3967321264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3061993571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229407696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69419342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34047528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549935502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104794254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546538266"/>
                    </a:ext>
                  </a:extLst>
                </a:gridCol>
              </a:tblGrid>
              <a:tr h="153494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1100" b="0" noProof="0" dirty="0" err="1">
                          <a:latin typeface="Arial"/>
                          <a:cs typeface="Arial"/>
                        </a:rPr>
                        <a:t>Num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1100" b="0" noProof="0" dirty="0">
                          <a:latin typeface="Arial"/>
                          <a:cs typeface="Arial"/>
                        </a:rPr>
                        <a:t>Fecha</a:t>
                      </a: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kern="100" noProof="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Bovino (Res)</a:t>
                      </a: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Caprino (Cabra)</a:t>
                      </a:r>
                      <a:endParaRPr lang="es-MX" sz="1100" b="0" noProof="0" dirty="0">
                        <a:solidFill>
                          <a:schemeClr val="bg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Ovino (Oveja)</a:t>
                      </a:r>
                      <a:endParaRPr lang="es-MX" sz="1100" b="0" noProof="0" dirty="0">
                        <a:solidFill>
                          <a:schemeClr val="bg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Equino (Caballo)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Canino (Perro)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Felino (Gato)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Roedor (Rata)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Murciélago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kern="100" noProof="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Ave (Gallina)</a:t>
                      </a: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644517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858693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447615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782834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154411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524855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259517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239103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472717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034613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27885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390222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477869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823338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85553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533386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046159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344783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446530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872913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964742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22212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448231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51898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392636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3528519"/>
                  </a:ext>
                </a:extLst>
              </a:tr>
            </a:tbl>
          </a:graphicData>
        </a:graphic>
      </p:graphicFrame>
      <p:sp>
        <p:nvSpPr>
          <p:cNvPr id="30" name="TextBox 29">
            <a:extLst>
              <a:ext uri="{FF2B5EF4-FFF2-40B4-BE49-F238E27FC236}">
                <a16:creationId xmlns:a16="http://schemas.microsoft.com/office/drawing/2014/main" id="{093BEFE0-7CD2-5948-C070-DF41BB9F1786}"/>
              </a:ext>
            </a:extLst>
          </p:cNvPr>
          <p:cNvSpPr txBox="1"/>
          <p:nvPr/>
        </p:nvSpPr>
        <p:spPr>
          <a:xfrm>
            <a:off x="6737385" y="179408"/>
            <a:ext cx="869149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s-MX" sz="4000" dirty="0">
                <a:latin typeface="Arial" panose="020B0604020202020204" pitchFamily="34" charset="0"/>
                <a:cs typeface="Arial" panose="020B0604020202020204" pitchFamily="34" charset="0"/>
              </a:rPr>
              <a:t>G1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7C67C986-FA66-94DD-15D2-4D872D5B7B8E}"/>
              </a:ext>
            </a:extLst>
          </p:cNvPr>
          <p:cNvSpPr/>
          <p:nvPr/>
        </p:nvSpPr>
        <p:spPr>
          <a:xfrm>
            <a:off x="131814" y="7777947"/>
            <a:ext cx="7433610" cy="2086565"/>
          </a:xfrm>
          <a:prstGeom prst="rect">
            <a:avLst/>
          </a:prstGeom>
          <a:solidFill>
            <a:srgbClr val="DAE9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Notas:</a:t>
            </a: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389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FD6C50-8080-1E8B-A7C2-7A749B6D5E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FDBB2D55-4BDC-294C-3687-A05215264D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8602797"/>
              </p:ext>
            </p:extLst>
          </p:nvPr>
        </p:nvGraphicFramePr>
        <p:xfrm>
          <a:off x="124200" y="733406"/>
          <a:ext cx="3474000" cy="6934942"/>
        </p:xfrm>
        <a:graphic>
          <a:graphicData uri="http://schemas.openxmlformats.org/drawingml/2006/table">
            <a:tbl>
              <a:tblPr firstRow="1" firstCol="1" bandRow="1"/>
              <a:tblGrid>
                <a:gridCol w="396000">
                  <a:extLst>
                    <a:ext uri="{9D8B030D-6E8A-4147-A177-3AD203B41FA5}">
                      <a16:colId xmlns:a16="http://schemas.microsoft.com/office/drawing/2014/main" val="3027419150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2004367817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677854333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3967321264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3061993571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229407696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69419342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34047528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549935502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104794254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546538266"/>
                    </a:ext>
                  </a:extLst>
                </a:gridCol>
              </a:tblGrid>
              <a:tr h="153494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1100" b="0" noProof="0" dirty="0" err="1">
                          <a:latin typeface="Arial"/>
                          <a:cs typeface="Arial"/>
                        </a:rPr>
                        <a:t>Num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1100" b="0" noProof="0" dirty="0">
                          <a:latin typeface="Arial"/>
                          <a:cs typeface="Arial"/>
                        </a:rPr>
                        <a:t>Fecha</a:t>
                      </a: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kern="100" noProof="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Bovino (Res)</a:t>
                      </a: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Caprino (Cabra)</a:t>
                      </a:r>
                      <a:endParaRPr lang="es-MX" sz="1100" b="0" noProof="0" dirty="0">
                        <a:solidFill>
                          <a:schemeClr val="bg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Ovino (Oveja)</a:t>
                      </a:r>
                      <a:endParaRPr lang="es-MX" sz="1100" b="0" noProof="0" dirty="0">
                        <a:solidFill>
                          <a:schemeClr val="bg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Equino (Caballo)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Canino (Perro)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Felino (Gato)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Roedor (Rata)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Murciélago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kern="100" noProof="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Ave (Gallina)</a:t>
                      </a: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644517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858693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447615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782834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154411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524855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259517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239103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472717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034613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27885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390222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477869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823338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85553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533386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046159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344783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446530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872913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964742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22212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448231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51898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392636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3528519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7B036FD2-F11C-DFCE-00E5-E00426D6575F}"/>
              </a:ext>
            </a:extLst>
          </p:cNvPr>
          <p:cNvSpPr txBox="1"/>
          <p:nvPr/>
        </p:nvSpPr>
        <p:spPr>
          <a:xfrm>
            <a:off x="971242" y="137503"/>
            <a:ext cx="299152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noProof="0" dirty="0">
                <a:latin typeface="Arial"/>
                <a:cs typeface="Arial"/>
              </a:rPr>
              <a:t>Formato de referencia de garrapatas y artrópodos</a:t>
            </a:r>
          </a:p>
          <a:p>
            <a:r>
              <a:rPr lang="es-MX" sz="1000" noProof="0" dirty="0">
                <a:latin typeface="Arial"/>
                <a:cs typeface="Arial"/>
              </a:rPr>
              <a:t>Laboratorio de Genómica Viral y Humana BSL-3, </a:t>
            </a:r>
          </a:p>
          <a:p>
            <a:r>
              <a:rPr lang="es-MX" sz="1000" noProof="0" dirty="0">
                <a:latin typeface="Arial"/>
                <a:cs typeface="Arial"/>
              </a:rPr>
              <a:t>Facultad de Medicina, UASLP (Mar 18, 2026 v2)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2D05760-807D-F9BA-0941-2840669CB1CD}"/>
              </a:ext>
            </a:extLst>
          </p:cNvPr>
          <p:cNvGrpSpPr/>
          <p:nvPr/>
        </p:nvGrpSpPr>
        <p:grpSpPr>
          <a:xfrm>
            <a:off x="148412" y="179408"/>
            <a:ext cx="822828" cy="466042"/>
            <a:chOff x="6172" y="64385"/>
            <a:chExt cx="1117012" cy="632665"/>
          </a:xfrm>
        </p:grpSpPr>
        <p:pic>
          <p:nvPicPr>
            <p:cNvPr id="10" name="Picture 9" descr="Logo Fac Med Aguila.png">
              <a:extLst>
                <a:ext uri="{FF2B5EF4-FFF2-40B4-BE49-F238E27FC236}">
                  <a16:creationId xmlns:a16="http://schemas.microsoft.com/office/drawing/2014/main" id="{8B7F1D34-90DC-C3AE-ED47-25712CA757E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1632" y="64385"/>
              <a:ext cx="541552" cy="603283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BBE3A111-620C-0459-5600-2CDBF30FFCE6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72" y="64645"/>
              <a:ext cx="590096" cy="632405"/>
            </a:xfrm>
            <a:prstGeom prst="rect">
              <a:avLst/>
            </a:prstGeom>
          </p:spPr>
        </p:pic>
      </p:grpSp>
      <p:graphicFrame>
        <p:nvGraphicFramePr>
          <p:cNvPr id="32" name="Tabla 3">
            <a:extLst>
              <a:ext uri="{FF2B5EF4-FFF2-40B4-BE49-F238E27FC236}">
                <a16:creationId xmlns:a16="http://schemas.microsoft.com/office/drawing/2014/main" id="{B0BE46A2-7787-3109-8612-10E71D7FB8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6969793"/>
              </p:ext>
            </p:extLst>
          </p:nvPr>
        </p:nvGraphicFramePr>
        <p:xfrm>
          <a:off x="4091424" y="733406"/>
          <a:ext cx="3474000" cy="6934942"/>
        </p:xfrm>
        <a:graphic>
          <a:graphicData uri="http://schemas.openxmlformats.org/drawingml/2006/table">
            <a:tbl>
              <a:tblPr firstRow="1" firstCol="1" bandRow="1"/>
              <a:tblGrid>
                <a:gridCol w="396000">
                  <a:extLst>
                    <a:ext uri="{9D8B030D-6E8A-4147-A177-3AD203B41FA5}">
                      <a16:colId xmlns:a16="http://schemas.microsoft.com/office/drawing/2014/main" val="3027419150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2004367817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677854333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3967321264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3061993571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229407696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69419342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34047528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549935502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1047942549"/>
                    </a:ext>
                  </a:extLst>
                </a:gridCol>
                <a:gridCol w="162000">
                  <a:extLst>
                    <a:ext uri="{9D8B030D-6E8A-4147-A177-3AD203B41FA5}">
                      <a16:colId xmlns:a16="http://schemas.microsoft.com/office/drawing/2014/main" val="2546538266"/>
                    </a:ext>
                  </a:extLst>
                </a:gridCol>
              </a:tblGrid>
              <a:tr h="153494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1100" b="0" noProof="0" dirty="0" err="1">
                          <a:latin typeface="Arial"/>
                          <a:cs typeface="Arial"/>
                        </a:rPr>
                        <a:t>Num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1100" b="0" noProof="0" dirty="0">
                          <a:latin typeface="Arial"/>
                          <a:cs typeface="Arial"/>
                        </a:rPr>
                        <a:t>Fecha</a:t>
                      </a: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kern="100" noProof="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Bovino (Res)</a:t>
                      </a: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Caprino (Cabra)</a:t>
                      </a:r>
                      <a:endParaRPr lang="es-MX" sz="1100" b="0" noProof="0" dirty="0">
                        <a:solidFill>
                          <a:schemeClr val="bg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Ovino (Oveja)</a:t>
                      </a:r>
                      <a:endParaRPr lang="es-MX" sz="1100" b="0" noProof="0" dirty="0">
                        <a:solidFill>
                          <a:schemeClr val="bg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Equino (Caballo)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Canino (Perro)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Felino (Gato)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Roedor (Rata)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Murciélago</a:t>
                      </a:r>
                      <a:endParaRPr lang="es-MX" sz="1100" b="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MX" sz="1100" b="0" kern="100" noProof="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Ave (Gallina)</a:t>
                      </a:r>
                    </a:p>
                  </a:txBody>
                  <a:tcPr marL="37701" marR="37701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644517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858693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447615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782834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154411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524855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259517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239103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472717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034613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27885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390222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477869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823338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85553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533386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046159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344783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446530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872913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964742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22212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448231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51898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392636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11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1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lang="es-MX" sz="1100" kern="1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</a:t>
                      </a:r>
                      <a:endParaRPr kumimoji="0" lang="es-MX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3528519"/>
                  </a:ext>
                </a:extLst>
              </a:tr>
            </a:tbl>
          </a:graphicData>
        </a:graphic>
      </p:graphicFrame>
      <p:sp>
        <p:nvSpPr>
          <p:cNvPr id="30" name="TextBox 29">
            <a:extLst>
              <a:ext uri="{FF2B5EF4-FFF2-40B4-BE49-F238E27FC236}">
                <a16:creationId xmlns:a16="http://schemas.microsoft.com/office/drawing/2014/main" id="{1E80304C-4D67-7771-C80E-068A69007826}"/>
              </a:ext>
            </a:extLst>
          </p:cNvPr>
          <p:cNvSpPr txBox="1"/>
          <p:nvPr/>
        </p:nvSpPr>
        <p:spPr>
          <a:xfrm>
            <a:off x="6737385" y="179408"/>
            <a:ext cx="840295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s-MX" sz="4000" dirty="0">
                <a:latin typeface="Arial" panose="020B0604020202020204" pitchFamily="34" charset="0"/>
                <a:cs typeface="Arial" panose="020B0604020202020204" pitchFamily="34" charset="0"/>
              </a:rPr>
              <a:t>H1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8BA259F-F23F-AABD-C217-DC70A0E1F979}"/>
              </a:ext>
            </a:extLst>
          </p:cNvPr>
          <p:cNvSpPr/>
          <p:nvPr/>
        </p:nvSpPr>
        <p:spPr>
          <a:xfrm>
            <a:off x="131814" y="7777947"/>
            <a:ext cx="7433610" cy="2086565"/>
          </a:xfrm>
          <a:prstGeom prst="rect">
            <a:avLst/>
          </a:prstGeom>
          <a:solidFill>
            <a:srgbClr val="DAE9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Notas:</a:t>
            </a: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393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904901-3CDF-29BE-75E9-4972FC4047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Box 37">
            <a:extLst>
              <a:ext uri="{FF2B5EF4-FFF2-40B4-BE49-F238E27FC236}">
                <a16:creationId xmlns:a16="http://schemas.microsoft.com/office/drawing/2014/main" id="{54BCA05E-8049-4D9B-8EA8-FC4A1BDBD4D7}"/>
              </a:ext>
            </a:extLst>
          </p:cNvPr>
          <p:cNvSpPr txBox="1"/>
          <p:nvPr/>
        </p:nvSpPr>
        <p:spPr>
          <a:xfrm>
            <a:off x="927228" y="422546"/>
            <a:ext cx="2864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noProof="0" dirty="0">
                <a:latin typeface="Arial"/>
                <a:cs typeface="Arial"/>
              </a:rPr>
              <a:t>Colección de garrapatas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C05B46CF-96F4-B439-3367-2CDBBAD5073E}"/>
              </a:ext>
            </a:extLst>
          </p:cNvPr>
          <p:cNvGrpSpPr/>
          <p:nvPr/>
        </p:nvGrpSpPr>
        <p:grpSpPr>
          <a:xfrm>
            <a:off x="180397" y="521539"/>
            <a:ext cx="772163" cy="437346"/>
            <a:chOff x="6172" y="64385"/>
            <a:chExt cx="1117012" cy="632665"/>
          </a:xfrm>
        </p:grpSpPr>
        <p:pic>
          <p:nvPicPr>
            <p:cNvPr id="40" name="Picture 39" descr="Logo Fac Med Aguila.png">
              <a:extLst>
                <a:ext uri="{FF2B5EF4-FFF2-40B4-BE49-F238E27FC236}">
                  <a16:creationId xmlns:a16="http://schemas.microsoft.com/office/drawing/2014/main" id="{6E35776B-21A4-26C7-1B9E-484EC252AA9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1632" y="64385"/>
              <a:ext cx="541552" cy="603283"/>
            </a:xfrm>
            <a:prstGeom prst="rect">
              <a:avLst/>
            </a:prstGeom>
          </p:spPr>
        </p:pic>
        <p:pic>
          <p:nvPicPr>
            <p:cNvPr id="41" name="Picture 40">
              <a:extLst>
                <a:ext uri="{FF2B5EF4-FFF2-40B4-BE49-F238E27FC236}">
                  <a16:creationId xmlns:a16="http://schemas.microsoft.com/office/drawing/2014/main" id="{160EF709-CDD9-AE63-C63B-9D56048828DF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72" y="64645"/>
              <a:ext cx="590096" cy="632405"/>
            </a:xfrm>
            <a:prstGeom prst="rect">
              <a:avLst/>
            </a:prstGeom>
          </p:spPr>
        </p:pic>
      </p:grpSp>
      <p:graphicFrame>
        <p:nvGraphicFramePr>
          <p:cNvPr id="42" name="Tabla 3">
            <a:extLst>
              <a:ext uri="{FF2B5EF4-FFF2-40B4-BE49-F238E27FC236}">
                <a16:creationId xmlns:a16="http://schemas.microsoft.com/office/drawing/2014/main" id="{1DC5B3A1-38CE-3EAA-31AD-C905D2FEDE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5031729"/>
              </p:ext>
            </p:extLst>
          </p:nvPr>
        </p:nvGraphicFramePr>
        <p:xfrm>
          <a:off x="73555" y="1629712"/>
          <a:ext cx="3755136" cy="1368000"/>
        </p:xfrm>
        <a:graphic>
          <a:graphicData uri="http://schemas.openxmlformats.org/drawingml/2006/table">
            <a:tbl>
              <a:tblPr firstRow="1" firstCol="1" bandRow="1"/>
              <a:tblGrid>
                <a:gridCol w="806620">
                  <a:extLst>
                    <a:ext uri="{9D8B030D-6E8A-4147-A177-3AD203B41FA5}">
                      <a16:colId xmlns:a16="http://schemas.microsoft.com/office/drawing/2014/main" val="3027419150"/>
                    </a:ext>
                  </a:extLst>
                </a:gridCol>
                <a:gridCol w="1989892">
                  <a:extLst>
                    <a:ext uri="{9D8B030D-6E8A-4147-A177-3AD203B41FA5}">
                      <a16:colId xmlns:a16="http://schemas.microsoft.com/office/drawing/2014/main" val="2004367817"/>
                    </a:ext>
                  </a:extLst>
                </a:gridCol>
                <a:gridCol w="958624">
                  <a:extLst>
                    <a:ext uri="{9D8B030D-6E8A-4147-A177-3AD203B41FA5}">
                      <a16:colId xmlns:a16="http://schemas.microsoft.com/office/drawing/2014/main" val="1706068093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MX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Establo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s-MX" sz="10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346759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MX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Localidad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9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s-MX" sz="10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858693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MX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Municipio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9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s-MX" sz="10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447615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MX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Estado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9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s-MX" sz="10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7828348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endParaRPr lang="es-MX" sz="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MX" sz="4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MX" sz="4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823062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marR="0" lvl="0" indent="0" algn="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Fecha inicio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900" kern="100" noProof="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 (Cuerpo en alfa"/>
                        </a:rPr>
                        <a:t> </a:t>
                      </a: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900" b="0" kern="100" noProof="0" dirty="0">
                          <a:effectLst/>
                          <a:latin typeface="Arial"/>
                          <a:ea typeface="Aptos" panose="020B0004020202020204" pitchFamily="34" charset="0"/>
                          <a:cs typeface="Arial"/>
                        </a:rPr>
                        <a:t>Ejemplo de fecha       </a:t>
                      </a:r>
                    </a:p>
                    <a:p>
                      <a:pPr>
                        <a:buNone/>
                      </a:pPr>
                      <a:r>
                        <a:rPr lang="es-MX" sz="900" b="0" kern="100" noProof="0" dirty="0">
                          <a:effectLst/>
                          <a:latin typeface="Arial"/>
                          <a:ea typeface="Aptos" panose="020B0004020202020204" pitchFamily="34" charset="0"/>
                          <a:cs typeface="Arial"/>
                        </a:rPr>
                        <a:t>    23/Dic/2026</a:t>
                      </a: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99025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MX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Fecha término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buNone/>
                      </a:pP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1192653"/>
                  </a:ext>
                </a:extLst>
              </a:tr>
            </a:tbl>
          </a:graphicData>
        </a:graphic>
      </p:graphicFrame>
      <p:sp>
        <p:nvSpPr>
          <p:cNvPr id="43" name="TextBox 42">
            <a:extLst>
              <a:ext uri="{FF2B5EF4-FFF2-40B4-BE49-F238E27FC236}">
                <a16:creationId xmlns:a16="http://schemas.microsoft.com/office/drawing/2014/main" id="{5EAA4BA1-A112-9ECB-FCB8-8D65A449E496}"/>
              </a:ext>
            </a:extLst>
          </p:cNvPr>
          <p:cNvSpPr txBox="1"/>
          <p:nvPr/>
        </p:nvSpPr>
        <p:spPr>
          <a:xfrm>
            <a:off x="255583" y="3135388"/>
            <a:ext cx="3489409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800" b="1" i="1" dirty="0">
                <a:latin typeface="Arial"/>
                <a:cs typeface="Arial"/>
              </a:rPr>
              <a:t>Instrucciones</a:t>
            </a:r>
            <a:endParaRPr lang="es-MX" sz="100" b="1" i="1" dirty="0">
              <a:latin typeface="Arial"/>
              <a:cs typeface="Arial"/>
            </a:endParaRPr>
          </a:p>
          <a:p>
            <a:endParaRPr lang="es-MX" sz="100" b="1" i="1" dirty="0">
              <a:latin typeface="Arial"/>
              <a:cs typeface="Arial"/>
            </a:endParaRPr>
          </a:p>
          <a:p>
            <a:r>
              <a:rPr lang="es-MX" sz="800" i="1" dirty="0">
                <a:latin typeface="Arial"/>
                <a:cs typeface="Arial"/>
              </a:rPr>
              <a:t>1- Coloque una sola garrapata por tubo.</a:t>
            </a:r>
          </a:p>
          <a:p>
            <a:r>
              <a:rPr lang="es-MX" sz="800" i="1" dirty="0">
                <a:latin typeface="Arial"/>
                <a:cs typeface="Arial"/>
              </a:rPr>
              <a:t>2- En la hoja anexa anote fecha en que se encontró la garrapata.</a:t>
            </a:r>
          </a:p>
          <a:p>
            <a:r>
              <a:rPr lang="es-MX" sz="800" i="1" dirty="0">
                <a:latin typeface="Arial"/>
                <a:cs typeface="Arial"/>
              </a:rPr>
              <a:t>3- Llene la casilla </a:t>
            </a:r>
            <a:r>
              <a:rPr lang="es-MX" sz="800" dirty="0">
                <a:latin typeface="Arial"/>
                <a:cs typeface="Arial"/>
                <a:sym typeface="Wingdings" panose="05000000000000000000" pitchFamily="2" charset="2"/>
              </a:rPr>
              <a:t> </a:t>
            </a:r>
            <a:r>
              <a:rPr lang="es-MX" sz="800" i="1" dirty="0">
                <a:latin typeface="Arial"/>
                <a:cs typeface="Arial"/>
              </a:rPr>
              <a:t>para indicar en que animal se obtuvo la garrapata.</a:t>
            </a:r>
            <a:endParaRPr lang="es-MX" sz="800" i="1" dirty="0">
              <a:solidFill>
                <a:schemeClr val="bg1">
                  <a:lumMod val="75000"/>
                </a:schemeClr>
              </a:solidFill>
              <a:latin typeface="Ayuthaya"/>
              <a:cs typeface="Ayuthaya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507270F-9FEF-F485-FC97-C3376AA3EA95}"/>
              </a:ext>
            </a:extLst>
          </p:cNvPr>
          <p:cNvSpPr txBox="1"/>
          <p:nvPr/>
        </p:nvSpPr>
        <p:spPr>
          <a:xfrm>
            <a:off x="927228" y="699830"/>
            <a:ext cx="2339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noProof="0" dirty="0">
                <a:latin typeface="Arial"/>
                <a:cs typeface="Arial"/>
              </a:rPr>
              <a:t>Laboratorio de Genómica Viral y Humana </a:t>
            </a:r>
          </a:p>
          <a:p>
            <a:r>
              <a:rPr lang="es-MX" sz="900" noProof="0" dirty="0">
                <a:latin typeface="Arial"/>
                <a:cs typeface="Arial"/>
              </a:rPr>
              <a:t>Facultad de Medicina, UASLP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D51623DC-666E-BC7B-9799-82284BCAC492}"/>
              </a:ext>
            </a:extLst>
          </p:cNvPr>
          <p:cNvSpPr/>
          <p:nvPr/>
        </p:nvSpPr>
        <p:spPr>
          <a:xfrm>
            <a:off x="69057" y="158917"/>
            <a:ext cx="3817143" cy="3779099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9047D2C4-8910-12A0-BD10-332F548E463F}"/>
              </a:ext>
            </a:extLst>
          </p:cNvPr>
          <p:cNvSpPr/>
          <p:nvPr/>
        </p:nvSpPr>
        <p:spPr>
          <a:xfrm>
            <a:off x="3074432" y="932688"/>
            <a:ext cx="670560" cy="6237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A1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646D3703-C7DB-6DFD-8A26-70859BEC4654}"/>
              </a:ext>
            </a:extLst>
          </p:cNvPr>
          <p:cNvSpPr txBox="1"/>
          <p:nvPr/>
        </p:nvSpPr>
        <p:spPr>
          <a:xfrm>
            <a:off x="4772999" y="422546"/>
            <a:ext cx="2864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noProof="0" dirty="0">
                <a:latin typeface="Arial"/>
                <a:cs typeface="Arial"/>
              </a:rPr>
              <a:t>Colección de garrapatas</a:t>
            </a: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220AE855-AB19-B2FB-CEE2-4F8B81DF76BD}"/>
              </a:ext>
            </a:extLst>
          </p:cNvPr>
          <p:cNvGrpSpPr/>
          <p:nvPr/>
        </p:nvGrpSpPr>
        <p:grpSpPr>
          <a:xfrm>
            <a:off x="4026168" y="521539"/>
            <a:ext cx="772163" cy="437346"/>
            <a:chOff x="6172" y="64385"/>
            <a:chExt cx="1117012" cy="632665"/>
          </a:xfrm>
        </p:grpSpPr>
        <p:pic>
          <p:nvPicPr>
            <p:cNvPr id="50" name="Picture 49" descr="Logo Fac Med Aguila.png">
              <a:extLst>
                <a:ext uri="{FF2B5EF4-FFF2-40B4-BE49-F238E27FC236}">
                  <a16:creationId xmlns:a16="http://schemas.microsoft.com/office/drawing/2014/main" id="{BB508057-50B9-815A-80A6-CD2F337BB6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1632" y="64385"/>
              <a:ext cx="541552" cy="603283"/>
            </a:xfrm>
            <a:prstGeom prst="rect">
              <a:avLst/>
            </a:prstGeom>
          </p:spPr>
        </p:pic>
        <p:pic>
          <p:nvPicPr>
            <p:cNvPr id="51" name="Picture 50">
              <a:extLst>
                <a:ext uri="{FF2B5EF4-FFF2-40B4-BE49-F238E27FC236}">
                  <a16:creationId xmlns:a16="http://schemas.microsoft.com/office/drawing/2014/main" id="{3FB031D1-EAC2-5AEA-988E-44F9867BB0D5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72" y="64645"/>
              <a:ext cx="590096" cy="632405"/>
            </a:xfrm>
            <a:prstGeom prst="rect">
              <a:avLst/>
            </a:prstGeom>
          </p:spPr>
        </p:pic>
      </p:grpSp>
      <p:graphicFrame>
        <p:nvGraphicFramePr>
          <p:cNvPr id="52" name="Tabla 3">
            <a:extLst>
              <a:ext uri="{FF2B5EF4-FFF2-40B4-BE49-F238E27FC236}">
                <a16:creationId xmlns:a16="http://schemas.microsoft.com/office/drawing/2014/main" id="{EB0FF9B1-BBAE-6D6A-E174-3CF2921D01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7498015"/>
              </p:ext>
            </p:extLst>
          </p:nvPr>
        </p:nvGraphicFramePr>
        <p:xfrm>
          <a:off x="3919326" y="1629712"/>
          <a:ext cx="3755136" cy="1368000"/>
        </p:xfrm>
        <a:graphic>
          <a:graphicData uri="http://schemas.openxmlformats.org/drawingml/2006/table">
            <a:tbl>
              <a:tblPr firstRow="1" firstCol="1" bandRow="1"/>
              <a:tblGrid>
                <a:gridCol w="806620">
                  <a:extLst>
                    <a:ext uri="{9D8B030D-6E8A-4147-A177-3AD203B41FA5}">
                      <a16:colId xmlns:a16="http://schemas.microsoft.com/office/drawing/2014/main" val="3027419150"/>
                    </a:ext>
                  </a:extLst>
                </a:gridCol>
                <a:gridCol w="1989892">
                  <a:extLst>
                    <a:ext uri="{9D8B030D-6E8A-4147-A177-3AD203B41FA5}">
                      <a16:colId xmlns:a16="http://schemas.microsoft.com/office/drawing/2014/main" val="2004367817"/>
                    </a:ext>
                  </a:extLst>
                </a:gridCol>
                <a:gridCol w="958624">
                  <a:extLst>
                    <a:ext uri="{9D8B030D-6E8A-4147-A177-3AD203B41FA5}">
                      <a16:colId xmlns:a16="http://schemas.microsoft.com/office/drawing/2014/main" val="1706068093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MX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Establo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s-MX" sz="10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346759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MX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Localidad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9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s-MX" sz="10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858693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MX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Municipio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9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s-MX" sz="10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447615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MX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Estado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9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s-MX" sz="10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7828348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endParaRPr lang="es-MX" sz="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MX" sz="4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MX" sz="4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823062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marR="0" lvl="0" indent="0" algn="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Fecha inicio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900" kern="100" noProof="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 (Cuerpo en alfa"/>
                        </a:rPr>
                        <a:t> </a:t>
                      </a: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900" b="0" kern="100" noProof="0" dirty="0">
                          <a:effectLst/>
                          <a:latin typeface="Arial"/>
                          <a:ea typeface="Aptos" panose="020B0004020202020204" pitchFamily="34" charset="0"/>
                          <a:cs typeface="Arial"/>
                        </a:rPr>
                        <a:t>Ejemplo de fecha       </a:t>
                      </a:r>
                    </a:p>
                    <a:p>
                      <a:pPr>
                        <a:buNone/>
                      </a:pPr>
                      <a:r>
                        <a:rPr lang="es-MX" sz="900" b="0" kern="100" noProof="0" dirty="0">
                          <a:effectLst/>
                          <a:latin typeface="Arial"/>
                          <a:ea typeface="Aptos" panose="020B0004020202020204" pitchFamily="34" charset="0"/>
                          <a:cs typeface="Arial"/>
                        </a:rPr>
                        <a:t>    23/Dic/2026</a:t>
                      </a: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99025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MX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Fecha término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buNone/>
                      </a:pP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1192653"/>
                  </a:ext>
                </a:extLst>
              </a:tr>
            </a:tbl>
          </a:graphicData>
        </a:graphic>
      </p:graphicFrame>
      <p:sp>
        <p:nvSpPr>
          <p:cNvPr id="53" name="TextBox 52">
            <a:extLst>
              <a:ext uri="{FF2B5EF4-FFF2-40B4-BE49-F238E27FC236}">
                <a16:creationId xmlns:a16="http://schemas.microsoft.com/office/drawing/2014/main" id="{288EFA67-837D-314D-D165-67454D300404}"/>
              </a:ext>
            </a:extLst>
          </p:cNvPr>
          <p:cNvSpPr txBox="1"/>
          <p:nvPr/>
        </p:nvSpPr>
        <p:spPr>
          <a:xfrm>
            <a:off x="4101354" y="3135388"/>
            <a:ext cx="3489409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800" b="1" i="1" dirty="0">
                <a:latin typeface="Arial"/>
                <a:cs typeface="Arial"/>
              </a:rPr>
              <a:t>Instrucciones</a:t>
            </a:r>
            <a:endParaRPr lang="es-MX" sz="100" b="1" i="1" dirty="0">
              <a:latin typeface="Arial"/>
              <a:cs typeface="Arial"/>
            </a:endParaRPr>
          </a:p>
          <a:p>
            <a:endParaRPr lang="es-MX" sz="100" b="1" i="1" dirty="0">
              <a:latin typeface="Arial"/>
              <a:cs typeface="Arial"/>
            </a:endParaRPr>
          </a:p>
          <a:p>
            <a:r>
              <a:rPr lang="es-MX" sz="800" i="1" dirty="0">
                <a:latin typeface="Arial"/>
                <a:cs typeface="Arial"/>
              </a:rPr>
              <a:t>1- Coloque una sola garrapata por tubo.</a:t>
            </a:r>
          </a:p>
          <a:p>
            <a:r>
              <a:rPr lang="es-MX" sz="800" i="1" dirty="0">
                <a:latin typeface="Arial"/>
                <a:cs typeface="Arial"/>
              </a:rPr>
              <a:t>2- En la hoja anexa anote fecha en que se encontró la garrapata.</a:t>
            </a:r>
          </a:p>
          <a:p>
            <a:r>
              <a:rPr lang="es-MX" sz="800" i="1" dirty="0">
                <a:latin typeface="Arial"/>
                <a:cs typeface="Arial"/>
              </a:rPr>
              <a:t>3- Llene la casilla </a:t>
            </a:r>
            <a:r>
              <a:rPr lang="es-MX" sz="800" dirty="0">
                <a:latin typeface="Arial"/>
                <a:cs typeface="Arial"/>
                <a:sym typeface="Wingdings" panose="05000000000000000000" pitchFamily="2" charset="2"/>
              </a:rPr>
              <a:t> </a:t>
            </a:r>
            <a:r>
              <a:rPr lang="es-MX" sz="800" i="1" dirty="0">
                <a:latin typeface="Arial"/>
                <a:cs typeface="Arial"/>
              </a:rPr>
              <a:t>para indicar en que animal se obtuvo la garrapata.</a:t>
            </a:r>
            <a:endParaRPr lang="es-MX" sz="800" i="1" dirty="0">
              <a:solidFill>
                <a:schemeClr val="bg1">
                  <a:lumMod val="75000"/>
                </a:schemeClr>
              </a:solidFill>
              <a:latin typeface="Ayuthaya"/>
              <a:cs typeface="Ayuthaya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4B5795E2-ABBE-D206-8D80-13C62F781F01}"/>
              </a:ext>
            </a:extLst>
          </p:cNvPr>
          <p:cNvSpPr txBox="1"/>
          <p:nvPr/>
        </p:nvSpPr>
        <p:spPr>
          <a:xfrm>
            <a:off x="4772999" y="699830"/>
            <a:ext cx="2339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noProof="0" dirty="0">
                <a:latin typeface="Arial"/>
                <a:cs typeface="Arial"/>
              </a:rPr>
              <a:t>Laboratorio de Genómica Viral y Humana </a:t>
            </a:r>
          </a:p>
          <a:p>
            <a:r>
              <a:rPr lang="es-MX" sz="900" noProof="0" dirty="0">
                <a:latin typeface="Arial"/>
                <a:cs typeface="Arial"/>
              </a:rPr>
              <a:t>Facultad de Medicina, UASLP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D4F9194E-005D-9F5A-0D3A-1CEBF959A7F0}"/>
              </a:ext>
            </a:extLst>
          </p:cNvPr>
          <p:cNvSpPr/>
          <p:nvPr/>
        </p:nvSpPr>
        <p:spPr>
          <a:xfrm>
            <a:off x="3914828" y="158917"/>
            <a:ext cx="3817143" cy="3779099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A923B45-1C53-4229-1DDE-0EBF01F11A48}"/>
              </a:ext>
            </a:extLst>
          </p:cNvPr>
          <p:cNvSpPr/>
          <p:nvPr/>
        </p:nvSpPr>
        <p:spPr>
          <a:xfrm>
            <a:off x="6920203" y="932688"/>
            <a:ext cx="670560" cy="6237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B1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9BF1E67-C63E-ED53-ECDA-646E78E4C9F5}"/>
              </a:ext>
            </a:extLst>
          </p:cNvPr>
          <p:cNvSpPr txBox="1"/>
          <p:nvPr/>
        </p:nvSpPr>
        <p:spPr>
          <a:xfrm>
            <a:off x="931726" y="4221965"/>
            <a:ext cx="2864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noProof="0" dirty="0">
                <a:latin typeface="Arial"/>
                <a:cs typeface="Arial"/>
              </a:rPr>
              <a:t>Colección de garrapatas</a:t>
            </a: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56398A65-4E89-FCC8-C24A-4BBC330790BD}"/>
              </a:ext>
            </a:extLst>
          </p:cNvPr>
          <p:cNvGrpSpPr/>
          <p:nvPr/>
        </p:nvGrpSpPr>
        <p:grpSpPr>
          <a:xfrm>
            <a:off x="184895" y="4320958"/>
            <a:ext cx="772163" cy="437346"/>
            <a:chOff x="6172" y="64385"/>
            <a:chExt cx="1117012" cy="632665"/>
          </a:xfrm>
        </p:grpSpPr>
        <p:pic>
          <p:nvPicPr>
            <p:cNvPr id="59" name="Picture 58" descr="Logo Fac Med Aguila.png">
              <a:extLst>
                <a:ext uri="{FF2B5EF4-FFF2-40B4-BE49-F238E27FC236}">
                  <a16:creationId xmlns:a16="http://schemas.microsoft.com/office/drawing/2014/main" id="{C5A278AB-ADAE-6AFD-ABDC-04E6FFA32A0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1632" y="64385"/>
              <a:ext cx="541552" cy="603283"/>
            </a:xfrm>
            <a:prstGeom prst="rect">
              <a:avLst/>
            </a:prstGeom>
          </p:spPr>
        </p:pic>
        <p:pic>
          <p:nvPicPr>
            <p:cNvPr id="60" name="Picture 59">
              <a:extLst>
                <a:ext uri="{FF2B5EF4-FFF2-40B4-BE49-F238E27FC236}">
                  <a16:creationId xmlns:a16="http://schemas.microsoft.com/office/drawing/2014/main" id="{5D8BDD14-A2D2-8399-92BC-798F838077BC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72" y="64645"/>
              <a:ext cx="590096" cy="632405"/>
            </a:xfrm>
            <a:prstGeom prst="rect">
              <a:avLst/>
            </a:prstGeom>
          </p:spPr>
        </p:pic>
      </p:grpSp>
      <p:graphicFrame>
        <p:nvGraphicFramePr>
          <p:cNvPr id="61" name="Tabla 3">
            <a:extLst>
              <a:ext uri="{FF2B5EF4-FFF2-40B4-BE49-F238E27FC236}">
                <a16:creationId xmlns:a16="http://schemas.microsoft.com/office/drawing/2014/main" id="{5D5103A2-D05C-6B12-15F2-9D9311436E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1619407"/>
              </p:ext>
            </p:extLst>
          </p:nvPr>
        </p:nvGraphicFramePr>
        <p:xfrm>
          <a:off x="78053" y="5429131"/>
          <a:ext cx="3755136" cy="1368000"/>
        </p:xfrm>
        <a:graphic>
          <a:graphicData uri="http://schemas.openxmlformats.org/drawingml/2006/table">
            <a:tbl>
              <a:tblPr firstRow="1" firstCol="1" bandRow="1"/>
              <a:tblGrid>
                <a:gridCol w="806620">
                  <a:extLst>
                    <a:ext uri="{9D8B030D-6E8A-4147-A177-3AD203B41FA5}">
                      <a16:colId xmlns:a16="http://schemas.microsoft.com/office/drawing/2014/main" val="3027419150"/>
                    </a:ext>
                  </a:extLst>
                </a:gridCol>
                <a:gridCol w="1989892">
                  <a:extLst>
                    <a:ext uri="{9D8B030D-6E8A-4147-A177-3AD203B41FA5}">
                      <a16:colId xmlns:a16="http://schemas.microsoft.com/office/drawing/2014/main" val="2004367817"/>
                    </a:ext>
                  </a:extLst>
                </a:gridCol>
                <a:gridCol w="958624">
                  <a:extLst>
                    <a:ext uri="{9D8B030D-6E8A-4147-A177-3AD203B41FA5}">
                      <a16:colId xmlns:a16="http://schemas.microsoft.com/office/drawing/2014/main" val="1706068093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MX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Establo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s-MX" sz="10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346759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MX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Localidad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9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s-MX" sz="10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858693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MX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Municipio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9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s-MX" sz="10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447615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MX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Estado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9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s-MX" sz="10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7828348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endParaRPr lang="es-MX" sz="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MX" sz="4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MX" sz="4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823062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marR="0" lvl="0" indent="0" algn="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Fecha inicio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900" kern="100" noProof="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 (Cuerpo en alfa"/>
                        </a:rPr>
                        <a:t> </a:t>
                      </a: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900" b="0" kern="100" noProof="0" dirty="0">
                          <a:effectLst/>
                          <a:latin typeface="Arial"/>
                          <a:ea typeface="Aptos" panose="020B0004020202020204" pitchFamily="34" charset="0"/>
                          <a:cs typeface="Arial"/>
                        </a:rPr>
                        <a:t>Ejemplo de fecha       </a:t>
                      </a:r>
                    </a:p>
                    <a:p>
                      <a:pPr>
                        <a:buNone/>
                      </a:pPr>
                      <a:r>
                        <a:rPr lang="es-MX" sz="900" b="0" kern="100" noProof="0" dirty="0">
                          <a:effectLst/>
                          <a:latin typeface="Arial"/>
                          <a:ea typeface="Aptos" panose="020B0004020202020204" pitchFamily="34" charset="0"/>
                          <a:cs typeface="Arial"/>
                        </a:rPr>
                        <a:t>    23/Dic/2026</a:t>
                      </a: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99025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MX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Fecha término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buNone/>
                      </a:pP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1192653"/>
                  </a:ext>
                </a:extLst>
              </a:tr>
            </a:tbl>
          </a:graphicData>
        </a:graphic>
      </p:graphicFrame>
      <p:sp>
        <p:nvSpPr>
          <p:cNvPr id="62" name="TextBox 61">
            <a:extLst>
              <a:ext uri="{FF2B5EF4-FFF2-40B4-BE49-F238E27FC236}">
                <a16:creationId xmlns:a16="http://schemas.microsoft.com/office/drawing/2014/main" id="{87990F1C-23D4-6420-B2C2-6124FDAA78F5}"/>
              </a:ext>
            </a:extLst>
          </p:cNvPr>
          <p:cNvSpPr txBox="1"/>
          <p:nvPr/>
        </p:nvSpPr>
        <p:spPr>
          <a:xfrm>
            <a:off x="260081" y="6934807"/>
            <a:ext cx="3489409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800" b="1" i="1" dirty="0">
                <a:latin typeface="Arial"/>
                <a:cs typeface="Arial"/>
              </a:rPr>
              <a:t>Instrucciones</a:t>
            </a:r>
            <a:endParaRPr lang="es-MX" sz="100" b="1" i="1" dirty="0">
              <a:latin typeface="Arial"/>
              <a:cs typeface="Arial"/>
            </a:endParaRPr>
          </a:p>
          <a:p>
            <a:endParaRPr lang="es-MX" sz="100" b="1" i="1" dirty="0">
              <a:latin typeface="Arial"/>
              <a:cs typeface="Arial"/>
            </a:endParaRPr>
          </a:p>
          <a:p>
            <a:r>
              <a:rPr lang="es-MX" sz="800" i="1" dirty="0">
                <a:latin typeface="Arial"/>
                <a:cs typeface="Arial"/>
              </a:rPr>
              <a:t>1- Coloque una sola garrapata por tubo.</a:t>
            </a:r>
          </a:p>
          <a:p>
            <a:r>
              <a:rPr lang="es-MX" sz="800" i="1" dirty="0">
                <a:latin typeface="Arial"/>
                <a:cs typeface="Arial"/>
              </a:rPr>
              <a:t>2- En la hoja anexa anote fecha en que se encontró la garrapata.</a:t>
            </a:r>
          </a:p>
          <a:p>
            <a:r>
              <a:rPr lang="es-MX" sz="800" i="1" dirty="0">
                <a:latin typeface="Arial"/>
                <a:cs typeface="Arial"/>
              </a:rPr>
              <a:t>3- Llene la casilla </a:t>
            </a:r>
            <a:r>
              <a:rPr lang="es-MX" sz="800" dirty="0">
                <a:latin typeface="Arial"/>
                <a:cs typeface="Arial"/>
                <a:sym typeface="Wingdings" panose="05000000000000000000" pitchFamily="2" charset="2"/>
              </a:rPr>
              <a:t> </a:t>
            </a:r>
            <a:r>
              <a:rPr lang="es-MX" sz="800" i="1" dirty="0">
                <a:latin typeface="Arial"/>
                <a:cs typeface="Arial"/>
              </a:rPr>
              <a:t>para indicar en que animal se obtuvo la garrapata.</a:t>
            </a:r>
            <a:endParaRPr lang="es-MX" sz="800" i="1" dirty="0">
              <a:solidFill>
                <a:schemeClr val="bg1">
                  <a:lumMod val="75000"/>
                </a:schemeClr>
              </a:solidFill>
              <a:latin typeface="Ayuthaya"/>
              <a:cs typeface="Ayuthaya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FB7D4BCA-912C-DAB1-1943-37919DB67DD3}"/>
              </a:ext>
            </a:extLst>
          </p:cNvPr>
          <p:cNvSpPr txBox="1"/>
          <p:nvPr/>
        </p:nvSpPr>
        <p:spPr>
          <a:xfrm>
            <a:off x="931726" y="4499249"/>
            <a:ext cx="2339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noProof="0" dirty="0">
                <a:latin typeface="Arial"/>
                <a:cs typeface="Arial"/>
              </a:rPr>
              <a:t>Laboratorio de Genómica Viral y Humana </a:t>
            </a:r>
          </a:p>
          <a:p>
            <a:r>
              <a:rPr lang="es-MX" sz="900" noProof="0" dirty="0">
                <a:latin typeface="Arial"/>
                <a:cs typeface="Arial"/>
              </a:rPr>
              <a:t>Facultad de Medicina, UASLP</a:t>
            </a:r>
          </a:p>
        </p:txBody>
      </p:sp>
      <p:sp>
        <p:nvSpPr>
          <p:cNvPr id="256" name="Rectangle 255">
            <a:extLst>
              <a:ext uri="{FF2B5EF4-FFF2-40B4-BE49-F238E27FC236}">
                <a16:creationId xmlns:a16="http://schemas.microsoft.com/office/drawing/2014/main" id="{E4F5169F-7C52-7A06-EA32-557934CCE93B}"/>
              </a:ext>
            </a:extLst>
          </p:cNvPr>
          <p:cNvSpPr/>
          <p:nvPr/>
        </p:nvSpPr>
        <p:spPr>
          <a:xfrm>
            <a:off x="73555" y="3958336"/>
            <a:ext cx="3817143" cy="3779099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57" name="Rectangle 256">
            <a:extLst>
              <a:ext uri="{FF2B5EF4-FFF2-40B4-BE49-F238E27FC236}">
                <a16:creationId xmlns:a16="http://schemas.microsoft.com/office/drawing/2014/main" id="{33BCA775-7343-E37F-8D84-D0F292BF92C2}"/>
              </a:ext>
            </a:extLst>
          </p:cNvPr>
          <p:cNvSpPr/>
          <p:nvPr/>
        </p:nvSpPr>
        <p:spPr>
          <a:xfrm>
            <a:off x="3078930" y="4732107"/>
            <a:ext cx="670560" cy="6237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C1</a:t>
            </a:r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2F69D855-EB8F-9E69-D869-E1C4C0FFFA83}"/>
              </a:ext>
            </a:extLst>
          </p:cNvPr>
          <p:cNvSpPr txBox="1"/>
          <p:nvPr/>
        </p:nvSpPr>
        <p:spPr>
          <a:xfrm>
            <a:off x="4777497" y="4221965"/>
            <a:ext cx="2864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noProof="0" dirty="0">
                <a:latin typeface="Arial"/>
                <a:cs typeface="Arial"/>
              </a:rPr>
              <a:t>Colección de garrapatas</a:t>
            </a:r>
          </a:p>
        </p:txBody>
      </p:sp>
      <p:grpSp>
        <p:nvGrpSpPr>
          <p:cNvPr id="259" name="Group 258">
            <a:extLst>
              <a:ext uri="{FF2B5EF4-FFF2-40B4-BE49-F238E27FC236}">
                <a16:creationId xmlns:a16="http://schemas.microsoft.com/office/drawing/2014/main" id="{3280453E-2044-3124-7566-1435EE1C938A}"/>
              </a:ext>
            </a:extLst>
          </p:cNvPr>
          <p:cNvGrpSpPr/>
          <p:nvPr/>
        </p:nvGrpSpPr>
        <p:grpSpPr>
          <a:xfrm>
            <a:off x="4030666" y="4320958"/>
            <a:ext cx="772163" cy="437346"/>
            <a:chOff x="6172" y="64385"/>
            <a:chExt cx="1117012" cy="632665"/>
          </a:xfrm>
        </p:grpSpPr>
        <p:pic>
          <p:nvPicPr>
            <p:cNvPr id="260" name="Picture 259" descr="Logo Fac Med Aguila.png">
              <a:extLst>
                <a:ext uri="{FF2B5EF4-FFF2-40B4-BE49-F238E27FC236}">
                  <a16:creationId xmlns:a16="http://schemas.microsoft.com/office/drawing/2014/main" id="{FD7CA3E0-B242-C8AA-52AD-4C99AC1B128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1632" y="64385"/>
              <a:ext cx="541552" cy="603283"/>
            </a:xfrm>
            <a:prstGeom prst="rect">
              <a:avLst/>
            </a:prstGeom>
          </p:spPr>
        </p:pic>
        <p:pic>
          <p:nvPicPr>
            <p:cNvPr id="261" name="Picture 260">
              <a:extLst>
                <a:ext uri="{FF2B5EF4-FFF2-40B4-BE49-F238E27FC236}">
                  <a16:creationId xmlns:a16="http://schemas.microsoft.com/office/drawing/2014/main" id="{AFBF27CF-923B-18B0-4D28-AC1A2512299C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72" y="64645"/>
              <a:ext cx="590096" cy="632405"/>
            </a:xfrm>
            <a:prstGeom prst="rect">
              <a:avLst/>
            </a:prstGeom>
          </p:spPr>
        </p:pic>
      </p:grpSp>
      <p:graphicFrame>
        <p:nvGraphicFramePr>
          <p:cNvPr id="262" name="Tabla 3">
            <a:extLst>
              <a:ext uri="{FF2B5EF4-FFF2-40B4-BE49-F238E27FC236}">
                <a16:creationId xmlns:a16="http://schemas.microsoft.com/office/drawing/2014/main" id="{700DAD52-29FA-158B-A6F4-4A18D9EF65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6193782"/>
              </p:ext>
            </p:extLst>
          </p:nvPr>
        </p:nvGraphicFramePr>
        <p:xfrm>
          <a:off x="3923824" y="5429131"/>
          <a:ext cx="3755136" cy="1368000"/>
        </p:xfrm>
        <a:graphic>
          <a:graphicData uri="http://schemas.openxmlformats.org/drawingml/2006/table">
            <a:tbl>
              <a:tblPr firstRow="1" firstCol="1" bandRow="1"/>
              <a:tblGrid>
                <a:gridCol w="806620">
                  <a:extLst>
                    <a:ext uri="{9D8B030D-6E8A-4147-A177-3AD203B41FA5}">
                      <a16:colId xmlns:a16="http://schemas.microsoft.com/office/drawing/2014/main" val="3027419150"/>
                    </a:ext>
                  </a:extLst>
                </a:gridCol>
                <a:gridCol w="1989892">
                  <a:extLst>
                    <a:ext uri="{9D8B030D-6E8A-4147-A177-3AD203B41FA5}">
                      <a16:colId xmlns:a16="http://schemas.microsoft.com/office/drawing/2014/main" val="2004367817"/>
                    </a:ext>
                  </a:extLst>
                </a:gridCol>
                <a:gridCol w="958624">
                  <a:extLst>
                    <a:ext uri="{9D8B030D-6E8A-4147-A177-3AD203B41FA5}">
                      <a16:colId xmlns:a16="http://schemas.microsoft.com/office/drawing/2014/main" val="1706068093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MX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Establo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s-MX" sz="10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346759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MX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Localidad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9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s-MX" sz="10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858693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MX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Municipio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9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s-MX" sz="10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447615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MX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Estado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900" kern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s-MX" sz="10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7828348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endParaRPr lang="es-MX" sz="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MX" sz="4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MX" sz="4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823062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marR="0" lvl="0" indent="0" algn="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Fecha inicio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900" kern="100" noProof="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 (Cuerpo en alfa"/>
                        </a:rPr>
                        <a:t> </a:t>
                      </a: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900" b="0" kern="100" noProof="0" dirty="0">
                          <a:effectLst/>
                          <a:latin typeface="Arial"/>
                          <a:ea typeface="Aptos" panose="020B0004020202020204" pitchFamily="34" charset="0"/>
                          <a:cs typeface="Arial"/>
                        </a:rPr>
                        <a:t>Ejemplo de fecha       </a:t>
                      </a:r>
                    </a:p>
                    <a:p>
                      <a:pPr>
                        <a:buNone/>
                      </a:pPr>
                      <a:r>
                        <a:rPr lang="es-MX" sz="900" b="0" kern="100" noProof="0" dirty="0">
                          <a:effectLst/>
                          <a:latin typeface="Arial"/>
                          <a:ea typeface="Aptos" panose="020B0004020202020204" pitchFamily="34" charset="0"/>
                          <a:cs typeface="Arial"/>
                        </a:rPr>
                        <a:t>    23/Dic/2026</a:t>
                      </a: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99025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MX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Fecha término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buNone/>
                      </a:pPr>
                      <a:endParaRPr lang="es-MX" sz="900" kern="100" noProof="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 (Cuerpo en alfa"/>
                      </a:endParaRPr>
                    </a:p>
                  </a:txBody>
                  <a:tcPr marL="37701" marR="3770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1192653"/>
                  </a:ext>
                </a:extLst>
              </a:tr>
            </a:tbl>
          </a:graphicData>
        </a:graphic>
      </p:graphicFrame>
      <p:sp>
        <p:nvSpPr>
          <p:cNvPr id="263" name="TextBox 262">
            <a:extLst>
              <a:ext uri="{FF2B5EF4-FFF2-40B4-BE49-F238E27FC236}">
                <a16:creationId xmlns:a16="http://schemas.microsoft.com/office/drawing/2014/main" id="{E9FF335C-29E3-5030-C172-2CFC3E1C6D80}"/>
              </a:ext>
            </a:extLst>
          </p:cNvPr>
          <p:cNvSpPr txBox="1"/>
          <p:nvPr/>
        </p:nvSpPr>
        <p:spPr>
          <a:xfrm>
            <a:off x="4105852" y="6934807"/>
            <a:ext cx="3489409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800" b="1" i="1" dirty="0">
                <a:latin typeface="Arial"/>
                <a:cs typeface="Arial"/>
              </a:rPr>
              <a:t>Instrucciones</a:t>
            </a:r>
            <a:endParaRPr lang="es-MX" sz="100" b="1" i="1" dirty="0">
              <a:latin typeface="Arial"/>
              <a:cs typeface="Arial"/>
            </a:endParaRPr>
          </a:p>
          <a:p>
            <a:endParaRPr lang="es-MX" sz="100" b="1" i="1" dirty="0">
              <a:latin typeface="Arial"/>
              <a:cs typeface="Arial"/>
            </a:endParaRPr>
          </a:p>
          <a:p>
            <a:r>
              <a:rPr lang="es-MX" sz="800" i="1" dirty="0">
                <a:latin typeface="Arial"/>
                <a:cs typeface="Arial"/>
              </a:rPr>
              <a:t>1- Coloque una sola garrapata por tubo.</a:t>
            </a:r>
          </a:p>
          <a:p>
            <a:r>
              <a:rPr lang="es-MX" sz="800" i="1" dirty="0">
                <a:latin typeface="Arial"/>
                <a:cs typeface="Arial"/>
              </a:rPr>
              <a:t>2- En la hoja anexa anote fecha en que se encontró la garrapata.</a:t>
            </a:r>
          </a:p>
          <a:p>
            <a:r>
              <a:rPr lang="es-MX" sz="800" i="1" dirty="0">
                <a:latin typeface="Arial"/>
                <a:cs typeface="Arial"/>
              </a:rPr>
              <a:t>3- Llene la casilla </a:t>
            </a:r>
            <a:r>
              <a:rPr lang="es-MX" sz="800" dirty="0">
                <a:latin typeface="Arial"/>
                <a:cs typeface="Arial"/>
                <a:sym typeface="Wingdings" panose="05000000000000000000" pitchFamily="2" charset="2"/>
              </a:rPr>
              <a:t> </a:t>
            </a:r>
            <a:r>
              <a:rPr lang="es-MX" sz="800" i="1" dirty="0">
                <a:latin typeface="Arial"/>
                <a:cs typeface="Arial"/>
              </a:rPr>
              <a:t>para indicar en que animal se obtuvo la garrapata.</a:t>
            </a:r>
            <a:endParaRPr lang="es-MX" sz="800" i="1" dirty="0">
              <a:solidFill>
                <a:schemeClr val="bg1">
                  <a:lumMod val="75000"/>
                </a:schemeClr>
              </a:solidFill>
              <a:latin typeface="Ayuthaya"/>
              <a:cs typeface="Ayuthaya"/>
            </a:endParaRPr>
          </a:p>
        </p:txBody>
      </p:sp>
      <p:sp>
        <p:nvSpPr>
          <p:cNvPr id="264" name="TextBox 263">
            <a:extLst>
              <a:ext uri="{FF2B5EF4-FFF2-40B4-BE49-F238E27FC236}">
                <a16:creationId xmlns:a16="http://schemas.microsoft.com/office/drawing/2014/main" id="{7045098E-FAF3-9C25-6448-85A372B4802A}"/>
              </a:ext>
            </a:extLst>
          </p:cNvPr>
          <p:cNvSpPr txBox="1"/>
          <p:nvPr/>
        </p:nvSpPr>
        <p:spPr>
          <a:xfrm>
            <a:off x="4777497" y="4499249"/>
            <a:ext cx="2339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noProof="0" dirty="0">
                <a:latin typeface="Arial"/>
                <a:cs typeface="Arial"/>
              </a:rPr>
              <a:t>Laboratorio de Genómica Viral y Humana </a:t>
            </a:r>
          </a:p>
          <a:p>
            <a:r>
              <a:rPr lang="es-MX" sz="900" noProof="0" dirty="0">
                <a:latin typeface="Arial"/>
                <a:cs typeface="Arial"/>
              </a:rPr>
              <a:t>Facultad de Medicina, UASLP</a:t>
            </a:r>
          </a:p>
        </p:txBody>
      </p:sp>
      <p:sp>
        <p:nvSpPr>
          <p:cNvPr id="265" name="Rectangle 264">
            <a:extLst>
              <a:ext uri="{FF2B5EF4-FFF2-40B4-BE49-F238E27FC236}">
                <a16:creationId xmlns:a16="http://schemas.microsoft.com/office/drawing/2014/main" id="{1F32BCF4-A681-DDCD-A733-0F62F3F66595}"/>
              </a:ext>
            </a:extLst>
          </p:cNvPr>
          <p:cNvSpPr/>
          <p:nvPr/>
        </p:nvSpPr>
        <p:spPr>
          <a:xfrm>
            <a:off x="3919326" y="3958336"/>
            <a:ext cx="3817143" cy="3779099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66" name="Rectangle 265">
            <a:extLst>
              <a:ext uri="{FF2B5EF4-FFF2-40B4-BE49-F238E27FC236}">
                <a16:creationId xmlns:a16="http://schemas.microsoft.com/office/drawing/2014/main" id="{C75289E3-A119-86A9-A7AF-BD535CEB1EC9}"/>
              </a:ext>
            </a:extLst>
          </p:cNvPr>
          <p:cNvSpPr/>
          <p:nvPr/>
        </p:nvSpPr>
        <p:spPr>
          <a:xfrm>
            <a:off x="6924701" y="4732107"/>
            <a:ext cx="670560" cy="6237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D1</a:t>
            </a:r>
          </a:p>
        </p:txBody>
      </p:sp>
    </p:spTree>
    <p:extLst>
      <p:ext uri="{BB962C8B-B14F-4D97-AF65-F5344CB8AC3E}">
        <p14:creationId xmlns:p14="http://schemas.microsoft.com/office/powerpoint/2010/main" val="1329119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1823</TotalTime>
  <Words>5816</Words>
  <Application>Microsoft Office PowerPoint</Application>
  <PresentationFormat>Custom</PresentationFormat>
  <Paragraphs>4848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Arial</vt:lpstr>
      <vt:lpstr>Ayuthaya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ROBA_Bat_Coll_Form_SPA</dc:title>
  <dc:creator>mac</dc:creator>
  <cp:lastModifiedBy>CHRISTIAN ALBERTO GARCIA SEPULVEDA</cp:lastModifiedBy>
  <cp:revision>187</cp:revision>
  <cp:lastPrinted>2026-03-18T20:45:21Z</cp:lastPrinted>
  <dcterms:created xsi:type="dcterms:W3CDTF">2016-01-27T04:06:25Z</dcterms:created>
  <dcterms:modified xsi:type="dcterms:W3CDTF">2026-03-19T19:43:38Z</dcterms:modified>
</cp:coreProperties>
</file>