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2357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6CF-6295-4804-A509-23A4FED567FA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767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6CF-6295-4804-A509-23A4FED567FA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95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6CF-6295-4804-A509-23A4FED567FA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74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6CF-6295-4804-A509-23A4FED567FA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27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6CF-6295-4804-A509-23A4FED567FA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98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6CF-6295-4804-A509-23A4FED567FA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82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6CF-6295-4804-A509-23A4FED567FA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22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6CF-6295-4804-A509-23A4FED567FA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284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6CF-6295-4804-A509-23A4FED567FA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6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6CF-6295-4804-A509-23A4FED567FA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52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6CF-6295-4804-A509-23A4FED567FA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55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86CF-6295-4804-A509-23A4FED567FA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66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film strip&#10;&#10;Description automatically generated with medium confidence">
            <a:extLst>
              <a:ext uri="{FF2B5EF4-FFF2-40B4-BE49-F238E27FC236}">
                <a16:creationId xmlns:a16="http://schemas.microsoft.com/office/drawing/2014/main" id="{7337C483-D6CB-4377-FE04-1376794351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 contras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484"/>
          <a:stretch/>
        </p:blipFill>
        <p:spPr>
          <a:xfrm>
            <a:off x="224960" y="1275435"/>
            <a:ext cx="5390742" cy="6533060"/>
          </a:xfrm>
          <a:prstGeom prst="rect">
            <a:avLst/>
          </a:prstGeom>
        </p:spPr>
      </p:pic>
      <p:sp>
        <p:nvSpPr>
          <p:cNvPr id="5" name="CuadroTexto 3">
            <a:extLst>
              <a:ext uri="{FF2B5EF4-FFF2-40B4-BE49-F238E27FC236}">
                <a16:creationId xmlns:a16="http://schemas.microsoft.com/office/drawing/2014/main" id="{005D748E-77A1-2524-3C25-D11028B5AD6A}"/>
              </a:ext>
            </a:extLst>
          </p:cNvPr>
          <p:cNvSpPr txBox="1"/>
          <p:nvPr/>
        </p:nvSpPr>
        <p:spPr>
          <a:xfrm>
            <a:off x="206191" y="7985243"/>
            <a:ext cx="540951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3% agarose in TAE, 120 VDC for 1.5 hrs, loading 15 uL (12.5 uL PCR + 5 uL OLB) with 5 uL MWM, Maxygene cycler #1</a:t>
            </a:r>
          </a:p>
        </p:txBody>
      </p:sp>
      <p:sp>
        <p:nvSpPr>
          <p:cNvPr id="6" name="CuadroTexto 4">
            <a:extLst>
              <a:ext uri="{FF2B5EF4-FFF2-40B4-BE49-F238E27FC236}">
                <a16:creationId xmlns:a16="http://schemas.microsoft.com/office/drawing/2014/main" id="{CA2782AC-1C6E-5386-78BC-3282E9DAE835}"/>
              </a:ext>
            </a:extLst>
          </p:cNvPr>
          <p:cNvSpPr txBox="1"/>
          <p:nvPr/>
        </p:nvSpPr>
        <p:spPr>
          <a:xfrm>
            <a:off x="224960" y="259121"/>
            <a:ext cx="53907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1200" b="1">
                <a:latin typeface="Arial" panose="020B0604020202020204" pitchFamily="34" charset="0"/>
                <a:cs typeface="Arial" panose="020B0604020202020204" pitchFamily="34" charset="0"/>
              </a:rPr>
              <a:t>CAGS-2023-JUN-03A:</a:t>
            </a:r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 Tm gradient for SEOV and SNV oligos using SEOV and SNV artificial gene serial dilutions of different Logs, respectively.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41">
            <a:extLst>
              <a:ext uri="{FF2B5EF4-FFF2-40B4-BE49-F238E27FC236}">
                <a16:creationId xmlns:a16="http://schemas.microsoft.com/office/drawing/2014/main" id="{6B934147-594D-F061-EDAD-0703481F42F8}"/>
              </a:ext>
            </a:extLst>
          </p:cNvPr>
          <p:cNvSpPr txBox="1"/>
          <p:nvPr/>
        </p:nvSpPr>
        <p:spPr>
          <a:xfrm>
            <a:off x="4711462" y="1529684"/>
            <a:ext cx="99412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Column 12</a:t>
            </a:r>
          </a:p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Tm 61°C</a:t>
            </a: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Column 9</a:t>
            </a:r>
          </a:p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Tm 59°C</a:t>
            </a: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Column 6</a:t>
            </a:r>
          </a:p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Tm 56°C</a:t>
            </a: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Column 4</a:t>
            </a:r>
          </a:p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Tm 53°C</a:t>
            </a: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41">
            <a:extLst>
              <a:ext uri="{FF2B5EF4-FFF2-40B4-BE49-F238E27FC236}">
                <a16:creationId xmlns:a16="http://schemas.microsoft.com/office/drawing/2014/main" id="{9D8D9D7D-7085-7CB7-2D91-02DB1D3B37F7}"/>
              </a:ext>
            </a:extLst>
          </p:cNvPr>
          <p:cNvSpPr txBox="1"/>
          <p:nvPr/>
        </p:nvSpPr>
        <p:spPr>
          <a:xfrm>
            <a:off x="763753" y="1578219"/>
            <a:ext cx="19227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  <a:r>
              <a:rPr lang="es-MX" sz="1100" baseline="3000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   Log</a:t>
            </a:r>
            <a:r>
              <a:rPr lang="es-MX" sz="1100" baseline="3000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     Log</a:t>
            </a:r>
            <a:r>
              <a:rPr lang="es-MX" sz="1100" baseline="3000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     Log</a:t>
            </a:r>
            <a:r>
              <a:rPr lang="es-MX" sz="1100" baseline="3000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MX" sz="11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41">
            <a:extLst>
              <a:ext uri="{FF2B5EF4-FFF2-40B4-BE49-F238E27FC236}">
                <a16:creationId xmlns:a16="http://schemas.microsoft.com/office/drawing/2014/main" id="{75F7580F-8ECC-5097-4084-BF34934F45D2}"/>
              </a:ext>
            </a:extLst>
          </p:cNvPr>
          <p:cNvSpPr txBox="1"/>
          <p:nvPr/>
        </p:nvSpPr>
        <p:spPr>
          <a:xfrm>
            <a:off x="291989" y="912610"/>
            <a:ext cx="2635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>
                <a:latin typeface="Arial" panose="020B0604020202020204" pitchFamily="34" charset="0"/>
                <a:cs typeface="Arial" panose="020B0604020202020204" pitchFamily="34" charset="0"/>
              </a:rPr>
              <a:t>SNV Oligos with Clade 1 (SNV reference sequence) artificial gene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2113B65D-0E80-FE4F-D5CD-D1E94F0DFE68}"/>
              </a:ext>
            </a:extLst>
          </p:cNvPr>
          <p:cNvSpPr/>
          <p:nvPr/>
        </p:nvSpPr>
        <p:spPr>
          <a:xfrm rot="16200000">
            <a:off x="1498957" y="104564"/>
            <a:ext cx="227780" cy="2595994"/>
          </a:xfrm>
          <a:prstGeom prst="rightBrace">
            <a:avLst>
              <a:gd name="adj1" fmla="val 60607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A1D48F2E-9227-8B0E-1050-EE4EAD45E732}"/>
              </a:ext>
            </a:extLst>
          </p:cNvPr>
          <p:cNvSpPr/>
          <p:nvPr/>
        </p:nvSpPr>
        <p:spPr>
          <a:xfrm rot="16200000">
            <a:off x="4134918" y="104563"/>
            <a:ext cx="227780" cy="2595994"/>
          </a:xfrm>
          <a:prstGeom prst="rightBrace">
            <a:avLst>
              <a:gd name="adj1" fmla="val 60607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uadroTexto 41">
            <a:extLst>
              <a:ext uri="{FF2B5EF4-FFF2-40B4-BE49-F238E27FC236}">
                <a16:creationId xmlns:a16="http://schemas.microsoft.com/office/drawing/2014/main" id="{E4D9287A-66D2-CB90-2D67-EDFBB3D3E6C0}"/>
              </a:ext>
            </a:extLst>
          </p:cNvPr>
          <p:cNvSpPr txBox="1"/>
          <p:nvPr/>
        </p:nvSpPr>
        <p:spPr>
          <a:xfrm>
            <a:off x="2979740" y="912610"/>
            <a:ext cx="2635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>
                <a:latin typeface="Arial" panose="020B0604020202020204" pitchFamily="34" charset="0"/>
                <a:cs typeface="Arial" panose="020B0604020202020204" pitchFamily="34" charset="0"/>
              </a:rPr>
              <a:t>SEOV Oligos with SEOV reference sequence artificial gene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546542F-D9AB-51B5-C798-15DE32696A43}"/>
              </a:ext>
            </a:extLst>
          </p:cNvPr>
          <p:cNvSpPr/>
          <p:nvPr/>
        </p:nvSpPr>
        <p:spPr>
          <a:xfrm>
            <a:off x="763753" y="2903838"/>
            <a:ext cx="2053588" cy="16681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494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test&#10;&#10;Description automatically generated">
            <a:extLst>
              <a:ext uri="{FF2B5EF4-FFF2-40B4-BE49-F238E27FC236}">
                <a16:creationId xmlns:a16="http://schemas.microsoft.com/office/drawing/2014/main" id="{229B0C20-E8F2-0344-F424-29BD8C0918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7" y="1633647"/>
            <a:ext cx="6858000" cy="5609049"/>
          </a:xfrm>
          <a:prstGeom prst="rect">
            <a:avLst/>
          </a:prstGeom>
        </p:spPr>
      </p:pic>
      <p:sp>
        <p:nvSpPr>
          <p:cNvPr id="5" name="CuadroTexto 3">
            <a:extLst>
              <a:ext uri="{FF2B5EF4-FFF2-40B4-BE49-F238E27FC236}">
                <a16:creationId xmlns:a16="http://schemas.microsoft.com/office/drawing/2014/main" id="{005D748E-77A1-2524-3C25-D11028B5AD6A}"/>
              </a:ext>
            </a:extLst>
          </p:cNvPr>
          <p:cNvSpPr txBox="1"/>
          <p:nvPr/>
        </p:nvSpPr>
        <p:spPr>
          <a:xfrm>
            <a:off x="0" y="7425183"/>
            <a:ext cx="674804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3% agarose in TAE, 90 VDC for 1.5 hrs, 40 VDC for 50 min, loading 25 uL (25 uL PCR + 5 uL OLB) with 6 uL MWM, MiniAmp Plus 1 and 2 (CAGS &amp; MVP), MiniAmp Plus 3 (AMMH).</a:t>
            </a:r>
          </a:p>
        </p:txBody>
      </p:sp>
      <p:sp>
        <p:nvSpPr>
          <p:cNvPr id="6" name="CuadroTexto 4">
            <a:extLst>
              <a:ext uri="{FF2B5EF4-FFF2-40B4-BE49-F238E27FC236}">
                <a16:creationId xmlns:a16="http://schemas.microsoft.com/office/drawing/2014/main" id="{CA2782AC-1C6E-5386-78BC-3282E9DAE835}"/>
              </a:ext>
            </a:extLst>
          </p:cNvPr>
          <p:cNvSpPr txBox="1"/>
          <p:nvPr/>
        </p:nvSpPr>
        <p:spPr>
          <a:xfrm>
            <a:off x="224960" y="259121"/>
            <a:ext cx="53907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1200" b="1">
                <a:latin typeface="Arial" panose="020B0604020202020204" pitchFamily="34" charset="0"/>
                <a:cs typeface="Arial" panose="020B0604020202020204" pitchFamily="34" charset="0"/>
              </a:rPr>
              <a:t>CAGS-2023-JUN-03A:</a:t>
            </a:r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 Tm gradient for SEOV and SNV oligos using SEOV and SNV artificial gene serial dilutions of different Logs, respectively.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41">
            <a:extLst>
              <a:ext uri="{FF2B5EF4-FFF2-40B4-BE49-F238E27FC236}">
                <a16:creationId xmlns:a16="http://schemas.microsoft.com/office/drawing/2014/main" id="{6B934147-594D-F061-EDAD-0703481F42F8}"/>
              </a:ext>
            </a:extLst>
          </p:cNvPr>
          <p:cNvSpPr txBox="1"/>
          <p:nvPr/>
        </p:nvSpPr>
        <p:spPr>
          <a:xfrm>
            <a:off x="1609970" y="6707191"/>
            <a:ext cx="994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Tm 49°C</a:t>
            </a:r>
          </a:p>
        </p:txBody>
      </p:sp>
      <p:sp>
        <p:nvSpPr>
          <p:cNvPr id="15" name="CuadroTexto 41">
            <a:extLst>
              <a:ext uri="{FF2B5EF4-FFF2-40B4-BE49-F238E27FC236}">
                <a16:creationId xmlns:a16="http://schemas.microsoft.com/office/drawing/2014/main" id="{75F7580F-8ECC-5097-4084-BF34934F45D2}"/>
              </a:ext>
            </a:extLst>
          </p:cNvPr>
          <p:cNvSpPr txBox="1"/>
          <p:nvPr/>
        </p:nvSpPr>
        <p:spPr>
          <a:xfrm>
            <a:off x="291989" y="912610"/>
            <a:ext cx="2635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>
                <a:latin typeface="Arial" panose="020B0604020202020204" pitchFamily="34" charset="0"/>
                <a:cs typeface="Arial" panose="020B0604020202020204" pitchFamily="34" charset="0"/>
              </a:rPr>
              <a:t>SNV Oligos with Clade 1 (SNV reference sequence) artificial gene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2113B65D-0E80-FE4F-D5CD-D1E94F0DFE68}"/>
              </a:ext>
            </a:extLst>
          </p:cNvPr>
          <p:cNvSpPr/>
          <p:nvPr/>
        </p:nvSpPr>
        <p:spPr>
          <a:xfrm rot="16200000">
            <a:off x="1498957" y="104564"/>
            <a:ext cx="227780" cy="2595994"/>
          </a:xfrm>
          <a:prstGeom prst="rightBrace">
            <a:avLst>
              <a:gd name="adj1" fmla="val 60607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A1D48F2E-9227-8B0E-1050-EE4EAD45E732}"/>
              </a:ext>
            </a:extLst>
          </p:cNvPr>
          <p:cNvSpPr/>
          <p:nvPr/>
        </p:nvSpPr>
        <p:spPr>
          <a:xfrm rot="16200000">
            <a:off x="4134918" y="104563"/>
            <a:ext cx="227780" cy="2595994"/>
          </a:xfrm>
          <a:prstGeom prst="rightBrace">
            <a:avLst>
              <a:gd name="adj1" fmla="val 60607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uadroTexto 41">
            <a:extLst>
              <a:ext uri="{FF2B5EF4-FFF2-40B4-BE49-F238E27FC236}">
                <a16:creationId xmlns:a16="http://schemas.microsoft.com/office/drawing/2014/main" id="{E4D9287A-66D2-CB90-2D67-EDFBB3D3E6C0}"/>
              </a:ext>
            </a:extLst>
          </p:cNvPr>
          <p:cNvSpPr txBox="1"/>
          <p:nvPr/>
        </p:nvSpPr>
        <p:spPr>
          <a:xfrm>
            <a:off x="2979740" y="912610"/>
            <a:ext cx="2635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>
                <a:latin typeface="Arial" panose="020B0604020202020204" pitchFamily="34" charset="0"/>
                <a:cs typeface="Arial" panose="020B0604020202020204" pitchFamily="34" charset="0"/>
              </a:rPr>
              <a:t>SEOV Oligos with SEOV reference sequence artificial gene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546542F-D9AB-51B5-C798-15DE32696A43}"/>
              </a:ext>
            </a:extLst>
          </p:cNvPr>
          <p:cNvSpPr/>
          <p:nvPr/>
        </p:nvSpPr>
        <p:spPr>
          <a:xfrm>
            <a:off x="82516" y="5334521"/>
            <a:ext cx="6771802" cy="16681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7FB46B-85AA-3E16-7261-27641CA51DDC}"/>
              </a:ext>
            </a:extLst>
          </p:cNvPr>
          <p:cNvSpPr/>
          <p:nvPr/>
        </p:nvSpPr>
        <p:spPr>
          <a:xfrm>
            <a:off x="82516" y="3453199"/>
            <a:ext cx="6771802" cy="16681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52A3AE-F8A6-F342-76A1-DDF8D1890A2C}"/>
              </a:ext>
            </a:extLst>
          </p:cNvPr>
          <p:cNvSpPr/>
          <p:nvPr/>
        </p:nvSpPr>
        <p:spPr>
          <a:xfrm>
            <a:off x="82516" y="1571878"/>
            <a:ext cx="6771802" cy="16681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uadroTexto 41">
            <a:extLst>
              <a:ext uri="{FF2B5EF4-FFF2-40B4-BE49-F238E27FC236}">
                <a16:creationId xmlns:a16="http://schemas.microsoft.com/office/drawing/2014/main" id="{435839C1-8275-24A8-9A7C-CA75F674AF57}"/>
              </a:ext>
            </a:extLst>
          </p:cNvPr>
          <p:cNvSpPr txBox="1"/>
          <p:nvPr/>
        </p:nvSpPr>
        <p:spPr>
          <a:xfrm>
            <a:off x="4750965" y="6753239"/>
            <a:ext cx="994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Tm 51°C</a:t>
            </a:r>
          </a:p>
        </p:txBody>
      </p:sp>
      <p:sp>
        <p:nvSpPr>
          <p:cNvPr id="12" name="CuadroTexto 41">
            <a:extLst>
              <a:ext uri="{FF2B5EF4-FFF2-40B4-BE49-F238E27FC236}">
                <a16:creationId xmlns:a16="http://schemas.microsoft.com/office/drawing/2014/main" id="{D2A03659-20B6-0403-DCA7-FDF0D93A282B}"/>
              </a:ext>
            </a:extLst>
          </p:cNvPr>
          <p:cNvSpPr txBox="1"/>
          <p:nvPr/>
        </p:nvSpPr>
        <p:spPr>
          <a:xfrm>
            <a:off x="1625596" y="4771461"/>
            <a:ext cx="994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Tm 49°C</a:t>
            </a:r>
          </a:p>
        </p:txBody>
      </p:sp>
      <p:sp>
        <p:nvSpPr>
          <p:cNvPr id="13" name="CuadroTexto 41">
            <a:extLst>
              <a:ext uri="{FF2B5EF4-FFF2-40B4-BE49-F238E27FC236}">
                <a16:creationId xmlns:a16="http://schemas.microsoft.com/office/drawing/2014/main" id="{BD28CAA5-824F-915E-3749-66327DE240D8}"/>
              </a:ext>
            </a:extLst>
          </p:cNvPr>
          <p:cNvSpPr txBox="1"/>
          <p:nvPr/>
        </p:nvSpPr>
        <p:spPr>
          <a:xfrm>
            <a:off x="4766591" y="4817509"/>
            <a:ext cx="994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Tm 51°C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C8280D-8146-276E-12A0-C0217C7071AC}"/>
              </a:ext>
            </a:extLst>
          </p:cNvPr>
          <p:cNvSpPr txBox="1"/>
          <p:nvPr/>
        </p:nvSpPr>
        <p:spPr>
          <a:xfrm rot="16200000">
            <a:off x="-121492" y="5983936"/>
            <a:ext cx="691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CAGS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8BFA6B-C6A7-1FAC-7384-F077E6E93E7E}"/>
              </a:ext>
            </a:extLst>
          </p:cNvPr>
          <p:cNvSpPr txBox="1"/>
          <p:nvPr/>
        </p:nvSpPr>
        <p:spPr>
          <a:xfrm rot="16200000">
            <a:off x="-91868" y="4087430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MVP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72D0C3-196D-0AA6-BBE1-C2BEE192FF06}"/>
              </a:ext>
            </a:extLst>
          </p:cNvPr>
          <p:cNvSpPr txBox="1"/>
          <p:nvPr/>
        </p:nvSpPr>
        <p:spPr>
          <a:xfrm rot="16200000">
            <a:off x="-218417" y="2264653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AMMH</a:t>
            </a:r>
          </a:p>
        </p:txBody>
      </p:sp>
      <p:sp>
        <p:nvSpPr>
          <p:cNvPr id="22" name="CuadroTexto 41">
            <a:extLst>
              <a:ext uri="{FF2B5EF4-FFF2-40B4-BE49-F238E27FC236}">
                <a16:creationId xmlns:a16="http://schemas.microsoft.com/office/drawing/2014/main" id="{7873B6DF-B85A-F3CB-3C0C-C58603021BC6}"/>
              </a:ext>
            </a:extLst>
          </p:cNvPr>
          <p:cNvSpPr txBox="1"/>
          <p:nvPr/>
        </p:nvSpPr>
        <p:spPr>
          <a:xfrm>
            <a:off x="1625596" y="2963040"/>
            <a:ext cx="994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Rx1</a:t>
            </a:r>
          </a:p>
        </p:txBody>
      </p:sp>
      <p:sp>
        <p:nvSpPr>
          <p:cNvPr id="23" name="CuadroTexto 41">
            <a:extLst>
              <a:ext uri="{FF2B5EF4-FFF2-40B4-BE49-F238E27FC236}">
                <a16:creationId xmlns:a16="http://schemas.microsoft.com/office/drawing/2014/main" id="{EBF202EF-4CB9-219F-F77A-B59897B97EE3}"/>
              </a:ext>
            </a:extLst>
          </p:cNvPr>
          <p:cNvSpPr txBox="1"/>
          <p:nvPr/>
        </p:nvSpPr>
        <p:spPr>
          <a:xfrm>
            <a:off x="5118637" y="3000231"/>
            <a:ext cx="994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Rx2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D910B3B-6C56-0FBF-1899-41A3C7B33E4C}"/>
              </a:ext>
            </a:extLst>
          </p:cNvPr>
          <p:cNvSpPr txBox="1"/>
          <p:nvPr/>
        </p:nvSpPr>
        <p:spPr>
          <a:xfrm rot="16200000">
            <a:off x="251401" y="1854381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Mosq 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6823B4-2349-6EBD-8A74-07D548A47DBB}"/>
              </a:ext>
            </a:extLst>
          </p:cNvPr>
          <p:cNvSpPr txBox="1"/>
          <p:nvPr/>
        </p:nvSpPr>
        <p:spPr>
          <a:xfrm rot="16200000">
            <a:off x="613658" y="1854381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Mosq 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F3120A-86DB-B1C7-AB03-883E01B4F62E}"/>
              </a:ext>
            </a:extLst>
          </p:cNvPr>
          <p:cNvSpPr txBox="1"/>
          <p:nvPr/>
        </p:nvSpPr>
        <p:spPr>
          <a:xfrm rot="16200000">
            <a:off x="905134" y="1854381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Mosq 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B779338-2603-92D0-1058-0247D5D634C5}"/>
              </a:ext>
            </a:extLst>
          </p:cNvPr>
          <p:cNvSpPr txBox="1"/>
          <p:nvPr/>
        </p:nvSpPr>
        <p:spPr>
          <a:xfrm rot="16200000">
            <a:off x="1183007" y="1854381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Mosq 4</a:t>
            </a:r>
          </a:p>
        </p:txBody>
      </p:sp>
    </p:spTree>
    <p:extLst>
      <p:ext uri="{BB962C8B-B14F-4D97-AF65-F5344CB8AC3E}">
        <p14:creationId xmlns:p14="http://schemas.microsoft.com/office/powerpoint/2010/main" val="206854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</TotalTime>
  <Words>227</Words>
  <Application>Microsoft Office PowerPoint</Application>
  <PresentationFormat>Letter Paper (8.5x11 in)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ALBERTO GARCIA SEPULVEDA</dc:creator>
  <cp:lastModifiedBy>CHRISTIAN ALBERTO GARCIA SEPULVEDA</cp:lastModifiedBy>
  <cp:revision>2</cp:revision>
  <dcterms:created xsi:type="dcterms:W3CDTF">2023-06-20T20:09:08Z</dcterms:created>
  <dcterms:modified xsi:type="dcterms:W3CDTF">2024-09-27T20:34:47Z</dcterms:modified>
</cp:coreProperties>
</file>