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IF" ContentType="image/tiff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66" d="100"/>
          <a:sy n="66" d="100"/>
        </p:scale>
        <p:origin x="2357" y="-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186CF-6295-4804-A509-23A4FED567FA}" type="datetimeFigureOut">
              <a:rPr lang="en-GB" smtClean="0"/>
              <a:t>27/09/2024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E220E-80AA-4B15-8507-E2C4864D93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37678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186CF-6295-4804-A509-23A4FED567FA}" type="datetimeFigureOut">
              <a:rPr lang="en-GB" smtClean="0"/>
              <a:t>27/09/2024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E220E-80AA-4B15-8507-E2C4864D93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5959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186CF-6295-4804-A509-23A4FED567FA}" type="datetimeFigureOut">
              <a:rPr lang="en-GB" smtClean="0"/>
              <a:t>27/09/2024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E220E-80AA-4B15-8507-E2C4864D93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67497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186CF-6295-4804-A509-23A4FED567FA}" type="datetimeFigureOut">
              <a:rPr lang="en-GB" smtClean="0"/>
              <a:t>27/09/2024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E220E-80AA-4B15-8507-E2C4864D93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3278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186CF-6295-4804-A509-23A4FED567FA}" type="datetimeFigureOut">
              <a:rPr lang="en-GB" smtClean="0"/>
              <a:t>27/09/2024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E220E-80AA-4B15-8507-E2C4864D93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99894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186CF-6295-4804-A509-23A4FED567FA}" type="datetimeFigureOut">
              <a:rPr lang="en-GB" smtClean="0"/>
              <a:t>27/09/2024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E220E-80AA-4B15-8507-E2C4864D93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58258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186CF-6295-4804-A509-23A4FED567FA}" type="datetimeFigureOut">
              <a:rPr lang="en-GB" smtClean="0"/>
              <a:t>27/09/2024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E220E-80AA-4B15-8507-E2C4864D93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02243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186CF-6295-4804-A509-23A4FED567FA}" type="datetimeFigureOut">
              <a:rPr lang="en-GB" smtClean="0"/>
              <a:t>27/09/2024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E220E-80AA-4B15-8507-E2C4864D93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42843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186CF-6295-4804-A509-23A4FED567FA}" type="datetimeFigureOut">
              <a:rPr lang="en-GB" smtClean="0"/>
              <a:t>27/09/2024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E220E-80AA-4B15-8507-E2C4864D93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5666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186CF-6295-4804-A509-23A4FED567FA}" type="datetimeFigureOut">
              <a:rPr lang="en-GB" smtClean="0"/>
              <a:t>27/09/2024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E220E-80AA-4B15-8507-E2C4864D93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75241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186CF-6295-4804-A509-23A4FED567FA}" type="datetimeFigureOut">
              <a:rPr lang="en-GB" smtClean="0"/>
              <a:t>27/09/2024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E220E-80AA-4B15-8507-E2C4864D93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75556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E186CF-6295-4804-A509-23A4FED567FA}" type="datetimeFigureOut">
              <a:rPr lang="en-GB" smtClean="0"/>
              <a:t>27/09/2024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1E220E-80AA-4B15-8507-E2C4864D93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26642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-up of a film strip&#10;&#10;Description automatically generated with medium confidence">
            <a:extLst>
              <a:ext uri="{FF2B5EF4-FFF2-40B4-BE49-F238E27FC236}">
                <a16:creationId xmlns:a16="http://schemas.microsoft.com/office/drawing/2014/main" id="{7337C483-D6CB-4377-FE04-1376794351D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5000" contrast="-2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b="21484"/>
          <a:stretch/>
        </p:blipFill>
        <p:spPr>
          <a:xfrm>
            <a:off x="224960" y="1275435"/>
            <a:ext cx="5390742" cy="6533060"/>
          </a:xfrm>
          <a:prstGeom prst="rect">
            <a:avLst/>
          </a:prstGeom>
        </p:spPr>
      </p:pic>
      <p:sp>
        <p:nvSpPr>
          <p:cNvPr id="5" name="CuadroTexto 3">
            <a:extLst>
              <a:ext uri="{FF2B5EF4-FFF2-40B4-BE49-F238E27FC236}">
                <a16:creationId xmlns:a16="http://schemas.microsoft.com/office/drawing/2014/main" id="{005D748E-77A1-2524-3C25-D11028B5AD6A}"/>
              </a:ext>
            </a:extLst>
          </p:cNvPr>
          <p:cNvSpPr txBox="1"/>
          <p:nvPr/>
        </p:nvSpPr>
        <p:spPr>
          <a:xfrm>
            <a:off x="206191" y="7985243"/>
            <a:ext cx="5409511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s-MX" sz="1200">
                <a:latin typeface="Arial" panose="020B0604020202020204" pitchFamily="34" charset="0"/>
                <a:cs typeface="Arial" panose="020B0604020202020204" pitchFamily="34" charset="0"/>
              </a:rPr>
              <a:t>3% agarose in TAE, 120 VDC for 1.5 hrs, loading 15 uL (12.5 uL PCR + 5 uL OLB) with 5 uL MWM, Maxygene cycler #1</a:t>
            </a:r>
          </a:p>
        </p:txBody>
      </p:sp>
      <p:sp>
        <p:nvSpPr>
          <p:cNvPr id="6" name="CuadroTexto 4">
            <a:extLst>
              <a:ext uri="{FF2B5EF4-FFF2-40B4-BE49-F238E27FC236}">
                <a16:creationId xmlns:a16="http://schemas.microsoft.com/office/drawing/2014/main" id="{CA2782AC-1C6E-5386-78BC-3282E9DAE835}"/>
              </a:ext>
            </a:extLst>
          </p:cNvPr>
          <p:cNvSpPr txBox="1"/>
          <p:nvPr/>
        </p:nvSpPr>
        <p:spPr>
          <a:xfrm>
            <a:off x="224960" y="259121"/>
            <a:ext cx="5390742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s-MX" sz="1200" b="1">
                <a:latin typeface="Arial" panose="020B0604020202020204" pitchFamily="34" charset="0"/>
                <a:cs typeface="Arial" panose="020B0604020202020204" pitchFamily="34" charset="0"/>
              </a:rPr>
              <a:t>CAGS-2023-JUN-03A:</a:t>
            </a:r>
            <a:r>
              <a:rPr lang="es-MX" sz="1200">
                <a:latin typeface="Arial" panose="020B0604020202020204" pitchFamily="34" charset="0"/>
                <a:cs typeface="Arial" panose="020B0604020202020204" pitchFamily="34" charset="0"/>
              </a:rPr>
              <a:t> Tm gradient for SEOV and SNV oligos using SEOV and SNV artificial gene serial dilutions of different Logs, respectively.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uadroTexto 41">
            <a:extLst>
              <a:ext uri="{FF2B5EF4-FFF2-40B4-BE49-F238E27FC236}">
                <a16:creationId xmlns:a16="http://schemas.microsoft.com/office/drawing/2014/main" id="{6B934147-594D-F061-EDAD-0703481F42F8}"/>
              </a:ext>
            </a:extLst>
          </p:cNvPr>
          <p:cNvSpPr txBox="1"/>
          <p:nvPr/>
        </p:nvSpPr>
        <p:spPr>
          <a:xfrm>
            <a:off x="4711462" y="1529684"/>
            <a:ext cx="994129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>
                <a:latin typeface="Arial" panose="020B0604020202020204" pitchFamily="34" charset="0"/>
                <a:cs typeface="Arial" panose="020B0604020202020204" pitchFamily="34" charset="0"/>
              </a:rPr>
              <a:t>Column 12</a:t>
            </a:r>
          </a:p>
          <a:p>
            <a:r>
              <a:rPr lang="es-MX" sz="1200">
                <a:latin typeface="Arial" panose="020B0604020202020204" pitchFamily="34" charset="0"/>
                <a:cs typeface="Arial" panose="020B0604020202020204" pitchFamily="34" charset="0"/>
              </a:rPr>
              <a:t>Tm 61°C</a:t>
            </a:r>
          </a:p>
          <a:p>
            <a:endParaRPr lang="es-MX" sz="12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MX" sz="12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MX" sz="12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MX" sz="12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MX" sz="12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MX" sz="12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MX" sz="12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1200">
                <a:latin typeface="Arial" panose="020B0604020202020204" pitchFamily="34" charset="0"/>
                <a:cs typeface="Arial" panose="020B0604020202020204" pitchFamily="34" charset="0"/>
              </a:rPr>
              <a:t>Column 9</a:t>
            </a:r>
          </a:p>
          <a:p>
            <a:r>
              <a:rPr lang="es-MX" sz="1200">
                <a:latin typeface="Arial" panose="020B0604020202020204" pitchFamily="34" charset="0"/>
                <a:cs typeface="Arial" panose="020B0604020202020204" pitchFamily="34" charset="0"/>
              </a:rPr>
              <a:t>Tm 59°C</a:t>
            </a:r>
          </a:p>
          <a:p>
            <a:endParaRPr lang="es-MX" sz="12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MX" sz="12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MX" sz="12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MX" sz="12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MX" sz="12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MX" sz="12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MX" sz="12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1200">
                <a:latin typeface="Arial" panose="020B0604020202020204" pitchFamily="34" charset="0"/>
                <a:cs typeface="Arial" panose="020B0604020202020204" pitchFamily="34" charset="0"/>
              </a:rPr>
              <a:t>Column 6</a:t>
            </a:r>
          </a:p>
          <a:p>
            <a:r>
              <a:rPr lang="es-MX" sz="1200">
                <a:latin typeface="Arial" panose="020B0604020202020204" pitchFamily="34" charset="0"/>
                <a:cs typeface="Arial" panose="020B0604020202020204" pitchFamily="34" charset="0"/>
              </a:rPr>
              <a:t>Tm 56°C</a:t>
            </a:r>
          </a:p>
          <a:p>
            <a:endParaRPr lang="es-MX" sz="12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MX" sz="12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MX" sz="12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MX" sz="12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MX" sz="12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MX" sz="12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MX" sz="12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1200">
                <a:latin typeface="Arial" panose="020B0604020202020204" pitchFamily="34" charset="0"/>
                <a:cs typeface="Arial" panose="020B0604020202020204" pitchFamily="34" charset="0"/>
              </a:rPr>
              <a:t>Column 4</a:t>
            </a:r>
          </a:p>
          <a:p>
            <a:r>
              <a:rPr lang="es-MX" sz="1200">
                <a:latin typeface="Arial" panose="020B0604020202020204" pitchFamily="34" charset="0"/>
                <a:cs typeface="Arial" panose="020B0604020202020204" pitchFamily="34" charset="0"/>
              </a:rPr>
              <a:t>Tm 53°C</a:t>
            </a:r>
          </a:p>
          <a:p>
            <a:endParaRPr lang="es-MX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CuadroTexto 41">
            <a:extLst>
              <a:ext uri="{FF2B5EF4-FFF2-40B4-BE49-F238E27FC236}">
                <a16:creationId xmlns:a16="http://schemas.microsoft.com/office/drawing/2014/main" id="{9D8D9D7D-7085-7CB7-2D91-02DB1D3B37F7}"/>
              </a:ext>
            </a:extLst>
          </p:cNvPr>
          <p:cNvSpPr txBox="1"/>
          <p:nvPr/>
        </p:nvSpPr>
        <p:spPr>
          <a:xfrm>
            <a:off x="763753" y="1578219"/>
            <a:ext cx="192272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100">
                <a:latin typeface="Arial" panose="020B0604020202020204" pitchFamily="34" charset="0"/>
                <a:cs typeface="Arial" panose="020B0604020202020204" pitchFamily="34" charset="0"/>
              </a:rPr>
              <a:t>Log</a:t>
            </a:r>
            <a:r>
              <a:rPr lang="es-MX" sz="1100" baseline="3000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es-MX" sz="1100">
                <a:latin typeface="Arial" panose="020B0604020202020204" pitchFamily="34" charset="0"/>
                <a:cs typeface="Arial" panose="020B0604020202020204" pitchFamily="34" charset="0"/>
              </a:rPr>
              <a:t>   Log</a:t>
            </a:r>
            <a:r>
              <a:rPr lang="es-MX" sz="1100" baseline="3000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es-MX" sz="1100">
                <a:latin typeface="Arial" panose="020B0604020202020204" pitchFamily="34" charset="0"/>
                <a:cs typeface="Arial" panose="020B0604020202020204" pitchFamily="34" charset="0"/>
              </a:rPr>
              <a:t>     Log</a:t>
            </a:r>
            <a:r>
              <a:rPr lang="es-MX" sz="1100" baseline="3000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es-MX" sz="1100">
                <a:latin typeface="Arial" panose="020B0604020202020204" pitchFamily="34" charset="0"/>
                <a:cs typeface="Arial" panose="020B0604020202020204" pitchFamily="34" charset="0"/>
              </a:rPr>
              <a:t>     Log</a:t>
            </a:r>
            <a:r>
              <a:rPr lang="es-MX" sz="1100" baseline="3000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es-MX" sz="1100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CuadroTexto 41">
            <a:extLst>
              <a:ext uri="{FF2B5EF4-FFF2-40B4-BE49-F238E27FC236}">
                <a16:creationId xmlns:a16="http://schemas.microsoft.com/office/drawing/2014/main" id="{75F7580F-8ECC-5097-4084-BF34934F45D2}"/>
              </a:ext>
            </a:extLst>
          </p:cNvPr>
          <p:cNvSpPr txBox="1"/>
          <p:nvPr/>
        </p:nvSpPr>
        <p:spPr>
          <a:xfrm>
            <a:off x="291989" y="912610"/>
            <a:ext cx="26359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000">
                <a:latin typeface="Arial" panose="020B0604020202020204" pitchFamily="34" charset="0"/>
                <a:cs typeface="Arial" panose="020B0604020202020204" pitchFamily="34" charset="0"/>
              </a:rPr>
              <a:t>SNV Oligos with Clade 1 (SNV reference sequence) artificial gene</a:t>
            </a:r>
            <a:endParaRPr lang="es-MX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Right Brace 16">
            <a:extLst>
              <a:ext uri="{FF2B5EF4-FFF2-40B4-BE49-F238E27FC236}">
                <a16:creationId xmlns:a16="http://schemas.microsoft.com/office/drawing/2014/main" id="{2113B65D-0E80-FE4F-D5CD-D1E94F0DFE68}"/>
              </a:ext>
            </a:extLst>
          </p:cNvPr>
          <p:cNvSpPr/>
          <p:nvPr/>
        </p:nvSpPr>
        <p:spPr>
          <a:xfrm rot="16200000">
            <a:off x="1498957" y="104564"/>
            <a:ext cx="227780" cy="2595994"/>
          </a:xfrm>
          <a:prstGeom prst="rightBrace">
            <a:avLst>
              <a:gd name="adj1" fmla="val 60607"/>
              <a:gd name="adj2" fmla="val 50000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ight Brace 17">
            <a:extLst>
              <a:ext uri="{FF2B5EF4-FFF2-40B4-BE49-F238E27FC236}">
                <a16:creationId xmlns:a16="http://schemas.microsoft.com/office/drawing/2014/main" id="{A1D48F2E-9227-8B0E-1050-EE4EAD45E732}"/>
              </a:ext>
            </a:extLst>
          </p:cNvPr>
          <p:cNvSpPr/>
          <p:nvPr/>
        </p:nvSpPr>
        <p:spPr>
          <a:xfrm rot="16200000">
            <a:off x="4134918" y="104563"/>
            <a:ext cx="227780" cy="2595994"/>
          </a:xfrm>
          <a:prstGeom prst="rightBrace">
            <a:avLst>
              <a:gd name="adj1" fmla="val 60607"/>
              <a:gd name="adj2" fmla="val 50000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CuadroTexto 41">
            <a:extLst>
              <a:ext uri="{FF2B5EF4-FFF2-40B4-BE49-F238E27FC236}">
                <a16:creationId xmlns:a16="http://schemas.microsoft.com/office/drawing/2014/main" id="{E4D9287A-66D2-CB90-2D67-EDFBB3D3E6C0}"/>
              </a:ext>
            </a:extLst>
          </p:cNvPr>
          <p:cNvSpPr txBox="1"/>
          <p:nvPr/>
        </p:nvSpPr>
        <p:spPr>
          <a:xfrm>
            <a:off x="2979740" y="912610"/>
            <a:ext cx="26359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000">
                <a:latin typeface="Arial" panose="020B0604020202020204" pitchFamily="34" charset="0"/>
                <a:cs typeface="Arial" panose="020B0604020202020204" pitchFamily="34" charset="0"/>
              </a:rPr>
              <a:t>SEOV Oligos with SEOV reference sequence artificial gene</a:t>
            </a:r>
            <a:endParaRPr lang="es-MX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1546542F-D9AB-51B5-C798-15DE32696A43}"/>
              </a:ext>
            </a:extLst>
          </p:cNvPr>
          <p:cNvSpPr/>
          <p:nvPr/>
        </p:nvSpPr>
        <p:spPr>
          <a:xfrm>
            <a:off x="763753" y="2903838"/>
            <a:ext cx="2053588" cy="166816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54945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-up of a test&#10;&#10;Description automatically generated">
            <a:extLst>
              <a:ext uri="{FF2B5EF4-FFF2-40B4-BE49-F238E27FC236}">
                <a16:creationId xmlns:a16="http://schemas.microsoft.com/office/drawing/2014/main" id="{229B0C20-E8F2-0344-F424-29BD8C09184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17" y="1633647"/>
            <a:ext cx="6858000" cy="5609049"/>
          </a:xfrm>
          <a:prstGeom prst="rect">
            <a:avLst/>
          </a:prstGeom>
        </p:spPr>
      </p:pic>
      <p:sp>
        <p:nvSpPr>
          <p:cNvPr id="5" name="CuadroTexto 3">
            <a:extLst>
              <a:ext uri="{FF2B5EF4-FFF2-40B4-BE49-F238E27FC236}">
                <a16:creationId xmlns:a16="http://schemas.microsoft.com/office/drawing/2014/main" id="{005D748E-77A1-2524-3C25-D11028B5AD6A}"/>
              </a:ext>
            </a:extLst>
          </p:cNvPr>
          <p:cNvSpPr txBox="1"/>
          <p:nvPr/>
        </p:nvSpPr>
        <p:spPr>
          <a:xfrm>
            <a:off x="0" y="7425183"/>
            <a:ext cx="6748041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s-MX" sz="1200">
                <a:latin typeface="Arial" panose="020B0604020202020204" pitchFamily="34" charset="0"/>
                <a:cs typeface="Arial" panose="020B0604020202020204" pitchFamily="34" charset="0"/>
              </a:rPr>
              <a:t>3% agarose in TAE, 90 VDC for 1.5 hrs, 40 VDC for 50 min, loading 25 uL (25 uL PCR + 5 uL OLB) with 6 uL MWM, MiniAmp Plus 1 and 2 (CAGS &amp; MVP), MiniAmp Plus 3 (AMMH).</a:t>
            </a:r>
          </a:p>
        </p:txBody>
      </p:sp>
      <p:sp>
        <p:nvSpPr>
          <p:cNvPr id="6" name="CuadroTexto 4">
            <a:extLst>
              <a:ext uri="{FF2B5EF4-FFF2-40B4-BE49-F238E27FC236}">
                <a16:creationId xmlns:a16="http://schemas.microsoft.com/office/drawing/2014/main" id="{CA2782AC-1C6E-5386-78BC-3282E9DAE835}"/>
              </a:ext>
            </a:extLst>
          </p:cNvPr>
          <p:cNvSpPr txBox="1"/>
          <p:nvPr/>
        </p:nvSpPr>
        <p:spPr>
          <a:xfrm>
            <a:off x="224960" y="259121"/>
            <a:ext cx="5390742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s-MX" sz="1200" b="1">
                <a:latin typeface="Arial" panose="020B0604020202020204" pitchFamily="34" charset="0"/>
                <a:cs typeface="Arial" panose="020B0604020202020204" pitchFamily="34" charset="0"/>
              </a:rPr>
              <a:t>CAGS-2023-JUN-03A:</a:t>
            </a:r>
            <a:r>
              <a:rPr lang="es-MX" sz="1200">
                <a:latin typeface="Arial" panose="020B0604020202020204" pitchFamily="34" charset="0"/>
                <a:cs typeface="Arial" panose="020B0604020202020204" pitchFamily="34" charset="0"/>
              </a:rPr>
              <a:t> Tm gradient for SEOV and SNV oligos using SEOV and SNV artificial gene serial dilutions of different Logs, respectively.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uadroTexto 41">
            <a:extLst>
              <a:ext uri="{FF2B5EF4-FFF2-40B4-BE49-F238E27FC236}">
                <a16:creationId xmlns:a16="http://schemas.microsoft.com/office/drawing/2014/main" id="{6B934147-594D-F061-EDAD-0703481F42F8}"/>
              </a:ext>
            </a:extLst>
          </p:cNvPr>
          <p:cNvSpPr txBox="1"/>
          <p:nvPr/>
        </p:nvSpPr>
        <p:spPr>
          <a:xfrm>
            <a:off x="1609970" y="6707191"/>
            <a:ext cx="99412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>
                <a:latin typeface="Arial" panose="020B0604020202020204" pitchFamily="34" charset="0"/>
                <a:cs typeface="Arial" panose="020B0604020202020204" pitchFamily="34" charset="0"/>
              </a:rPr>
              <a:t>Tm 49°C</a:t>
            </a:r>
          </a:p>
        </p:txBody>
      </p:sp>
      <p:sp>
        <p:nvSpPr>
          <p:cNvPr id="15" name="CuadroTexto 41">
            <a:extLst>
              <a:ext uri="{FF2B5EF4-FFF2-40B4-BE49-F238E27FC236}">
                <a16:creationId xmlns:a16="http://schemas.microsoft.com/office/drawing/2014/main" id="{75F7580F-8ECC-5097-4084-BF34934F45D2}"/>
              </a:ext>
            </a:extLst>
          </p:cNvPr>
          <p:cNvSpPr txBox="1"/>
          <p:nvPr/>
        </p:nvSpPr>
        <p:spPr>
          <a:xfrm>
            <a:off x="291989" y="912610"/>
            <a:ext cx="26359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000">
                <a:latin typeface="Arial" panose="020B0604020202020204" pitchFamily="34" charset="0"/>
                <a:cs typeface="Arial" panose="020B0604020202020204" pitchFamily="34" charset="0"/>
              </a:rPr>
              <a:t>SNV Oligos with Clade 1 (SNV reference sequence) artificial gene</a:t>
            </a:r>
            <a:endParaRPr lang="es-MX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Right Brace 16">
            <a:extLst>
              <a:ext uri="{FF2B5EF4-FFF2-40B4-BE49-F238E27FC236}">
                <a16:creationId xmlns:a16="http://schemas.microsoft.com/office/drawing/2014/main" id="{2113B65D-0E80-FE4F-D5CD-D1E94F0DFE68}"/>
              </a:ext>
            </a:extLst>
          </p:cNvPr>
          <p:cNvSpPr/>
          <p:nvPr/>
        </p:nvSpPr>
        <p:spPr>
          <a:xfrm rot="16200000">
            <a:off x="1498957" y="104564"/>
            <a:ext cx="227780" cy="2595994"/>
          </a:xfrm>
          <a:prstGeom prst="rightBrace">
            <a:avLst>
              <a:gd name="adj1" fmla="val 60607"/>
              <a:gd name="adj2" fmla="val 50000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ight Brace 17">
            <a:extLst>
              <a:ext uri="{FF2B5EF4-FFF2-40B4-BE49-F238E27FC236}">
                <a16:creationId xmlns:a16="http://schemas.microsoft.com/office/drawing/2014/main" id="{A1D48F2E-9227-8B0E-1050-EE4EAD45E732}"/>
              </a:ext>
            </a:extLst>
          </p:cNvPr>
          <p:cNvSpPr/>
          <p:nvPr/>
        </p:nvSpPr>
        <p:spPr>
          <a:xfrm rot="16200000">
            <a:off x="4134918" y="104563"/>
            <a:ext cx="227780" cy="2595994"/>
          </a:xfrm>
          <a:prstGeom prst="rightBrace">
            <a:avLst>
              <a:gd name="adj1" fmla="val 60607"/>
              <a:gd name="adj2" fmla="val 50000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CuadroTexto 41">
            <a:extLst>
              <a:ext uri="{FF2B5EF4-FFF2-40B4-BE49-F238E27FC236}">
                <a16:creationId xmlns:a16="http://schemas.microsoft.com/office/drawing/2014/main" id="{E4D9287A-66D2-CB90-2D67-EDFBB3D3E6C0}"/>
              </a:ext>
            </a:extLst>
          </p:cNvPr>
          <p:cNvSpPr txBox="1"/>
          <p:nvPr/>
        </p:nvSpPr>
        <p:spPr>
          <a:xfrm>
            <a:off x="2979740" y="912610"/>
            <a:ext cx="26359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000">
                <a:latin typeface="Arial" panose="020B0604020202020204" pitchFamily="34" charset="0"/>
                <a:cs typeface="Arial" panose="020B0604020202020204" pitchFamily="34" charset="0"/>
              </a:rPr>
              <a:t>SEOV Oligos with SEOV reference sequence artificial gene</a:t>
            </a:r>
            <a:endParaRPr lang="es-MX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1546542F-D9AB-51B5-C798-15DE32696A43}"/>
              </a:ext>
            </a:extLst>
          </p:cNvPr>
          <p:cNvSpPr/>
          <p:nvPr/>
        </p:nvSpPr>
        <p:spPr>
          <a:xfrm>
            <a:off x="82516" y="5334521"/>
            <a:ext cx="6771802" cy="166816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E7FB46B-85AA-3E16-7261-27641CA51DDC}"/>
              </a:ext>
            </a:extLst>
          </p:cNvPr>
          <p:cNvSpPr/>
          <p:nvPr/>
        </p:nvSpPr>
        <p:spPr>
          <a:xfrm>
            <a:off x="82516" y="3453199"/>
            <a:ext cx="6771802" cy="166816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B52A3AE-F8A6-F342-76A1-DDF8D1890A2C}"/>
              </a:ext>
            </a:extLst>
          </p:cNvPr>
          <p:cNvSpPr/>
          <p:nvPr/>
        </p:nvSpPr>
        <p:spPr>
          <a:xfrm>
            <a:off x="82516" y="1571878"/>
            <a:ext cx="6771802" cy="166816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CuadroTexto 41">
            <a:extLst>
              <a:ext uri="{FF2B5EF4-FFF2-40B4-BE49-F238E27FC236}">
                <a16:creationId xmlns:a16="http://schemas.microsoft.com/office/drawing/2014/main" id="{435839C1-8275-24A8-9A7C-CA75F674AF57}"/>
              </a:ext>
            </a:extLst>
          </p:cNvPr>
          <p:cNvSpPr txBox="1"/>
          <p:nvPr/>
        </p:nvSpPr>
        <p:spPr>
          <a:xfrm>
            <a:off x="4750965" y="6753239"/>
            <a:ext cx="99412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>
                <a:latin typeface="Arial" panose="020B0604020202020204" pitchFamily="34" charset="0"/>
                <a:cs typeface="Arial" panose="020B0604020202020204" pitchFamily="34" charset="0"/>
              </a:rPr>
              <a:t>Tm 51°C</a:t>
            </a:r>
          </a:p>
        </p:txBody>
      </p:sp>
      <p:sp>
        <p:nvSpPr>
          <p:cNvPr id="12" name="CuadroTexto 41">
            <a:extLst>
              <a:ext uri="{FF2B5EF4-FFF2-40B4-BE49-F238E27FC236}">
                <a16:creationId xmlns:a16="http://schemas.microsoft.com/office/drawing/2014/main" id="{D2A03659-20B6-0403-DCA7-FDF0D93A282B}"/>
              </a:ext>
            </a:extLst>
          </p:cNvPr>
          <p:cNvSpPr txBox="1"/>
          <p:nvPr/>
        </p:nvSpPr>
        <p:spPr>
          <a:xfrm>
            <a:off x="1625596" y="4771461"/>
            <a:ext cx="99412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>
                <a:latin typeface="Arial" panose="020B0604020202020204" pitchFamily="34" charset="0"/>
                <a:cs typeface="Arial" panose="020B0604020202020204" pitchFamily="34" charset="0"/>
              </a:rPr>
              <a:t>Tm 49°C</a:t>
            </a:r>
          </a:p>
        </p:txBody>
      </p:sp>
      <p:sp>
        <p:nvSpPr>
          <p:cNvPr id="13" name="CuadroTexto 41">
            <a:extLst>
              <a:ext uri="{FF2B5EF4-FFF2-40B4-BE49-F238E27FC236}">
                <a16:creationId xmlns:a16="http://schemas.microsoft.com/office/drawing/2014/main" id="{BD28CAA5-824F-915E-3749-66327DE240D8}"/>
              </a:ext>
            </a:extLst>
          </p:cNvPr>
          <p:cNvSpPr txBox="1"/>
          <p:nvPr/>
        </p:nvSpPr>
        <p:spPr>
          <a:xfrm>
            <a:off x="4766591" y="4817509"/>
            <a:ext cx="99412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>
                <a:latin typeface="Arial" panose="020B0604020202020204" pitchFamily="34" charset="0"/>
                <a:cs typeface="Arial" panose="020B0604020202020204" pitchFamily="34" charset="0"/>
              </a:rPr>
              <a:t>Tm 51°C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8C8280D-8146-276E-12A0-C0217C7071AC}"/>
              </a:ext>
            </a:extLst>
          </p:cNvPr>
          <p:cNvSpPr txBox="1"/>
          <p:nvPr/>
        </p:nvSpPr>
        <p:spPr>
          <a:xfrm rot="16200000">
            <a:off x="-121492" y="5983936"/>
            <a:ext cx="6911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/>
              <a:t>CAGS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C8BFA6B-C6A7-1FAC-7384-F077E6E93E7E}"/>
              </a:ext>
            </a:extLst>
          </p:cNvPr>
          <p:cNvSpPr txBox="1"/>
          <p:nvPr/>
        </p:nvSpPr>
        <p:spPr>
          <a:xfrm rot="16200000">
            <a:off x="-91868" y="4087430"/>
            <a:ext cx="6319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/>
              <a:t>MVP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5672D0C3-196D-0AA6-BBE1-C2BEE192FF06}"/>
              </a:ext>
            </a:extLst>
          </p:cNvPr>
          <p:cNvSpPr txBox="1"/>
          <p:nvPr/>
        </p:nvSpPr>
        <p:spPr>
          <a:xfrm rot="16200000">
            <a:off x="-218417" y="2264653"/>
            <a:ext cx="8563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/>
              <a:t>AMMH</a:t>
            </a:r>
          </a:p>
        </p:txBody>
      </p:sp>
      <p:sp>
        <p:nvSpPr>
          <p:cNvPr id="22" name="CuadroTexto 41">
            <a:extLst>
              <a:ext uri="{FF2B5EF4-FFF2-40B4-BE49-F238E27FC236}">
                <a16:creationId xmlns:a16="http://schemas.microsoft.com/office/drawing/2014/main" id="{7873B6DF-B85A-F3CB-3C0C-C58603021BC6}"/>
              </a:ext>
            </a:extLst>
          </p:cNvPr>
          <p:cNvSpPr txBox="1"/>
          <p:nvPr/>
        </p:nvSpPr>
        <p:spPr>
          <a:xfrm>
            <a:off x="1625596" y="2963040"/>
            <a:ext cx="99412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>
                <a:latin typeface="Arial" panose="020B0604020202020204" pitchFamily="34" charset="0"/>
                <a:cs typeface="Arial" panose="020B0604020202020204" pitchFamily="34" charset="0"/>
              </a:rPr>
              <a:t>Rx1</a:t>
            </a:r>
          </a:p>
        </p:txBody>
      </p:sp>
      <p:sp>
        <p:nvSpPr>
          <p:cNvPr id="23" name="CuadroTexto 41">
            <a:extLst>
              <a:ext uri="{FF2B5EF4-FFF2-40B4-BE49-F238E27FC236}">
                <a16:creationId xmlns:a16="http://schemas.microsoft.com/office/drawing/2014/main" id="{EBF202EF-4CB9-219F-F77A-B59897B97EE3}"/>
              </a:ext>
            </a:extLst>
          </p:cNvPr>
          <p:cNvSpPr txBox="1"/>
          <p:nvPr/>
        </p:nvSpPr>
        <p:spPr>
          <a:xfrm>
            <a:off x="5118637" y="3000231"/>
            <a:ext cx="99412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>
                <a:latin typeface="Arial" panose="020B0604020202020204" pitchFamily="34" charset="0"/>
                <a:cs typeface="Arial" panose="020B0604020202020204" pitchFamily="34" charset="0"/>
              </a:rPr>
              <a:t>Rx2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1D910B3B-6C56-0FBF-1899-41A3C7B33E4C}"/>
              </a:ext>
            </a:extLst>
          </p:cNvPr>
          <p:cNvSpPr txBox="1"/>
          <p:nvPr/>
        </p:nvSpPr>
        <p:spPr>
          <a:xfrm rot="16200000">
            <a:off x="251401" y="1854381"/>
            <a:ext cx="8851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/>
              <a:t>Mosq 1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4F6823B4-2349-6EBD-8A74-07D548A47DBB}"/>
              </a:ext>
            </a:extLst>
          </p:cNvPr>
          <p:cNvSpPr txBox="1"/>
          <p:nvPr/>
        </p:nvSpPr>
        <p:spPr>
          <a:xfrm rot="16200000">
            <a:off x="613658" y="1854381"/>
            <a:ext cx="8851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/>
              <a:t>Mosq 2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9F3120A-86DB-B1C7-AB03-883E01B4F62E}"/>
              </a:ext>
            </a:extLst>
          </p:cNvPr>
          <p:cNvSpPr txBox="1"/>
          <p:nvPr/>
        </p:nvSpPr>
        <p:spPr>
          <a:xfrm rot="16200000">
            <a:off x="905134" y="1854381"/>
            <a:ext cx="8851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/>
              <a:t>Mosq 3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4B779338-2603-92D0-1058-0247D5D634C5}"/>
              </a:ext>
            </a:extLst>
          </p:cNvPr>
          <p:cNvSpPr txBox="1"/>
          <p:nvPr/>
        </p:nvSpPr>
        <p:spPr>
          <a:xfrm rot="16200000">
            <a:off x="1183007" y="1854381"/>
            <a:ext cx="8851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/>
              <a:t>Mosq 4</a:t>
            </a:r>
          </a:p>
        </p:txBody>
      </p:sp>
    </p:spTree>
    <p:extLst>
      <p:ext uri="{BB962C8B-B14F-4D97-AF65-F5344CB8AC3E}">
        <p14:creationId xmlns:p14="http://schemas.microsoft.com/office/powerpoint/2010/main" val="20685438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12</TotalTime>
  <Words>227</Words>
  <Application>Microsoft Office PowerPoint</Application>
  <PresentationFormat>Letter Paper (8.5x11 in)</PresentationFormat>
  <Paragraphs>51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CHRISTIAN ALBERTO GARCIA SEPULVEDA</dc:creator>
  <cp:lastModifiedBy>CHRISTIAN ALBERTO GARCIA SEPULVEDA</cp:lastModifiedBy>
  <cp:revision>2</cp:revision>
  <dcterms:created xsi:type="dcterms:W3CDTF">2023-06-20T20:09:08Z</dcterms:created>
  <dcterms:modified xsi:type="dcterms:W3CDTF">2024-09-27T20:34:47Z</dcterms:modified>
</cp:coreProperties>
</file>